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handoutMasterIdLst>
    <p:handoutMasterId r:id="rId22"/>
  </p:handoutMasterIdLst>
  <p:sldIdLst>
    <p:sldId id="272" r:id="rId2"/>
    <p:sldId id="264" r:id="rId3"/>
    <p:sldId id="265" r:id="rId4"/>
    <p:sldId id="270" r:id="rId5"/>
    <p:sldId id="274" r:id="rId6"/>
    <p:sldId id="278" r:id="rId7"/>
    <p:sldId id="280" r:id="rId8"/>
    <p:sldId id="273" r:id="rId9"/>
    <p:sldId id="281" r:id="rId10"/>
    <p:sldId id="275" r:id="rId11"/>
    <p:sldId id="279" r:id="rId12"/>
    <p:sldId id="271" r:id="rId13"/>
    <p:sldId id="282" r:id="rId14"/>
    <p:sldId id="290" r:id="rId15"/>
    <p:sldId id="277" r:id="rId16"/>
    <p:sldId id="267" r:id="rId17"/>
    <p:sldId id="293" r:id="rId18"/>
    <p:sldId id="294" r:id="rId19"/>
    <p:sldId id="295" r:id="rId20"/>
  </p:sldIdLst>
  <p:sldSz cx="9144000" cy="6858000" type="screen4x3"/>
  <p:notesSz cx="6858000" cy="9144000"/>
  <p:embeddedFontLst>
    <p:embeddedFont>
      <p:font typeface="Century Gothic" panose="020B0502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97" autoAdjust="0"/>
    <p:restoredTop sz="86410" autoAdjust="0"/>
  </p:normalViewPr>
  <p:slideViewPr>
    <p:cSldViewPr>
      <p:cViewPr varScale="1">
        <p:scale>
          <a:sx n="68" d="100"/>
          <a:sy n="68" d="100"/>
        </p:scale>
        <p:origin x="1770" y="72"/>
      </p:cViewPr>
      <p:guideLst>
        <p:guide orient="horz" pos="2160"/>
        <p:guide pos="2880"/>
      </p:guideLst>
    </p:cSldViewPr>
  </p:slideViewPr>
  <p:outlineViewPr>
    <p:cViewPr>
      <p:scale>
        <a:sx n="33" d="100"/>
        <a:sy n="33" d="100"/>
      </p:scale>
      <p:origin x="0" y="-2124"/>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4</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6</a:t>
            </a:fld>
            <a:endParaRPr lang="en-US" dirty="0"/>
          </a:p>
        </p:txBody>
      </p:sp>
    </p:spTree>
    <p:extLst>
      <p:ext uri="{BB962C8B-B14F-4D97-AF65-F5344CB8AC3E}">
        <p14:creationId xmlns:p14="http://schemas.microsoft.com/office/powerpoint/2010/main" val="4252063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11</a:t>
            </a:fld>
            <a:endParaRPr lang="en-US" dirty="0"/>
          </a:p>
        </p:txBody>
      </p:sp>
    </p:spTree>
    <p:extLst>
      <p:ext uri="{BB962C8B-B14F-4D97-AF65-F5344CB8AC3E}">
        <p14:creationId xmlns:p14="http://schemas.microsoft.com/office/powerpoint/2010/main" val="2162659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12</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 Prokaryotes play a significant role in continuously moving carbon through the biosphere.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14</a:t>
            </a:fld>
            <a:endParaRPr lang="en-US" dirty="0"/>
          </a:p>
        </p:txBody>
      </p:sp>
    </p:spTree>
    <p:extLst>
      <p:ext uri="{BB962C8B-B14F-4D97-AF65-F5344CB8AC3E}">
        <p14:creationId xmlns:p14="http://schemas.microsoft.com/office/powerpoint/2010/main" val="821421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1166721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3: Prokaryotes play a key role in the nitrogen cycle.</a:t>
            </a:r>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38978840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87600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22.3</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Prokaryotic Metabolism</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976-ED80-2EF3-C761-DCF2590A1859}"/>
              </a:ext>
            </a:extLst>
          </p:cNvPr>
          <p:cNvSpPr>
            <a:spLocks noGrp="1"/>
          </p:cNvSpPr>
          <p:nvPr>
            <p:ph type="title"/>
          </p:nvPr>
        </p:nvSpPr>
        <p:spPr/>
        <p:txBody>
          <a:bodyPr/>
          <a:lstStyle/>
          <a:p>
            <a:r>
              <a:rPr lang="en-US" dirty="0"/>
              <a:t>Table 1: Carbon and Energy Sources for Prokaryotes </a:t>
            </a:r>
          </a:p>
        </p:txBody>
      </p:sp>
      <p:graphicFrame>
        <p:nvGraphicFramePr>
          <p:cNvPr id="4" name="Content Placeholder 3" descr="Table 1: Carbon and energy sources for prokaryotes. Photoorganoheterotrophs use organic material as a carbon source (heterotroph) and electron source (organotroph), and light as an energy source (phototroph). Photoorganoautotrophs use carbon dioxide as a carbon source (autotroph), organic material as an electron source (organotroph), and light as an energy source (phototroph). Photolithoheterotrophs uses organic material as a carbon source (heterotroph) and inorganic material as an electron source (lithotroph), and light as an energy source (phototroph). Photolithoautotrophs use carbon dioxide as a carbon source (autotroph), inorganic carbon as an electron source (lithotroph), and light as an energy source phototroph). Chemoorganoheterotrophs use organic material as a carbon source (heterotroph), organic material as an electron source (organotroph), and chemicals as an energy source (chemotroph). Chemoorganoautotrophs use carbon dioxide as a carbon source (autotroph), organic material as an electron source  (organotroph), and chemicals as an energy source (chemotroph). Chemolithoheterotrophs use organic material as a carbon source (heterotroph), inorganic material as an electron source (lithotroph), and chemicals as an energy source (chemotroph). Chemolithoautotrophs use carbon dioxide as a carbon source (autotroph), inorganic material as an electron source (lithotroph), and chemicals as an energy source (chemotroph).">
            <a:extLst>
              <a:ext uri="{FF2B5EF4-FFF2-40B4-BE49-F238E27FC236}">
                <a16:creationId xmlns:a16="http://schemas.microsoft.com/office/drawing/2014/main" id="{7752BC44-D9D7-973A-D839-65E26F7F18B2}"/>
              </a:ext>
            </a:extLst>
          </p:cNvPr>
          <p:cNvGraphicFramePr>
            <a:graphicFrameLocks noGrp="1"/>
          </p:cNvGraphicFramePr>
          <p:nvPr>
            <p:ph idx="1"/>
            <p:extLst>
              <p:ext uri="{D42A27DB-BD31-4B8C-83A1-F6EECF244321}">
                <p14:modId xmlns:p14="http://schemas.microsoft.com/office/powerpoint/2010/main" val="2485007081"/>
              </p:ext>
            </p:extLst>
          </p:nvPr>
        </p:nvGraphicFramePr>
        <p:xfrm>
          <a:off x="228600" y="1279524"/>
          <a:ext cx="8610600" cy="4511675"/>
        </p:xfrm>
        <a:graphic>
          <a:graphicData uri="http://schemas.openxmlformats.org/drawingml/2006/table">
            <a:tbl>
              <a:tblPr firstRow="1" bandRow="1">
                <a:tableStyleId>{5C22544A-7EE6-4342-B048-85BDC9FD1C3A}</a:tableStyleId>
              </a:tblPr>
              <a:tblGrid>
                <a:gridCol w="2152650">
                  <a:extLst>
                    <a:ext uri="{9D8B030D-6E8A-4147-A177-3AD203B41FA5}">
                      <a16:colId xmlns:a16="http://schemas.microsoft.com/office/drawing/2014/main" val="1522627793"/>
                    </a:ext>
                  </a:extLst>
                </a:gridCol>
                <a:gridCol w="2152650">
                  <a:extLst>
                    <a:ext uri="{9D8B030D-6E8A-4147-A177-3AD203B41FA5}">
                      <a16:colId xmlns:a16="http://schemas.microsoft.com/office/drawing/2014/main" val="4293862904"/>
                    </a:ext>
                  </a:extLst>
                </a:gridCol>
                <a:gridCol w="2152650">
                  <a:extLst>
                    <a:ext uri="{9D8B030D-6E8A-4147-A177-3AD203B41FA5}">
                      <a16:colId xmlns:a16="http://schemas.microsoft.com/office/drawing/2014/main" val="1570581887"/>
                    </a:ext>
                  </a:extLst>
                </a:gridCol>
                <a:gridCol w="2152650">
                  <a:extLst>
                    <a:ext uri="{9D8B030D-6E8A-4147-A177-3AD203B41FA5}">
                      <a16:colId xmlns:a16="http://schemas.microsoft.com/office/drawing/2014/main" val="435066104"/>
                    </a:ext>
                  </a:extLst>
                </a:gridCol>
              </a:tblGrid>
              <a:tr h="781225">
                <a:tc>
                  <a:txBody>
                    <a:bodyPr/>
                    <a:lstStyle/>
                    <a:p>
                      <a:pPr algn="l"/>
                      <a:r>
                        <a:rPr lang="en-IN" b="0" dirty="0">
                          <a:solidFill>
                            <a:schemeClr val="bg1"/>
                          </a:solidFill>
                          <a:effectLst/>
                          <a:latin typeface="+mn-lt"/>
                        </a:rPr>
                        <a:t>Energy Source</a:t>
                      </a:r>
                    </a:p>
                  </a:txBody>
                  <a:tcPr anchor="ctr"/>
                </a:tc>
                <a:tc>
                  <a:txBody>
                    <a:bodyPr/>
                    <a:lstStyle/>
                    <a:p>
                      <a:pPr algn="l"/>
                      <a:r>
                        <a:rPr lang="en-IN" b="0" dirty="0">
                          <a:solidFill>
                            <a:schemeClr val="bg1"/>
                          </a:solidFill>
                          <a:effectLst/>
                          <a:latin typeface="+mn-lt"/>
                        </a:rPr>
                        <a:t>Electron Source </a:t>
                      </a:r>
                    </a:p>
                  </a:txBody>
                  <a:tcPr anchor="ctr"/>
                </a:tc>
                <a:tc>
                  <a:txBody>
                    <a:bodyPr/>
                    <a:lstStyle/>
                    <a:p>
                      <a:pPr algn="l"/>
                      <a:r>
                        <a:rPr lang="en-IN" b="0" dirty="0">
                          <a:solidFill>
                            <a:schemeClr val="bg1"/>
                          </a:solidFill>
                          <a:effectLst/>
                          <a:latin typeface="+mn-lt"/>
                        </a:rPr>
                        <a:t>Carbon Source </a:t>
                      </a:r>
                    </a:p>
                  </a:txBody>
                  <a:tcPr anchor="ctr"/>
                </a:tc>
                <a:tc>
                  <a:txBody>
                    <a:bodyPr/>
                    <a:lstStyle/>
                    <a:p>
                      <a:pPr algn="l"/>
                      <a:r>
                        <a:rPr lang="en-IN" b="0" dirty="0">
                          <a:solidFill>
                            <a:schemeClr val="bg1"/>
                          </a:solidFill>
                          <a:effectLst/>
                          <a:latin typeface="+mn-lt"/>
                        </a:rPr>
                        <a:t>Nutritional type</a:t>
                      </a:r>
                    </a:p>
                  </a:txBody>
                  <a:tcPr anchor="ctr"/>
                </a:tc>
                <a:extLst>
                  <a:ext uri="{0D108BD9-81ED-4DB2-BD59-A6C34878D82A}">
                    <a16:rowId xmlns:a16="http://schemas.microsoft.com/office/drawing/2014/main" val="1420373151"/>
                  </a:ext>
                </a:extLst>
              </a:tr>
              <a:tr h="816036">
                <a:tc>
                  <a:txBody>
                    <a:bodyPr/>
                    <a:lstStyle/>
                    <a:p>
                      <a:r>
                        <a:rPr lang="en-IN" sz="1200" b="0" dirty="0">
                          <a:solidFill>
                            <a:srgbClr val="1F497D"/>
                          </a:solidFill>
                          <a:effectLst/>
                          <a:latin typeface="+mn-lt"/>
                        </a:rPr>
                        <a:t>light (phototroph)</a:t>
                      </a:r>
                    </a:p>
                  </a:txBody>
                  <a:tcPr anchor="ctr"/>
                </a:tc>
                <a:tc>
                  <a:txBody>
                    <a:bodyPr/>
                    <a:lstStyle/>
                    <a:p>
                      <a:r>
                        <a:rPr lang="en-IN" sz="1200" b="0" dirty="0">
                          <a:solidFill>
                            <a:srgbClr val="1F497D"/>
                          </a:solidFill>
                          <a:effectLst/>
                          <a:latin typeface="+mn-lt"/>
                        </a:rPr>
                        <a:t>organic material (organotroph)</a:t>
                      </a:r>
                    </a:p>
                  </a:txBody>
                  <a:tcPr anchor="ctr"/>
                </a:tc>
                <a:tc>
                  <a:txBody>
                    <a:bodyPr/>
                    <a:lstStyle/>
                    <a:p>
                      <a:r>
                        <a:rPr lang="en-IN" sz="1200" b="0" dirty="0">
                          <a:solidFill>
                            <a:srgbClr val="1F497D"/>
                          </a:solidFill>
                          <a:effectLst/>
                          <a:latin typeface="+mn-lt"/>
                        </a:rPr>
                        <a:t>organic material (heterotroph)</a:t>
                      </a:r>
                    </a:p>
                    <a:p>
                      <a:endParaRPr lang="en-IN" sz="1200" b="0" dirty="0">
                        <a:solidFill>
                          <a:srgbClr val="1F497D"/>
                        </a:solidFill>
                        <a:effectLst/>
                        <a:latin typeface="+mn-lt"/>
                      </a:endParaRPr>
                    </a:p>
                    <a:p>
                      <a:r>
                        <a:rPr lang="en-IN" sz="1200" b="0" dirty="0">
                          <a:solidFill>
                            <a:srgbClr val="1F497D"/>
                          </a:solidFill>
                          <a:effectLst/>
                          <a:latin typeface="+mn-lt"/>
                        </a:rPr>
                        <a:t>carbon dioxide (autotroph)</a:t>
                      </a:r>
                    </a:p>
                  </a:txBody>
                  <a:tcPr anchor="ctr"/>
                </a:tc>
                <a:tc>
                  <a:txBody>
                    <a:bodyPr/>
                    <a:lstStyle/>
                    <a:p>
                      <a:r>
                        <a:rPr lang="en-IN" sz="1200" b="0" dirty="0">
                          <a:solidFill>
                            <a:srgbClr val="1F497D"/>
                          </a:solidFill>
                          <a:effectLst/>
                          <a:latin typeface="+mn-lt"/>
                        </a:rPr>
                        <a:t>photoorganoheterotroph</a:t>
                      </a:r>
                    </a:p>
                    <a:p>
                      <a:endParaRPr lang="en-IN" sz="1200" b="0" dirty="0">
                        <a:solidFill>
                          <a:srgbClr val="1F497D"/>
                        </a:solidFill>
                        <a:effectLst/>
                        <a:latin typeface="+mn-lt"/>
                      </a:endParaRPr>
                    </a:p>
                    <a:p>
                      <a:r>
                        <a:rPr lang="en-IN" sz="1200" b="0" dirty="0">
                          <a:solidFill>
                            <a:srgbClr val="1F497D"/>
                          </a:solidFill>
                          <a:effectLst/>
                          <a:latin typeface="+mn-lt"/>
                        </a:rPr>
                        <a:t>photoorganoautotroph</a:t>
                      </a:r>
                    </a:p>
                  </a:txBody>
                  <a:tcPr anchor="ctr"/>
                </a:tc>
                <a:extLst>
                  <a:ext uri="{0D108BD9-81ED-4DB2-BD59-A6C34878D82A}">
                    <a16:rowId xmlns:a16="http://schemas.microsoft.com/office/drawing/2014/main" val="3412931234"/>
                  </a:ext>
                </a:extLst>
              </a:tr>
              <a:tr h="816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1F497D"/>
                          </a:solidFill>
                          <a:effectLst/>
                          <a:latin typeface="+mn-lt"/>
                        </a:rPr>
                        <a:t>light (phototroph)</a:t>
                      </a:r>
                    </a:p>
                    <a:p>
                      <a:endParaRPr lang="en-IN" sz="1200" b="0" dirty="0">
                        <a:solidFill>
                          <a:srgbClr val="1F497D"/>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1F497D"/>
                          </a:solidFill>
                          <a:effectLst/>
                          <a:latin typeface="+mn-lt"/>
                        </a:rPr>
                        <a:t>inorganic material (lithotroph)</a:t>
                      </a:r>
                    </a:p>
                    <a:p>
                      <a:endParaRPr lang="en-IN" sz="1200" b="0" dirty="0">
                        <a:solidFill>
                          <a:srgbClr val="1F497D"/>
                        </a:solidFill>
                        <a:effectLst/>
                        <a:latin typeface="+mn-lt"/>
                      </a:endParaRPr>
                    </a:p>
                  </a:txBody>
                  <a:tcPr anchor="ctr"/>
                </a:tc>
                <a:tc>
                  <a:txBody>
                    <a:bodyPr/>
                    <a:lstStyle/>
                    <a:p>
                      <a:r>
                        <a:rPr lang="en-IN" sz="1200" b="0" dirty="0">
                          <a:solidFill>
                            <a:srgbClr val="1F497D"/>
                          </a:solidFill>
                          <a:effectLst/>
                          <a:latin typeface="+mn-lt"/>
                        </a:rPr>
                        <a:t>organic material (heterotroph)</a:t>
                      </a:r>
                    </a:p>
                    <a:p>
                      <a:endParaRPr lang="en-IN" sz="1200" b="0" dirty="0">
                        <a:solidFill>
                          <a:srgbClr val="1F497D"/>
                        </a:solidFill>
                        <a:effectLst/>
                        <a:latin typeface="+mn-lt"/>
                      </a:endParaRPr>
                    </a:p>
                    <a:p>
                      <a:r>
                        <a:rPr lang="en-IN" sz="1200" b="0" dirty="0">
                          <a:solidFill>
                            <a:srgbClr val="1F497D"/>
                          </a:solidFill>
                          <a:effectLst/>
                          <a:latin typeface="+mn-lt"/>
                        </a:rPr>
                        <a:t>carbon dioxide (autotroph)</a:t>
                      </a:r>
                    </a:p>
                  </a:txBody>
                  <a:tcPr anchor="ctr"/>
                </a:tc>
                <a:tc>
                  <a:txBody>
                    <a:bodyPr/>
                    <a:lstStyle/>
                    <a:p>
                      <a:r>
                        <a:rPr lang="en-IN" sz="1200" b="0" dirty="0">
                          <a:solidFill>
                            <a:srgbClr val="1F497D"/>
                          </a:solidFill>
                          <a:effectLst/>
                          <a:latin typeface="+mn-lt"/>
                        </a:rPr>
                        <a:t>photolithoheterotroph</a:t>
                      </a:r>
                    </a:p>
                    <a:p>
                      <a:endParaRPr lang="en-IN" sz="1200" b="0" dirty="0">
                        <a:solidFill>
                          <a:srgbClr val="1F497D"/>
                        </a:solidFill>
                        <a:effectLst/>
                        <a:latin typeface="+mn-lt"/>
                      </a:endParaRPr>
                    </a:p>
                    <a:p>
                      <a:r>
                        <a:rPr lang="en-IN" sz="1200" b="0" dirty="0">
                          <a:solidFill>
                            <a:srgbClr val="1F497D"/>
                          </a:solidFill>
                          <a:effectLst/>
                          <a:latin typeface="+mn-lt"/>
                        </a:rPr>
                        <a:t>photolithoautotroph</a:t>
                      </a:r>
                    </a:p>
                  </a:txBody>
                  <a:tcPr anchor="ctr"/>
                </a:tc>
                <a:extLst>
                  <a:ext uri="{0D108BD9-81ED-4DB2-BD59-A6C34878D82A}">
                    <a16:rowId xmlns:a16="http://schemas.microsoft.com/office/drawing/2014/main" val="1548708678"/>
                  </a:ext>
                </a:extLst>
              </a:tr>
              <a:tr h="1049189">
                <a:tc>
                  <a:txBody>
                    <a:bodyPr/>
                    <a:lstStyle/>
                    <a:p>
                      <a:r>
                        <a:rPr lang="en-IN" sz="1200" b="0" dirty="0">
                          <a:solidFill>
                            <a:srgbClr val="1F497D"/>
                          </a:solidFill>
                          <a:effectLst/>
                          <a:latin typeface="+mn-lt"/>
                        </a:rPr>
                        <a:t>chemicals (chemotroph)</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1F497D"/>
                          </a:solidFill>
                          <a:effectLst/>
                          <a:latin typeface="+mn-lt"/>
                        </a:rPr>
                        <a:t>organic material (organotroph)</a:t>
                      </a:r>
                    </a:p>
                    <a:p>
                      <a:endParaRPr lang="en-IN" sz="1200" b="0" dirty="0">
                        <a:solidFill>
                          <a:srgbClr val="1F497D"/>
                        </a:solidFill>
                        <a:effectLst/>
                        <a:latin typeface="+mn-lt"/>
                      </a:endParaRPr>
                    </a:p>
                  </a:txBody>
                  <a:tcPr anchor="ctr"/>
                </a:tc>
                <a:tc>
                  <a:txBody>
                    <a:bodyPr/>
                    <a:lstStyle/>
                    <a:p>
                      <a:r>
                        <a:rPr lang="en-IN" sz="1200" b="0" dirty="0">
                          <a:solidFill>
                            <a:srgbClr val="1F497D"/>
                          </a:solidFill>
                          <a:effectLst/>
                          <a:latin typeface="+mn-lt"/>
                        </a:rPr>
                        <a:t>organic material (heterotroph)</a:t>
                      </a:r>
                    </a:p>
                    <a:p>
                      <a:endParaRPr lang="en-IN" sz="1200" b="0" dirty="0">
                        <a:solidFill>
                          <a:srgbClr val="1F497D"/>
                        </a:solidFill>
                        <a:effectLst/>
                        <a:latin typeface="+mn-lt"/>
                      </a:endParaRPr>
                    </a:p>
                    <a:p>
                      <a:r>
                        <a:rPr lang="en-IN" sz="1200" b="0" dirty="0">
                          <a:solidFill>
                            <a:srgbClr val="1F497D"/>
                          </a:solidFill>
                          <a:effectLst/>
                          <a:latin typeface="+mn-lt"/>
                        </a:rPr>
                        <a:t>carbon dioxide (autotroph)</a:t>
                      </a:r>
                    </a:p>
                    <a:p>
                      <a:endParaRPr lang="en-IN" sz="1200" b="0" dirty="0">
                        <a:solidFill>
                          <a:srgbClr val="1F497D"/>
                        </a:solidFill>
                        <a:effectLst/>
                        <a:latin typeface="+mn-lt"/>
                      </a:endParaRPr>
                    </a:p>
                  </a:txBody>
                  <a:tcPr anchor="ctr"/>
                </a:tc>
                <a:tc>
                  <a:txBody>
                    <a:bodyPr/>
                    <a:lstStyle/>
                    <a:p>
                      <a:r>
                        <a:rPr lang="en-IN" sz="1200" b="0" dirty="0">
                          <a:solidFill>
                            <a:srgbClr val="1F497D"/>
                          </a:solidFill>
                          <a:effectLst/>
                          <a:latin typeface="+mn-lt"/>
                        </a:rPr>
                        <a:t>chemoorganoheterotroph</a:t>
                      </a:r>
                    </a:p>
                    <a:p>
                      <a:endParaRPr lang="en-IN" sz="1200" b="0" dirty="0">
                        <a:solidFill>
                          <a:srgbClr val="1F497D"/>
                        </a:solidFill>
                        <a:effectLst/>
                        <a:latin typeface="+mn-lt"/>
                      </a:endParaRPr>
                    </a:p>
                    <a:p>
                      <a:r>
                        <a:rPr lang="en-IN" sz="1200" b="0" dirty="0">
                          <a:solidFill>
                            <a:srgbClr val="1F497D"/>
                          </a:solidFill>
                          <a:effectLst/>
                          <a:latin typeface="+mn-lt"/>
                        </a:rPr>
                        <a:t>chemoorganoautotroph</a:t>
                      </a:r>
                    </a:p>
                    <a:p>
                      <a:endParaRPr lang="en-IN" sz="1200" b="0" dirty="0">
                        <a:solidFill>
                          <a:srgbClr val="1F497D"/>
                        </a:solidFill>
                        <a:effectLst/>
                        <a:latin typeface="+mn-lt"/>
                      </a:endParaRPr>
                    </a:p>
                  </a:txBody>
                  <a:tcPr anchor="ctr"/>
                </a:tc>
                <a:extLst>
                  <a:ext uri="{0D108BD9-81ED-4DB2-BD59-A6C34878D82A}">
                    <a16:rowId xmlns:a16="http://schemas.microsoft.com/office/drawing/2014/main" val="2157668464"/>
                  </a:ext>
                </a:extLst>
              </a:tr>
              <a:tr h="10491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1F497D"/>
                          </a:solidFill>
                          <a:effectLst/>
                          <a:latin typeface="+mn-lt"/>
                        </a:rPr>
                        <a:t>chemicals (chemotroph)</a:t>
                      </a:r>
                    </a:p>
                    <a:p>
                      <a:endParaRPr lang="en-IN" sz="1200" b="0" dirty="0">
                        <a:solidFill>
                          <a:srgbClr val="1F497D"/>
                        </a:solidFill>
                        <a:effectLst/>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1F497D"/>
                          </a:solidFill>
                          <a:effectLst/>
                          <a:latin typeface="+mn-lt"/>
                        </a:rPr>
                        <a:t>inorganic material (lithotroph)</a:t>
                      </a:r>
                    </a:p>
                    <a:p>
                      <a:endParaRPr lang="en-IN" sz="1200" b="0" dirty="0">
                        <a:solidFill>
                          <a:srgbClr val="1F497D"/>
                        </a:solidFill>
                        <a:effectLst/>
                        <a:latin typeface="+mn-lt"/>
                      </a:endParaRPr>
                    </a:p>
                  </a:txBody>
                  <a:tcPr anchor="ctr"/>
                </a:tc>
                <a:tc>
                  <a:txBody>
                    <a:bodyPr/>
                    <a:lstStyle/>
                    <a:p>
                      <a:r>
                        <a:rPr lang="en-IN" sz="1200" b="0" dirty="0">
                          <a:solidFill>
                            <a:srgbClr val="1F497D"/>
                          </a:solidFill>
                          <a:effectLst/>
                          <a:latin typeface="+mn-lt"/>
                        </a:rPr>
                        <a:t>organic material (heterotroph)</a:t>
                      </a:r>
                    </a:p>
                    <a:p>
                      <a:endParaRPr lang="en-IN" sz="1200" b="0" dirty="0">
                        <a:solidFill>
                          <a:srgbClr val="1F497D"/>
                        </a:solidFill>
                        <a:effectLst/>
                        <a:latin typeface="+mn-lt"/>
                      </a:endParaRPr>
                    </a:p>
                    <a:p>
                      <a:r>
                        <a:rPr lang="en-IN" sz="1200" b="0" dirty="0">
                          <a:solidFill>
                            <a:srgbClr val="1F497D"/>
                          </a:solidFill>
                          <a:effectLst/>
                          <a:latin typeface="+mn-lt"/>
                        </a:rPr>
                        <a:t>carbon dioxide (autotroph)</a:t>
                      </a:r>
                    </a:p>
                    <a:p>
                      <a:endParaRPr lang="en-IN" sz="1200" b="0" dirty="0">
                        <a:solidFill>
                          <a:srgbClr val="1F497D"/>
                        </a:solidFill>
                        <a:effectLst/>
                        <a:latin typeface="+mn-lt"/>
                      </a:endParaRPr>
                    </a:p>
                  </a:txBody>
                  <a:tcPr anchor="ctr"/>
                </a:tc>
                <a:tc>
                  <a:txBody>
                    <a:bodyPr/>
                    <a:lstStyle/>
                    <a:p>
                      <a:r>
                        <a:rPr lang="en-IN" sz="1200" b="0" dirty="0">
                          <a:solidFill>
                            <a:srgbClr val="1F497D"/>
                          </a:solidFill>
                          <a:effectLst/>
                          <a:latin typeface="+mn-lt"/>
                        </a:rPr>
                        <a:t>chemolithoheterotroph</a:t>
                      </a:r>
                    </a:p>
                    <a:p>
                      <a:endParaRPr lang="en-IN" sz="1200" b="0" dirty="0">
                        <a:solidFill>
                          <a:srgbClr val="1F497D"/>
                        </a:solidFill>
                        <a:effectLst/>
                        <a:latin typeface="+mn-lt"/>
                      </a:endParaRPr>
                    </a:p>
                    <a:p>
                      <a:r>
                        <a:rPr lang="en-IN" sz="1200" b="0" dirty="0">
                          <a:solidFill>
                            <a:srgbClr val="1F497D"/>
                          </a:solidFill>
                          <a:effectLst/>
                          <a:latin typeface="+mn-lt"/>
                        </a:rPr>
                        <a:t>chemolithoautotroph</a:t>
                      </a:r>
                    </a:p>
                    <a:p>
                      <a:endParaRPr lang="en-IN" sz="1200" b="0" dirty="0">
                        <a:solidFill>
                          <a:srgbClr val="1F497D"/>
                        </a:solidFill>
                        <a:effectLst/>
                        <a:latin typeface="+mn-lt"/>
                      </a:endParaRPr>
                    </a:p>
                  </a:txBody>
                  <a:tcPr anchor="ctr"/>
                </a:tc>
                <a:extLst>
                  <a:ext uri="{0D108BD9-81ED-4DB2-BD59-A6C34878D82A}">
                    <a16:rowId xmlns:a16="http://schemas.microsoft.com/office/drawing/2014/main" val="236598913"/>
                  </a:ext>
                </a:extLst>
              </a:tr>
            </a:tbl>
          </a:graphicData>
        </a:graphic>
      </p:graphicFrame>
    </p:spTree>
    <p:extLst>
      <p:ext uri="{BB962C8B-B14F-4D97-AF65-F5344CB8AC3E}">
        <p14:creationId xmlns:p14="http://schemas.microsoft.com/office/powerpoint/2010/main" val="61912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3</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844041"/>
          </a:xfrm>
        </p:spPr>
        <p:txBody>
          <a:bodyPr/>
          <a:lstStyle/>
          <a:p>
            <a:r>
              <a:rPr lang="en-US" dirty="0"/>
              <a:t>Which kind of prokaryote mentioned (phototrophic, chemotrophic, chemoorganotrophic, or chemolithotrophic) would have survived well in early Earth environments? Why do you think so?</a:t>
            </a:r>
          </a:p>
        </p:txBody>
      </p:sp>
    </p:spTree>
    <p:extLst>
      <p:ext uri="{BB962C8B-B14F-4D97-AF65-F5344CB8AC3E}">
        <p14:creationId xmlns:p14="http://schemas.microsoft.com/office/powerpoint/2010/main" val="651271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280160"/>
            <a:ext cx="8229600" cy="1005840"/>
          </a:xfrm>
        </p:spPr>
        <p:txBody>
          <a:bodyPr/>
          <a:lstStyle/>
          <a:p>
            <a:r>
              <a:rPr lang="en-US" dirty="0"/>
              <a:t>What do you call an organism that can generate its energy from breaking down chemical compounds? </a:t>
            </a:r>
          </a:p>
        </p:txBody>
      </p:sp>
    </p:spTree>
    <p:extLst>
      <p:ext uri="{BB962C8B-B14F-4D97-AF65-F5344CB8AC3E}">
        <p14:creationId xmlns:p14="http://schemas.microsoft.com/office/powerpoint/2010/main" val="1933572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EDE09-9A09-3229-2749-5A0CE4C1B1C2}"/>
              </a:ext>
            </a:extLst>
          </p:cNvPr>
          <p:cNvSpPr>
            <a:spLocks noGrp="1"/>
          </p:cNvSpPr>
          <p:nvPr>
            <p:ph type="title"/>
          </p:nvPr>
        </p:nvSpPr>
        <p:spPr/>
        <p:txBody>
          <a:bodyPr/>
          <a:lstStyle/>
          <a:p>
            <a:r>
              <a:rPr lang="en-US" dirty="0"/>
              <a:t>Prokaryotes and the Carbon Cycle</a:t>
            </a:r>
          </a:p>
        </p:txBody>
      </p:sp>
      <p:sp>
        <p:nvSpPr>
          <p:cNvPr id="3" name="Content Placeholder 2">
            <a:extLst>
              <a:ext uri="{FF2B5EF4-FFF2-40B4-BE49-F238E27FC236}">
                <a16:creationId xmlns:a16="http://schemas.microsoft.com/office/drawing/2014/main" id="{008EE648-EA8C-DF29-7818-E11652EA6DB5}"/>
              </a:ext>
            </a:extLst>
          </p:cNvPr>
          <p:cNvSpPr>
            <a:spLocks noGrp="1"/>
          </p:cNvSpPr>
          <p:nvPr>
            <p:ph idx="1"/>
          </p:nvPr>
        </p:nvSpPr>
        <p:spPr>
          <a:xfrm>
            <a:off x="457199" y="1280160"/>
            <a:ext cx="4105275" cy="4572000"/>
          </a:xfrm>
        </p:spPr>
        <p:txBody>
          <a:bodyPr>
            <a:normAutofit fontScale="92500" lnSpcReduction="20000"/>
          </a:bodyPr>
          <a:lstStyle/>
          <a:p>
            <a:r>
              <a:rPr lang="en-US" dirty="0"/>
              <a:t>Prokaryotes play an important part in the ecosystem. </a:t>
            </a:r>
          </a:p>
          <a:p>
            <a:pPr marL="457200" indent="-457200">
              <a:buFont typeface="Arial" panose="020B0604020202020204" pitchFamily="34" charset="0"/>
              <a:buChar char="•"/>
            </a:pPr>
            <a:r>
              <a:rPr lang="en-US" dirty="0"/>
              <a:t>Photosynthetic bacteria are </a:t>
            </a:r>
            <a:r>
              <a:rPr lang="en-US" i="1" dirty="0"/>
              <a:t>primary producers</a:t>
            </a:r>
            <a:r>
              <a:rPr lang="en-US" dirty="0"/>
              <a:t>, which create organic molecules from CO</a:t>
            </a:r>
            <a:r>
              <a:rPr lang="en-US" baseline="-25000" dirty="0"/>
              <a:t>2</a:t>
            </a:r>
          </a:p>
          <a:p>
            <a:pPr marL="457200" indent="-457200">
              <a:buFont typeface="Arial" panose="020B0604020202020204" pitchFamily="34" charset="0"/>
              <a:buChar char="•"/>
            </a:pPr>
            <a:r>
              <a:rPr lang="en-US" baseline="-25000" dirty="0"/>
              <a:t> </a:t>
            </a:r>
            <a:r>
              <a:rPr lang="en-US" dirty="0"/>
              <a:t>Prokaryotes can also be </a:t>
            </a:r>
            <a:r>
              <a:rPr lang="en-US" b="1" dirty="0"/>
              <a:t>decomposers</a:t>
            </a:r>
            <a:r>
              <a:rPr lang="en-US" dirty="0"/>
              <a:t>, which are organisms which break down plants and animals and their organic compounds.</a:t>
            </a:r>
            <a:endParaRPr lang="en-US" baseline="-25000" dirty="0"/>
          </a:p>
        </p:txBody>
      </p:sp>
      <p:pic>
        <p:nvPicPr>
          <p:cNvPr id="9" name="Content Placeholder 6" descr="A micrograph of cyanobacteria">
            <a:extLst>
              <a:ext uri="{FF2B5EF4-FFF2-40B4-BE49-F238E27FC236}">
                <a16:creationId xmlns:a16="http://schemas.microsoft.com/office/drawing/2014/main" id="{F327DA46-790D-ADF0-BBC6-ABB3B9FE96EA}"/>
              </a:ext>
            </a:extLst>
          </p:cNvPr>
          <p:cNvPicPr>
            <a:picLocks noChangeAspect="1"/>
          </p:cNvPicPr>
          <p:nvPr/>
        </p:nvPicPr>
        <p:blipFill>
          <a:blip r:embed="rId2"/>
          <a:srcRect l="21296" t="5843" r="20370" b="4056"/>
          <a:stretch/>
        </p:blipFill>
        <p:spPr>
          <a:xfrm>
            <a:off x="4633779" y="1146321"/>
            <a:ext cx="3981450" cy="3416496"/>
          </a:xfrm>
          <a:prstGeom prst="rect">
            <a:avLst/>
          </a:prstGeom>
        </p:spPr>
      </p:pic>
      <p:sp>
        <p:nvSpPr>
          <p:cNvPr id="7" name="TextBox 6">
            <a:extLst>
              <a:ext uri="{FF2B5EF4-FFF2-40B4-BE49-F238E27FC236}">
                <a16:creationId xmlns:a16="http://schemas.microsoft.com/office/drawing/2014/main" id="{A3A0C626-E0BB-11FB-A742-960686C15AAD}"/>
              </a:ext>
            </a:extLst>
          </p:cNvPr>
          <p:cNvSpPr txBox="1"/>
          <p:nvPr/>
        </p:nvSpPr>
        <p:spPr>
          <a:xfrm>
            <a:off x="4633779" y="4572000"/>
            <a:ext cx="3981449" cy="738664"/>
          </a:xfrm>
          <a:prstGeom prst="rect">
            <a:avLst/>
          </a:prstGeom>
          <a:noFill/>
        </p:spPr>
        <p:txBody>
          <a:bodyPr wrap="square" rtlCol="0">
            <a:spAutoFit/>
          </a:bodyPr>
          <a:lstStyle/>
          <a:p>
            <a:pPr algn="ctr"/>
            <a:r>
              <a:rPr lang="en-US" sz="1400" b="1" dirty="0"/>
              <a:t>22.3 Figure 2: </a:t>
            </a:r>
            <a:r>
              <a:rPr lang="en-US" sz="1400" dirty="0"/>
              <a:t>Cyanobacteria are common primary producers within the ocean and freshwater environments.</a:t>
            </a:r>
          </a:p>
        </p:txBody>
      </p:sp>
      <p:sp>
        <p:nvSpPr>
          <p:cNvPr id="5" name="TextBox 4">
            <a:extLst>
              <a:ext uri="{FF2B5EF4-FFF2-40B4-BE49-F238E27FC236}">
                <a16:creationId xmlns:a16="http://schemas.microsoft.com/office/drawing/2014/main" id="{CE9279C0-0534-A9B8-EA62-E7BBCAE8212B}"/>
              </a:ext>
            </a:extLst>
          </p:cNvPr>
          <p:cNvSpPr txBox="1"/>
          <p:nvPr/>
        </p:nvSpPr>
        <p:spPr>
          <a:xfrm>
            <a:off x="4338503" y="5420526"/>
            <a:ext cx="4572000" cy="246221"/>
          </a:xfrm>
          <a:prstGeom prst="rect">
            <a:avLst/>
          </a:prstGeom>
          <a:noFill/>
        </p:spPr>
        <p:txBody>
          <a:bodyPr wrap="square">
            <a:spAutoFit/>
          </a:bodyPr>
          <a:lstStyle/>
          <a:p>
            <a:pPr algn="ctr"/>
            <a:r>
              <a:rPr lang="en-US" sz="1000" dirty="0"/>
              <a:t>NOAA on Wikimedia Commons. "Bluegreen algae."</a:t>
            </a:r>
          </a:p>
        </p:txBody>
      </p:sp>
    </p:spTree>
    <p:extLst>
      <p:ext uri="{BB962C8B-B14F-4D97-AF65-F5344CB8AC3E}">
        <p14:creationId xmlns:p14="http://schemas.microsoft.com/office/powerpoint/2010/main" val="4213336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4C7F-BA45-96C4-0F0D-47B4B460B5DE}"/>
              </a:ext>
            </a:extLst>
          </p:cNvPr>
          <p:cNvSpPr>
            <a:spLocks noGrp="1"/>
          </p:cNvSpPr>
          <p:nvPr>
            <p:ph type="title"/>
          </p:nvPr>
        </p:nvSpPr>
        <p:spPr/>
        <p:txBody>
          <a:bodyPr/>
          <a:lstStyle/>
          <a:p>
            <a:r>
              <a:rPr lang="en-US" dirty="0"/>
              <a:t>Lesson 22.3 Figure 1</a:t>
            </a:r>
            <a:endParaRPr lang="en-IN" dirty="0"/>
          </a:p>
        </p:txBody>
      </p:sp>
      <p:sp>
        <p:nvSpPr>
          <p:cNvPr id="4" name="TextBox 3">
            <a:extLst>
              <a:ext uri="{FF2B5EF4-FFF2-40B4-BE49-F238E27FC236}">
                <a16:creationId xmlns:a16="http://schemas.microsoft.com/office/drawing/2014/main" id="{583A4804-6E87-D855-0EE6-7CFC4686C78E}"/>
              </a:ext>
            </a:extLst>
          </p:cNvPr>
          <p:cNvSpPr txBox="1"/>
          <p:nvPr/>
        </p:nvSpPr>
        <p:spPr>
          <a:xfrm>
            <a:off x="2286000" y="5760720"/>
            <a:ext cx="4572000" cy="246221"/>
          </a:xfrm>
          <a:prstGeom prst="rect">
            <a:avLst/>
          </a:prstGeom>
          <a:noFill/>
        </p:spPr>
        <p:txBody>
          <a:bodyPr wrap="square">
            <a:spAutoFit/>
          </a:bodyPr>
          <a:lstStyle/>
          <a:p>
            <a:pPr algn="ctr"/>
            <a:r>
              <a:rPr lang="en-US" sz="1000" dirty="0"/>
              <a:t>John M. Evans and Howard Perlman, USGS on Wikimedia Commons. "Carbon cycle."</a:t>
            </a:r>
          </a:p>
        </p:txBody>
      </p:sp>
      <p:pic>
        <p:nvPicPr>
          <p:cNvPr id="6" name="Content Placeholder 4" descr="Carbon dioxide in the atmosphere is generated through animal respiration, marine respiration, and human emission. Terrestrial photosynthesis pulls carbon dioxide from the atmosphere as does marine photosynthesis. Weathering of terrestrial rocks releases carbon dioxide into the atmosphere and into soil carbon. Soil carbon transfers into fossil carbon and microbial respiration and decomposition. Fossil carbon also moves carbon into microbial respiration and decomposition. Microbial respiration and decomposition also releases carbon dioxide into the atmosphere as well as release it through leaching/runoff. Leaching and running transfers carbon into ocean sediments, which get transferred through uplifting, which then get transferred to microbial respiration and decomposition.">
            <a:extLst>
              <a:ext uri="{FF2B5EF4-FFF2-40B4-BE49-F238E27FC236}">
                <a16:creationId xmlns:a16="http://schemas.microsoft.com/office/drawing/2014/main" id="{E8709238-41AF-D6AD-A587-889C700D8BA0}"/>
              </a:ext>
            </a:extLst>
          </p:cNvPr>
          <p:cNvPicPr>
            <a:picLocks noGrp="1" noChangeAspect="1"/>
          </p:cNvPicPr>
          <p:nvPr>
            <p:ph idx="1"/>
          </p:nvPr>
        </p:nvPicPr>
        <p:blipFill>
          <a:blip r:embed="rId3"/>
          <a:srcRect l="13890" t="3666" r="13888" b="4667"/>
          <a:stretch/>
        </p:blipFill>
        <p:spPr>
          <a:xfrm>
            <a:off x="1265197" y="1070317"/>
            <a:ext cx="6613606" cy="4663440"/>
          </a:xfrm>
        </p:spPr>
      </p:pic>
    </p:spTree>
    <p:extLst>
      <p:ext uri="{BB962C8B-B14F-4D97-AF65-F5344CB8AC3E}">
        <p14:creationId xmlns:p14="http://schemas.microsoft.com/office/powerpoint/2010/main" val="305696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4</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996441"/>
          </a:xfrm>
        </p:spPr>
        <p:txBody>
          <a:bodyPr/>
          <a:lstStyle/>
          <a:p>
            <a:r>
              <a:rPr lang="en-US" dirty="0"/>
              <a:t>Imagine if prokaryotes were removed from the carbon cycle. </a:t>
            </a:r>
          </a:p>
          <a:p>
            <a:pPr marL="457200" indent="-457200">
              <a:buFont typeface="Arial" panose="020B0604020202020204" pitchFamily="34" charset="0"/>
              <a:buChar char="•"/>
            </a:pPr>
            <a:r>
              <a:rPr lang="en-US" dirty="0"/>
              <a:t>How would that affect the rest of the cycle? </a:t>
            </a:r>
          </a:p>
          <a:p>
            <a:pPr marL="457200" indent="-457200">
              <a:buFont typeface="Arial" panose="020B0604020202020204" pitchFamily="34" charset="0"/>
              <a:buChar char="•"/>
            </a:pPr>
            <a:r>
              <a:rPr lang="en-US" dirty="0"/>
              <a:t>How would that affect humans?</a:t>
            </a:r>
          </a:p>
        </p:txBody>
      </p:sp>
    </p:spTree>
    <p:extLst>
      <p:ext uri="{BB962C8B-B14F-4D97-AF65-F5344CB8AC3E}">
        <p14:creationId xmlns:p14="http://schemas.microsoft.com/office/powerpoint/2010/main" val="233288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Prokaryotes and the Nitrogen Cycle</a:t>
            </a:r>
            <a:endParaRPr lang="en-US" sz="3200" dirty="0">
              <a:solidFill>
                <a:schemeClr val="accent1"/>
              </a:solidFill>
            </a:endParaRPr>
          </a:p>
        </p:txBody>
      </p:sp>
      <p:sp>
        <p:nvSpPr>
          <p:cNvPr id="13315" name="Rectangle 3"/>
          <p:cNvSpPr>
            <a:spLocks noGrp="1"/>
          </p:cNvSpPr>
          <p:nvPr>
            <p:ph idx="1"/>
          </p:nvPr>
        </p:nvSpPr>
        <p:spPr>
          <a:xfrm>
            <a:off x="457200" y="1280160"/>
            <a:ext cx="4724400" cy="4572000"/>
          </a:xfrm>
          <a:prstGeom prst="rect">
            <a:avLst/>
          </a:prstGeom>
        </p:spPr>
        <p:txBody>
          <a:bodyPr>
            <a:normAutofit fontScale="70000" lnSpcReduction="20000"/>
          </a:bodyPr>
          <a:lstStyle/>
          <a:p>
            <a:pPr marL="0" indent="0">
              <a:buNone/>
              <a:tabLst>
                <a:tab pos="461963" algn="l"/>
              </a:tabLst>
            </a:pPr>
            <a:r>
              <a:rPr lang="en-US" dirty="0">
                <a:solidFill>
                  <a:schemeClr val="tx1"/>
                </a:solidFill>
              </a:rPr>
              <a:t>Prokaryotes are responsible for most of the nitrogen cycling processes. </a:t>
            </a:r>
          </a:p>
          <a:p>
            <a:pPr>
              <a:tabLst>
                <a:tab pos="461963" algn="l"/>
              </a:tabLst>
            </a:pPr>
            <a:r>
              <a:rPr lang="en-US" b="1" dirty="0">
                <a:solidFill>
                  <a:schemeClr val="tx1"/>
                </a:solidFill>
              </a:rPr>
              <a:t>N</a:t>
            </a:r>
            <a:r>
              <a:rPr lang="en-US" b="1" i="0" dirty="0">
                <a:solidFill>
                  <a:schemeClr val="tx1"/>
                </a:solidFill>
              </a:rPr>
              <a:t>itrogen fixation</a:t>
            </a:r>
            <a:r>
              <a:rPr lang="en-US" i="0" dirty="0">
                <a:solidFill>
                  <a:schemeClr val="tx1"/>
                </a:solidFill>
              </a:rPr>
              <a:t>, which transforms gaseous nitrogen (N</a:t>
            </a:r>
            <a:r>
              <a:rPr lang="en-US" i="0" baseline="-25000" dirty="0">
                <a:solidFill>
                  <a:schemeClr val="tx1"/>
                </a:solidFill>
              </a:rPr>
              <a:t>2</a:t>
            </a:r>
            <a:r>
              <a:rPr lang="en-US" i="0" dirty="0">
                <a:solidFill>
                  <a:schemeClr val="tx1"/>
                </a:solidFill>
              </a:rPr>
              <a:t>) into more readily available forms such as ammonia (NH</a:t>
            </a:r>
            <a:r>
              <a:rPr lang="en-US" i="0" baseline="-25000" dirty="0">
                <a:solidFill>
                  <a:schemeClr val="tx1"/>
                </a:solidFill>
              </a:rPr>
              <a:t>3</a:t>
            </a:r>
            <a:r>
              <a:rPr lang="en-US" i="0" dirty="0">
                <a:solidFill>
                  <a:schemeClr val="tx1"/>
                </a:solidFill>
              </a:rPr>
              <a:t>).</a:t>
            </a:r>
          </a:p>
          <a:p>
            <a:pPr>
              <a:tabLst>
                <a:tab pos="461963" algn="l"/>
              </a:tabLst>
            </a:pPr>
            <a:r>
              <a:rPr lang="en-US" b="1" dirty="0">
                <a:solidFill>
                  <a:schemeClr val="tx1"/>
                </a:solidFill>
              </a:rPr>
              <a:t>Ammonification</a:t>
            </a:r>
            <a:r>
              <a:rPr lang="en-US" dirty="0">
                <a:solidFill>
                  <a:schemeClr val="tx1"/>
                </a:solidFill>
              </a:rPr>
              <a:t>: process of ammonia being released during decomposition of nitrogen-containing compounds. </a:t>
            </a:r>
          </a:p>
          <a:p>
            <a:pPr>
              <a:tabLst>
                <a:tab pos="461963" algn="l"/>
              </a:tabLst>
            </a:pPr>
            <a:r>
              <a:rPr lang="en-US" b="1" i="0" dirty="0">
                <a:solidFill>
                  <a:schemeClr val="tx1"/>
                </a:solidFill>
              </a:rPr>
              <a:t>Nitrification</a:t>
            </a:r>
            <a:r>
              <a:rPr lang="en-US" i="0" dirty="0">
                <a:solidFill>
                  <a:schemeClr val="tx1"/>
                </a:solidFill>
              </a:rPr>
              <a:t>: during ammonification, ammonia is progressively oxidized </a:t>
            </a:r>
            <a:r>
              <a:rPr lang="en-US" dirty="0">
                <a:solidFill>
                  <a:schemeClr val="tx1"/>
                </a:solidFill>
              </a:rPr>
              <a:t>to nitrate.</a:t>
            </a:r>
          </a:p>
          <a:p>
            <a:pPr>
              <a:tabLst>
                <a:tab pos="461963" algn="l"/>
              </a:tabLst>
            </a:pPr>
            <a:endParaRPr lang="en-US" dirty="0">
              <a:solidFill>
                <a:schemeClr val="tx1"/>
              </a:solidFill>
            </a:endParaRPr>
          </a:p>
          <a:p>
            <a:pPr marL="0" indent="0">
              <a:buNone/>
              <a:tabLst>
                <a:tab pos="461963" algn="l"/>
              </a:tabLst>
            </a:pPr>
            <a:r>
              <a:rPr lang="en-US" dirty="0">
                <a:solidFill>
                  <a:schemeClr val="tx1"/>
                </a:solidFill>
              </a:rPr>
              <a:t>Prokaryotes are also responsible for </a:t>
            </a:r>
            <a:r>
              <a:rPr lang="en-US" b="1" dirty="0">
                <a:solidFill>
                  <a:schemeClr val="tx1"/>
                </a:solidFill>
              </a:rPr>
              <a:t>denitrification</a:t>
            </a:r>
            <a:r>
              <a:rPr lang="en-US" dirty="0">
                <a:solidFill>
                  <a:schemeClr val="tx1"/>
                </a:solidFill>
              </a:rPr>
              <a:t>, which is the process of reducing nitrate from soil to gaseous compounds. </a:t>
            </a:r>
            <a:endParaRPr lang="en-US" i="0" dirty="0">
              <a:solidFill>
                <a:schemeClr val="tx1"/>
              </a:solidFill>
            </a:endParaRPr>
          </a:p>
          <a:p>
            <a:pPr>
              <a:tabLst>
                <a:tab pos="461963" algn="l"/>
              </a:tabLst>
            </a:pPr>
            <a:endParaRPr lang="en-US" i="0" dirty="0">
              <a:solidFill>
                <a:schemeClr val="tx1"/>
              </a:solidFill>
            </a:endParaRPr>
          </a:p>
          <a:p>
            <a:pPr>
              <a:tabLst>
                <a:tab pos="461963" algn="l"/>
              </a:tabLst>
            </a:pPr>
            <a:endParaRPr lang="en-US" i="0" dirty="0">
              <a:solidFill>
                <a:schemeClr val="tx1"/>
              </a:solidFill>
            </a:endParaRPr>
          </a:p>
        </p:txBody>
      </p:sp>
      <p:pic>
        <p:nvPicPr>
          <p:cNvPr id="2" name="Content Placeholder 4" descr="A micrograph shows Nitrobacter.">
            <a:extLst>
              <a:ext uri="{FF2B5EF4-FFF2-40B4-BE49-F238E27FC236}">
                <a16:creationId xmlns:a16="http://schemas.microsoft.com/office/drawing/2014/main" id="{29C1E17E-33CD-965C-BAD7-A133AB2EF6A0}"/>
              </a:ext>
            </a:extLst>
          </p:cNvPr>
          <p:cNvPicPr>
            <a:picLocks noChangeAspect="1"/>
          </p:cNvPicPr>
          <p:nvPr/>
        </p:nvPicPr>
        <p:blipFill>
          <a:blip r:embed="rId2"/>
          <a:srcRect l="20371" t="5330" r="18518" b="6000"/>
          <a:stretch/>
        </p:blipFill>
        <p:spPr>
          <a:xfrm>
            <a:off x="5205361" y="1365635"/>
            <a:ext cx="3741751" cy="3016179"/>
          </a:xfrm>
          <a:prstGeom prst="rect">
            <a:avLst/>
          </a:prstGeom>
        </p:spPr>
      </p:pic>
      <p:sp>
        <p:nvSpPr>
          <p:cNvPr id="4" name="TextBox 3">
            <a:extLst>
              <a:ext uri="{FF2B5EF4-FFF2-40B4-BE49-F238E27FC236}">
                <a16:creationId xmlns:a16="http://schemas.microsoft.com/office/drawing/2014/main" id="{95DF224C-F71D-8929-61B6-035C4454F107}"/>
              </a:ext>
            </a:extLst>
          </p:cNvPr>
          <p:cNvSpPr txBox="1"/>
          <p:nvPr/>
        </p:nvSpPr>
        <p:spPr>
          <a:xfrm>
            <a:off x="5289513" y="4381814"/>
            <a:ext cx="3657599" cy="523220"/>
          </a:xfrm>
          <a:prstGeom prst="rect">
            <a:avLst/>
          </a:prstGeom>
          <a:noFill/>
        </p:spPr>
        <p:txBody>
          <a:bodyPr wrap="square" rtlCol="0">
            <a:spAutoFit/>
          </a:bodyPr>
          <a:lstStyle/>
          <a:p>
            <a:pPr algn="ctr"/>
            <a:r>
              <a:rPr lang="en-US" sz="1400" b="1" dirty="0"/>
              <a:t>22.3 Figure 4: </a:t>
            </a:r>
            <a:r>
              <a:rPr lang="en-US" sz="1400" dirty="0"/>
              <a:t>Nitrobacter are nitrifying bacteria that are critical to the nitrogen cycle.</a:t>
            </a:r>
          </a:p>
        </p:txBody>
      </p:sp>
      <p:sp>
        <p:nvSpPr>
          <p:cNvPr id="5" name="TextBox 4">
            <a:extLst>
              <a:ext uri="{FF2B5EF4-FFF2-40B4-BE49-F238E27FC236}">
                <a16:creationId xmlns:a16="http://schemas.microsoft.com/office/drawing/2014/main" id="{0859B78A-9822-C60D-DF54-0CDC5712B346}"/>
              </a:ext>
            </a:extLst>
          </p:cNvPr>
          <p:cNvSpPr txBox="1"/>
          <p:nvPr/>
        </p:nvSpPr>
        <p:spPr>
          <a:xfrm>
            <a:off x="4832312" y="5087914"/>
            <a:ext cx="4572000" cy="246221"/>
          </a:xfrm>
          <a:prstGeom prst="rect">
            <a:avLst/>
          </a:prstGeom>
          <a:noFill/>
        </p:spPr>
        <p:txBody>
          <a:bodyPr wrap="square">
            <a:spAutoFit/>
          </a:bodyPr>
          <a:lstStyle/>
          <a:p>
            <a:pPr algn="ctr"/>
            <a:r>
              <a:rPr lang="en-US" sz="1000" dirty="0"/>
              <a:t>Professor William Hickey on Wikimedia Commons. "Nitrobacter winogradskyi."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B5516-6C80-406A-8C34-15B498C0101D}"/>
              </a:ext>
            </a:extLst>
          </p:cNvPr>
          <p:cNvSpPr>
            <a:spLocks noGrp="1"/>
          </p:cNvSpPr>
          <p:nvPr>
            <p:ph type="title"/>
          </p:nvPr>
        </p:nvSpPr>
        <p:spPr/>
        <p:txBody>
          <a:bodyPr/>
          <a:lstStyle/>
          <a:p>
            <a:r>
              <a:rPr lang="en-US" dirty="0"/>
              <a:t>Lesson 22.3 Figure 3</a:t>
            </a:r>
            <a:endParaRPr lang="en-IN" dirty="0"/>
          </a:p>
        </p:txBody>
      </p:sp>
      <p:pic>
        <p:nvPicPr>
          <p:cNvPr id="5" name="Content Placeholder 4" descr="Ammonification by bacteria and fungi put ammonium into the soil, which gets transformed into nitrite through nitrification by nitrifying bacteria. The nitrite then gets transformed into nitrate and either gets deposited back into the soil or is transformed back into nitrite, which is transformed into nitrous oxide by denitrifying bacteria. Bacteria-Rhizobium generate nitrogen, which plants put into the atmosphere, through nitrogen fixation. Nitrous oxide also transforms into nitrogen, which gets put into the atmosphere.">
            <a:extLst>
              <a:ext uri="{FF2B5EF4-FFF2-40B4-BE49-F238E27FC236}">
                <a16:creationId xmlns:a16="http://schemas.microsoft.com/office/drawing/2014/main" id="{A49797F1-D65F-59D1-2E46-B66E464F001C}"/>
              </a:ext>
            </a:extLst>
          </p:cNvPr>
          <p:cNvPicPr>
            <a:picLocks noGrp="1" noChangeAspect="1"/>
          </p:cNvPicPr>
          <p:nvPr>
            <p:ph idx="1"/>
          </p:nvPr>
        </p:nvPicPr>
        <p:blipFill>
          <a:blip r:embed="rId3"/>
          <a:srcRect l="15741" t="3666" r="15741" b="3001"/>
          <a:stretch/>
        </p:blipFill>
        <p:spPr>
          <a:xfrm>
            <a:off x="1524000" y="1117208"/>
            <a:ext cx="6400800" cy="4843849"/>
          </a:xfrm>
        </p:spPr>
      </p:pic>
    </p:spTree>
    <p:extLst>
      <p:ext uri="{BB962C8B-B14F-4D97-AF65-F5344CB8AC3E}">
        <p14:creationId xmlns:p14="http://schemas.microsoft.com/office/powerpoint/2010/main" val="261749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5F9A8-FD57-71FC-F69D-732F18029417}"/>
              </a:ext>
            </a:extLst>
          </p:cNvPr>
          <p:cNvSpPr>
            <a:spLocks noGrp="1"/>
          </p:cNvSpPr>
          <p:nvPr>
            <p:ph type="title"/>
          </p:nvPr>
        </p:nvSpPr>
        <p:spPr/>
        <p:txBody>
          <a:bodyPr/>
          <a:lstStyle/>
          <a:p>
            <a:r>
              <a:rPr lang="en-US" dirty="0"/>
              <a:t>Summary </a:t>
            </a:r>
          </a:p>
        </p:txBody>
      </p:sp>
      <p:sp>
        <p:nvSpPr>
          <p:cNvPr id="3" name="Content Placeholder 2">
            <a:extLst>
              <a:ext uri="{FF2B5EF4-FFF2-40B4-BE49-F238E27FC236}">
                <a16:creationId xmlns:a16="http://schemas.microsoft.com/office/drawing/2014/main" id="{7665273E-1A6D-E46F-7FA5-58DBD4358B02}"/>
              </a:ext>
            </a:extLst>
          </p:cNvPr>
          <p:cNvSpPr>
            <a:spLocks noGrp="1"/>
          </p:cNvSpPr>
          <p:nvPr>
            <p:ph idx="1"/>
          </p:nvPr>
        </p:nvSpPr>
        <p:spPr/>
        <p:txBody>
          <a:bodyPr/>
          <a:lstStyle/>
          <a:p>
            <a:r>
              <a:rPr lang="en-US" dirty="0"/>
              <a:t>Prokaryotes are classified by how they obtain their energy and carbon. </a:t>
            </a:r>
          </a:p>
          <a:p>
            <a:r>
              <a:rPr lang="en-US" dirty="0"/>
              <a:t>Prokaryotes are significant contributors to the carbon cycle at all levels but are significant </a:t>
            </a:r>
            <a:r>
              <a:rPr lang="en-US" i="1" dirty="0"/>
              <a:t>primary producers</a:t>
            </a:r>
            <a:r>
              <a:rPr lang="en-US" dirty="0"/>
              <a:t> and </a:t>
            </a:r>
            <a:r>
              <a:rPr lang="en-US" b="1" dirty="0"/>
              <a:t>decomposers</a:t>
            </a:r>
            <a:r>
              <a:rPr lang="en-US" dirty="0"/>
              <a:t>. </a:t>
            </a:r>
          </a:p>
          <a:p>
            <a:r>
              <a:rPr lang="en-US" dirty="0"/>
              <a:t>Prokaryotes are responsible for most nitrogen cycling processes such as </a:t>
            </a:r>
            <a:r>
              <a:rPr lang="en-US" b="1" dirty="0"/>
              <a:t>nitrogen fixation</a:t>
            </a:r>
            <a:r>
              <a:rPr lang="en-US" dirty="0"/>
              <a:t>, </a:t>
            </a:r>
            <a:r>
              <a:rPr lang="en-US" b="1" dirty="0"/>
              <a:t>ammonification</a:t>
            </a:r>
            <a:r>
              <a:rPr lang="en-US" dirty="0"/>
              <a:t>, and </a:t>
            </a:r>
            <a:r>
              <a:rPr lang="en-US" b="1" dirty="0"/>
              <a:t>denitrification.</a:t>
            </a:r>
            <a:r>
              <a:rPr lang="en-US" dirty="0"/>
              <a:t> </a:t>
            </a:r>
          </a:p>
        </p:txBody>
      </p:sp>
    </p:spTree>
    <p:extLst>
      <p:ext uri="{BB962C8B-B14F-4D97-AF65-F5344CB8AC3E}">
        <p14:creationId xmlns:p14="http://schemas.microsoft.com/office/powerpoint/2010/main" val="332999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C183D7F6-B498-43B3-948B-1728B52AA6E4}">
                <adec:decorative xmlns:adec="http://schemas.microsoft.com/office/drawing/2017/decorative" val="1"/>
              </a:ext>
            </a:extLst>
          </p:cNvPr>
          <p:cNvCxnSpPr/>
          <p:nvPr/>
        </p:nvCxnSpPr>
        <p:spPr>
          <a:xfrm>
            <a:off x="357185" y="3129625"/>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E4412F44-E9AD-CA5D-3424-C0919E7B7254}"/>
              </a:ext>
              <a:ext uri="{C183D7F6-B498-43B3-948B-1728B52AA6E4}">
                <adec:decorative xmlns:adec="http://schemas.microsoft.com/office/drawing/2017/decorative" val="1"/>
              </a:ext>
            </a:extLst>
          </p:cNvPr>
          <p:cNvSpPr/>
          <p:nvPr/>
        </p:nvSpPr>
        <p:spPr>
          <a:xfrm>
            <a:off x="1767486" y="1650955"/>
            <a:ext cx="5380896" cy="1213228"/>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48037E7D-3E91-A190-96AE-EB330CCD16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
            <a:ext cx="9144000" cy="6858001"/>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994940"/>
          </a:xfrm>
          <a:prstGeom prst="rect">
            <a:avLst/>
          </a:prstGeom>
          <a:noFill/>
        </p:spPr>
        <p:txBody>
          <a:bodyPr>
            <a:spAutoFit/>
          </a:bodyPr>
          <a:lstStyle/>
          <a:p>
            <a:pPr>
              <a:spcBef>
                <a:spcPts val="0"/>
              </a:spcBef>
              <a:spcAft>
                <a:spcPts val="0"/>
              </a:spcAft>
            </a:pPr>
            <a:endParaRPr lang="en-US" dirty="0">
              <a:effectLst/>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cs typeface="Aptos" panose="020B0004020202020204" pitchFamily="34" charset="0"/>
              </a:rPr>
              <a:t>Describe</a:t>
            </a:r>
            <a:r>
              <a:rPr lang="en-US" sz="3200" dirty="0">
                <a:effectLst/>
                <a:latin typeface="Calibri" panose="020F0502020204030204" pitchFamily="34" charset="0"/>
                <a:ea typeface="Times New Roman" panose="02020603050405020304" pitchFamily="18" charset="0"/>
                <a:cs typeface="Aptos" panose="020B0004020202020204" pitchFamily="34" charset="0"/>
              </a:rPr>
              <a:t> the roles of prokaryotes in the carbon and nitrogen cycles.</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cs typeface="Aptos" panose="020B0004020202020204" pitchFamily="34" charset="0"/>
              </a:rPr>
              <a:t>Describe</a:t>
            </a:r>
            <a:r>
              <a:rPr lang="en-US" sz="3200" dirty="0">
                <a:effectLst/>
                <a:latin typeface="Calibri" panose="020F0502020204030204" pitchFamily="34" charset="0"/>
                <a:ea typeface="Times New Roman" panose="02020603050405020304" pitchFamily="18" charset="0"/>
                <a:cs typeface="Aptos" panose="020B0004020202020204" pitchFamily="34" charset="0"/>
              </a:rPr>
              <a:t> the ways in which prokaryotes get energy and carbon for life processes.</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marR="0" lvl="1">
              <a:spcBef>
                <a:spcPts val="0"/>
              </a:spcBef>
              <a:spcAft>
                <a:spcPts val="0"/>
              </a:spcAft>
            </a:pPr>
            <a:r>
              <a:rPr lang="en-US" sz="3200" b="1" dirty="0">
                <a:effectLst/>
                <a:latin typeface="Calibri" panose="020F0502020204030204" pitchFamily="34" charset="0"/>
                <a:ea typeface="Times New Roman" panose="02020603050405020304" pitchFamily="18" charset="0"/>
                <a:cs typeface="Aptos" panose="020B0004020202020204" pitchFamily="34" charset="0"/>
              </a:rPr>
              <a:t>Identify</a:t>
            </a:r>
            <a:r>
              <a:rPr lang="en-US" sz="3200" dirty="0">
                <a:effectLst/>
                <a:latin typeface="Calibri" panose="020F0502020204030204" pitchFamily="34" charset="0"/>
                <a:ea typeface="Times New Roman" panose="02020603050405020304" pitchFamily="18" charset="0"/>
                <a:cs typeface="Aptos" panose="020B0004020202020204" pitchFamily="34" charset="0"/>
              </a:rPr>
              <a:t> the macronutrients needed by prokaryotes and explain their importance.</a:t>
            </a:r>
            <a:endParaRPr lang="en-US" sz="3200" dirty="0">
              <a:effectLst/>
              <a:latin typeface="Aptos" panose="020B0004020202020204" pitchFamily="34" charset="0"/>
              <a:ea typeface="Calibri" panose="020F0502020204030204" pitchFamily="34" charset="0"/>
              <a:cs typeface="Aptos" panose="020B0004020202020204" pitchFamily="34" charset="0"/>
            </a:endParaRP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Prokaryotic Metabolism</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marL="0" indent="0">
              <a:buNone/>
              <a:tabLst>
                <a:tab pos="461963" algn="l"/>
              </a:tabLst>
            </a:pPr>
            <a:r>
              <a:rPr lang="en-US" dirty="0">
                <a:solidFill>
                  <a:schemeClr val="tx1"/>
                </a:solidFill>
              </a:rPr>
              <a:t>Prokaryotes occupy many diverse niches on earth, from deepwater vents to artic ice. </a:t>
            </a:r>
          </a:p>
          <a:p>
            <a:pPr>
              <a:tabLst>
                <a:tab pos="461963" algn="l"/>
              </a:tabLst>
            </a:pPr>
            <a:r>
              <a:rPr lang="en-US" dirty="0">
                <a:solidFill>
                  <a:schemeClr val="tx1"/>
                </a:solidFill>
              </a:rPr>
              <a:t>They can occupy this broad range of environments due to diverse metabolic processes. </a:t>
            </a:r>
          </a:p>
          <a:p>
            <a:pPr>
              <a:tabLst>
                <a:tab pos="461963" algn="l"/>
              </a:tabLst>
            </a:pPr>
            <a:endParaRPr lang="en-US" i="0" dirty="0">
              <a:solidFill>
                <a:schemeClr val="tx1"/>
              </a:solidFill>
            </a:endParaRPr>
          </a:p>
          <a:p>
            <a:pPr marL="0" indent="0">
              <a:buNone/>
              <a:tabLst>
                <a:tab pos="461963" algn="l"/>
              </a:tabLst>
            </a:pPr>
            <a:r>
              <a:rPr lang="en-US" i="0" dirty="0">
                <a:solidFill>
                  <a:schemeClr val="tx1"/>
                </a:solidFill>
              </a:rPr>
              <a:t>To live, prokaryotes need a source of energy, a source of carbon and some additional nutrients. </a:t>
            </a:r>
          </a:p>
          <a:p>
            <a:pPr>
              <a:tabLst>
                <a:tab pos="461963" algn="l"/>
              </a:tabLst>
            </a:pPr>
            <a:endParaRPr lang="en-US" i="0" dirty="0">
              <a:solidFill>
                <a:schemeClr val="tx1"/>
              </a:solidFill>
            </a:endParaRPr>
          </a:p>
          <a:p>
            <a:pPr>
              <a:tabLst>
                <a:tab pos="461963" algn="l"/>
              </a:tabLst>
            </a:pPr>
            <a:r>
              <a:rPr lang="en-US" dirty="0"/>
              <a:t>For cells to build all molecules required to sustain life, they need certain substances collectively called </a:t>
            </a:r>
            <a:r>
              <a:rPr lang="en-US" b="1" dirty="0"/>
              <a:t>nutrients. </a:t>
            </a:r>
          </a:p>
          <a:p>
            <a:pPr marL="0" indent="0">
              <a:buNone/>
              <a:tabLst>
                <a:tab pos="461963" algn="l"/>
              </a:tabLst>
            </a:pPr>
            <a:endParaRPr lang="en-US" i="0" dirty="0">
              <a:solidFill>
                <a:schemeClr val="tx1"/>
              </a:solidFill>
            </a:endParaRPr>
          </a:p>
          <a:p>
            <a:pPr>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844041"/>
          </a:xfrm>
        </p:spPr>
        <p:txBody>
          <a:bodyPr/>
          <a:lstStyle/>
          <a:p>
            <a:r>
              <a:rPr lang="en-US" dirty="0"/>
              <a:t>Think about the kinds of minerals and proteins that your metabolism needs to function. In what ways is your metabolism similar to or different from prokaryotes?</a:t>
            </a:r>
          </a:p>
        </p:txBody>
      </p:sp>
    </p:spTree>
    <p:extLst>
      <p:ext uri="{BB962C8B-B14F-4D97-AF65-F5344CB8AC3E}">
        <p14:creationId xmlns:p14="http://schemas.microsoft.com/office/powerpoint/2010/main" val="302916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Macronutrients </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280160"/>
            <a:ext cx="8229600" cy="4587240"/>
          </a:xfrm>
        </p:spPr>
        <p:txBody>
          <a:bodyPr>
            <a:normAutofit/>
          </a:bodyPr>
          <a:lstStyle/>
          <a:p>
            <a:r>
              <a:rPr lang="en-US" dirty="0"/>
              <a:t>For cells to build all molecules required to sustain life, they need certain substances collectively called </a:t>
            </a:r>
            <a:r>
              <a:rPr lang="en-US" b="1" dirty="0"/>
              <a:t>nutrients. </a:t>
            </a:r>
          </a:p>
          <a:p>
            <a:pPr marL="457200" indent="-457200">
              <a:buFont typeface="Arial" panose="020B0604020202020204" pitchFamily="34" charset="0"/>
              <a:buChar char="•"/>
            </a:pPr>
            <a:r>
              <a:rPr lang="en-US" dirty="0"/>
              <a:t>Nutrients needed in large amounts are called </a:t>
            </a:r>
            <a:r>
              <a:rPr lang="en-US" i="1" dirty="0"/>
              <a:t>macronutrients.</a:t>
            </a:r>
          </a:p>
          <a:p>
            <a:pPr marL="457200" indent="-457200">
              <a:buFont typeface="Arial" panose="020B0604020202020204" pitchFamily="34" charset="0"/>
              <a:buChar char="•"/>
            </a:pPr>
            <a:r>
              <a:rPr lang="en-US" dirty="0"/>
              <a:t>The macronutrients are carbon, hydrogen, oxygen, nitrogen phosphorus and sulfur.</a:t>
            </a:r>
          </a:p>
          <a:p>
            <a:pPr marL="457200" indent="-457200">
              <a:buFont typeface="Arial" panose="020B0604020202020204" pitchFamily="34" charset="0"/>
              <a:buChar char="•"/>
            </a:pPr>
            <a:r>
              <a:rPr lang="en-US" dirty="0"/>
              <a:t>These macronutrients are the components of the cellular macromolecules and their subunits. </a:t>
            </a:r>
          </a:p>
        </p:txBody>
      </p:sp>
    </p:spTree>
    <p:extLst>
      <p:ext uri="{BB962C8B-B14F-4D97-AF65-F5344CB8AC3E}">
        <p14:creationId xmlns:p14="http://schemas.microsoft.com/office/powerpoint/2010/main" val="290095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463041"/>
          </a:xfrm>
        </p:spPr>
        <p:txBody>
          <a:bodyPr/>
          <a:lstStyle/>
          <a:p>
            <a:r>
              <a:rPr lang="en-US" dirty="0"/>
              <a:t>Imagine if prokaryotes were removed from the carbon cycle. How would that affect the rest of the cycle? How would that affect humans?</a:t>
            </a:r>
          </a:p>
        </p:txBody>
      </p:sp>
    </p:spTree>
    <p:extLst>
      <p:ext uri="{BB962C8B-B14F-4D97-AF65-F5344CB8AC3E}">
        <p14:creationId xmlns:p14="http://schemas.microsoft.com/office/powerpoint/2010/main" val="212831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1468E-460C-0EF7-0489-F8339D0ACE78}"/>
              </a:ext>
            </a:extLst>
          </p:cNvPr>
          <p:cNvSpPr>
            <a:spLocks noGrp="1"/>
          </p:cNvSpPr>
          <p:nvPr>
            <p:ph type="title"/>
          </p:nvPr>
        </p:nvSpPr>
        <p:spPr/>
        <p:txBody>
          <a:bodyPr/>
          <a:lstStyle/>
          <a:p>
            <a:r>
              <a:rPr lang="en-US" dirty="0"/>
              <a:t>Micronutrients </a:t>
            </a:r>
          </a:p>
        </p:txBody>
      </p:sp>
      <p:sp>
        <p:nvSpPr>
          <p:cNvPr id="3" name="Content Placeholder 2">
            <a:extLst>
              <a:ext uri="{FF2B5EF4-FFF2-40B4-BE49-F238E27FC236}">
                <a16:creationId xmlns:a16="http://schemas.microsoft.com/office/drawing/2014/main" id="{5A77901D-47B3-B876-6B45-FDBAE1C165DD}"/>
              </a:ext>
            </a:extLst>
          </p:cNvPr>
          <p:cNvSpPr>
            <a:spLocks noGrp="1"/>
          </p:cNvSpPr>
          <p:nvPr>
            <p:ph idx="1"/>
          </p:nvPr>
        </p:nvSpPr>
        <p:spPr/>
        <p:txBody>
          <a:bodyPr/>
          <a:lstStyle/>
          <a:p>
            <a:r>
              <a:rPr lang="en-US" dirty="0"/>
              <a:t>Micronutrients are needed in smaller (trace) amounts.</a:t>
            </a:r>
          </a:p>
          <a:p>
            <a:pPr marL="457200" indent="-457200">
              <a:buFont typeface="Arial" panose="020B0604020202020204" pitchFamily="34" charset="0"/>
              <a:buChar char="•"/>
            </a:pPr>
            <a:r>
              <a:rPr lang="en-US" dirty="0"/>
              <a:t>Many trace elements are metallic elements. </a:t>
            </a:r>
          </a:p>
          <a:p>
            <a:pPr marL="1200150" lvl="1" indent="-457200">
              <a:buFont typeface="Arial" panose="020B0604020202020204" pitchFamily="34" charset="0"/>
              <a:buChar char="•"/>
            </a:pPr>
            <a:r>
              <a:rPr lang="en-US" dirty="0"/>
              <a:t>Examples are iron, boron, chromium and magnesium. </a:t>
            </a:r>
          </a:p>
          <a:p>
            <a:pPr marL="457200" indent="-457200">
              <a:buFont typeface="Arial" panose="020B0604020202020204" pitchFamily="34" charset="0"/>
              <a:buChar char="•"/>
            </a:pPr>
            <a:r>
              <a:rPr lang="en-US" dirty="0"/>
              <a:t>Boron, chromium and magnesium are often enzymatic cofactors. </a:t>
            </a:r>
          </a:p>
          <a:p>
            <a:endParaRPr lang="en-US" dirty="0"/>
          </a:p>
        </p:txBody>
      </p:sp>
    </p:spTree>
    <p:extLst>
      <p:ext uri="{BB962C8B-B14F-4D97-AF65-F5344CB8AC3E}">
        <p14:creationId xmlns:p14="http://schemas.microsoft.com/office/powerpoint/2010/main" val="183972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 Prokaryotic Energy Sources </a:t>
            </a:r>
          </a:p>
        </p:txBody>
      </p:sp>
      <p:sp>
        <p:nvSpPr>
          <p:cNvPr id="5" name="Content Placeholder 4">
            <a:extLst>
              <a:ext uri="{FF2B5EF4-FFF2-40B4-BE49-F238E27FC236}">
                <a16:creationId xmlns:a16="http://schemas.microsoft.com/office/drawing/2014/main" id="{D9C22B68-1B87-9EAA-1118-6EF7106E7BE9}"/>
              </a:ext>
            </a:extLst>
          </p:cNvPr>
          <p:cNvSpPr>
            <a:spLocks noGrp="1"/>
          </p:cNvSpPr>
          <p:nvPr>
            <p:ph idx="1"/>
          </p:nvPr>
        </p:nvSpPr>
        <p:spPr/>
        <p:txBody>
          <a:bodyPr>
            <a:normAutofit fontScale="92500" lnSpcReduction="10000"/>
          </a:bodyPr>
          <a:lstStyle/>
          <a:p>
            <a:pPr marL="0" indent="0">
              <a:buNone/>
            </a:pPr>
            <a:r>
              <a:rPr lang="en-US" dirty="0"/>
              <a:t>Prokaryotes are classified by the way they obtain energy, and their carbon source for producing organic molecules.</a:t>
            </a:r>
          </a:p>
          <a:p>
            <a:r>
              <a:rPr lang="en-US" b="1" dirty="0"/>
              <a:t>Phototrophs</a:t>
            </a:r>
            <a:r>
              <a:rPr lang="en-US" dirty="0"/>
              <a:t> are prokaryotes who gain energy from the sun. </a:t>
            </a:r>
          </a:p>
          <a:p>
            <a:r>
              <a:rPr lang="en-US" b="1" dirty="0"/>
              <a:t>Chemotrophs</a:t>
            </a:r>
            <a:r>
              <a:rPr lang="en-US" dirty="0"/>
              <a:t> gain their energy from chemical compounds.</a:t>
            </a:r>
          </a:p>
          <a:p>
            <a:endParaRPr lang="en-US" dirty="0"/>
          </a:p>
          <a:p>
            <a:pPr marL="0" indent="0">
              <a:buNone/>
            </a:pPr>
            <a:r>
              <a:rPr lang="en-US" dirty="0"/>
              <a:t>Energy pathways can be either aerobic (using oxygen as the terminal electron acceptor) or</a:t>
            </a:r>
            <a:r>
              <a:rPr lang="en-US" b="1" dirty="0"/>
              <a:t> anaerobic </a:t>
            </a:r>
            <a:r>
              <a:rPr lang="en-US" dirty="0"/>
              <a:t>(using simple inorganic molecules or organic molecules are the terminal electron acceptor)</a:t>
            </a:r>
          </a:p>
        </p:txBody>
      </p:sp>
    </p:spTree>
    <p:extLst>
      <p:ext uri="{BB962C8B-B14F-4D97-AF65-F5344CB8AC3E}">
        <p14:creationId xmlns:p14="http://schemas.microsoft.com/office/powerpoint/2010/main" val="17698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A59D1-CC1E-D743-F8C5-64F3916DB8C6}"/>
              </a:ext>
            </a:extLst>
          </p:cNvPr>
          <p:cNvSpPr>
            <a:spLocks noGrp="1"/>
          </p:cNvSpPr>
          <p:nvPr>
            <p:ph type="title"/>
          </p:nvPr>
        </p:nvSpPr>
        <p:spPr/>
        <p:txBody>
          <a:bodyPr/>
          <a:lstStyle/>
          <a:p>
            <a:r>
              <a:rPr lang="en-US" dirty="0"/>
              <a:t> Prokaryotic Carbon Sources </a:t>
            </a:r>
          </a:p>
        </p:txBody>
      </p:sp>
      <p:sp>
        <p:nvSpPr>
          <p:cNvPr id="5" name="Content Placeholder 4">
            <a:extLst>
              <a:ext uri="{FF2B5EF4-FFF2-40B4-BE49-F238E27FC236}">
                <a16:creationId xmlns:a16="http://schemas.microsoft.com/office/drawing/2014/main" id="{D9C22B68-1B87-9EAA-1118-6EF7106E7BE9}"/>
              </a:ext>
            </a:extLst>
          </p:cNvPr>
          <p:cNvSpPr>
            <a:spLocks noGrp="1"/>
          </p:cNvSpPr>
          <p:nvPr>
            <p:ph idx="1"/>
          </p:nvPr>
        </p:nvSpPr>
        <p:spPr/>
        <p:txBody>
          <a:bodyPr/>
          <a:lstStyle/>
          <a:p>
            <a:pPr marL="0" indent="0">
              <a:buNone/>
            </a:pPr>
            <a:r>
              <a:rPr lang="en-US" dirty="0"/>
              <a:t>Prokaryotes can use a variety of different sources for their caron. </a:t>
            </a:r>
          </a:p>
          <a:p>
            <a:r>
              <a:rPr lang="en-US" b="1" dirty="0"/>
              <a:t>Autotrophs</a:t>
            </a:r>
            <a:r>
              <a:rPr lang="en-US" dirty="0"/>
              <a:t> use carbon dioxide. </a:t>
            </a:r>
          </a:p>
          <a:p>
            <a:r>
              <a:rPr lang="en-US" b="1" dirty="0"/>
              <a:t>Heterotrophs</a:t>
            </a:r>
            <a:r>
              <a:rPr lang="en-US" dirty="0"/>
              <a:t> use organic compounds. </a:t>
            </a:r>
          </a:p>
          <a:p>
            <a:pPr marL="0" indent="0">
              <a:buNone/>
            </a:pPr>
            <a:endParaRPr lang="en-US" dirty="0"/>
          </a:p>
        </p:txBody>
      </p:sp>
    </p:spTree>
    <p:extLst>
      <p:ext uri="{BB962C8B-B14F-4D97-AF65-F5344CB8AC3E}">
        <p14:creationId xmlns:p14="http://schemas.microsoft.com/office/powerpoint/2010/main" val="637012840"/>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3071</TotalTime>
  <Words>933</Words>
  <Application>Microsoft Office PowerPoint</Application>
  <PresentationFormat>On-screen Show (4:3)</PresentationFormat>
  <Paragraphs>121</Paragraphs>
  <Slides>19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Century Gothic</vt:lpstr>
      <vt:lpstr>Aptos</vt:lpstr>
      <vt:lpstr>Arial</vt:lpstr>
      <vt:lpstr>Courier New</vt:lpstr>
      <vt:lpstr>Office Theme</vt:lpstr>
      <vt:lpstr>Lesson 22.3</vt:lpstr>
      <vt:lpstr>Objectives</vt:lpstr>
      <vt:lpstr>Prokaryotic Metabolism</vt:lpstr>
      <vt:lpstr>Reflection Question1</vt:lpstr>
      <vt:lpstr>Macronutrients </vt:lpstr>
      <vt:lpstr>Reflection Question2</vt:lpstr>
      <vt:lpstr>Micronutrients </vt:lpstr>
      <vt:lpstr> Prokaryotic Energy Sources </vt:lpstr>
      <vt:lpstr> Prokaryotic Carbon Sources </vt:lpstr>
      <vt:lpstr>Table 1: Carbon and Energy Sources for Prokaryotes </vt:lpstr>
      <vt:lpstr>Reflection Question3</vt:lpstr>
      <vt:lpstr>Think It Through</vt:lpstr>
      <vt:lpstr>Prokaryotes and the Carbon Cycle</vt:lpstr>
      <vt:lpstr>Lesson 22.3 Figure 1</vt:lpstr>
      <vt:lpstr>Reflection Question4</vt:lpstr>
      <vt:lpstr>Prokaryotes and the Nitrogen Cycle</vt:lpstr>
      <vt:lpstr>Lesson 22.3 Figure 3</vt:lpstr>
      <vt:lpstr>Summary </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184</cp:revision>
  <dcterms:created xsi:type="dcterms:W3CDTF">2013-04-26T14:43:13Z</dcterms:created>
  <dcterms:modified xsi:type="dcterms:W3CDTF">2024-10-15T02:24:36Z</dcterms:modified>
</cp:coreProperties>
</file>