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handoutMasterIdLst>
    <p:handoutMasterId r:id="rId21"/>
  </p:handoutMasterIdLst>
  <p:sldIdLst>
    <p:sldId id="272" r:id="rId2"/>
    <p:sldId id="264" r:id="rId3"/>
    <p:sldId id="265" r:id="rId4"/>
    <p:sldId id="268" r:id="rId5"/>
    <p:sldId id="273" r:id="rId6"/>
    <p:sldId id="274" r:id="rId7"/>
    <p:sldId id="267" r:id="rId8"/>
    <p:sldId id="298" r:id="rId9"/>
    <p:sldId id="300" r:id="rId10"/>
    <p:sldId id="299" r:id="rId11"/>
    <p:sldId id="301" r:id="rId12"/>
    <p:sldId id="270" r:id="rId13"/>
    <p:sldId id="302" r:id="rId14"/>
    <p:sldId id="303" r:id="rId15"/>
    <p:sldId id="304" r:id="rId16"/>
    <p:sldId id="276" r:id="rId17"/>
    <p:sldId id="306" r:id="rId18"/>
    <p:sldId id="280" r:id="rId19"/>
  </p:sldIdLst>
  <p:sldSz cx="9144000" cy="6858000" type="screen4x3"/>
  <p:notesSz cx="6858000" cy="9144000"/>
  <p:embeddedFontLs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6410" autoAdjust="0"/>
  </p:normalViewPr>
  <p:slideViewPr>
    <p:cSldViewPr>
      <p:cViewPr varScale="1">
        <p:scale>
          <a:sx n="95" d="100"/>
          <a:sy n="95" d="100"/>
        </p:scale>
        <p:origin x="1482" y="96"/>
      </p:cViewPr>
      <p:guideLst>
        <p:guide orient="horz" pos="2160"/>
        <p:guide pos="2880"/>
      </p:guideLst>
    </p:cSldViewPr>
  </p:slideViewPr>
  <p:outlineViewPr>
    <p:cViewPr>
      <p:scale>
        <a:sx n="33" d="100"/>
        <a:sy n="33" d="100"/>
      </p:scale>
      <p:origin x="0" y="-473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Salmonella enterica serovar Typhi, the causative agent of typhoid fever, is a gram-negative, rod-shaped gammaproteobacterium. Typhoid fever, which is spread through feces, causes intestinal hemorrhage, high fever, delirium, and dehydration. Today, between 16 and 33 million cases of this re-emerging disease occur annually, resulting in over 200,000 deaths. What makes the disease even more dangerous is that carriers of the disease can be asymptomatic. In a famous case in the early 1900s, a cook named Mary Mallon ("Typhoid Mary") unknowingly spread the disease to over fifty people, three of whom died. Other serotypes, or strains, of Salmonella cause food poisoning.</a:t>
            </a:r>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222337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(a) The Great Plague of London killed an estimated 200,000 people, or about 20% of the city's population. The causative agent, the (b) bacterium Yersinia pestis, is a gram-negative, rod-shaped bacterium from the class Gammaproteobacteria. The disease is transmitted through the bite of an infected flea, which is carried on a rodent. Symptoms include swollen lymph nodes, fever, seizure, vomiting of blood, and (c) gangrene.</a:t>
            </a:r>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164765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This map shows regions where bacterial diseases are emerging or re-emerging.</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84721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Lyme disease often, but not always, results in (a) a characteristic bullseye rash. The disease is caused by a (b) gram-negative spirochete bacterium of the genus Borrelia. (c) The bacteria infect ticks, which in turn infect mice. Deer are the preferred secondary host, but the ticks also may feed on humans. Left untreated, the disease causes chronic disorders in the nervous system, eyes, joints, and heart. The disease is named after Lyme, Connecticut, where an outbreak occurred in 1995 and has subsequently spread. The disease is not new, however. Genetic evidence suggests that Ötzi the Iceman, a 5,300-year-old mummy found in the Alps, was infected with Borrelia.</a:t>
            </a:r>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8453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(a) Vegetable sprouts grown at an organic farm were the cause of an (b) E. coli outbreak that killed 32 people and sickened 3,800 in Germany in 2011. The strain responsible, E. coli O104:H4, produces Shiga toxin, a substance that inhibits protein synthesis in the host cell. The toxin destroys red blood cells, resulting in bloody diarrhea. Deformed red blood cells clog the capillaries of the kidney, which can lead to kidney failure, as happened to 845 patients in the 2011 outbreak. Kidney failure is usually reversible, but some patients experienced kidney problems years later.</a:t>
            </a:r>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260912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210456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87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22.4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Bacterial Disease in Humans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8BDD-7157-7583-8B89-BA35DD80135D}"/>
              </a:ext>
            </a:extLst>
          </p:cNvPr>
          <p:cNvSpPr>
            <a:spLocks noGrp="1"/>
          </p:cNvSpPr>
          <p:nvPr>
            <p:ph type="title"/>
          </p:nvPr>
        </p:nvSpPr>
        <p:spPr/>
        <p:txBody>
          <a:bodyPr/>
          <a:lstStyle/>
          <a:p>
            <a:r>
              <a:rPr lang="en-US" dirty="0"/>
              <a:t>Foodborne Diseases</a:t>
            </a:r>
            <a:r>
              <a:rPr lang="en-US" sz="1400" baseline="-25000" dirty="0"/>
              <a:t>1</a:t>
            </a:r>
          </a:p>
        </p:txBody>
      </p:sp>
      <p:sp>
        <p:nvSpPr>
          <p:cNvPr id="3" name="Content Placeholder 2">
            <a:extLst>
              <a:ext uri="{FF2B5EF4-FFF2-40B4-BE49-F238E27FC236}">
                <a16:creationId xmlns:a16="http://schemas.microsoft.com/office/drawing/2014/main" id="{E3AEBC51-8247-FA29-48B8-9EB93BCE12C9}"/>
              </a:ext>
            </a:extLst>
          </p:cNvPr>
          <p:cNvSpPr>
            <a:spLocks noGrp="1"/>
          </p:cNvSpPr>
          <p:nvPr>
            <p:ph idx="1"/>
          </p:nvPr>
        </p:nvSpPr>
        <p:spPr/>
        <p:txBody>
          <a:bodyPr>
            <a:normAutofit fontScale="92500" lnSpcReduction="20000"/>
          </a:bodyPr>
          <a:lstStyle/>
          <a:p>
            <a:pPr marL="0" indent="0">
              <a:buNone/>
            </a:pPr>
            <a:r>
              <a:rPr lang="en-US" dirty="0"/>
              <a:t>A </a:t>
            </a:r>
            <a:r>
              <a:rPr lang="en-US" b="1" dirty="0"/>
              <a:t>foodborne disease </a:t>
            </a:r>
            <a:r>
              <a:rPr lang="en-US" dirty="0"/>
              <a:t>(food poisoning) is an illness resulting from consumption of pathogenic bacteria, viruses or other parasites that contaminated food.</a:t>
            </a:r>
          </a:p>
          <a:p>
            <a:r>
              <a:rPr lang="en-US" dirty="0"/>
              <a:t>Prokaryotes often contaminate food by colonizing food or food-processing equipment using a </a:t>
            </a:r>
            <a:r>
              <a:rPr lang="en-US" i="1" dirty="0"/>
              <a:t>biofilm</a:t>
            </a:r>
            <a:r>
              <a:rPr lang="en-US" dirty="0"/>
              <a:t> (a microbial community held together by a gummy-like matrix) </a:t>
            </a:r>
          </a:p>
          <a:p>
            <a:r>
              <a:rPr lang="en-US" b="1" dirty="0"/>
              <a:t>Botulism:</a:t>
            </a:r>
            <a:r>
              <a:rPr lang="en-US" dirty="0"/>
              <a:t> a potentially fatal disease produced by a toxin from the bacterium </a:t>
            </a:r>
            <a:r>
              <a:rPr lang="en-US" i="1" dirty="0"/>
              <a:t>Clostridium botulinum</a:t>
            </a:r>
          </a:p>
          <a:p>
            <a:pPr lvl="1"/>
            <a:r>
              <a:rPr lang="en-US" dirty="0"/>
              <a:t>Commonly found in nonacidic canned foods, homemade pickles and processed meats which have not been properly canned or sterilized. </a:t>
            </a:r>
          </a:p>
        </p:txBody>
      </p:sp>
    </p:spTree>
    <p:extLst>
      <p:ext uri="{BB962C8B-B14F-4D97-AF65-F5344CB8AC3E}">
        <p14:creationId xmlns:p14="http://schemas.microsoft.com/office/powerpoint/2010/main" val="1020636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8BDD-7157-7583-8B89-BA35DD80135D}"/>
              </a:ext>
            </a:extLst>
          </p:cNvPr>
          <p:cNvSpPr>
            <a:spLocks noGrp="1"/>
          </p:cNvSpPr>
          <p:nvPr>
            <p:ph type="title"/>
          </p:nvPr>
        </p:nvSpPr>
        <p:spPr/>
        <p:txBody>
          <a:bodyPr/>
          <a:lstStyle/>
          <a:p>
            <a:r>
              <a:rPr lang="en-US" dirty="0"/>
              <a:t>Foodborne Diseases</a:t>
            </a:r>
            <a:r>
              <a:rPr lang="en-US" sz="1400" baseline="-25000" dirty="0"/>
              <a:t>2</a:t>
            </a:r>
          </a:p>
        </p:txBody>
      </p:sp>
      <p:sp>
        <p:nvSpPr>
          <p:cNvPr id="3" name="Content Placeholder 2">
            <a:extLst>
              <a:ext uri="{FF2B5EF4-FFF2-40B4-BE49-F238E27FC236}">
                <a16:creationId xmlns:a16="http://schemas.microsoft.com/office/drawing/2014/main" id="{E3AEBC51-8247-FA29-48B8-9EB93BCE12C9}"/>
              </a:ext>
            </a:extLst>
          </p:cNvPr>
          <p:cNvSpPr>
            <a:spLocks noGrp="1"/>
          </p:cNvSpPr>
          <p:nvPr>
            <p:ph idx="1"/>
          </p:nvPr>
        </p:nvSpPr>
        <p:spPr/>
        <p:txBody>
          <a:bodyPr>
            <a:normAutofit fontScale="85000" lnSpcReduction="20000"/>
          </a:bodyPr>
          <a:lstStyle/>
          <a:p>
            <a:pPr marL="0" indent="0">
              <a:buNone/>
            </a:pPr>
            <a:r>
              <a:rPr lang="en-US" dirty="0"/>
              <a:t>Most cases of foodborne illness now linked to produce. </a:t>
            </a:r>
          </a:p>
          <a:p>
            <a:pPr marL="457200" indent="-457200">
              <a:buFont typeface="Arial" panose="020B0604020202020204" pitchFamily="34" charset="0"/>
              <a:buChar char="•"/>
            </a:pPr>
            <a:r>
              <a:rPr lang="en-US" dirty="0"/>
              <a:t>Cases linked with</a:t>
            </a:r>
            <a:r>
              <a:rPr lang="en-US" i="1" dirty="0"/>
              <a:t> E.coli </a:t>
            </a:r>
            <a:r>
              <a:rPr lang="en-US" b="1" dirty="0"/>
              <a:t>serotype </a:t>
            </a:r>
            <a:r>
              <a:rPr lang="en-US" dirty="0"/>
              <a:t>O157:H7 contaminating spinach.</a:t>
            </a:r>
          </a:p>
          <a:p>
            <a:pPr marL="457200" indent="-457200">
              <a:buFont typeface="Arial" panose="020B0604020202020204" pitchFamily="34" charset="0"/>
              <a:buChar char="•"/>
            </a:pPr>
            <a:r>
              <a:rPr lang="en-US" dirty="0"/>
              <a:t> A</a:t>
            </a:r>
            <a:r>
              <a:rPr lang="en-US" b="1" dirty="0"/>
              <a:t> serotype </a:t>
            </a:r>
            <a:r>
              <a:rPr lang="en-US" dirty="0"/>
              <a:t>is a strain of bacteria which carries a similar set of antigens on its cell surface.</a:t>
            </a:r>
          </a:p>
          <a:p>
            <a:pPr marL="457200" indent="-457200">
              <a:buFont typeface="Arial" panose="020B0604020202020204" pitchFamily="34" charset="0"/>
              <a:buChar char="•"/>
            </a:pPr>
            <a:r>
              <a:rPr lang="en-US" dirty="0"/>
              <a:t>Illnesses have also been linked to other bacteria such as </a:t>
            </a:r>
            <a:r>
              <a:rPr lang="en-US" i="1" dirty="0"/>
              <a:t>Salmonella</a:t>
            </a:r>
            <a:r>
              <a:rPr lang="en-US" dirty="0"/>
              <a:t> and </a:t>
            </a:r>
            <a:r>
              <a:rPr lang="en-US" i="1" dirty="0"/>
              <a:t>Listeria.</a:t>
            </a:r>
          </a:p>
        </p:txBody>
      </p:sp>
      <p:sp>
        <p:nvSpPr>
          <p:cNvPr id="7" name="TextBox 6">
            <a:extLst>
              <a:ext uri="{FF2B5EF4-FFF2-40B4-BE49-F238E27FC236}">
                <a16:creationId xmlns:a16="http://schemas.microsoft.com/office/drawing/2014/main" id="{8FF527D9-55B9-781D-9528-D4A47571521B}"/>
              </a:ext>
            </a:extLst>
          </p:cNvPr>
          <p:cNvSpPr txBox="1"/>
          <p:nvPr/>
        </p:nvSpPr>
        <p:spPr>
          <a:xfrm>
            <a:off x="5556625" y="1392712"/>
            <a:ext cx="2209800" cy="307777"/>
          </a:xfrm>
          <a:prstGeom prst="rect">
            <a:avLst/>
          </a:prstGeom>
          <a:noFill/>
        </p:spPr>
        <p:txBody>
          <a:bodyPr wrap="square" rtlCol="0">
            <a:spAutoFit/>
          </a:bodyPr>
          <a:lstStyle/>
          <a:p>
            <a:pPr algn="ctr"/>
            <a:r>
              <a:rPr lang="en-US" sz="1400" b="1" dirty="0"/>
              <a:t>22.4 Figure 6</a:t>
            </a:r>
          </a:p>
        </p:txBody>
      </p:sp>
      <p:pic>
        <p:nvPicPr>
          <p:cNvPr id="9" name="Content Placeholder 6" descr="Two images: (a) shows infected vegetable sprouts in a pot; (b) shows a micrograph of the rod-shaped E. coli responsible.">
            <a:extLst>
              <a:ext uri="{FF2B5EF4-FFF2-40B4-BE49-F238E27FC236}">
                <a16:creationId xmlns:a16="http://schemas.microsoft.com/office/drawing/2014/main" id="{5802A42A-D523-6B08-DAA9-2DBD5E007A29}"/>
              </a:ext>
            </a:extLst>
          </p:cNvPr>
          <p:cNvPicPr>
            <a:picLocks noChangeAspect="1"/>
          </p:cNvPicPr>
          <p:nvPr/>
        </p:nvPicPr>
        <p:blipFill>
          <a:blip r:embed="rId3"/>
          <a:srcRect t="5334" b="14667"/>
          <a:stretch/>
        </p:blipFill>
        <p:spPr>
          <a:xfrm>
            <a:off x="4463982" y="1950853"/>
            <a:ext cx="4298008" cy="1910226"/>
          </a:xfrm>
          <a:prstGeom prst="rect">
            <a:avLst/>
          </a:prstGeom>
        </p:spPr>
      </p:pic>
      <p:sp>
        <p:nvSpPr>
          <p:cNvPr id="5" name="TextBox 4">
            <a:extLst>
              <a:ext uri="{FF2B5EF4-FFF2-40B4-BE49-F238E27FC236}">
                <a16:creationId xmlns:a16="http://schemas.microsoft.com/office/drawing/2014/main" id="{AEE98ADD-890C-C930-8A66-7911B46714A3}"/>
              </a:ext>
            </a:extLst>
          </p:cNvPr>
          <p:cNvSpPr txBox="1"/>
          <p:nvPr/>
        </p:nvSpPr>
        <p:spPr>
          <a:xfrm>
            <a:off x="4375525" y="4013239"/>
            <a:ext cx="4572000" cy="400110"/>
          </a:xfrm>
          <a:prstGeom prst="rect">
            <a:avLst/>
          </a:prstGeom>
          <a:noFill/>
        </p:spPr>
        <p:txBody>
          <a:bodyPr wrap="square">
            <a:spAutoFit/>
          </a:bodyPr>
          <a:lstStyle/>
          <a:p>
            <a:pPr algn="ctr"/>
            <a:r>
              <a:rPr lang="en-US" sz="1000" dirty="0"/>
              <a:t>Shui Lee on Wikimedia Commons. "Mung bean sprouts."</a:t>
            </a:r>
          </a:p>
          <a:p>
            <a:pPr algn="ctr"/>
            <a:r>
              <a:rPr lang="en-US" sz="1000" dirty="0"/>
              <a:t>ARS Image Gallery on Wikimedia Commons. "E. coli bacteria."</a:t>
            </a:r>
          </a:p>
        </p:txBody>
      </p:sp>
    </p:spTree>
    <p:extLst>
      <p:ext uri="{BB962C8B-B14F-4D97-AF65-F5344CB8AC3E}">
        <p14:creationId xmlns:p14="http://schemas.microsoft.com/office/powerpoint/2010/main" val="1012200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What are some actionable ways in which you and your family can prevent foodborne illnesses?</a:t>
            </a:r>
          </a:p>
        </p:txBody>
      </p:sp>
    </p:spTree>
    <p:extLst>
      <p:ext uri="{BB962C8B-B14F-4D97-AF65-F5344CB8AC3E}">
        <p14:creationId xmlns:p14="http://schemas.microsoft.com/office/powerpoint/2010/main" val="302916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FA62-D3E6-93DF-03F4-7C39138684B6}"/>
              </a:ext>
            </a:extLst>
          </p:cNvPr>
          <p:cNvSpPr>
            <a:spLocks noGrp="1"/>
          </p:cNvSpPr>
          <p:nvPr>
            <p:ph type="title"/>
          </p:nvPr>
        </p:nvSpPr>
        <p:spPr/>
        <p:txBody>
          <a:bodyPr/>
          <a:lstStyle/>
          <a:p>
            <a:r>
              <a:rPr lang="en-US" dirty="0"/>
              <a:t>Biofilms and Disease</a:t>
            </a:r>
          </a:p>
        </p:txBody>
      </p:sp>
      <p:sp>
        <p:nvSpPr>
          <p:cNvPr id="3" name="Content Placeholder 2">
            <a:extLst>
              <a:ext uri="{FF2B5EF4-FFF2-40B4-BE49-F238E27FC236}">
                <a16:creationId xmlns:a16="http://schemas.microsoft.com/office/drawing/2014/main" id="{CBB76D5A-F4EB-D3B8-0325-4BC4F5A939BE}"/>
              </a:ext>
            </a:extLst>
          </p:cNvPr>
          <p:cNvSpPr>
            <a:spLocks noGrp="1"/>
          </p:cNvSpPr>
          <p:nvPr>
            <p:ph idx="1"/>
          </p:nvPr>
        </p:nvSpPr>
        <p:spPr>
          <a:xfrm>
            <a:off x="457199" y="1280160"/>
            <a:ext cx="5210175" cy="4572000"/>
          </a:xfrm>
        </p:spPr>
        <p:txBody>
          <a:bodyPr>
            <a:normAutofit fontScale="92500" lnSpcReduction="20000"/>
          </a:bodyPr>
          <a:lstStyle/>
          <a:p>
            <a:r>
              <a:rPr lang="en-US" dirty="0"/>
              <a:t>Biofilms grow on surfaces and are hard to destroy. </a:t>
            </a:r>
          </a:p>
          <a:p>
            <a:pPr marL="457200" indent="-457200">
              <a:buFont typeface="Arial" panose="020B0604020202020204" pitchFamily="34" charset="0"/>
              <a:buChar char="•"/>
            </a:pPr>
            <a:r>
              <a:rPr lang="en-US" dirty="0"/>
              <a:t>65% of </a:t>
            </a:r>
            <a:r>
              <a:rPr lang="en-US" b="1" dirty="0"/>
              <a:t>nosocomial infections </a:t>
            </a:r>
            <a:r>
              <a:rPr lang="en-US" dirty="0"/>
              <a:t>(infections acquired in the hospital) are caused by biofilms. </a:t>
            </a:r>
          </a:p>
          <a:p>
            <a:pPr marL="457200" indent="-457200">
              <a:buFont typeface="Arial" panose="020B0604020202020204" pitchFamily="34" charset="0"/>
              <a:buChar char="•"/>
            </a:pPr>
            <a:r>
              <a:rPr lang="en-US" dirty="0"/>
              <a:t>Biofilms colonize the surface of vegetables, meat and food processing equipment, leading to foodborne illness. </a:t>
            </a:r>
          </a:p>
          <a:p>
            <a:pPr marL="457200" indent="-457200">
              <a:buFont typeface="Arial" panose="020B0604020202020204" pitchFamily="34" charset="0"/>
              <a:buChar char="•"/>
            </a:pPr>
            <a:r>
              <a:rPr lang="en-US" dirty="0"/>
              <a:t>Biofilm infections are hard to treat and can be antibiotic resistant. </a:t>
            </a:r>
          </a:p>
        </p:txBody>
      </p:sp>
      <p:pic>
        <p:nvPicPr>
          <p:cNvPr id="8" name="Content Placeholder 6" descr="A biofilm shows S. aureus growing across a surface.">
            <a:extLst>
              <a:ext uri="{FF2B5EF4-FFF2-40B4-BE49-F238E27FC236}">
                <a16:creationId xmlns:a16="http://schemas.microsoft.com/office/drawing/2014/main" id="{D50A7DDB-EB92-51CC-D5F5-88938F13AEF9}"/>
              </a:ext>
            </a:extLst>
          </p:cNvPr>
          <p:cNvPicPr>
            <a:picLocks noChangeAspect="1"/>
          </p:cNvPicPr>
          <p:nvPr/>
        </p:nvPicPr>
        <p:blipFill>
          <a:blip r:embed="rId2"/>
          <a:srcRect l="29630" t="5332" r="29629" b="4668"/>
          <a:stretch/>
        </p:blipFill>
        <p:spPr>
          <a:xfrm>
            <a:off x="5667374" y="1156471"/>
            <a:ext cx="2977705" cy="3654456"/>
          </a:xfrm>
          <a:prstGeom prst="rect">
            <a:avLst/>
          </a:prstGeom>
        </p:spPr>
      </p:pic>
      <p:sp>
        <p:nvSpPr>
          <p:cNvPr id="7" name="TextBox 6">
            <a:extLst>
              <a:ext uri="{FF2B5EF4-FFF2-40B4-BE49-F238E27FC236}">
                <a16:creationId xmlns:a16="http://schemas.microsoft.com/office/drawing/2014/main" id="{41C8CC4D-3492-89BF-95F3-18424350FB15}"/>
              </a:ext>
            </a:extLst>
          </p:cNvPr>
          <p:cNvSpPr txBox="1"/>
          <p:nvPr/>
        </p:nvSpPr>
        <p:spPr>
          <a:xfrm>
            <a:off x="5888335" y="4917625"/>
            <a:ext cx="2714624" cy="523220"/>
          </a:xfrm>
          <a:prstGeom prst="rect">
            <a:avLst/>
          </a:prstGeom>
          <a:noFill/>
        </p:spPr>
        <p:txBody>
          <a:bodyPr wrap="square" rtlCol="0">
            <a:spAutoFit/>
          </a:bodyPr>
          <a:lstStyle/>
          <a:p>
            <a:pPr algn="ctr"/>
            <a:r>
              <a:rPr lang="en-US" sz="1400" b="1" dirty="0"/>
              <a:t>22.4 Figure 7: </a:t>
            </a:r>
            <a:r>
              <a:rPr lang="en-US" sz="1400" dirty="0"/>
              <a:t>An </a:t>
            </a:r>
            <a:r>
              <a:rPr lang="en-US" sz="1400" i="1" dirty="0"/>
              <a:t>S. aureus </a:t>
            </a:r>
            <a:r>
              <a:rPr lang="en-US" sz="1400" dirty="0"/>
              <a:t>biofilm grows over a surface</a:t>
            </a:r>
            <a:r>
              <a:rPr lang="en-US" sz="1400" b="1" dirty="0"/>
              <a:t>.</a:t>
            </a:r>
          </a:p>
        </p:txBody>
      </p:sp>
      <p:sp>
        <p:nvSpPr>
          <p:cNvPr id="9" name="TextBox 8">
            <a:extLst>
              <a:ext uri="{FF2B5EF4-FFF2-40B4-BE49-F238E27FC236}">
                <a16:creationId xmlns:a16="http://schemas.microsoft.com/office/drawing/2014/main" id="{DAF660F3-0A50-BC03-EBDD-9655980F43C9}"/>
              </a:ext>
            </a:extLst>
          </p:cNvPr>
          <p:cNvSpPr txBox="1"/>
          <p:nvPr/>
        </p:nvSpPr>
        <p:spPr>
          <a:xfrm>
            <a:off x="5434012" y="5558748"/>
            <a:ext cx="3581400" cy="400110"/>
          </a:xfrm>
          <a:prstGeom prst="rect">
            <a:avLst/>
          </a:prstGeom>
          <a:noFill/>
        </p:spPr>
        <p:txBody>
          <a:bodyPr wrap="square">
            <a:spAutoFit/>
          </a:bodyPr>
          <a:lstStyle/>
          <a:p>
            <a:pPr algn="ctr"/>
            <a:r>
              <a:rPr lang="en-US" sz="1000" dirty="0"/>
              <a:t>Eric Erbe, Christopher Pooley on Wikimedia Commons. "</a:t>
            </a:r>
            <a:r>
              <a:rPr lang="en-US" sz="1000" i="1" dirty="0"/>
              <a:t>Staphylococcus aureus</a:t>
            </a:r>
            <a:r>
              <a:rPr lang="en-US" sz="1000" dirty="0"/>
              <a:t>."</a:t>
            </a:r>
          </a:p>
        </p:txBody>
      </p:sp>
    </p:spTree>
    <p:extLst>
      <p:ext uri="{BB962C8B-B14F-4D97-AF65-F5344CB8AC3E}">
        <p14:creationId xmlns:p14="http://schemas.microsoft.com/office/powerpoint/2010/main" val="201892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FA1165-F687-6F0E-F452-9C484EE54B19}"/>
              </a:ext>
            </a:extLst>
          </p:cNvPr>
          <p:cNvSpPr>
            <a:spLocks noGrp="1"/>
          </p:cNvSpPr>
          <p:nvPr>
            <p:ph type="title"/>
          </p:nvPr>
        </p:nvSpPr>
        <p:spPr/>
        <p:txBody>
          <a:bodyPr/>
          <a:lstStyle/>
          <a:p>
            <a:r>
              <a:rPr lang="en-US" dirty="0"/>
              <a:t>Antibiotic Resistance </a:t>
            </a:r>
          </a:p>
        </p:txBody>
      </p:sp>
      <p:sp>
        <p:nvSpPr>
          <p:cNvPr id="6" name="Content Placeholder 5">
            <a:extLst>
              <a:ext uri="{FF2B5EF4-FFF2-40B4-BE49-F238E27FC236}">
                <a16:creationId xmlns:a16="http://schemas.microsoft.com/office/drawing/2014/main" id="{89626768-2B5B-B7BC-9505-61CF83487BA8}"/>
              </a:ext>
            </a:extLst>
          </p:cNvPr>
          <p:cNvSpPr>
            <a:spLocks noGrp="1"/>
          </p:cNvSpPr>
          <p:nvPr>
            <p:ph idx="1"/>
          </p:nvPr>
        </p:nvSpPr>
        <p:spPr/>
        <p:txBody>
          <a:bodyPr>
            <a:normAutofit lnSpcReduction="10000"/>
          </a:bodyPr>
          <a:lstStyle/>
          <a:p>
            <a:pPr marL="0" indent="0">
              <a:buNone/>
            </a:pPr>
            <a:r>
              <a:rPr lang="en-US" dirty="0"/>
              <a:t>An </a:t>
            </a:r>
            <a:r>
              <a:rPr lang="en-US" b="1" dirty="0"/>
              <a:t>antibiotic</a:t>
            </a:r>
            <a:r>
              <a:rPr lang="en-US" dirty="0"/>
              <a:t> is a chemical produced by microbes, or synthetically that prevents the growth of other organisms.</a:t>
            </a:r>
          </a:p>
          <a:p>
            <a:r>
              <a:rPr lang="en-US" dirty="0"/>
              <a:t>One major cause of antibiotic resistance is overexposure to antibiotics. </a:t>
            </a:r>
          </a:p>
          <a:p>
            <a:pPr lvl="1"/>
            <a:r>
              <a:rPr lang="en-US" dirty="0"/>
              <a:t> A major misuse of antibiotics is attempting to use them to treat viral infections such as a cold or the flu. </a:t>
            </a:r>
          </a:p>
          <a:p>
            <a:pPr lvl="1"/>
            <a:r>
              <a:rPr lang="en-US" dirty="0"/>
              <a:t>Antibiotics are also used heavily in livestock, with 70% of antibiotics produced in the US being fed to livestock. </a:t>
            </a:r>
          </a:p>
        </p:txBody>
      </p:sp>
    </p:spTree>
    <p:extLst>
      <p:ext uri="{BB962C8B-B14F-4D97-AF65-F5344CB8AC3E}">
        <p14:creationId xmlns:p14="http://schemas.microsoft.com/office/powerpoint/2010/main" val="45821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212ED5-D88B-1E62-D893-26742C0A650E}"/>
              </a:ext>
            </a:extLst>
          </p:cNvPr>
          <p:cNvSpPr>
            <a:spLocks noGrp="1"/>
          </p:cNvSpPr>
          <p:nvPr>
            <p:ph type="title"/>
          </p:nvPr>
        </p:nvSpPr>
        <p:spPr/>
        <p:txBody>
          <a:bodyPr/>
          <a:lstStyle/>
          <a:p>
            <a:r>
              <a:rPr lang="en-US" dirty="0"/>
              <a:t>Methicillin-resistant </a:t>
            </a:r>
            <a:r>
              <a:rPr lang="en-US" i="1" dirty="0"/>
              <a:t>Staphylococcus aureus </a:t>
            </a:r>
            <a:r>
              <a:rPr lang="en-US" dirty="0"/>
              <a:t>(MRSA)</a:t>
            </a:r>
            <a:endParaRPr lang="en-US" i="1" dirty="0"/>
          </a:p>
        </p:txBody>
      </p:sp>
      <p:sp>
        <p:nvSpPr>
          <p:cNvPr id="5" name="Content Placeholder 4">
            <a:extLst>
              <a:ext uri="{FF2B5EF4-FFF2-40B4-BE49-F238E27FC236}">
                <a16:creationId xmlns:a16="http://schemas.microsoft.com/office/drawing/2014/main" id="{A350D3E7-127E-D363-4DEE-6FB772BE66B4}"/>
              </a:ext>
            </a:extLst>
          </p:cNvPr>
          <p:cNvSpPr>
            <a:spLocks noGrp="1"/>
          </p:cNvSpPr>
          <p:nvPr>
            <p:ph idx="1"/>
          </p:nvPr>
        </p:nvSpPr>
        <p:spPr/>
        <p:txBody>
          <a:bodyPr>
            <a:normAutofit fontScale="92500" lnSpcReduction="10000"/>
          </a:bodyPr>
          <a:lstStyle/>
          <a:p>
            <a:r>
              <a:rPr lang="en-US" i="1" dirty="0"/>
              <a:t>S. aureus </a:t>
            </a:r>
            <a:r>
              <a:rPr lang="en-US" dirty="0"/>
              <a:t>is a common bacterium that lives on the human body. </a:t>
            </a:r>
          </a:p>
          <a:p>
            <a:pPr marL="457200" indent="-457200">
              <a:buFont typeface="Arial" panose="020B0604020202020204" pitchFamily="34" charset="0"/>
              <a:buChar char="•"/>
            </a:pPr>
            <a:r>
              <a:rPr lang="en-US" dirty="0"/>
              <a:t>The MRSA strain is resistant to many common antibiotics. </a:t>
            </a:r>
          </a:p>
          <a:p>
            <a:pPr marL="457200" indent="-457200">
              <a:buFont typeface="Arial" panose="020B0604020202020204" pitchFamily="34" charset="0"/>
              <a:buChar char="•"/>
            </a:pPr>
            <a:r>
              <a:rPr lang="en-US" dirty="0"/>
              <a:t>MRSA can cause skin infections and can infect the bloodstream, injury sites, the lungs and the urinary tract. </a:t>
            </a:r>
          </a:p>
        </p:txBody>
      </p:sp>
      <p:sp>
        <p:nvSpPr>
          <p:cNvPr id="9" name="TextBox 8">
            <a:extLst>
              <a:ext uri="{FF2B5EF4-FFF2-40B4-BE49-F238E27FC236}">
                <a16:creationId xmlns:a16="http://schemas.microsoft.com/office/drawing/2014/main" id="{62243D2C-99C3-BE88-AAD6-73208B92D41F}"/>
              </a:ext>
            </a:extLst>
          </p:cNvPr>
          <p:cNvSpPr txBox="1"/>
          <p:nvPr/>
        </p:nvSpPr>
        <p:spPr>
          <a:xfrm>
            <a:off x="5736698" y="948753"/>
            <a:ext cx="1676400" cy="307777"/>
          </a:xfrm>
          <a:prstGeom prst="rect">
            <a:avLst/>
          </a:prstGeom>
          <a:noFill/>
        </p:spPr>
        <p:txBody>
          <a:bodyPr wrap="square" rtlCol="0">
            <a:spAutoFit/>
          </a:bodyPr>
          <a:lstStyle/>
          <a:p>
            <a:pPr algn="ctr"/>
            <a:r>
              <a:rPr lang="en-US" sz="1400" b="1" dirty="0"/>
              <a:t>22.4 Figure 8</a:t>
            </a:r>
          </a:p>
        </p:txBody>
      </p:sp>
      <p:pic>
        <p:nvPicPr>
          <p:cNvPr id="12" name="Content Placeholder 4" descr="A micrograph shows clusters of cocci of S. aureus.">
            <a:extLst>
              <a:ext uri="{FF2B5EF4-FFF2-40B4-BE49-F238E27FC236}">
                <a16:creationId xmlns:a16="http://schemas.microsoft.com/office/drawing/2014/main" id="{139720CC-6DEB-5125-1B41-D3C676B8B743}"/>
              </a:ext>
            </a:extLst>
          </p:cNvPr>
          <p:cNvPicPr>
            <a:picLocks noChangeAspect="1"/>
          </p:cNvPicPr>
          <p:nvPr/>
        </p:nvPicPr>
        <p:blipFill>
          <a:blip r:embed="rId2"/>
          <a:srcRect l="13889" t="6172" r="12963" b="5385"/>
          <a:stretch/>
        </p:blipFill>
        <p:spPr>
          <a:xfrm>
            <a:off x="5257800" y="1271412"/>
            <a:ext cx="2906456" cy="1952308"/>
          </a:xfrm>
          <a:prstGeom prst="rect">
            <a:avLst/>
          </a:prstGeom>
        </p:spPr>
      </p:pic>
      <p:sp>
        <p:nvSpPr>
          <p:cNvPr id="3" name="TextBox 2">
            <a:extLst>
              <a:ext uri="{FF2B5EF4-FFF2-40B4-BE49-F238E27FC236}">
                <a16:creationId xmlns:a16="http://schemas.microsoft.com/office/drawing/2014/main" id="{D74D931F-D376-88AC-DBC2-DF25DFF3C269}"/>
              </a:ext>
            </a:extLst>
          </p:cNvPr>
          <p:cNvSpPr txBox="1"/>
          <p:nvPr/>
        </p:nvSpPr>
        <p:spPr>
          <a:xfrm>
            <a:off x="4288897" y="3289661"/>
            <a:ext cx="4572000" cy="246221"/>
          </a:xfrm>
          <a:prstGeom prst="rect">
            <a:avLst/>
          </a:prstGeom>
          <a:noFill/>
        </p:spPr>
        <p:txBody>
          <a:bodyPr wrap="square">
            <a:spAutoFit/>
          </a:bodyPr>
          <a:lstStyle/>
          <a:p>
            <a:pPr algn="ctr"/>
            <a:r>
              <a:rPr lang="en-US" sz="1000" dirty="0"/>
              <a:t>Janice Haney Carr, CDC on Wikimedia Commons. "</a:t>
            </a:r>
            <a:r>
              <a:rPr lang="en-US" sz="1000" i="1" dirty="0"/>
              <a:t>Staphylococcus aureus.</a:t>
            </a:r>
            <a:r>
              <a:rPr lang="en-US" sz="1000" dirty="0"/>
              <a:t>"</a:t>
            </a:r>
          </a:p>
        </p:txBody>
      </p:sp>
      <p:pic>
        <p:nvPicPr>
          <p:cNvPr id="13" name="Content Placeholder 5" descr="A photograph shows vials and syringes of vaccines.">
            <a:extLst>
              <a:ext uri="{FF2B5EF4-FFF2-40B4-BE49-F238E27FC236}">
                <a16:creationId xmlns:a16="http://schemas.microsoft.com/office/drawing/2014/main" id="{54601A28-4BA6-FF53-C7F9-5196880F848D}"/>
              </a:ext>
            </a:extLst>
          </p:cNvPr>
          <p:cNvPicPr>
            <a:picLocks noChangeAspect="1"/>
          </p:cNvPicPr>
          <p:nvPr/>
        </p:nvPicPr>
        <p:blipFill>
          <a:blip r:embed="rId3"/>
          <a:srcRect l="19445" t="6172" r="18519" b="5385"/>
          <a:stretch/>
        </p:blipFill>
        <p:spPr>
          <a:xfrm>
            <a:off x="5736698" y="3612291"/>
            <a:ext cx="2070953" cy="1640239"/>
          </a:xfrm>
          <a:prstGeom prst="rect">
            <a:avLst/>
          </a:prstGeom>
        </p:spPr>
      </p:pic>
      <p:sp>
        <p:nvSpPr>
          <p:cNvPr id="7" name="TextBox 6">
            <a:extLst>
              <a:ext uri="{FF2B5EF4-FFF2-40B4-BE49-F238E27FC236}">
                <a16:creationId xmlns:a16="http://schemas.microsoft.com/office/drawing/2014/main" id="{16281D26-E2C9-4E9E-3064-BCE5DF3D6118}"/>
              </a:ext>
            </a:extLst>
          </p:cNvPr>
          <p:cNvSpPr txBox="1"/>
          <p:nvPr/>
        </p:nvSpPr>
        <p:spPr>
          <a:xfrm>
            <a:off x="4800602" y="5328940"/>
            <a:ext cx="3733798" cy="523220"/>
          </a:xfrm>
          <a:prstGeom prst="rect">
            <a:avLst/>
          </a:prstGeom>
          <a:noFill/>
        </p:spPr>
        <p:txBody>
          <a:bodyPr wrap="square" rtlCol="0">
            <a:spAutoFit/>
          </a:bodyPr>
          <a:lstStyle/>
          <a:p>
            <a:pPr algn="ctr"/>
            <a:r>
              <a:rPr lang="en-US" sz="1400" b="1" dirty="0"/>
              <a:t>22.4 Figure 9: </a:t>
            </a:r>
            <a:r>
              <a:rPr lang="en-US" sz="1400" dirty="0"/>
              <a:t>Vaccinations can slow the spread of diseases, like this vaccine for shingles.</a:t>
            </a:r>
          </a:p>
        </p:txBody>
      </p:sp>
      <p:sp>
        <p:nvSpPr>
          <p:cNvPr id="11" name="TextBox 10">
            <a:extLst>
              <a:ext uri="{FF2B5EF4-FFF2-40B4-BE49-F238E27FC236}">
                <a16:creationId xmlns:a16="http://schemas.microsoft.com/office/drawing/2014/main" id="{CE3CDF35-0AF1-05C2-06D4-8901AE0B5113}"/>
              </a:ext>
            </a:extLst>
          </p:cNvPr>
          <p:cNvSpPr txBox="1"/>
          <p:nvPr/>
        </p:nvSpPr>
        <p:spPr>
          <a:xfrm>
            <a:off x="4343399" y="5786136"/>
            <a:ext cx="4572000" cy="246221"/>
          </a:xfrm>
          <a:prstGeom prst="rect">
            <a:avLst/>
          </a:prstGeom>
          <a:noFill/>
        </p:spPr>
        <p:txBody>
          <a:bodyPr wrap="square">
            <a:spAutoFit/>
          </a:bodyPr>
          <a:lstStyle/>
          <a:p>
            <a:pPr algn="ctr"/>
            <a:r>
              <a:rPr lang="en-US" sz="1000" dirty="0"/>
              <a:t>Whispyhistory on Wikimedia Commons. "Shingles vaccine."</a:t>
            </a:r>
          </a:p>
        </p:txBody>
      </p:sp>
    </p:spTree>
    <p:extLst>
      <p:ext uri="{BB962C8B-B14F-4D97-AF65-F5344CB8AC3E}">
        <p14:creationId xmlns:p14="http://schemas.microsoft.com/office/powerpoint/2010/main" val="239002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280160"/>
            <a:ext cx="8229600" cy="4572000"/>
          </a:xfrm>
        </p:spPr>
        <p:txBody>
          <a:bodyPr/>
          <a:lstStyle/>
          <a:p>
            <a:r>
              <a:rPr lang="en-US" dirty="0"/>
              <a:t>Career: Epidemiologist</a:t>
            </a:r>
          </a:p>
          <a:p>
            <a:pPr marL="457200" indent="-457200">
              <a:buFont typeface="Arial" panose="020B0604020202020204" pitchFamily="34" charset="0"/>
              <a:buChar char="•"/>
            </a:pPr>
            <a:r>
              <a:rPr lang="en-US" dirty="0"/>
              <a:t>Epidemiology is the study of the frequency and distribution of disease in the human population. </a:t>
            </a:r>
          </a:p>
          <a:p>
            <a:pPr marL="457200" indent="-457200">
              <a:buFont typeface="Arial" panose="020B0604020202020204" pitchFamily="34" charset="0"/>
              <a:buChar char="•"/>
            </a:pPr>
            <a:r>
              <a:rPr lang="en-US" dirty="0"/>
              <a:t>Epidemiologists collect data on diseases and their spread, sometimes by collaborating with historians and clinicians to gather historical or patient data. </a:t>
            </a:r>
          </a:p>
          <a:p>
            <a:pPr marL="457200" indent="-457200">
              <a:buFont typeface="Arial" panose="020B0604020202020204" pitchFamily="34" charset="0"/>
              <a:buChar char="•"/>
            </a:pPr>
            <a:r>
              <a:rPr lang="en-US" dirty="0"/>
              <a:t>This data is then used to develop strategies to reduce the reoccurrence of the disease. </a:t>
            </a:r>
          </a:p>
        </p:txBody>
      </p:sp>
    </p:spTree>
    <p:extLst>
      <p:ext uri="{BB962C8B-B14F-4D97-AF65-F5344CB8AC3E}">
        <p14:creationId xmlns:p14="http://schemas.microsoft.com/office/powerpoint/2010/main" val="114602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34DC-BED8-3686-CBBD-F2678C2F8B3C}"/>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19396377-AAC1-3F49-C5BB-DAB62726FAA5}"/>
              </a:ext>
            </a:extLst>
          </p:cNvPr>
          <p:cNvSpPr>
            <a:spLocks noGrp="1"/>
          </p:cNvSpPr>
          <p:nvPr>
            <p:ph idx="1"/>
          </p:nvPr>
        </p:nvSpPr>
        <p:spPr/>
        <p:txBody>
          <a:bodyPr>
            <a:normAutofit fontScale="92500" lnSpcReduction="10000"/>
          </a:bodyPr>
          <a:lstStyle/>
          <a:p>
            <a:r>
              <a:rPr lang="en-US" b="1" dirty="0"/>
              <a:t>Epidemics</a:t>
            </a:r>
            <a:r>
              <a:rPr lang="en-US" dirty="0"/>
              <a:t> and </a:t>
            </a:r>
            <a:r>
              <a:rPr lang="en-US" b="1" dirty="0"/>
              <a:t>pandemics (worldwide epidemics)</a:t>
            </a:r>
            <a:r>
              <a:rPr lang="en-US" dirty="0"/>
              <a:t> are caused by </a:t>
            </a:r>
            <a:r>
              <a:rPr lang="en-US" b="1" dirty="0"/>
              <a:t>pathogens</a:t>
            </a:r>
            <a:r>
              <a:rPr lang="en-US" dirty="0"/>
              <a:t>.</a:t>
            </a:r>
          </a:p>
          <a:p>
            <a:r>
              <a:rPr lang="en-US" dirty="0"/>
              <a:t>The Bubonic Plague caused many epidemics throughout history. </a:t>
            </a:r>
          </a:p>
          <a:p>
            <a:r>
              <a:rPr lang="en-US" dirty="0"/>
              <a:t>Most emerging diseases being tracked are </a:t>
            </a:r>
            <a:r>
              <a:rPr lang="en-US" b="1" dirty="0"/>
              <a:t>zoonoses</a:t>
            </a:r>
            <a:r>
              <a:rPr lang="en-US" dirty="0"/>
              <a:t>, which are diseases which most infect animals but can be transmitted to humans. </a:t>
            </a:r>
          </a:p>
          <a:p>
            <a:r>
              <a:rPr lang="en-US" dirty="0"/>
              <a:t>Many </a:t>
            </a:r>
            <a:r>
              <a:rPr lang="en-US" b="1" dirty="0"/>
              <a:t>foodborne illnesses </a:t>
            </a:r>
            <a:r>
              <a:rPr lang="en-US" dirty="0"/>
              <a:t>and </a:t>
            </a:r>
            <a:r>
              <a:rPr lang="en-US" b="1" dirty="0"/>
              <a:t>nosocomial infections </a:t>
            </a:r>
            <a:r>
              <a:rPr lang="en-US" dirty="0"/>
              <a:t>are caused by biofilms. </a:t>
            </a:r>
          </a:p>
          <a:p>
            <a:r>
              <a:rPr lang="en-US" dirty="0"/>
              <a:t>The rise of antibiotic resistant bacteria is putting our ability to treat bacterial infections at risk. </a:t>
            </a:r>
          </a:p>
        </p:txBody>
      </p:sp>
    </p:spTree>
    <p:extLst>
      <p:ext uri="{BB962C8B-B14F-4D97-AF65-F5344CB8AC3E}">
        <p14:creationId xmlns:p14="http://schemas.microsoft.com/office/powerpoint/2010/main" val="3332236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4056495"/>
          </a:xfrm>
          <a:prstGeom prst="rect">
            <a:avLst/>
          </a:prstGeom>
          <a:noFill/>
        </p:spPr>
        <p:txBody>
          <a:bodyPr>
            <a:spAutoFit/>
          </a:bodyPr>
          <a:lstStyle/>
          <a:p>
            <a:pPr lvl="1">
              <a:spcBef>
                <a:spcPts val="0"/>
              </a:spcBef>
            </a:pPr>
            <a:r>
              <a:rPr lang="en-US" b="1" dirty="0">
                <a:effectLst/>
                <a:ea typeface="Times New Roman" panose="02020603050405020304" pitchFamily="18" charset="0"/>
                <a:cs typeface="Aptos" panose="020B0004020202020204" pitchFamily="34" charset="0"/>
              </a:rPr>
              <a:t>Describe</a:t>
            </a:r>
            <a:r>
              <a:rPr lang="en-US" dirty="0">
                <a:effectLst/>
                <a:ea typeface="Times New Roman" panose="02020603050405020304" pitchFamily="18" charset="0"/>
                <a:cs typeface="Aptos" panose="020B0004020202020204" pitchFamily="34" charset="0"/>
              </a:rPr>
              <a:t> the link between biofilms and foodborne diseases.</a:t>
            </a:r>
            <a:endParaRPr lang="en-US" dirty="0">
              <a:effectLst/>
              <a:ea typeface="Calibri" panose="020F0502020204030204" pitchFamily="34" charset="0"/>
              <a:cs typeface="Aptos" panose="020B0004020202020204" pitchFamily="34" charset="0"/>
            </a:endParaRPr>
          </a:p>
          <a:p>
            <a:pPr lvl="1">
              <a:spcBef>
                <a:spcPts val="0"/>
              </a:spcBef>
            </a:pPr>
            <a:r>
              <a:rPr lang="en-US" b="1" dirty="0">
                <a:effectLst/>
                <a:ea typeface="Times New Roman" panose="02020603050405020304" pitchFamily="18" charset="0"/>
                <a:cs typeface="Aptos" panose="020B0004020202020204" pitchFamily="34" charset="0"/>
              </a:rPr>
              <a:t>Explain</a:t>
            </a:r>
            <a:r>
              <a:rPr lang="en-US" dirty="0">
                <a:effectLst/>
                <a:ea typeface="Times New Roman" panose="02020603050405020304" pitchFamily="18" charset="0"/>
                <a:cs typeface="Aptos" panose="020B0004020202020204" pitchFamily="34" charset="0"/>
              </a:rPr>
              <a:t> how overuse of antibiotics may be creating "super bugs."</a:t>
            </a:r>
            <a:endParaRPr lang="en-US" dirty="0">
              <a:effectLst/>
              <a:ea typeface="Calibri" panose="020F0502020204030204" pitchFamily="34" charset="0"/>
              <a:cs typeface="Aptos" panose="020B0004020202020204" pitchFamily="34" charset="0"/>
            </a:endParaRPr>
          </a:p>
          <a:p>
            <a:pPr lvl="1">
              <a:spcBef>
                <a:spcPts val="0"/>
              </a:spcBef>
            </a:pPr>
            <a:r>
              <a:rPr lang="en-US" b="1" dirty="0">
                <a:effectLst/>
                <a:ea typeface="Times New Roman" panose="02020603050405020304" pitchFamily="18" charset="0"/>
                <a:cs typeface="Aptos" panose="020B0004020202020204" pitchFamily="34" charset="0"/>
              </a:rPr>
              <a:t>Explain</a:t>
            </a:r>
            <a:r>
              <a:rPr lang="en-US" dirty="0">
                <a:effectLst/>
                <a:ea typeface="Times New Roman" panose="02020603050405020304" pitchFamily="18" charset="0"/>
                <a:cs typeface="Aptos" panose="020B0004020202020204" pitchFamily="34" charset="0"/>
              </a:rPr>
              <a:t> the importance of MRSA with respect to the problems of antibiotic resistance.</a:t>
            </a:r>
            <a:endParaRPr lang="en-US" dirty="0">
              <a:effectLst/>
              <a:ea typeface="Calibri" panose="020F0502020204030204" pitchFamily="34" charset="0"/>
              <a:cs typeface="Aptos" panose="020B0004020202020204" pitchFamily="34" charset="0"/>
            </a:endParaRPr>
          </a:p>
          <a:p>
            <a:pPr lvl="1">
              <a:spcBef>
                <a:spcPts val="0"/>
              </a:spcBef>
            </a:pPr>
            <a:r>
              <a:rPr lang="en-US" b="1" dirty="0">
                <a:effectLst/>
                <a:ea typeface="Times New Roman" panose="02020603050405020304" pitchFamily="18" charset="0"/>
                <a:cs typeface="Aptos" panose="020B0004020202020204" pitchFamily="34" charset="0"/>
              </a:rPr>
              <a:t>Identify</a:t>
            </a:r>
            <a:r>
              <a:rPr lang="en-US" dirty="0">
                <a:effectLst/>
                <a:ea typeface="Times New Roman" panose="02020603050405020304" pitchFamily="18" charset="0"/>
                <a:cs typeface="Aptos" panose="020B0004020202020204" pitchFamily="34" charset="0"/>
              </a:rPr>
              <a:t> bacterial diseases that caused historically important plagues and epidemics.</a:t>
            </a:r>
            <a:endParaRPr lang="en-US" dirty="0">
              <a:effectLst/>
              <a:ea typeface="Calibri" panose="020F0502020204030204" pitchFamily="34" charset="0"/>
              <a:cs typeface="Aptos" panose="020B0004020202020204" pitchFamily="34" charset="0"/>
            </a:endParaRP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Bacterial Disease in Humans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pPr marL="0" indent="0">
              <a:buNone/>
              <a:tabLst>
                <a:tab pos="461963" algn="l"/>
              </a:tabLst>
            </a:pPr>
            <a:r>
              <a:rPr lang="en-US" dirty="0">
                <a:solidFill>
                  <a:schemeClr val="tx1"/>
                </a:solidFill>
              </a:rPr>
              <a:t>Bacteria and other infectious agents which cause disease are called</a:t>
            </a:r>
            <a:r>
              <a:rPr lang="en-US" b="1" dirty="0">
                <a:solidFill>
                  <a:schemeClr val="tx1"/>
                </a:solidFill>
              </a:rPr>
              <a:t> pathogens</a:t>
            </a:r>
            <a:r>
              <a:rPr lang="en-US" dirty="0">
                <a:solidFill>
                  <a:schemeClr val="tx1"/>
                </a:solidFill>
              </a:rPr>
              <a:t>. </a:t>
            </a:r>
          </a:p>
          <a:p>
            <a:pPr marL="457200" indent="-457200">
              <a:buFont typeface="Arial" panose="020B0604020202020204" pitchFamily="34" charset="0"/>
              <a:buChar char="•"/>
              <a:tabLst>
                <a:tab pos="461963" algn="l"/>
              </a:tabLst>
            </a:pPr>
            <a:r>
              <a:rPr lang="en-US" dirty="0">
                <a:solidFill>
                  <a:schemeClr val="tx1"/>
                </a:solidFill>
              </a:rPr>
              <a:t>Pathogens can cause </a:t>
            </a:r>
            <a:r>
              <a:rPr lang="en-US" b="1" dirty="0">
                <a:solidFill>
                  <a:schemeClr val="tx1"/>
                </a:solidFill>
              </a:rPr>
              <a:t>epidemics</a:t>
            </a:r>
            <a:r>
              <a:rPr lang="en-US" dirty="0">
                <a:solidFill>
                  <a:schemeClr val="tx1"/>
                </a:solidFill>
              </a:rPr>
              <a:t>, defined as a disease that occurs in an unusually high number of people in a population at one time. </a:t>
            </a:r>
          </a:p>
          <a:p>
            <a:pPr marL="457200" indent="-457200">
              <a:buFont typeface="Arial" panose="020B0604020202020204" pitchFamily="34" charset="0"/>
              <a:buChar char="•"/>
              <a:tabLst>
                <a:tab pos="461963" algn="l"/>
              </a:tabLst>
            </a:pPr>
            <a:endParaRPr lang="en-US" i="0" dirty="0">
              <a:solidFill>
                <a:schemeClr val="tx1"/>
              </a:solidFill>
            </a:endParaRPr>
          </a:p>
          <a:p>
            <a:pPr marL="457200" indent="-457200">
              <a:buFont typeface="Arial" panose="020B0604020202020204" pitchFamily="34" charset="0"/>
              <a:buChar char="•"/>
              <a:tabLst>
                <a:tab pos="461963" algn="l"/>
              </a:tabLst>
            </a:pPr>
            <a:r>
              <a:rPr lang="en-US" dirty="0">
                <a:solidFill>
                  <a:schemeClr val="tx1"/>
                </a:solidFill>
              </a:rPr>
              <a:t>They can also cause </a:t>
            </a:r>
            <a:r>
              <a:rPr lang="en-US" b="1" dirty="0">
                <a:solidFill>
                  <a:schemeClr val="tx1"/>
                </a:solidFill>
              </a:rPr>
              <a:t>pandemics</a:t>
            </a:r>
            <a:r>
              <a:rPr lang="en-US" dirty="0">
                <a:solidFill>
                  <a:schemeClr val="tx1"/>
                </a:solidFill>
              </a:rPr>
              <a:t>, which is a widespread and usually worldwide epidemic. </a:t>
            </a:r>
          </a:p>
          <a:p>
            <a:pPr marL="0" indent="0">
              <a:buNone/>
              <a:tabLst>
                <a:tab pos="461963" algn="l"/>
              </a:tabLst>
            </a:pPr>
            <a:endParaRPr lang="en-US" i="0" dirty="0">
              <a:solidFill>
                <a:schemeClr val="tx1"/>
              </a:solidFill>
            </a:endParaRPr>
          </a:p>
          <a:p>
            <a:pPr marL="0" indent="0">
              <a:buNone/>
              <a:tabLst>
                <a:tab pos="461963" algn="l"/>
              </a:tabLst>
            </a:pPr>
            <a:r>
              <a:rPr lang="en-US" i="0" dirty="0">
                <a:solidFill>
                  <a:schemeClr val="tx1"/>
                </a:solidFill>
              </a:rPr>
              <a:t>Diseases which are always present in a population, usually at a low occurrence, is an </a:t>
            </a:r>
            <a:r>
              <a:rPr lang="en-US" b="1" i="0" dirty="0">
                <a:solidFill>
                  <a:schemeClr val="tx1"/>
                </a:solidFill>
              </a:rPr>
              <a:t>endemic disease</a:t>
            </a:r>
            <a:r>
              <a:rPr lang="en-US" i="0" dirty="0">
                <a:solidFill>
                  <a:schemeClr val="tx1"/>
                </a:solidFill>
              </a:rPr>
              <a:t>. </a:t>
            </a: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1463040"/>
          </a:xfrm>
        </p:spPr>
        <p:txBody>
          <a:bodyPr/>
          <a:lstStyle/>
          <a:p>
            <a:r>
              <a:rPr lang="en-US" dirty="0"/>
              <a:t>In groups of three, research and identify examples in recent history of an epidemic, a pandemic, and an endemic disease.</a:t>
            </a:r>
          </a:p>
        </p:txBody>
      </p:sp>
    </p:spTree>
    <p:extLst>
      <p:ext uri="{BB962C8B-B14F-4D97-AF65-F5344CB8AC3E}">
        <p14:creationId xmlns:p14="http://schemas.microsoft.com/office/powerpoint/2010/main" val="206963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The plague of Athens </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p:txBody>
          <a:bodyPr>
            <a:normAutofit fontScale="92500" lnSpcReduction="10000"/>
          </a:bodyPr>
          <a:lstStyle/>
          <a:p>
            <a:r>
              <a:rPr lang="en-US" dirty="0"/>
              <a:t>In 430 BCE, one quarter of the Athenian troops fighting in the Peloponnesian war were killed by the Plague of Athens. </a:t>
            </a:r>
          </a:p>
          <a:p>
            <a:pPr marL="457200" indent="-457200">
              <a:buFont typeface="Arial" panose="020B0604020202020204" pitchFamily="34" charset="0"/>
              <a:buChar char="•"/>
            </a:pPr>
            <a:r>
              <a:rPr lang="en-US" dirty="0"/>
              <a:t>Researchers recovered bacterial DNA from a mass grave and found </a:t>
            </a:r>
            <a:r>
              <a:rPr lang="en-US" i="1" dirty="0"/>
              <a:t>Salmonella enterica, </a:t>
            </a:r>
            <a:r>
              <a:rPr lang="en-US" dirty="0"/>
              <a:t>which causes </a:t>
            </a:r>
            <a:r>
              <a:rPr lang="en-US" i="1" dirty="0"/>
              <a:t>typhoid fever</a:t>
            </a:r>
            <a:r>
              <a:rPr lang="en-US" dirty="0"/>
              <a:t>. </a:t>
            </a:r>
          </a:p>
        </p:txBody>
      </p:sp>
      <p:sp>
        <p:nvSpPr>
          <p:cNvPr id="7" name="TextBox 6">
            <a:extLst>
              <a:ext uri="{FF2B5EF4-FFF2-40B4-BE49-F238E27FC236}">
                <a16:creationId xmlns:a16="http://schemas.microsoft.com/office/drawing/2014/main" id="{AEFF90DF-4419-2540-4E7E-C445E8217B9D}"/>
              </a:ext>
            </a:extLst>
          </p:cNvPr>
          <p:cNvSpPr txBox="1"/>
          <p:nvPr/>
        </p:nvSpPr>
        <p:spPr>
          <a:xfrm>
            <a:off x="5919473" y="1312697"/>
            <a:ext cx="1600200" cy="307777"/>
          </a:xfrm>
          <a:prstGeom prst="rect">
            <a:avLst/>
          </a:prstGeom>
          <a:noFill/>
        </p:spPr>
        <p:txBody>
          <a:bodyPr wrap="square" rtlCol="0">
            <a:spAutoFit/>
          </a:bodyPr>
          <a:lstStyle/>
          <a:p>
            <a:pPr algn="ctr"/>
            <a:r>
              <a:rPr lang="en-US" sz="1400" b="1" dirty="0"/>
              <a:t>22.4 Figure 1</a:t>
            </a:r>
          </a:p>
        </p:txBody>
      </p:sp>
      <p:pic>
        <p:nvPicPr>
          <p:cNvPr id="9" name="Content Placeholder 5" descr="An electron micrograph shows just a few large, red rods invading the boundaries of a cell.">
            <a:extLst>
              <a:ext uri="{FF2B5EF4-FFF2-40B4-BE49-F238E27FC236}">
                <a16:creationId xmlns:a16="http://schemas.microsoft.com/office/drawing/2014/main" id="{0C76F8EF-7133-8BEB-23C2-2B7BDD2FDB67}"/>
              </a:ext>
            </a:extLst>
          </p:cNvPr>
          <p:cNvPicPr>
            <a:picLocks noChangeAspect="1"/>
          </p:cNvPicPr>
          <p:nvPr/>
        </p:nvPicPr>
        <p:blipFill>
          <a:blip r:embed="rId3"/>
          <a:srcRect l="20371" t="3667" r="19444" b="3000"/>
          <a:stretch/>
        </p:blipFill>
        <p:spPr>
          <a:xfrm>
            <a:off x="4743650" y="1677567"/>
            <a:ext cx="3943150" cy="3397176"/>
          </a:xfrm>
          <a:prstGeom prst="rect">
            <a:avLst/>
          </a:prstGeom>
        </p:spPr>
      </p:pic>
      <p:sp>
        <p:nvSpPr>
          <p:cNvPr id="5" name="TextBox 4">
            <a:extLst>
              <a:ext uri="{FF2B5EF4-FFF2-40B4-BE49-F238E27FC236}">
                <a16:creationId xmlns:a16="http://schemas.microsoft.com/office/drawing/2014/main" id="{FFEE6457-A654-7D74-1118-E3DC7D8BADA9}"/>
              </a:ext>
            </a:extLst>
          </p:cNvPr>
          <p:cNvSpPr txBox="1"/>
          <p:nvPr/>
        </p:nvSpPr>
        <p:spPr>
          <a:xfrm>
            <a:off x="4429225" y="5180433"/>
            <a:ext cx="4572000" cy="246221"/>
          </a:xfrm>
          <a:prstGeom prst="rect">
            <a:avLst/>
          </a:prstGeom>
          <a:noFill/>
        </p:spPr>
        <p:txBody>
          <a:bodyPr wrap="square">
            <a:spAutoFit/>
          </a:bodyPr>
          <a:lstStyle/>
          <a:p>
            <a:pPr algn="ctr"/>
            <a:r>
              <a:rPr lang="en-US" sz="1000" dirty="0"/>
              <a:t>NIAID on Wikimedia Commons. "Salmonella enterica serovar Typhi."</a:t>
            </a:r>
          </a:p>
        </p:txBody>
      </p:sp>
    </p:spTree>
    <p:extLst>
      <p:ext uri="{BB962C8B-B14F-4D97-AF65-F5344CB8AC3E}">
        <p14:creationId xmlns:p14="http://schemas.microsoft.com/office/powerpoint/2010/main" val="17698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Bubonic Plague</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p:txBody>
          <a:bodyPr>
            <a:normAutofit fontScale="70000" lnSpcReduction="20000"/>
          </a:bodyPr>
          <a:lstStyle/>
          <a:p>
            <a:r>
              <a:rPr lang="en-US" dirty="0"/>
              <a:t>Bubonic plague is caused by the bacterium </a:t>
            </a:r>
            <a:r>
              <a:rPr lang="en-US" i="1" dirty="0"/>
              <a:t>Yersinia pestis. </a:t>
            </a:r>
            <a:endParaRPr lang="en-US" b="1" i="1" dirty="0"/>
          </a:p>
          <a:p>
            <a:pPr marL="457200" indent="-457200">
              <a:buFont typeface="Arial" panose="020B0604020202020204" pitchFamily="34" charset="0"/>
              <a:buChar char="•"/>
            </a:pPr>
            <a:r>
              <a:rPr lang="en-US" dirty="0"/>
              <a:t>Bubonic plague caused the Black Death ( 1346-1361) pandemic which stretched from China to the Mediterranean and Europe. </a:t>
            </a:r>
          </a:p>
          <a:p>
            <a:pPr marL="1200150" lvl="1" indent="-457200">
              <a:buFont typeface="Arial" panose="020B0604020202020204" pitchFamily="34" charset="0"/>
              <a:buChar char="•"/>
            </a:pPr>
            <a:r>
              <a:rPr lang="en-US" dirty="0"/>
              <a:t>A </a:t>
            </a:r>
            <a:r>
              <a:rPr lang="en-US" i="1" dirty="0"/>
              <a:t>pneumonic form </a:t>
            </a:r>
            <a:r>
              <a:rPr lang="en-US" dirty="0"/>
              <a:t>of the plague- spread by coughing and sneezing of infected individuals reduced the world population from 450 million to about 350-375 million. </a:t>
            </a:r>
          </a:p>
          <a:p>
            <a:pPr marL="457200" indent="-457200">
              <a:buFont typeface="Arial" panose="020B0604020202020204" pitchFamily="34" charset="0"/>
              <a:buChar char="•"/>
            </a:pPr>
            <a:r>
              <a:rPr lang="en-US" dirty="0"/>
              <a:t>Bubonic plague reappeared in London in the mid-1600’s.</a:t>
            </a:r>
          </a:p>
        </p:txBody>
      </p:sp>
      <p:pic>
        <p:nvPicPr>
          <p:cNvPr id="7" name="Content Placeholder 5" descr="Three images: (a) shows a drawing of a cart of dead bodies with the caption &quot;Plague in 1665&quot;; (b) shows a micrograph of Y. pestis; (c) shows a photo of gangrene on a person's fingers.">
            <a:extLst>
              <a:ext uri="{FF2B5EF4-FFF2-40B4-BE49-F238E27FC236}">
                <a16:creationId xmlns:a16="http://schemas.microsoft.com/office/drawing/2014/main" id="{17DCD6EB-6E44-21B4-1AEB-5BBCA16F67D7}"/>
              </a:ext>
            </a:extLst>
          </p:cNvPr>
          <p:cNvPicPr>
            <a:picLocks noChangeAspect="1"/>
          </p:cNvPicPr>
          <p:nvPr/>
        </p:nvPicPr>
        <p:blipFill>
          <a:blip r:embed="rId3"/>
          <a:srcRect l="17592" t="3667" r="16666" b="5789"/>
          <a:stretch/>
        </p:blipFill>
        <p:spPr>
          <a:xfrm>
            <a:off x="4510454" y="1166040"/>
            <a:ext cx="4237892" cy="3242661"/>
          </a:xfrm>
          <a:prstGeom prst="rect">
            <a:avLst/>
          </a:prstGeom>
        </p:spPr>
      </p:pic>
      <p:sp>
        <p:nvSpPr>
          <p:cNvPr id="11" name="TextBox 10">
            <a:extLst>
              <a:ext uri="{FF2B5EF4-FFF2-40B4-BE49-F238E27FC236}">
                <a16:creationId xmlns:a16="http://schemas.microsoft.com/office/drawing/2014/main" id="{CE85762A-902A-11F2-6CD4-E5F27069421F}"/>
              </a:ext>
            </a:extLst>
          </p:cNvPr>
          <p:cNvSpPr txBox="1"/>
          <p:nvPr/>
        </p:nvSpPr>
        <p:spPr>
          <a:xfrm>
            <a:off x="4427974" y="4417912"/>
            <a:ext cx="4572000" cy="1169551"/>
          </a:xfrm>
          <a:prstGeom prst="rect">
            <a:avLst/>
          </a:prstGeom>
          <a:noFill/>
        </p:spPr>
        <p:txBody>
          <a:bodyPr wrap="square" rtlCol="0">
            <a:spAutoFit/>
          </a:bodyPr>
          <a:lstStyle/>
          <a:p>
            <a:pPr algn="ctr"/>
            <a:r>
              <a:rPr lang="en-US" sz="1400" b="1" dirty="0"/>
              <a:t>22.4 Figure 2: </a:t>
            </a:r>
            <a:r>
              <a:rPr lang="en-US" sz="1400" dirty="0"/>
              <a:t>(a) The Great Plague of London killed an estimated 200,000 people. The causative agent, the (b) bacterium Yersinia pestis, is a gram-negative, rod-shaped bacterium. Symptoms include swollen lymph nodes, fever, seizure, vomiting of blood, and (c) gangrene.</a:t>
            </a:r>
          </a:p>
        </p:txBody>
      </p:sp>
      <p:sp>
        <p:nvSpPr>
          <p:cNvPr id="5" name="TextBox 4">
            <a:extLst>
              <a:ext uri="{FF2B5EF4-FFF2-40B4-BE49-F238E27FC236}">
                <a16:creationId xmlns:a16="http://schemas.microsoft.com/office/drawing/2014/main" id="{363FC17E-431F-54B9-2E83-8F5581F4338E}"/>
              </a:ext>
            </a:extLst>
          </p:cNvPr>
          <p:cNvSpPr txBox="1"/>
          <p:nvPr/>
        </p:nvSpPr>
        <p:spPr>
          <a:xfrm>
            <a:off x="4343400" y="5557743"/>
            <a:ext cx="4572000" cy="507831"/>
          </a:xfrm>
          <a:prstGeom prst="rect">
            <a:avLst/>
          </a:prstGeom>
          <a:noFill/>
        </p:spPr>
        <p:txBody>
          <a:bodyPr wrap="square">
            <a:spAutoFit/>
          </a:bodyPr>
          <a:lstStyle/>
          <a:p>
            <a:pPr algn="ctr"/>
            <a:r>
              <a:rPr lang="en-US" sz="900" dirty="0"/>
              <a:t>unknown on Wikimedia Commons. "Great Plague of London."</a:t>
            </a:r>
          </a:p>
          <a:p>
            <a:pPr algn="ctr"/>
            <a:r>
              <a:rPr lang="en-US" sz="900" dirty="0"/>
              <a:t>Rocky Mountain Laboratories, NIAID, NIH on Wikimedia Commons. "Yersinia pestis."</a:t>
            </a:r>
          </a:p>
          <a:p>
            <a:pPr algn="ctr"/>
            <a:r>
              <a:rPr lang="en-US" sz="900" dirty="0"/>
              <a:t>CDC on Wikimedia Commons. "Hand necrosis."</a:t>
            </a:r>
          </a:p>
        </p:txBody>
      </p:sp>
    </p:spTree>
    <p:extLst>
      <p:ext uri="{BB962C8B-B14F-4D97-AF65-F5344CB8AC3E}">
        <p14:creationId xmlns:p14="http://schemas.microsoft.com/office/powerpoint/2010/main" val="290095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Emerging and Re-emerging Diseases</a:t>
            </a:r>
            <a:endParaRPr lang="en-US" sz="3200" dirty="0">
              <a:solidFill>
                <a:schemeClr val="accent1"/>
              </a:solidFill>
            </a:endParaRPr>
          </a:p>
        </p:txBody>
      </p:sp>
      <p:sp>
        <p:nvSpPr>
          <p:cNvPr id="13315" name="Rectangle 3"/>
          <p:cNvSpPr>
            <a:spLocks noGrp="1"/>
          </p:cNvSpPr>
          <p:nvPr>
            <p:ph idx="1"/>
          </p:nvPr>
        </p:nvSpPr>
        <p:spPr>
          <a:xfrm>
            <a:off x="457200" y="1280160"/>
            <a:ext cx="4572000" cy="4572000"/>
          </a:xfrm>
          <a:prstGeom prst="rect">
            <a:avLst/>
          </a:prstGeom>
        </p:spPr>
        <p:txBody>
          <a:bodyPr>
            <a:normAutofit fontScale="85000" lnSpcReduction="10000"/>
          </a:bodyPr>
          <a:lstStyle/>
          <a:p>
            <a:pPr>
              <a:tabLst>
                <a:tab pos="461963" algn="l"/>
              </a:tabLst>
            </a:pPr>
            <a:r>
              <a:rPr lang="en-US" i="0" dirty="0">
                <a:solidFill>
                  <a:schemeClr val="tx1"/>
                </a:solidFill>
              </a:rPr>
              <a:t>Changes in an environment, the pathogen or the host population can impact how a disease spreads. </a:t>
            </a:r>
          </a:p>
          <a:p>
            <a:pPr marL="457200" indent="-457200">
              <a:buFont typeface="Arial" panose="020B0604020202020204" pitchFamily="34" charset="0"/>
              <a:buChar char="•"/>
              <a:tabLst>
                <a:tab pos="461963" algn="l"/>
              </a:tabLst>
            </a:pPr>
            <a:r>
              <a:rPr lang="en-US" dirty="0">
                <a:solidFill>
                  <a:schemeClr val="tx1"/>
                </a:solidFill>
              </a:rPr>
              <a:t>An </a:t>
            </a:r>
            <a:r>
              <a:rPr lang="en-US" b="1" dirty="0">
                <a:solidFill>
                  <a:schemeClr val="tx1"/>
                </a:solidFill>
              </a:rPr>
              <a:t>emerging disease </a:t>
            </a:r>
            <a:r>
              <a:rPr lang="en-US" dirty="0">
                <a:solidFill>
                  <a:schemeClr val="tx1"/>
                </a:solidFill>
              </a:rPr>
              <a:t>is one which has appeared in a population for the first time or is rapidly increasing its incidence or geographic range.</a:t>
            </a:r>
          </a:p>
          <a:p>
            <a:pPr marL="457200" indent="-457200">
              <a:buFont typeface="Arial" panose="020B0604020202020204" pitchFamily="34" charset="0"/>
              <a:buChar char="•"/>
              <a:tabLst>
                <a:tab pos="461963" algn="l"/>
              </a:tabLst>
            </a:pPr>
            <a:r>
              <a:rPr lang="en-US" i="0" dirty="0">
                <a:solidFill>
                  <a:schemeClr val="tx1"/>
                </a:solidFill>
              </a:rPr>
              <a:t>75% of recent emerging diseases are </a:t>
            </a:r>
            <a:r>
              <a:rPr lang="en-US" b="1" i="0" dirty="0">
                <a:solidFill>
                  <a:schemeClr val="tx1"/>
                </a:solidFill>
              </a:rPr>
              <a:t>zoonoses</a:t>
            </a:r>
            <a:r>
              <a:rPr lang="en-US" i="0" dirty="0">
                <a:solidFill>
                  <a:schemeClr val="tx1"/>
                </a:solidFill>
              </a:rPr>
              <a:t>- which are diseases which primarily infect animals but can be transmitted to humans. </a:t>
            </a:r>
          </a:p>
        </p:txBody>
      </p:sp>
      <p:pic>
        <p:nvPicPr>
          <p:cNvPr id="7" name="Content Placeholder 5" descr="A photograph of a leg exhibiting necrotizing fasciitis">
            <a:extLst>
              <a:ext uri="{FF2B5EF4-FFF2-40B4-BE49-F238E27FC236}">
                <a16:creationId xmlns:a16="http://schemas.microsoft.com/office/drawing/2014/main" id="{8655C1B0-AC87-2909-23FE-DAF7D858CD0F}"/>
              </a:ext>
            </a:extLst>
          </p:cNvPr>
          <p:cNvPicPr>
            <a:picLocks noChangeAspect="1"/>
          </p:cNvPicPr>
          <p:nvPr/>
        </p:nvPicPr>
        <p:blipFill>
          <a:blip r:embed="rId2"/>
          <a:srcRect l="30556" t="5333" r="30556" b="3755"/>
          <a:stretch/>
        </p:blipFill>
        <p:spPr>
          <a:xfrm>
            <a:off x="5257800" y="1239793"/>
            <a:ext cx="2992250" cy="3886200"/>
          </a:xfrm>
          <a:prstGeom prst="rect">
            <a:avLst/>
          </a:prstGeom>
        </p:spPr>
      </p:pic>
      <p:sp>
        <p:nvSpPr>
          <p:cNvPr id="5" name="TextBox 4">
            <a:extLst>
              <a:ext uri="{FF2B5EF4-FFF2-40B4-BE49-F238E27FC236}">
                <a16:creationId xmlns:a16="http://schemas.microsoft.com/office/drawing/2014/main" id="{5EC5D0C4-21C8-EADF-57E3-53CCA89898E4}"/>
              </a:ext>
            </a:extLst>
          </p:cNvPr>
          <p:cNvSpPr txBox="1"/>
          <p:nvPr/>
        </p:nvSpPr>
        <p:spPr>
          <a:xfrm>
            <a:off x="5339932" y="5157316"/>
            <a:ext cx="2971800" cy="523220"/>
          </a:xfrm>
          <a:prstGeom prst="rect">
            <a:avLst/>
          </a:prstGeom>
          <a:noFill/>
        </p:spPr>
        <p:txBody>
          <a:bodyPr wrap="square" rtlCol="0">
            <a:spAutoFit/>
          </a:bodyPr>
          <a:lstStyle/>
          <a:p>
            <a:pPr algn="ctr"/>
            <a:r>
              <a:rPr lang="en-US" sz="1400" b="1" dirty="0"/>
              <a:t>22.4 Figure 3: </a:t>
            </a:r>
            <a:r>
              <a:rPr lang="en-US" sz="1400" dirty="0"/>
              <a:t>An individual exhibiting the early stages of necrotizing fasciitis.</a:t>
            </a:r>
          </a:p>
        </p:txBody>
      </p:sp>
      <p:sp>
        <p:nvSpPr>
          <p:cNvPr id="3" name="TextBox 2">
            <a:extLst>
              <a:ext uri="{FF2B5EF4-FFF2-40B4-BE49-F238E27FC236}">
                <a16:creationId xmlns:a16="http://schemas.microsoft.com/office/drawing/2014/main" id="{928BC790-C68D-E7F2-A24F-B3730389C59C}"/>
              </a:ext>
            </a:extLst>
          </p:cNvPr>
          <p:cNvSpPr txBox="1"/>
          <p:nvPr/>
        </p:nvSpPr>
        <p:spPr>
          <a:xfrm>
            <a:off x="4539832" y="5743182"/>
            <a:ext cx="4572000" cy="246221"/>
          </a:xfrm>
          <a:prstGeom prst="rect">
            <a:avLst/>
          </a:prstGeom>
          <a:noFill/>
        </p:spPr>
        <p:txBody>
          <a:bodyPr wrap="square">
            <a:spAutoFit/>
          </a:bodyPr>
          <a:lstStyle/>
          <a:p>
            <a:pPr algn="ctr"/>
            <a:r>
              <a:rPr lang="en-US" sz="1000" dirty="0"/>
              <a:t>Doetsch on Wikimedia Commons. "Necrotizing fasciitis."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6F5B0-D004-5080-1F15-16DD3E853CA1}"/>
              </a:ext>
            </a:extLst>
          </p:cNvPr>
          <p:cNvSpPr>
            <a:spLocks noGrp="1"/>
          </p:cNvSpPr>
          <p:nvPr>
            <p:ph type="title"/>
          </p:nvPr>
        </p:nvSpPr>
        <p:spPr/>
        <p:txBody>
          <a:bodyPr/>
          <a:lstStyle/>
          <a:p>
            <a:r>
              <a:rPr lang="en-US" dirty="0"/>
              <a:t>Lesson 22.4 Figure 4</a:t>
            </a:r>
            <a:endParaRPr lang="en-IN" dirty="0"/>
          </a:p>
        </p:txBody>
      </p:sp>
      <p:sp>
        <p:nvSpPr>
          <p:cNvPr id="4" name="TextBox 3">
            <a:extLst>
              <a:ext uri="{FF2B5EF4-FFF2-40B4-BE49-F238E27FC236}">
                <a16:creationId xmlns:a16="http://schemas.microsoft.com/office/drawing/2014/main" id="{42AAD675-2209-4154-6852-7CEDBD54E489}"/>
              </a:ext>
            </a:extLst>
          </p:cNvPr>
          <p:cNvSpPr txBox="1"/>
          <p:nvPr/>
        </p:nvSpPr>
        <p:spPr>
          <a:xfrm>
            <a:off x="2286000" y="5748997"/>
            <a:ext cx="4572000" cy="246221"/>
          </a:xfrm>
          <a:prstGeom prst="rect">
            <a:avLst/>
          </a:prstGeom>
          <a:noFill/>
        </p:spPr>
        <p:txBody>
          <a:bodyPr wrap="square">
            <a:spAutoFit/>
          </a:bodyPr>
          <a:lstStyle/>
          <a:p>
            <a:pPr algn="ctr"/>
            <a:r>
              <a:rPr lang="en-US" sz="1000" dirty="0"/>
              <a:t>NIH. "Emerging diseases."</a:t>
            </a:r>
          </a:p>
        </p:txBody>
      </p:sp>
      <p:pic>
        <p:nvPicPr>
          <p:cNvPr id="6" name="Content Placeholder 6" descr="E. coli O 157: H 7 is near the central U.S. Vancomycin-resistant Staphylococcus aureus is near the Great Lakes of the U.S. Lyme disease is near Maine of the U.S. Multidrug-resistant tuberculosis is near eastern Canada, northern Africa, Europe, and southeast Asia. Diptheria is near eastern Russia. Typhoid fever is near northern India. Vancomycin-resistant Staphylococcus aureus is near Vietnam and Japan. E. coli O 157: H 7 is also near Japan. Cholera is is east South America and central Africa.">
            <a:extLst>
              <a:ext uri="{FF2B5EF4-FFF2-40B4-BE49-F238E27FC236}">
                <a16:creationId xmlns:a16="http://schemas.microsoft.com/office/drawing/2014/main" id="{4A822AC7-C88C-4A4A-ECEC-76E356863A8D}"/>
              </a:ext>
            </a:extLst>
          </p:cNvPr>
          <p:cNvPicPr>
            <a:picLocks noGrp="1" noChangeAspect="1"/>
          </p:cNvPicPr>
          <p:nvPr>
            <p:ph idx="1"/>
          </p:nvPr>
        </p:nvPicPr>
        <p:blipFill>
          <a:blip r:embed="rId3"/>
          <a:srcRect l="7407" t="5332" r="3704" b="4668"/>
          <a:stretch/>
        </p:blipFill>
        <p:spPr>
          <a:xfrm>
            <a:off x="726673" y="1176643"/>
            <a:ext cx="8008379" cy="4504713"/>
          </a:xfrm>
        </p:spPr>
      </p:pic>
    </p:spTree>
    <p:extLst>
      <p:ext uri="{BB962C8B-B14F-4D97-AF65-F5344CB8AC3E}">
        <p14:creationId xmlns:p14="http://schemas.microsoft.com/office/powerpoint/2010/main" val="157089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611D-3EB1-7742-3F82-77DD2AA134B6}"/>
              </a:ext>
            </a:extLst>
          </p:cNvPr>
          <p:cNvSpPr>
            <a:spLocks noGrp="1"/>
          </p:cNvSpPr>
          <p:nvPr>
            <p:ph type="title"/>
          </p:nvPr>
        </p:nvSpPr>
        <p:spPr/>
        <p:txBody>
          <a:bodyPr/>
          <a:lstStyle/>
          <a:p>
            <a:r>
              <a:rPr lang="en-US" dirty="0"/>
              <a:t>Lesson 22.4 Figure 5</a:t>
            </a:r>
            <a:endParaRPr lang="en-IN" dirty="0"/>
          </a:p>
        </p:txBody>
      </p:sp>
      <p:sp>
        <p:nvSpPr>
          <p:cNvPr id="4" name="TextBox 3">
            <a:extLst>
              <a:ext uri="{FF2B5EF4-FFF2-40B4-BE49-F238E27FC236}">
                <a16:creationId xmlns:a16="http://schemas.microsoft.com/office/drawing/2014/main" id="{B0DD9336-7973-75C4-38F1-47B6526D0C9B}"/>
              </a:ext>
            </a:extLst>
          </p:cNvPr>
          <p:cNvSpPr txBox="1"/>
          <p:nvPr/>
        </p:nvSpPr>
        <p:spPr>
          <a:xfrm>
            <a:off x="2286000" y="5483721"/>
            <a:ext cx="4572000" cy="553998"/>
          </a:xfrm>
          <a:prstGeom prst="rect">
            <a:avLst/>
          </a:prstGeom>
          <a:noFill/>
        </p:spPr>
        <p:txBody>
          <a:bodyPr wrap="square">
            <a:spAutoFit/>
          </a:bodyPr>
          <a:lstStyle/>
          <a:p>
            <a:pPr algn="ctr"/>
            <a:r>
              <a:rPr lang="en-US" sz="1000" dirty="0"/>
              <a:t>CDC/James Gathany on Wikimedia Commons. "Bullseye rash."</a:t>
            </a:r>
          </a:p>
          <a:p>
            <a:pPr algn="ctr"/>
            <a:r>
              <a:rPr lang="en-US" sz="1000" dirty="0"/>
              <a:t>CDC/Claudia Molins on Wikimedia Commons. "Lyme disease parasite."</a:t>
            </a:r>
          </a:p>
          <a:p>
            <a:pPr algn="ctr"/>
            <a:r>
              <a:rPr lang="en-US" sz="1000" dirty="0"/>
              <a:t>CDC on Wikimedia Commons. "Lyme disease life cycle."</a:t>
            </a:r>
          </a:p>
        </p:txBody>
      </p:sp>
      <p:pic>
        <p:nvPicPr>
          <p:cNvPr id="6" name="Content Placeholder 5" descr="Image (a) shows the bullseye rash on someone's arm. Image (b) shows the spirochete of the bacterium. Image (c) shows a transmission illustration. It starts with tick eggs in spring, which grow into larva in the summer and embed themselves on rats and birds through the fall and winter. The next spring the ticks grow into nymphs, which embed themselves on squirrels, deer, foxes, and humans with a note that &quot;risk of human infection is greatest in late spring and summer.&quot; Then in the fall the ticks have grown into adults and continue to infect foxes, deer, and humans. They then lay their eggs in the spring and the cycle starts again.">
            <a:extLst>
              <a:ext uri="{FF2B5EF4-FFF2-40B4-BE49-F238E27FC236}">
                <a16:creationId xmlns:a16="http://schemas.microsoft.com/office/drawing/2014/main" id="{5A457F6A-426B-3DEB-AA4C-CD3F16B49720}"/>
              </a:ext>
            </a:extLst>
          </p:cNvPr>
          <p:cNvPicPr>
            <a:picLocks noGrp="1" noChangeAspect="1"/>
          </p:cNvPicPr>
          <p:nvPr>
            <p:ph idx="1"/>
          </p:nvPr>
        </p:nvPicPr>
        <p:blipFill>
          <a:blip r:embed="rId3"/>
          <a:srcRect l="12964" t="5332" r="12037" b="4668"/>
          <a:stretch/>
        </p:blipFill>
        <p:spPr>
          <a:xfrm>
            <a:off x="1295400" y="1097280"/>
            <a:ext cx="6705600" cy="4470400"/>
          </a:xfrm>
        </p:spPr>
      </p:pic>
    </p:spTree>
    <p:extLst>
      <p:ext uri="{BB962C8B-B14F-4D97-AF65-F5344CB8AC3E}">
        <p14:creationId xmlns:p14="http://schemas.microsoft.com/office/powerpoint/2010/main" val="23845219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6133</TotalTime>
  <Words>1624</Words>
  <Application>Microsoft Office PowerPoint</Application>
  <PresentationFormat>On-screen Show (4:3)</PresentationFormat>
  <Paragraphs>105</Paragraphs>
  <Slides>18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Century Gothic</vt:lpstr>
      <vt:lpstr>Aptos</vt:lpstr>
      <vt:lpstr>Times New Roman</vt:lpstr>
      <vt:lpstr>Arial</vt:lpstr>
      <vt:lpstr>Courier New</vt:lpstr>
      <vt:lpstr>Office Theme</vt:lpstr>
      <vt:lpstr>Lesson 22.4</vt:lpstr>
      <vt:lpstr>Objectives</vt:lpstr>
      <vt:lpstr>Bacterial Disease in Humans</vt:lpstr>
      <vt:lpstr>Group Activity</vt:lpstr>
      <vt:lpstr>The plague of Athens </vt:lpstr>
      <vt:lpstr>Bubonic Plague</vt:lpstr>
      <vt:lpstr>Emerging and Re-emerging Diseases</vt:lpstr>
      <vt:lpstr>Lesson 22.4 Figure 4</vt:lpstr>
      <vt:lpstr>Lesson 22.4 Figure 5</vt:lpstr>
      <vt:lpstr>Foodborne Diseases1</vt:lpstr>
      <vt:lpstr>Foodborne Diseases2</vt:lpstr>
      <vt:lpstr>Reflection Question</vt:lpstr>
      <vt:lpstr>Biofilms and Disease</vt:lpstr>
      <vt:lpstr>Antibiotic Resistance </vt:lpstr>
      <vt:lpstr>Methicillin-resistant Staphylococcus aureus (MRSA)</vt:lpstr>
      <vt:lpstr>Science and You</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184</cp:revision>
  <dcterms:created xsi:type="dcterms:W3CDTF">2013-04-26T14:43:13Z</dcterms:created>
  <dcterms:modified xsi:type="dcterms:W3CDTF">2024-10-15T15:35:04Z</dcterms:modified>
</cp:coreProperties>
</file>