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handoutMasterIdLst>
    <p:handoutMasterId r:id="rId15"/>
  </p:handoutMasterIdLst>
  <p:sldIdLst>
    <p:sldId id="272" r:id="rId2"/>
    <p:sldId id="264" r:id="rId3"/>
    <p:sldId id="306" r:id="rId4"/>
    <p:sldId id="273" r:id="rId5"/>
    <p:sldId id="270" r:id="rId6"/>
    <p:sldId id="276" r:id="rId7"/>
    <p:sldId id="307" r:id="rId8"/>
    <p:sldId id="274" r:id="rId9"/>
    <p:sldId id="309" r:id="rId10"/>
    <p:sldId id="271" r:id="rId11"/>
    <p:sldId id="267" r:id="rId12"/>
    <p:sldId id="280" r:id="rId13"/>
  </p:sldIdLst>
  <p:sldSz cx="9144000" cy="6858000" type="screen4x3"/>
  <p:notesSz cx="6858000" cy="9144000"/>
  <p:embeddedFontLs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15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Some of the products derived from the use of prokaryotes in early biotechnology include (a) cheese, (b) wine, (c) bread, (d) beer, and (e) yogurt.</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402789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4083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22.5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Beneficial Bacteria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lstStyle/>
          <a:p>
            <a:r>
              <a:rPr lang="en-US" dirty="0"/>
              <a:t>Certain bacteria called </a:t>
            </a:r>
            <a:r>
              <a:rPr lang="en-US" i="1" dirty="0"/>
              <a:t>Deinococcus radiodurans </a:t>
            </a:r>
            <a:r>
              <a:rPr lang="en-US" dirty="0"/>
              <a:t>have been found growing in areas with high levels of radioactivity, such as at the Chernobyl power plant.</a:t>
            </a:r>
          </a:p>
          <a:p>
            <a:endParaRPr lang="en-US" dirty="0"/>
          </a:p>
          <a:p>
            <a:r>
              <a:rPr lang="en-US" dirty="0"/>
              <a:t>Can you think of a bioremediation application for these bacteria?</a:t>
            </a:r>
          </a:p>
        </p:txBody>
      </p:sp>
    </p:spTree>
    <p:extLst>
      <p:ext uri="{BB962C8B-B14F-4D97-AF65-F5344CB8AC3E}">
        <p14:creationId xmlns:p14="http://schemas.microsoft.com/office/powerpoint/2010/main" val="193357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Summary </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dirty="0">
                <a:solidFill>
                  <a:schemeClr val="tx1"/>
                </a:solidFill>
              </a:rPr>
              <a:t>All biological nitrogen fixation is carried out by prokaryotes, cyanobacteria in aquatic environments and soil rhizobia in terrestrial environments. </a:t>
            </a:r>
          </a:p>
          <a:p>
            <a:pPr>
              <a:tabLst>
                <a:tab pos="461963" algn="l"/>
              </a:tabLst>
            </a:pPr>
            <a:r>
              <a:rPr lang="en-US" i="0" dirty="0">
                <a:solidFill>
                  <a:schemeClr val="tx1"/>
                </a:solidFill>
              </a:rPr>
              <a:t>Commensal bacteria help protect our intestinal tract and help </a:t>
            </a:r>
            <a:r>
              <a:rPr lang="en-US" dirty="0">
                <a:solidFill>
                  <a:schemeClr val="tx1"/>
                </a:solidFill>
              </a:rPr>
              <a:t>us digest our food. </a:t>
            </a:r>
          </a:p>
          <a:p>
            <a:pPr>
              <a:tabLst>
                <a:tab pos="461963" algn="l"/>
              </a:tabLst>
            </a:pPr>
            <a:r>
              <a:rPr lang="en-US" i="0" dirty="0">
                <a:solidFill>
                  <a:schemeClr val="tx1"/>
                </a:solidFill>
              </a:rPr>
              <a:t>Bacteria can be used in bioremediation to clean up </a:t>
            </a:r>
            <a:r>
              <a:rPr lang="en-US" dirty="0">
                <a:solidFill>
                  <a:schemeClr val="tx1"/>
                </a:solidFill>
              </a:rPr>
              <a:t>agricultural chemicals, toxic waste and oil spills. </a:t>
            </a:r>
            <a:endParaRPr lang="en-US"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487382"/>
          </a:xfrm>
          <a:prstGeom prst="rect">
            <a:avLst/>
          </a:prstGeom>
          <a:noFill/>
        </p:spPr>
        <p:txBody>
          <a:bodyPr>
            <a:spAutoFit/>
          </a:bodyPr>
          <a:lstStyle/>
          <a:p>
            <a:pPr>
              <a:spcBef>
                <a:spcPts val="0"/>
              </a:spcBef>
              <a:spcAft>
                <a:spcPts val="0"/>
              </a:spcAft>
            </a:pPr>
            <a:endParaRPr lang="en-US" dirty="0">
              <a:effectLst/>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cs typeface="Aptos" panose="020B0004020202020204" pitchFamily="34" charset="0"/>
              </a:rPr>
              <a:t>Describe</a:t>
            </a:r>
            <a:r>
              <a:rPr lang="en-US" dirty="0">
                <a:effectLst/>
                <a:latin typeface="Calibri" panose="020F0502020204030204" pitchFamily="34" charset="0"/>
                <a:ea typeface="Times New Roman" panose="02020603050405020304" pitchFamily="18" charset="0"/>
                <a:cs typeface="Aptos" panose="020B0004020202020204" pitchFamily="34" charset="0"/>
              </a:rPr>
              <a:t> the beneficial effects of bacteria that colonize our skin and digestive tracts.</a:t>
            </a:r>
            <a:endParaRPr lang="en-US" dirty="0">
              <a:effectLst/>
              <a:latin typeface="Aptos" panose="020B0004020202020204" pitchFamily="34" charset="0"/>
              <a:ea typeface="Calibri" panose="020F0502020204030204" pitchFamily="34" charset="0"/>
              <a:cs typeface="Aptos" panose="020B000402020202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cs typeface="Aptos" panose="020B0004020202020204" pitchFamily="34" charset="0"/>
              </a:rPr>
              <a:t>Describe</a:t>
            </a:r>
            <a:r>
              <a:rPr lang="en-US" dirty="0">
                <a:effectLst/>
                <a:latin typeface="Calibri" panose="020F0502020204030204" pitchFamily="34" charset="0"/>
                <a:ea typeface="Times New Roman" panose="02020603050405020304" pitchFamily="18" charset="0"/>
                <a:cs typeface="Aptos" panose="020B0004020202020204" pitchFamily="34" charset="0"/>
              </a:rPr>
              <a:t> the use of prokaryotes in bioremediation.</a:t>
            </a:r>
            <a:endParaRPr lang="en-US" dirty="0">
              <a:effectLst/>
              <a:latin typeface="Aptos" panose="020B0004020202020204" pitchFamily="34" charset="0"/>
              <a:ea typeface="Calibri" panose="020F0502020204030204" pitchFamily="34" charset="0"/>
              <a:cs typeface="Aptos" panose="020B000402020202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cs typeface="Aptos" panose="020B0004020202020204" pitchFamily="34" charset="0"/>
              </a:rPr>
              <a:t>Explain</a:t>
            </a:r>
            <a:r>
              <a:rPr lang="en-US" dirty="0">
                <a:effectLst/>
                <a:latin typeface="Calibri" panose="020F0502020204030204" pitchFamily="34" charset="0"/>
                <a:ea typeface="Times New Roman" panose="02020603050405020304" pitchFamily="18" charset="0"/>
                <a:cs typeface="Aptos" panose="020B0004020202020204" pitchFamily="34" charset="0"/>
              </a:rPr>
              <a:t> the need for nitrogen fixation and how it is accomplished.</a:t>
            </a:r>
            <a:endParaRPr lang="en-US" dirty="0">
              <a:effectLst/>
              <a:latin typeface="Aptos" panose="020B0004020202020204" pitchFamily="34" charset="0"/>
              <a:ea typeface="Calibri" panose="020F0502020204030204" pitchFamily="34" charset="0"/>
              <a:cs typeface="Aptos" panose="020B0004020202020204" pitchFamily="34" charset="0"/>
            </a:endParaRPr>
          </a:p>
          <a:p>
            <a:pPr marR="0" lvl="1">
              <a:spcBef>
                <a:spcPts val="0"/>
              </a:spcBef>
              <a:spcAft>
                <a:spcPts val="0"/>
              </a:spcAft>
            </a:pPr>
            <a:r>
              <a:rPr lang="en-US" b="1" dirty="0">
                <a:effectLst/>
                <a:latin typeface="Calibri" panose="020F0502020204030204" pitchFamily="34" charset="0"/>
                <a:ea typeface="Times New Roman" panose="02020603050405020304" pitchFamily="18" charset="0"/>
                <a:cs typeface="Aptos" panose="020B0004020202020204" pitchFamily="34" charset="0"/>
              </a:rPr>
              <a:t>Identify</a:t>
            </a:r>
            <a:r>
              <a:rPr lang="en-US" dirty="0">
                <a:effectLst/>
                <a:latin typeface="Calibri" panose="020F0502020204030204" pitchFamily="34" charset="0"/>
                <a:ea typeface="Times New Roman" panose="02020603050405020304" pitchFamily="18" charset="0"/>
                <a:cs typeface="Aptos" panose="020B0004020202020204" pitchFamily="34" charset="0"/>
              </a:rPr>
              <a:t> prokaryotes used during the processing of food.</a:t>
            </a:r>
            <a:endParaRPr lang="en-US" dirty="0">
              <a:effectLst/>
              <a:latin typeface="Aptos" panose="020B0004020202020204" pitchFamily="34" charset="0"/>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E3AD9-E499-10CD-CA27-C01989F76C2E}"/>
              </a:ext>
            </a:extLst>
          </p:cNvPr>
          <p:cNvSpPr>
            <a:spLocks noGrp="1"/>
          </p:cNvSpPr>
          <p:nvPr>
            <p:ph type="title"/>
          </p:nvPr>
        </p:nvSpPr>
        <p:spPr/>
        <p:txBody>
          <a:bodyPr/>
          <a:lstStyle/>
          <a:p>
            <a:r>
              <a:rPr lang="en-US" dirty="0"/>
              <a:t>Nitrogen Fixation</a:t>
            </a:r>
            <a:r>
              <a:rPr lang="en-US" sz="1400" baseline="-25000" dirty="0"/>
              <a:t>1</a:t>
            </a:r>
            <a:r>
              <a:rPr lang="en-US" dirty="0"/>
              <a:t> </a:t>
            </a:r>
          </a:p>
        </p:txBody>
      </p:sp>
      <p:sp>
        <p:nvSpPr>
          <p:cNvPr id="5" name="Content Placeholder 4">
            <a:extLst>
              <a:ext uri="{FF2B5EF4-FFF2-40B4-BE49-F238E27FC236}">
                <a16:creationId xmlns:a16="http://schemas.microsoft.com/office/drawing/2014/main" id="{CBDFB19B-FD1C-115A-46F9-F9CCCE1C3BCA}"/>
              </a:ext>
            </a:extLst>
          </p:cNvPr>
          <p:cNvSpPr>
            <a:spLocks noGrp="1"/>
          </p:cNvSpPr>
          <p:nvPr>
            <p:ph idx="1"/>
          </p:nvPr>
        </p:nvSpPr>
        <p:spPr>
          <a:xfrm>
            <a:off x="457200" y="1280160"/>
            <a:ext cx="8229600" cy="4663440"/>
          </a:xfrm>
        </p:spPr>
        <p:txBody>
          <a:bodyPr>
            <a:normAutofit lnSpcReduction="10000"/>
          </a:bodyPr>
          <a:lstStyle/>
          <a:p>
            <a:r>
              <a:rPr lang="en-US" b="1" dirty="0"/>
              <a:t>Biological nitrogen fixation </a:t>
            </a:r>
            <a:r>
              <a:rPr lang="en-US" dirty="0"/>
              <a:t>(</a:t>
            </a:r>
            <a:r>
              <a:rPr lang="en-US" b="1" dirty="0"/>
              <a:t>BNF</a:t>
            </a:r>
            <a:r>
              <a:rPr lang="en-US" dirty="0"/>
              <a:t>) (converting N</a:t>
            </a:r>
            <a:r>
              <a:rPr lang="en-US" baseline="-25000" dirty="0"/>
              <a:t>2</a:t>
            </a:r>
            <a:r>
              <a:rPr lang="en-US" dirty="0"/>
              <a:t> to NH</a:t>
            </a:r>
            <a:r>
              <a:rPr lang="en-US" baseline="-25000" dirty="0"/>
              <a:t>3</a:t>
            </a:r>
            <a:r>
              <a:rPr lang="en-US" dirty="0"/>
              <a:t>) is exclusively carried out by prokaryotes. </a:t>
            </a:r>
          </a:p>
          <a:p>
            <a:endParaRPr lang="en-US" dirty="0"/>
          </a:p>
          <a:p>
            <a:r>
              <a:rPr lang="pt-BR" dirty="0"/>
              <a:t>N</a:t>
            </a:r>
            <a:r>
              <a:rPr lang="pt-BR" baseline="-25000" dirty="0"/>
              <a:t>2 </a:t>
            </a:r>
            <a:r>
              <a:rPr lang="pt-BR" dirty="0"/>
              <a:t>+ 16 ATP+ 8e</a:t>
            </a:r>
            <a:r>
              <a:rPr lang="pt-BR" baseline="30000" dirty="0"/>
              <a:t>−</a:t>
            </a:r>
            <a:r>
              <a:rPr lang="pt-BR" dirty="0"/>
              <a:t> + 8H</a:t>
            </a:r>
            <a:r>
              <a:rPr lang="pt-BR" baseline="30000" dirty="0"/>
              <a:t>+</a:t>
            </a:r>
            <a:r>
              <a:rPr lang="pt-BR" dirty="0"/>
              <a:t> → 2NH</a:t>
            </a:r>
            <a:r>
              <a:rPr lang="pt-BR" baseline="-25000" dirty="0"/>
              <a:t>3 </a:t>
            </a:r>
            <a:r>
              <a:rPr lang="pt-BR" dirty="0"/>
              <a:t>+ 16ADP + 16P</a:t>
            </a:r>
            <a:r>
              <a:rPr lang="pt-BR" baseline="-25000" dirty="0"/>
              <a:t>i </a:t>
            </a:r>
            <a:r>
              <a:rPr lang="pt-BR" dirty="0"/>
              <a:t>+ H</a:t>
            </a:r>
            <a:r>
              <a:rPr lang="pt-BR" baseline="-25000" dirty="0"/>
              <a:t>2</a:t>
            </a:r>
            <a:endParaRPr lang="en-US" baseline="-25000" dirty="0"/>
          </a:p>
          <a:p>
            <a:endParaRPr lang="en-US" dirty="0"/>
          </a:p>
          <a:p>
            <a:pPr marL="457200" indent="-457200">
              <a:buFont typeface="Arial" panose="020B0604020202020204" pitchFamily="34" charset="0"/>
              <a:buChar char="•"/>
            </a:pPr>
            <a:r>
              <a:rPr lang="en-US" dirty="0"/>
              <a:t>Cyanobacteria are the most important nitrogen fixers in the aquatic environment. </a:t>
            </a:r>
          </a:p>
          <a:p>
            <a:pPr marL="457200" indent="-457200">
              <a:buFont typeface="Arial" panose="020B0604020202020204" pitchFamily="34" charset="0"/>
              <a:buChar char="•"/>
            </a:pPr>
            <a:r>
              <a:rPr lang="en-US" dirty="0"/>
              <a:t>Soil bacteria called rhizobia live as symbionts with legume plants and form </a:t>
            </a:r>
            <a:r>
              <a:rPr lang="en-US" b="1" dirty="0"/>
              <a:t>nodules</a:t>
            </a:r>
            <a:r>
              <a:rPr lang="en-US" dirty="0"/>
              <a:t>(specialized structures where nitrogen fixation occurs). </a:t>
            </a:r>
          </a:p>
        </p:txBody>
      </p:sp>
    </p:spTree>
    <p:extLst>
      <p:ext uri="{BB962C8B-B14F-4D97-AF65-F5344CB8AC3E}">
        <p14:creationId xmlns:p14="http://schemas.microsoft.com/office/powerpoint/2010/main" val="304302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9E29C-20D2-DFB0-F9DA-0BC27F2C39FB}"/>
              </a:ext>
            </a:extLst>
          </p:cNvPr>
          <p:cNvSpPr>
            <a:spLocks noGrp="1"/>
          </p:cNvSpPr>
          <p:nvPr>
            <p:ph type="title"/>
          </p:nvPr>
        </p:nvSpPr>
        <p:spPr/>
        <p:txBody>
          <a:bodyPr/>
          <a:lstStyle/>
          <a:p>
            <a:r>
              <a:rPr lang="en-US" dirty="0"/>
              <a:t>Nitrogen Fixation</a:t>
            </a:r>
            <a:r>
              <a:rPr lang="en-US" sz="1400" baseline="-25000" dirty="0"/>
              <a:t>2</a:t>
            </a:r>
            <a:r>
              <a:rPr lang="en-US" dirty="0"/>
              <a:t> </a:t>
            </a:r>
          </a:p>
        </p:txBody>
      </p:sp>
      <p:sp>
        <p:nvSpPr>
          <p:cNvPr id="6" name="Content Placeholder 5">
            <a:extLst>
              <a:ext uri="{FF2B5EF4-FFF2-40B4-BE49-F238E27FC236}">
                <a16:creationId xmlns:a16="http://schemas.microsoft.com/office/drawing/2014/main" id="{C7FAE31E-2746-5AEA-379F-F0E5D13BA0A1}"/>
              </a:ext>
            </a:extLst>
          </p:cNvPr>
          <p:cNvSpPr>
            <a:spLocks noGrp="1"/>
          </p:cNvSpPr>
          <p:nvPr>
            <p:ph idx="1"/>
          </p:nvPr>
        </p:nvSpPr>
        <p:spPr>
          <a:xfrm>
            <a:off x="304800" y="1312817"/>
            <a:ext cx="5486400" cy="4572000"/>
          </a:xfrm>
        </p:spPr>
        <p:txBody>
          <a:bodyPr>
            <a:normAutofit fontScale="92500" lnSpcReduction="10000"/>
          </a:bodyPr>
          <a:lstStyle/>
          <a:p>
            <a:r>
              <a:rPr lang="en-US" dirty="0"/>
              <a:t>Nodules create the oxygen-free area required for nitrogen fixation. Nitrogenase, the enzyme that fixes nitrogen, can be inactivated by oxygen. </a:t>
            </a:r>
          </a:p>
          <a:p>
            <a:r>
              <a:rPr lang="en-US" dirty="0"/>
              <a:t>Symbiotic nitrogen fixation by using soil rhizobia to fix nitrogen is an excellent alternative to chemical fertilizers. The bacteria benefit due to their connection with the legumes, the legumes are protected in the fields and soil gets fertilized. </a:t>
            </a:r>
          </a:p>
        </p:txBody>
      </p:sp>
      <p:sp>
        <p:nvSpPr>
          <p:cNvPr id="9" name="TextBox 8">
            <a:extLst>
              <a:ext uri="{FF2B5EF4-FFF2-40B4-BE49-F238E27FC236}">
                <a16:creationId xmlns:a16="http://schemas.microsoft.com/office/drawing/2014/main" id="{04D2337D-3C63-A2EF-EBDE-B42332F27B01}"/>
              </a:ext>
            </a:extLst>
          </p:cNvPr>
          <p:cNvSpPr txBox="1"/>
          <p:nvPr/>
        </p:nvSpPr>
        <p:spPr>
          <a:xfrm>
            <a:off x="6601028" y="1312817"/>
            <a:ext cx="1524000" cy="307777"/>
          </a:xfrm>
          <a:prstGeom prst="rect">
            <a:avLst/>
          </a:prstGeom>
          <a:noFill/>
        </p:spPr>
        <p:txBody>
          <a:bodyPr wrap="square" rtlCol="0">
            <a:spAutoFit/>
          </a:bodyPr>
          <a:lstStyle/>
          <a:p>
            <a:pPr algn="ctr"/>
            <a:r>
              <a:rPr lang="en-US" sz="1400" b="1" dirty="0"/>
              <a:t>22.5 Figure 1</a:t>
            </a:r>
          </a:p>
        </p:txBody>
      </p:sp>
      <p:pic>
        <p:nvPicPr>
          <p:cNvPr id="2" name="Content Placeholder 6" descr="A photograph shows nodules on the roots of a plant.">
            <a:extLst>
              <a:ext uri="{FF2B5EF4-FFF2-40B4-BE49-F238E27FC236}">
                <a16:creationId xmlns:a16="http://schemas.microsoft.com/office/drawing/2014/main" id="{8E4E6FA2-1A94-9DD4-D2A6-42E697C25109}"/>
              </a:ext>
            </a:extLst>
          </p:cNvPr>
          <p:cNvPicPr>
            <a:picLocks noChangeAspect="1"/>
          </p:cNvPicPr>
          <p:nvPr/>
        </p:nvPicPr>
        <p:blipFill>
          <a:blip r:embed="rId2"/>
          <a:srcRect l="12963" t="5332" r="13650" b="4668"/>
          <a:stretch/>
        </p:blipFill>
        <p:spPr>
          <a:xfrm>
            <a:off x="5809631" y="1823794"/>
            <a:ext cx="3146269" cy="2143612"/>
          </a:xfrm>
          <a:prstGeom prst="rect">
            <a:avLst/>
          </a:prstGeom>
        </p:spPr>
      </p:pic>
      <p:sp>
        <p:nvSpPr>
          <p:cNvPr id="3" name="TextBox 2">
            <a:extLst>
              <a:ext uri="{FF2B5EF4-FFF2-40B4-BE49-F238E27FC236}">
                <a16:creationId xmlns:a16="http://schemas.microsoft.com/office/drawing/2014/main" id="{938B9FCA-BAB3-CA56-237D-103971D83EE6}"/>
              </a:ext>
            </a:extLst>
          </p:cNvPr>
          <p:cNvSpPr txBox="1"/>
          <p:nvPr/>
        </p:nvSpPr>
        <p:spPr>
          <a:xfrm>
            <a:off x="6209512" y="4122951"/>
            <a:ext cx="2307032" cy="400110"/>
          </a:xfrm>
          <a:prstGeom prst="rect">
            <a:avLst/>
          </a:prstGeom>
          <a:noFill/>
        </p:spPr>
        <p:txBody>
          <a:bodyPr wrap="square">
            <a:spAutoFit/>
          </a:bodyPr>
          <a:lstStyle/>
          <a:p>
            <a:pPr algn="ctr"/>
            <a:r>
              <a:rPr lang="en-US" sz="1000" dirty="0"/>
              <a:t>United Soybean Board on Wikimedia Commons. "Roots with nodes."</a:t>
            </a:r>
          </a:p>
        </p:txBody>
      </p:sp>
    </p:spTree>
    <p:extLst>
      <p:ext uri="{BB962C8B-B14F-4D97-AF65-F5344CB8AC3E}">
        <p14:creationId xmlns:p14="http://schemas.microsoft.com/office/powerpoint/2010/main" val="17698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would happen to plants if there were no nitrogen-fixing bacteria to return nitrogen to the soil?</a:t>
            </a:r>
          </a:p>
        </p:txBody>
      </p:sp>
    </p:spTree>
    <p:extLst>
      <p:ext uri="{BB962C8B-B14F-4D97-AF65-F5344CB8AC3E}">
        <p14:creationId xmlns:p14="http://schemas.microsoft.com/office/powerpoint/2010/main" val="30291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 </a:t>
            </a:r>
          </a:p>
        </p:txBody>
      </p:sp>
      <p:sp>
        <p:nvSpPr>
          <p:cNvPr id="4" name="TextBox 3">
            <a:extLst>
              <a:ext uri="{FF2B5EF4-FFF2-40B4-BE49-F238E27FC236}">
                <a16:creationId xmlns:a16="http://schemas.microsoft.com/office/drawing/2014/main" id="{AE289C70-8C36-E504-96F0-549584DDFD7C}"/>
              </a:ext>
            </a:extLst>
          </p:cNvPr>
          <p:cNvSpPr txBox="1"/>
          <p:nvPr/>
        </p:nvSpPr>
        <p:spPr>
          <a:xfrm>
            <a:off x="457200" y="1298582"/>
            <a:ext cx="5348653" cy="4493538"/>
          </a:xfrm>
          <a:prstGeom prst="rect">
            <a:avLst/>
          </a:prstGeom>
          <a:noFill/>
        </p:spPr>
        <p:txBody>
          <a:bodyPr wrap="square" rtlCol="0">
            <a:spAutoFit/>
          </a:bodyPr>
          <a:lstStyle/>
          <a:p>
            <a:r>
              <a:rPr lang="en-US" sz="2200" dirty="0">
                <a:solidFill>
                  <a:schemeClr val="bg1"/>
                </a:solidFill>
              </a:rPr>
              <a:t>Microbes on the Human Body </a:t>
            </a:r>
          </a:p>
          <a:p>
            <a:pPr marL="342900" indent="-342900">
              <a:buFont typeface="Arial" panose="020B0604020202020204" pitchFamily="34" charset="0"/>
              <a:buChar char="•"/>
            </a:pPr>
            <a:r>
              <a:rPr lang="en-US" sz="2200" dirty="0">
                <a:solidFill>
                  <a:schemeClr val="bg1"/>
                </a:solidFill>
              </a:rPr>
              <a:t>Commensal bacteria live on our skin and in our gut. They protect us from pathogens and produce some of our vitamins and nutrients.</a:t>
            </a:r>
          </a:p>
          <a:p>
            <a:pPr marL="342900" indent="-342900">
              <a:buFont typeface="Arial" panose="020B0604020202020204" pitchFamily="34" charset="0"/>
              <a:buChar char="•"/>
            </a:pPr>
            <a:r>
              <a:rPr lang="en-US" sz="2200" dirty="0">
                <a:solidFill>
                  <a:schemeClr val="bg1"/>
                </a:solidFill>
              </a:rPr>
              <a:t>Some people who have lost their normal gut bacteria can acquire a </a:t>
            </a:r>
            <a:r>
              <a:rPr lang="en-US" sz="2200" i="1" dirty="0">
                <a:solidFill>
                  <a:schemeClr val="bg1"/>
                </a:solidFill>
              </a:rPr>
              <a:t>Clostridium difficile </a:t>
            </a:r>
            <a:r>
              <a:rPr lang="en-US" sz="2200" dirty="0">
                <a:solidFill>
                  <a:schemeClr val="bg1"/>
                </a:solidFill>
              </a:rPr>
              <a:t>infection. Fecal transplants designed to re-establish normal gut bacteria are being tested as a treatment. </a:t>
            </a:r>
          </a:p>
          <a:p>
            <a:pPr marL="342900" indent="-342900">
              <a:buFont typeface="Arial" panose="020B0604020202020204" pitchFamily="34" charset="0"/>
              <a:buChar char="•"/>
            </a:pPr>
            <a:r>
              <a:rPr lang="en-US" sz="2200" dirty="0">
                <a:solidFill>
                  <a:schemeClr val="bg1"/>
                </a:solidFill>
              </a:rPr>
              <a:t>Scientists are discovering that the absence of key microbes in our intestinal tract may lead to a variety of problems. </a:t>
            </a:r>
          </a:p>
        </p:txBody>
      </p:sp>
      <p:sp>
        <p:nvSpPr>
          <p:cNvPr id="7" name="TextBox 6">
            <a:extLst>
              <a:ext uri="{FF2B5EF4-FFF2-40B4-BE49-F238E27FC236}">
                <a16:creationId xmlns:a16="http://schemas.microsoft.com/office/drawing/2014/main" id="{2C3F2A44-0473-05A5-04FF-06D7A894DCAF}"/>
              </a:ext>
            </a:extLst>
          </p:cNvPr>
          <p:cNvSpPr txBox="1"/>
          <p:nvPr/>
        </p:nvSpPr>
        <p:spPr>
          <a:xfrm>
            <a:off x="6449207" y="1892128"/>
            <a:ext cx="1524000" cy="307777"/>
          </a:xfrm>
          <a:prstGeom prst="rect">
            <a:avLst/>
          </a:prstGeom>
          <a:noFill/>
        </p:spPr>
        <p:txBody>
          <a:bodyPr wrap="square" rtlCol="0">
            <a:spAutoFit/>
          </a:bodyPr>
          <a:lstStyle/>
          <a:p>
            <a:pPr algn="ctr"/>
            <a:r>
              <a:rPr lang="en-US" sz="1400" b="1" dirty="0">
                <a:solidFill>
                  <a:schemeClr val="bg1"/>
                </a:solidFill>
              </a:rPr>
              <a:t>22.5 Figure 2</a:t>
            </a:r>
          </a:p>
        </p:txBody>
      </p:sp>
      <p:pic>
        <p:nvPicPr>
          <p:cNvPr id="8" name="Content Placeholder 4" descr="A micrograph shows rod-shaped C. difficile.">
            <a:extLst>
              <a:ext uri="{FF2B5EF4-FFF2-40B4-BE49-F238E27FC236}">
                <a16:creationId xmlns:a16="http://schemas.microsoft.com/office/drawing/2014/main" id="{5CBFD544-2698-05CC-E80F-9F5D2FCB29E5}"/>
              </a:ext>
            </a:extLst>
          </p:cNvPr>
          <p:cNvPicPr>
            <a:picLocks noChangeAspect="1"/>
          </p:cNvPicPr>
          <p:nvPr/>
        </p:nvPicPr>
        <p:blipFill>
          <a:blip r:embed="rId3"/>
          <a:srcRect l="13889" t="7000" r="13889" b="6001"/>
          <a:stretch/>
        </p:blipFill>
        <p:spPr>
          <a:xfrm>
            <a:off x="5701635" y="2255874"/>
            <a:ext cx="2839564" cy="1900323"/>
          </a:xfrm>
          <a:prstGeom prst="rect">
            <a:avLst/>
          </a:prstGeom>
          <a:solidFill>
            <a:schemeClr val="accent1"/>
          </a:solidFill>
        </p:spPr>
      </p:pic>
      <p:sp>
        <p:nvSpPr>
          <p:cNvPr id="6" name="TextBox 5">
            <a:extLst>
              <a:ext uri="{FF2B5EF4-FFF2-40B4-BE49-F238E27FC236}">
                <a16:creationId xmlns:a16="http://schemas.microsoft.com/office/drawing/2014/main" id="{484803F8-10AF-3EC9-B7B7-EB951EA51CB2}"/>
              </a:ext>
            </a:extLst>
          </p:cNvPr>
          <p:cNvSpPr txBox="1"/>
          <p:nvPr/>
        </p:nvSpPr>
        <p:spPr>
          <a:xfrm>
            <a:off x="6157651" y="4212166"/>
            <a:ext cx="1911699" cy="400110"/>
          </a:xfrm>
          <a:prstGeom prst="rect">
            <a:avLst/>
          </a:prstGeom>
          <a:noFill/>
        </p:spPr>
        <p:txBody>
          <a:bodyPr wrap="square">
            <a:spAutoFit/>
          </a:bodyPr>
          <a:lstStyle/>
          <a:p>
            <a:pPr algn="ctr"/>
            <a:r>
              <a:rPr lang="en-US" sz="1000" dirty="0">
                <a:solidFill>
                  <a:schemeClr val="bg1"/>
                </a:solidFill>
              </a:rPr>
              <a:t>CDC on Wikimedia Commons. "Clostridium difficile bacteria."</a:t>
            </a:r>
          </a:p>
        </p:txBody>
      </p:sp>
    </p:spTree>
    <p:extLst>
      <p:ext uri="{BB962C8B-B14F-4D97-AF65-F5344CB8AC3E}">
        <p14:creationId xmlns:p14="http://schemas.microsoft.com/office/powerpoint/2010/main" val="114602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7E3A-9145-578C-4BA1-09A23B701965}"/>
              </a:ext>
            </a:extLst>
          </p:cNvPr>
          <p:cNvSpPr>
            <a:spLocks noGrp="1"/>
          </p:cNvSpPr>
          <p:nvPr>
            <p:ph type="title"/>
          </p:nvPr>
        </p:nvSpPr>
        <p:spPr/>
        <p:txBody>
          <a:bodyPr/>
          <a:lstStyle/>
          <a:p>
            <a:r>
              <a:rPr lang="en-US" dirty="0"/>
              <a:t>Early Biotechnology </a:t>
            </a:r>
            <a:endParaRPr lang="en-IN" dirty="0"/>
          </a:p>
        </p:txBody>
      </p:sp>
      <p:sp>
        <p:nvSpPr>
          <p:cNvPr id="8" name="Content Placeholder 7">
            <a:extLst>
              <a:ext uri="{FF2B5EF4-FFF2-40B4-BE49-F238E27FC236}">
                <a16:creationId xmlns:a16="http://schemas.microsoft.com/office/drawing/2014/main" id="{86ED49BA-5A8F-93F1-0EDD-F80A1DFAD159}"/>
              </a:ext>
            </a:extLst>
          </p:cNvPr>
          <p:cNvSpPr>
            <a:spLocks noGrp="1"/>
          </p:cNvSpPr>
          <p:nvPr>
            <p:ph idx="1"/>
          </p:nvPr>
        </p:nvSpPr>
        <p:spPr/>
        <p:txBody>
          <a:bodyPr>
            <a:normAutofit/>
          </a:bodyPr>
          <a:lstStyle/>
          <a:p>
            <a:r>
              <a:rPr lang="en-US" sz="2200" dirty="0"/>
              <a:t>According to the United Nations Convention on Biological Diversity (2006), </a:t>
            </a:r>
            <a:r>
              <a:rPr lang="en-US" sz="2200" b="1" dirty="0"/>
              <a:t>biotechnology</a:t>
            </a:r>
            <a:r>
              <a:rPr lang="en-US" sz="2200" dirty="0"/>
              <a:t> is "any technological application that uses biological systems, living organisms, or derivatives thereof, to make or modify products or processes for specific use." </a:t>
            </a:r>
          </a:p>
          <a:p>
            <a:r>
              <a:rPr lang="en-US" sz="2200" dirty="0"/>
              <a:t>Humans were using microbes to modified food products and create longer lasting products. The use of microbes to brew beer has been around for about 6,000 years. </a:t>
            </a:r>
          </a:p>
        </p:txBody>
      </p:sp>
      <p:pic>
        <p:nvPicPr>
          <p:cNvPr id="3" name="Content Placeholder 4" descr="Five images: (a) shows cheese, (b) shows wine, (c) shows bread, (d) shows beer, and (e) shows yogurt.">
            <a:extLst>
              <a:ext uri="{FF2B5EF4-FFF2-40B4-BE49-F238E27FC236}">
                <a16:creationId xmlns:a16="http://schemas.microsoft.com/office/drawing/2014/main" id="{BA1C1266-0A57-3A46-A1F3-E0A2AB3BC577}"/>
              </a:ext>
            </a:extLst>
          </p:cNvPr>
          <p:cNvPicPr>
            <a:picLocks noChangeAspect="1"/>
          </p:cNvPicPr>
          <p:nvPr/>
        </p:nvPicPr>
        <p:blipFill>
          <a:blip r:embed="rId3"/>
          <a:srcRect t="6998" b="58002"/>
          <a:stretch/>
        </p:blipFill>
        <p:spPr>
          <a:xfrm>
            <a:off x="821243" y="3779634"/>
            <a:ext cx="7501513" cy="1458628"/>
          </a:xfrm>
          <a:prstGeom prst="rect">
            <a:avLst/>
          </a:prstGeom>
        </p:spPr>
      </p:pic>
      <p:sp>
        <p:nvSpPr>
          <p:cNvPr id="9" name="TextBox 8">
            <a:extLst>
              <a:ext uri="{FF2B5EF4-FFF2-40B4-BE49-F238E27FC236}">
                <a16:creationId xmlns:a16="http://schemas.microsoft.com/office/drawing/2014/main" id="{BCCAB54F-07DA-280C-3AC8-FB7C4061BFFF}"/>
              </a:ext>
            </a:extLst>
          </p:cNvPr>
          <p:cNvSpPr txBox="1"/>
          <p:nvPr/>
        </p:nvSpPr>
        <p:spPr>
          <a:xfrm>
            <a:off x="381000" y="5194864"/>
            <a:ext cx="8305800" cy="523220"/>
          </a:xfrm>
          <a:prstGeom prst="rect">
            <a:avLst/>
          </a:prstGeom>
          <a:noFill/>
        </p:spPr>
        <p:txBody>
          <a:bodyPr wrap="square" rtlCol="0">
            <a:spAutoFit/>
          </a:bodyPr>
          <a:lstStyle/>
          <a:p>
            <a:pPr algn="ctr"/>
            <a:r>
              <a:rPr lang="en-US" sz="1400" b="1" dirty="0"/>
              <a:t>22.5 Figure 3: </a:t>
            </a:r>
            <a:r>
              <a:rPr lang="en-US" sz="1400" dirty="0"/>
              <a:t>Some of the products derived from the use of prokaryotes in early biotechnology include (a) cheese, (b) wine, (c) bread, (d) beer, and (e) yogurt.</a:t>
            </a:r>
          </a:p>
        </p:txBody>
      </p:sp>
      <p:sp>
        <p:nvSpPr>
          <p:cNvPr id="4" name="TextBox 3">
            <a:extLst>
              <a:ext uri="{FF2B5EF4-FFF2-40B4-BE49-F238E27FC236}">
                <a16:creationId xmlns:a16="http://schemas.microsoft.com/office/drawing/2014/main" id="{1BEA000F-A8EF-9B86-FE50-AB5606A1C8AA}"/>
              </a:ext>
            </a:extLst>
          </p:cNvPr>
          <p:cNvSpPr txBox="1"/>
          <p:nvPr/>
        </p:nvSpPr>
        <p:spPr>
          <a:xfrm>
            <a:off x="2247900" y="5621327"/>
            <a:ext cx="4572000" cy="461665"/>
          </a:xfrm>
          <a:prstGeom prst="rect">
            <a:avLst/>
          </a:prstGeom>
          <a:noFill/>
        </p:spPr>
        <p:txBody>
          <a:bodyPr wrap="square">
            <a:spAutoFit/>
          </a:bodyPr>
          <a:lstStyle/>
          <a:p>
            <a:pPr algn="ctr"/>
            <a:r>
              <a:rPr lang="en-US" sz="800" dirty="0"/>
              <a:t>Yann Forget on Wikimedia Commons. "Swiss cheese."</a:t>
            </a:r>
          </a:p>
          <a:p>
            <a:pPr algn="ctr"/>
            <a:r>
              <a:rPr lang="en-US" sz="800" dirty="0"/>
              <a:t>Jon Sullivan on Wikimedia Commons. "Port wine."</a:t>
            </a:r>
          </a:p>
          <a:p>
            <a:pPr algn="ctr"/>
            <a:r>
              <a:rPr lang="en-US" sz="800" dirty="0"/>
              <a:t>Dmitry Makeev on Wikimedia Commons. "Wheat bread."</a:t>
            </a:r>
          </a:p>
        </p:txBody>
      </p:sp>
    </p:spTree>
    <p:extLst>
      <p:ext uri="{BB962C8B-B14F-4D97-AF65-F5344CB8AC3E}">
        <p14:creationId xmlns:p14="http://schemas.microsoft.com/office/powerpoint/2010/main" val="36661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Bioremediation</a:t>
            </a:r>
            <a:r>
              <a:rPr lang="en-US" sz="1400" baseline="-25000" dirty="0"/>
              <a:t>1</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4038600" cy="4572000"/>
          </a:xfrm>
        </p:spPr>
        <p:txBody>
          <a:bodyPr>
            <a:normAutofit/>
          </a:bodyPr>
          <a:lstStyle/>
          <a:p>
            <a:r>
              <a:rPr lang="en-US" dirty="0"/>
              <a:t>Microbial </a:t>
            </a:r>
            <a:r>
              <a:rPr lang="en-US" b="1" dirty="0"/>
              <a:t>bioremediation </a:t>
            </a:r>
            <a:r>
              <a:rPr lang="en-US" dirty="0"/>
              <a:t>is the use of prokaryotes to remove pollutants.</a:t>
            </a:r>
          </a:p>
          <a:p>
            <a:pPr marL="457200" indent="-457200">
              <a:buFont typeface="Arial" panose="020B0604020202020204" pitchFamily="34" charset="0"/>
              <a:buChar char="•"/>
            </a:pPr>
            <a:r>
              <a:rPr lang="en-US" dirty="0"/>
              <a:t>Bioremediation has been used to remove agricultural chemicals, toxic metals and oxides from water and for the cleanup of oil spills. </a:t>
            </a:r>
          </a:p>
        </p:txBody>
      </p:sp>
      <p:pic>
        <p:nvPicPr>
          <p:cNvPr id="9" name="Content Placeholder 4" descr="A micrograph shows rod-shaped P. aeruginosa.">
            <a:extLst>
              <a:ext uri="{FF2B5EF4-FFF2-40B4-BE49-F238E27FC236}">
                <a16:creationId xmlns:a16="http://schemas.microsoft.com/office/drawing/2014/main" id="{CA083DB1-6A82-985E-217E-F621160922D1}"/>
              </a:ext>
            </a:extLst>
          </p:cNvPr>
          <p:cNvPicPr>
            <a:picLocks noChangeAspect="1"/>
          </p:cNvPicPr>
          <p:nvPr/>
        </p:nvPicPr>
        <p:blipFill>
          <a:blip r:embed="rId2"/>
          <a:srcRect l="15283" t="7000" r="15524" b="6001"/>
          <a:stretch/>
        </p:blipFill>
        <p:spPr>
          <a:xfrm>
            <a:off x="4633798" y="1709690"/>
            <a:ext cx="3824402" cy="2671381"/>
          </a:xfrm>
          <a:prstGeom prst="rect">
            <a:avLst/>
          </a:prstGeom>
        </p:spPr>
      </p:pic>
      <p:sp>
        <p:nvSpPr>
          <p:cNvPr id="7" name="TextBox 6">
            <a:extLst>
              <a:ext uri="{FF2B5EF4-FFF2-40B4-BE49-F238E27FC236}">
                <a16:creationId xmlns:a16="http://schemas.microsoft.com/office/drawing/2014/main" id="{851E9233-97A1-9B9B-E6F2-B05F4098465E}"/>
              </a:ext>
            </a:extLst>
          </p:cNvPr>
          <p:cNvSpPr txBox="1"/>
          <p:nvPr/>
        </p:nvSpPr>
        <p:spPr>
          <a:xfrm>
            <a:off x="4445140" y="4676363"/>
            <a:ext cx="4267200" cy="523220"/>
          </a:xfrm>
          <a:prstGeom prst="rect">
            <a:avLst/>
          </a:prstGeom>
          <a:noFill/>
        </p:spPr>
        <p:txBody>
          <a:bodyPr wrap="square" rtlCol="0">
            <a:spAutoFit/>
          </a:bodyPr>
          <a:lstStyle/>
          <a:p>
            <a:pPr algn="ctr"/>
            <a:r>
              <a:rPr lang="en-US" sz="1400" b="1" dirty="0"/>
              <a:t>22.5 Figure 4: </a:t>
            </a:r>
            <a:r>
              <a:rPr lang="en-US" sz="1400" i="1" dirty="0"/>
              <a:t>Pseudomonas aeruginosa </a:t>
            </a:r>
            <a:r>
              <a:rPr lang="en-US" sz="1400" dirty="0"/>
              <a:t>is an example of a bacteria that has been used for bioremediation.</a:t>
            </a:r>
          </a:p>
        </p:txBody>
      </p:sp>
      <p:sp>
        <p:nvSpPr>
          <p:cNvPr id="5" name="TextBox 4">
            <a:extLst>
              <a:ext uri="{FF2B5EF4-FFF2-40B4-BE49-F238E27FC236}">
                <a16:creationId xmlns:a16="http://schemas.microsoft.com/office/drawing/2014/main" id="{D0547C06-CC34-FAF8-E95E-9F65FF40031A}"/>
              </a:ext>
            </a:extLst>
          </p:cNvPr>
          <p:cNvSpPr txBox="1"/>
          <p:nvPr/>
        </p:nvSpPr>
        <p:spPr>
          <a:xfrm>
            <a:off x="4318070" y="5201157"/>
            <a:ext cx="4572000" cy="246221"/>
          </a:xfrm>
          <a:prstGeom prst="rect">
            <a:avLst/>
          </a:prstGeom>
          <a:noFill/>
        </p:spPr>
        <p:txBody>
          <a:bodyPr wrap="square">
            <a:spAutoFit/>
          </a:bodyPr>
          <a:lstStyle/>
          <a:p>
            <a:pPr algn="ctr"/>
            <a:r>
              <a:rPr lang="en-US" sz="1000" dirty="0"/>
              <a:t>Janice Haney Carr, CDC on Wikimedia Commons. "Pseudomonas."</a:t>
            </a:r>
          </a:p>
        </p:txBody>
      </p:sp>
    </p:spTree>
    <p:extLst>
      <p:ext uri="{BB962C8B-B14F-4D97-AF65-F5344CB8AC3E}">
        <p14:creationId xmlns:p14="http://schemas.microsoft.com/office/powerpoint/2010/main" val="290095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Bioremediation</a:t>
            </a:r>
            <a:r>
              <a:rPr lang="en-US" sz="1400" baseline="-25000" dirty="0"/>
              <a:t>2</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2176" y="1143000"/>
            <a:ext cx="8229600" cy="4572000"/>
          </a:xfrm>
        </p:spPr>
        <p:txBody>
          <a:bodyPr>
            <a:normAutofit/>
          </a:bodyPr>
          <a:lstStyle/>
          <a:p>
            <a:r>
              <a:rPr lang="en-US" sz="2400" dirty="0"/>
              <a:t>Some hydrocarbon-degrading bacteria feed on hydrocarbons in the oil droplet, breaking down the hydrocarbons into smaller subunits. </a:t>
            </a:r>
          </a:p>
          <a:p>
            <a:pPr marL="457200" indent="-457200">
              <a:buFont typeface="Arial" panose="020B0604020202020204" pitchFamily="34" charset="0"/>
              <a:buChar char="•"/>
            </a:pPr>
            <a:r>
              <a:rPr lang="en-US" sz="2400" dirty="0"/>
              <a:t>Under ideal conditions, 80% of the nonvolatile components in oil can be degraded within one year of the spill. </a:t>
            </a:r>
          </a:p>
        </p:txBody>
      </p:sp>
      <p:pic>
        <p:nvPicPr>
          <p:cNvPr id="6" name="Content Placeholder 6" descr="Two images: (a) shows workers hosing down oil-covered beaches; (b) shows an oil-covered crab.">
            <a:extLst>
              <a:ext uri="{FF2B5EF4-FFF2-40B4-BE49-F238E27FC236}">
                <a16:creationId xmlns:a16="http://schemas.microsoft.com/office/drawing/2014/main" id="{1A7E0423-CEF8-CCC5-4E51-80AF4E775940}"/>
              </a:ext>
            </a:extLst>
          </p:cNvPr>
          <p:cNvPicPr>
            <a:picLocks noChangeAspect="1"/>
          </p:cNvPicPr>
          <p:nvPr/>
        </p:nvPicPr>
        <p:blipFill>
          <a:blip r:embed="rId2"/>
          <a:srcRect t="6999" b="28001"/>
          <a:stretch/>
        </p:blipFill>
        <p:spPr>
          <a:xfrm>
            <a:off x="1905000" y="3160857"/>
            <a:ext cx="5100376" cy="1841803"/>
          </a:xfrm>
          <a:prstGeom prst="rect">
            <a:avLst/>
          </a:prstGeom>
        </p:spPr>
      </p:pic>
      <p:sp>
        <p:nvSpPr>
          <p:cNvPr id="10" name="TextBox 9">
            <a:extLst>
              <a:ext uri="{FF2B5EF4-FFF2-40B4-BE49-F238E27FC236}">
                <a16:creationId xmlns:a16="http://schemas.microsoft.com/office/drawing/2014/main" id="{56C923D3-1C6B-757E-A394-9A4DC08EC867}"/>
              </a:ext>
            </a:extLst>
          </p:cNvPr>
          <p:cNvSpPr txBox="1"/>
          <p:nvPr/>
        </p:nvSpPr>
        <p:spPr>
          <a:xfrm>
            <a:off x="0" y="5031130"/>
            <a:ext cx="9144000" cy="738664"/>
          </a:xfrm>
          <a:prstGeom prst="rect">
            <a:avLst/>
          </a:prstGeom>
          <a:noFill/>
        </p:spPr>
        <p:txBody>
          <a:bodyPr wrap="square" rtlCol="0">
            <a:spAutoFit/>
          </a:bodyPr>
          <a:lstStyle/>
          <a:p>
            <a:pPr algn="ctr"/>
            <a:r>
              <a:rPr lang="en-US" sz="1400" b="1" dirty="0"/>
              <a:t>22.5 Figure 5: </a:t>
            </a:r>
            <a:r>
              <a:rPr lang="en-US" sz="1400" dirty="0"/>
              <a:t>(a) Cleaning up oil after the Exxon Valdez spill in Alaska, workers hosed oil from beaches and then used a floating boom to corral the oil, and then skim it from the water surface. (b) One of the consequences of oil spills is the damage to fauna.</a:t>
            </a:r>
          </a:p>
        </p:txBody>
      </p:sp>
      <p:sp>
        <p:nvSpPr>
          <p:cNvPr id="12" name="TextBox 11">
            <a:extLst>
              <a:ext uri="{FF2B5EF4-FFF2-40B4-BE49-F238E27FC236}">
                <a16:creationId xmlns:a16="http://schemas.microsoft.com/office/drawing/2014/main" id="{D8D73B9A-C102-D2EC-1951-DFB135E93741}"/>
              </a:ext>
            </a:extLst>
          </p:cNvPr>
          <p:cNvSpPr txBox="1"/>
          <p:nvPr/>
        </p:nvSpPr>
        <p:spPr>
          <a:xfrm>
            <a:off x="2280976" y="5715000"/>
            <a:ext cx="4572000" cy="369332"/>
          </a:xfrm>
          <a:prstGeom prst="rect">
            <a:avLst/>
          </a:prstGeom>
          <a:noFill/>
        </p:spPr>
        <p:txBody>
          <a:bodyPr wrap="square">
            <a:spAutoFit/>
          </a:bodyPr>
          <a:lstStyle/>
          <a:p>
            <a:pPr algn="ctr"/>
            <a:r>
              <a:rPr lang="en-US" sz="900" dirty="0"/>
              <a:t>NOAA on Wikimedia Commons. "Oil cleanup."</a:t>
            </a:r>
          </a:p>
          <a:p>
            <a:pPr algn="ctr"/>
            <a:r>
              <a:rPr lang="en-US" sz="900" dirty="0"/>
              <a:t>Adela Leiro/Panoramio on Wikimedia Commons. "Oil spill damage to fauna."</a:t>
            </a:r>
          </a:p>
        </p:txBody>
      </p:sp>
    </p:spTree>
    <p:extLst>
      <p:ext uri="{BB962C8B-B14F-4D97-AF65-F5344CB8AC3E}">
        <p14:creationId xmlns:p14="http://schemas.microsoft.com/office/powerpoint/2010/main" val="388234576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854</Words>
  <Application>Microsoft Office PowerPoint</Application>
  <PresentationFormat>On-screen Show (4:3)</PresentationFormat>
  <Paragraphs>65</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Aptos</vt:lpstr>
      <vt:lpstr>Arial</vt:lpstr>
      <vt:lpstr>Office Theme</vt:lpstr>
      <vt:lpstr>Lesson 22.5</vt:lpstr>
      <vt:lpstr>Objectives</vt:lpstr>
      <vt:lpstr>Nitrogen Fixation1 </vt:lpstr>
      <vt:lpstr>Nitrogen Fixation2 </vt:lpstr>
      <vt:lpstr>Reflection Question</vt:lpstr>
      <vt:lpstr>Science and You</vt:lpstr>
      <vt:lpstr>Early Biotechnology </vt:lpstr>
      <vt:lpstr>Bioremediation1</vt:lpstr>
      <vt:lpstr>Bioremediation2</vt:lpstr>
      <vt:lpstr>Think It Through</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181</cp:revision>
  <dcterms:created xsi:type="dcterms:W3CDTF">2013-04-26T14:43:13Z</dcterms:created>
  <dcterms:modified xsi:type="dcterms:W3CDTF">2024-10-15T15:40:01Z</dcterms:modified>
</cp:coreProperties>
</file>