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72" r:id="rId2"/>
    <p:sldId id="264" r:id="rId3"/>
    <p:sldId id="265" r:id="rId4"/>
    <p:sldId id="273" r:id="rId5"/>
    <p:sldId id="274" r:id="rId6"/>
    <p:sldId id="270" r:id="rId7"/>
    <p:sldId id="278" r:id="rId8"/>
    <p:sldId id="279" r:id="rId9"/>
    <p:sldId id="280" r:id="rId10"/>
    <p:sldId id="281" r:id="rId11"/>
    <p:sldId id="282" r:id="rId12"/>
    <p:sldId id="283" r:id="rId13"/>
    <p:sldId id="271" r:id="rId14"/>
    <p:sldId id="284" r:id="rId15"/>
    <p:sldId id="285" r:id="rId16"/>
    <p:sldId id="267" r:id="rId17"/>
    <p:sldId id="286" r:id="rId18"/>
    <p:sldId id="287" r:id="rId19"/>
    <p:sldId id="288" r:id="rId20"/>
    <p:sldId id="268" r:id="rId21"/>
    <p:sldId id="289" r:id="rId22"/>
    <p:sldId id="277" r:id="rId23"/>
    <p:sldId id="290" r:id="rId24"/>
    <p:sldId id="291" r:id="rId25"/>
    <p:sldId id="292"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0" autoAdjust="0"/>
  </p:normalViewPr>
  <p:slideViewPr>
    <p:cSldViewPr>
      <p:cViewPr>
        <p:scale>
          <a:sx n="100" d="100"/>
          <a:sy n="100" d="100"/>
        </p:scale>
        <p:origin x="1002" y="-42"/>
      </p:cViewPr>
      <p:guideLst>
        <p:guide orient="horz" pos="2160"/>
        <p:guide pos="2880"/>
      </p:guideLst>
    </p:cSldViewPr>
  </p:slideViewPr>
  <p:outlineViewPr>
    <p:cViewPr>
      <p:scale>
        <a:sx n="33" d="100"/>
        <a:sy n="33" d="100"/>
      </p:scale>
      <p:origin x="0" y="-947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Members of the alphaproteobacteria family are likely candidates for the protomitochondrion, the original bacteria engulfed during the initial endosymbioses. In this analysis based on the homology of ribosomal RNA, the protomitochondrion is identified as a member of the Rickettsia group of alphaproteobacteria.</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89978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 This chloroplast cross section illustrates its elaborate inner membrane organization. Stacks of thylakoid membranes compartmentalize photosynthetic enzymes and provide scaffolding for chloroplast DNA. (b) In this micrograph of Elodea sp., the chloroplasts can be seen as small, green spheres.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94519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The first eukaryote may have originated from an ancestral prokaryote that had undergone membrane proliferation (growth), compartmentalization of cellular function (into a nucleus, lysosomes, and an endoplasmic reticulum), and the establishment of endosymbiotic relationships with an aerobic prokaryote (and in some cases, a photosynthetic prokaryote) to form mitochondria and chloroplasts, respectively.</a:t>
            </a:r>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83409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732725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985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23.1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Eukaryotic Origins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0979-7599-A576-3A6F-8FAA0B97DFB4}"/>
              </a:ext>
            </a:extLst>
          </p:cNvPr>
          <p:cNvSpPr>
            <a:spLocks noGrp="1"/>
          </p:cNvSpPr>
          <p:nvPr>
            <p:ph type="title"/>
          </p:nvPr>
        </p:nvSpPr>
        <p:spPr/>
        <p:txBody>
          <a:bodyPr/>
          <a:lstStyle/>
          <a:p>
            <a:r>
              <a:rPr lang="en-US" dirty="0"/>
              <a:t>Mitochondria</a:t>
            </a:r>
            <a:r>
              <a:rPr lang="en-US" sz="1400" baseline="-25000" dirty="0"/>
              <a:t>1</a:t>
            </a:r>
          </a:p>
        </p:txBody>
      </p:sp>
      <p:sp>
        <p:nvSpPr>
          <p:cNvPr id="3" name="Content Placeholder 2">
            <a:extLst>
              <a:ext uri="{FF2B5EF4-FFF2-40B4-BE49-F238E27FC236}">
                <a16:creationId xmlns:a16="http://schemas.microsoft.com/office/drawing/2014/main" id="{3DB186BA-E7F0-B26B-E733-9434182558A7}"/>
              </a:ext>
            </a:extLst>
          </p:cNvPr>
          <p:cNvSpPr>
            <a:spLocks noGrp="1"/>
          </p:cNvSpPr>
          <p:nvPr>
            <p:ph idx="1"/>
          </p:nvPr>
        </p:nvSpPr>
        <p:spPr/>
        <p:txBody>
          <a:bodyPr>
            <a:normAutofit fontScale="85000" lnSpcReduction="10000"/>
          </a:bodyPr>
          <a:lstStyle/>
          <a:p>
            <a:r>
              <a:rPr lang="en-US" dirty="0"/>
              <a:t>Mitochondria, present in virtually all eukaryotic cells, are the "powerhouses" that enable aerobic respiration and ATP production.</a:t>
            </a:r>
          </a:p>
          <a:p>
            <a:endParaRPr lang="en-US" dirty="0"/>
          </a:p>
          <a:p>
            <a:r>
              <a:rPr lang="en-US" dirty="0"/>
              <a:t>Mitochondria share several features with alphaproteobacteria, suggesting an endosymbiotic bacterial origin:</a:t>
            </a:r>
          </a:p>
          <a:p>
            <a:pPr marL="457200" indent="-457200">
              <a:buFont typeface="Arial" panose="020B0604020202020204" pitchFamily="34" charset="0"/>
              <a:buChar char="•"/>
            </a:pPr>
            <a:r>
              <a:rPr lang="en-US" dirty="0"/>
              <a:t>Own circular genome distinct from the nuclear genome</a:t>
            </a:r>
          </a:p>
          <a:p>
            <a:pPr marL="457200" indent="-457200">
              <a:buFont typeface="Arial" panose="020B0604020202020204" pitchFamily="34" charset="0"/>
              <a:buChar char="•"/>
            </a:pPr>
            <a:r>
              <a:rPr lang="en-US" dirty="0"/>
              <a:t>Prokaryotic-like protein synthesis machinery (ribosomes, tRNAs)</a:t>
            </a:r>
          </a:p>
          <a:p>
            <a:pPr marL="457200" indent="-457200">
              <a:buFont typeface="Arial" panose="020B0604020202020204" pitchFamily="34" charset="0"/>
              <a:buChar char="•"/>
            </a:pPr>
            <a:r>
              <a:rPr lang="en-US" dirty="0"/>
              <a:t>Genetic code variations from the host eukaryotic cell</a:t>
            </a:r>
          </a:p>
          <a:p>
            <a:pPr marL="457200" indent="-457200">
              <a:buFont typeface="Arial" panose="020B0604020202020204" pitchFamily="34" charset="0"/>
              <a:buChar char="•"/>
            </a:pPr>
            <a:r>
              <a:rPr lang="en-US" dirty="0"/>
              <a:t>Some mitochondrial genes have been transferred to the host nuclear genome over time</a:t>
            </a:r>
          </a:p>
        </p:txBody>
      </p:sp>
    </p:spTree>
    <p:extLst>
      <p:ext uri="{BB962C8B-B14F-4D97-AF65-F5344CB8AC3E}">
        <p14:creationId xmlns:p14="http://schemas.microsoft.com/office/powerpoint/2010/main" val="408437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9C6D-F13D-C831-BE4B-9880DA6ACAED}"/>
              </a:ext>
            </a:extLst>
          </p:cNvPr>
          <p:cNvSpPr>
            <a:spLocks noGrp="1"/>
          </p:cNvSpPr>
          <p:nvPr>
            <p:ph type="title"/>
          </p:nvPr>
        </p:nvSpPr>
        <p:spPr/>
        <p:txBody>
          <a:bodyPr/>
          <a:lstStyle/>
          <a:p>
            <a:r>
              <a:rPr lang="en-US" dirty="0"/>
              <a:t>23.1 Figure 2</a:t>
            </a:r>
          </a:p>
        </p:txBody>
      </p:sp>
      <p:sp>
        <p:nvSpPr>
          <p:cNvPr id="6" name="TextBox 5">
            <a:extLst>
              <a:ext uri="{FF2B5EF4-FFF2-40B4-BE49-F238E27FC236}">
                <a16:creationId xmlns:a16="http://schemas.microsoft.com/office/drawing/2014/main" id="{B60E12DD-6A8C-81E4-CE34-4071A92D99FA}"/>
              </a:ext>
            </a:extLst>
          </p:cNvPr>
          <p:cNvSpPr txBox="1"/>
          <p:nvPr/>
        </p:nvSpPr>
        <p:spPr>
          <a:xfrm>
            <a:off x="2286000" y="5637609"/>
            <a:ext cx="4572000" cy="246221"/>
          </a:xfrm>
          <a:prstGeom prst="rect">
            <a:avLst/>
          </a:prstGeom>
          <a:noFill/>
        </p:spPr>
        <p:txBody>
          <a:bodyPr wrap="square">
            <a:spAutoFit/>
          </a:bodyPr>
          <a:lstStyle/>
          <a:p>
            <a:pPr algn="ctr"/>
            <a:r>
              <a:rPr lang="en-US" sz="1000" dirty="0"/>
              <a:t>PLOS. "Alphaproteobacteria family."</a:t>
            </a:r>
          </a:p>
        </p:txBody>
      </p:sp>
      <p:pic>
        <p:nvPicPr>
          <p:cNvPr id="8" name="Content Placeholder 5" descr="The tree is split into three main branches: Magnetococcidae, Rickettsidae, and Caulobacteridae. Magnetococcidae has only one group: Magnetococcaceae which is in the group Magnetococcales. Rickettsidae is divided into Rickettsiales, Protomitochondrion, and Pelagibacterales. Rickettsiales includes Midichloriaceae, Rickettsiaceae, and Anaplasmataceae. The first two are more closely related to each other than to Anaplasmataceae. Protomitochondrion is listed as it's own group. Pelagibacterales has only one group: Pelagibacteraceae. Caulobacterales. The last two are the most closely related, with each previous group being more closely related with the later group than the previous one.">
            <a:extLst>
              <a:ext uri="{FF2B5EF4-FFF2-40B4-BE49-F238E27FC236}">
                <a16:creationId xmlns:a16="http://schemas.microsoft.com/office/drawing/2014/main" id="{A190516D-CB98-87EC-F45C-EDB809ECD68F}"/>
              </a:ext>
            </a:extLst>
          </p:cNvPr>
          <p:cNvPicPr>
            <a:picLocks noGrp="1" noChangeAspect="1"/>
          </p:cNvPicPr>
          <p:nvPr>
            <p:ph idx="1"/>
          </p:nvPr>
        </p:nvPicPr>
        <p:blipFill>
          <a:blip r:embed="rId3"/>
          <a:srcRect l="926" t="5334" b="11334"/>
          <a:stretch/>
        </p:blipFill>
        <p:spPr>
          <a:xfrm>
            <a:off x="495300" y="1524000"/>
            <a:ext cx="8153400" cy="3810000"/>
          </a:xfrm>
        </p:spPr>
      </p:pic>
    </p:spTree>
    <p:extLst>
      <p:ext uri="{BB962C8B-B14F-4D97-AF65-F5344CB8AC3E}">
        <p14:creationId xmlns:p14="http://schemas.microsoft.com/office/powerpoint/2010/main" val="209625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9E9D-EEF6-EFBD-90D7-DC957894DCB1}"/>
              </a:ext>
            </a:extLst>
          </p:cNvPr>
          <p:cNvSpPr>
            <a:spLocks noGrp="1"/>
          </p:cNvSpPr>
          <p:nvPr>
            <p:ph type="title"/>
          </p:nvPr>
        </p:nvSpPr>
        <p:spPr/>
        <p:txBody>
          <a:bodyPr/>
          <a:lstStyle/>
          <a:p>
            <a:r>
              <a:rPr lang="en-US" dirty="0"/>
              <a:t>Mitochondria</a:t>
            </a:r>
            <a:r>
              <a:rPr lang="en-US" sz="1400" baseline="-25000" dirty="0"/>
              <a:t>2</a:t>
            </a:r>
            <a:endParaRPr lang="en-US" dirty="0"/>
          </a:p>
        </p:txBody>
      </p:sp>
      <p:sp>
        <p:nvSpPr>
          <p:cNvPr id="3" name="Content Placeholder 2">
            <a:extLst>
              <a:ext uri="{FF2B5EF4-FFF2-40B4-BE49-F238E27FC236}">
                <a16:creationId xmlns:a16="http://schemas.microsoft.com/office/drawing/2014/main" id="{2F84C48A-4831-9F04-F2AC-5630C8DA23E2}"/>
              </a:ext>
            </a:extLst>
          </p:cNvPr>
          <p:cNvSpPr>
            <a:spLocks noGrp="1"/>
          </p:cNvSpPr>
          <p:nvPr>
            <p:ph idx="1"/>
          </p:nvPr>
        </p:nvSpPr>
        <p:spPr/>
        <p:txBody>
          <a:bodyPr>
            <a:normAutofit/>
          </a:bodyPr>
          <a:lstStyle/>
          <a:p>
            <a:r>
              <a:rPr lang="en-US" dirty="0"/>
              <a:t>Mitochondrial reproduction further supports an endosymbiotic origin:</a:t>
            </a:r>
          </a:p>
          <a:p>
            <a:pPr marL="457200" indent="-457200">
              <a:buFont typeface="Arial" panose="020B0604020202020204" pitchFamily="34" charset="0"/>
              <a:buChar char="•"/>
            </a:pPr>
            <a:r>
              <a:rPr lang="en-US" dirty="0"/>
              <a:t>Has a double membrane, as if a membrane-bound organism was engulfed</a:t>
            </a:r>
          </a:p>
          <a:p>
            <a:pPr marL="457200" indent="-457200">
              <a:buFont typeface="Arial" panose="020B0604020202020204" pitchFamily="34" charset="0"/>
              <a:buChar char="•"/>
            </a:pPr>
            <a:r>
              <a:rPr lang="en-US" dirty="0"/>
              <a:t>Divide independently via a process similar to binary fission in prokaryotes</a:t>
            </a:r>
          </a:p>
          <a:p>
            <a:pPr marL="457200" indent="-457200">
              <a:buFont typeface="Arial" panose="020B0604020202020204" pitchFamily="34" charset="0"/>
              <a:buChar char="•"/>
            </a:pPr>
            <a:r>
              <a:rPr lang="en-US" dirty="0"/>
              <a:t>Only arise from pre-existing mitochondria.</a:t>
            </a:r>
          </a:p>
          <a:p>
            <a:pPr marL="457200" indent="-457200">
              <a:buFont typeface="Arial" panose="020B0604020202020204" pitchFamily="34" charset="0"/>
              <a:buChar char="•"/>
            </a:pPr>
            <a:r>
              <a:rPr lang="en-US" dirty="0"/>
              <a:t>Reproduce within the eukaryotic cell, but their reproduction is synchronized with the host cell</a:t>
            </a:r>
          </a:p>
        </p:txBody>
      </p:sp>
    </p:spTree>
    <p:extLst>
      <p:ext uri="{BB962C8B-B14F-4D97-AF65-F5344CB8AC3E}">
        <p14:creationId xmlns:p14="http://schemas.microsoft.com/office/powerpoint/2010/main" val="210745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Explain why the process of binary fission supports the endosymbiotic theory.</a:t>
            </a:r>
          </a:p>
        </p:txBody>
      </p:sp>
    </p:spTree>
    <p:extLst>
      <p:ext uri="{BB962C8B-B14F-4D97-AF65-F5344CB8AC3E}">
        <p14:creationId xmlns:p14="http://schemas.microsoft.com/office/powerpoint/2010/main" val="193357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9E9D-EEF6-EFBD-90D7-DC957894DCB1}"/>
              </a:ext>
            </a:extLst>
          </p:cNvPr>
          <p:cNvSpPr>
            <a:spLocks noGrp="1"/>
          </p:cNvSpPr>
          <p:nvPr>
            <p:ph type="title"/>
          </p:nvPr>
        </p:nvSpPr>
        <p:spPr/>
        <p:txBody>
          <a:bodyPr/>
          <a:lstStyle/>
          <a:p>
            <a:r>
              <a:rPr lang="en-US" dirty="0"/>
              <a:t>Mitochondria</a:t>
            </a:r>
            <a:r>
              <a:rPr lang="en-US" sz="1400" baseline="-25000" dirty="0"/>
              <a:t>3</a:t>
            </a:r>
            <a:endParaRPr lang="en-US" dirty="0"/>
          </a:p>
        </p:txBody>
      </p:sp>
      <p:sp>
        <p:nvSpPr>
          <p:cNvPr id="3" name="Content Placeholder 2">
            <a:extLst>
              <a:ext uri="{FF2B5EF4-FFF2-40B4-BE49-F238E27FC236}">
                <a16:creationId xmlns:a16="http://schemas.microsoft.com/office/drawing/2014/main" id="{2F84C48A-4831-9F04-F2AC-5630C8DA23E2}"/>
              </a:ext>
            </a:extLst>
          </p:cNvPr>
          <p:cNvSpPr>
            <a:spLocks noGrp="1"/>
          </p:cNvSpPr>
          <p:nvPr>
            <p:ph idx="1"/>
          </p:nvPr>
        </p:nvSpPr>
        <p:spPr>
          <a:xfrm>
            <a:off x="457200" y="1280160"/>
            <a:ext cx="5638800" cy="4572000"/>
          </a:xfrm>
        </p:spPr>
        <p:txBody>
          <a:bodyPr>
            <a:normAutofit fontScale="92500" lnSpcReduction="10000"/>
          </a:bodyPr>
          <a:lstStyle/>
          <a:p>
            <a:r>
              <a:rPr lang="en-US" sz="2400" dirty="0"/>
              <a:t>Mitochondria are crucial for aerobic respiration, but some eukaryotes are anaerobic and lack recognizable mitochondria.</a:t>
            </a:r>
          </a:p>
          <a:p>
            <a:pPr marL="457200" indent="-457200">
              <a:buFont typeface="Arial" panose="020B0604020202020204" pitchFamily="34" charset="0"/>
              <a:buChar char="•"/>
            </a:pPr>
            <a:r>
              <a:rPr lang="en-US" sz="2400" dirty="0"/>
              <a:t>Previously, believed these eukaryotes descended from lineages without mitochondria before endosymbiosis.</a:t>
            </a:r>
          </a:p>
          <a:p>
            <a:pPr marL="1200150" lvl="1" indent="-457200">
              <a:buFont typeface="Arial" panose="020B0604020202020204" pitchFamily="34" charset="0"/>
              <a:buChar char="•"/>
            </a:pPr>
            <a:r>
              <a:rPr lang="en-US" sz="2400" dirty="0"/>
              <a:t>Recent findings indicate most anaerobic eukaryotes possess reduced organelles, with some genes of mitochondrial origin in their nuclei.</a:t>
            </a:r>
          </a:p>
          <a:p>
            <a:pPr marL="457200" indent="-457200">
              <a:buFont typeface="Arial" panose="020B0604020202020204" pitchFamily="34" charset="0"/>
              <a:buChar char="•"/>
            </a:pPr>
            <a:r>
              <a:rPr lang="en-US" sz="2400" dirty="0"/>
              <a:t>Exceptional cases like Monocercomonoides lack mitochondria, representing possible endpoints in mitochondrial reduction.</a:t>
            </a:r>
          </a:p>
        </p:txBody>
      </p:sp>
      <p:sp>
        <p:nvSpPr>
          <p:cNvPr id="5" name="TextBox 4">
            <a:extLst>
              <a:ext uri="{FF2B5EF4-FFF2-40B4-BE49-F238E27FC236}">
                <a16:creationId xmlns:a16="http://schemas.microsoft.com/office/drawing/2014/main" id="{0DAC064E-59F3-14D5-F361-A46D849B9A08}"/>
              </a:ext>
            </a:extLst>
          </p:cNvPr>
          <p:cNvSpPr txBox="1"/>
          <p:nvPr/>
        </p:nvSpPr>
        <p:spPr>
          <a:xfrm>
            <a:off x="6543855" y="1496993"/>
            <a:ext cx="1600200" cy="307777"/>
          </a:xfrm>
          <a:prstGeom prst="rect">
            <a:avLst/>
          </a:prstGeom>
          <a:noFill/>
        </p:spPr>
        <p:txBody>
          <a:bodyPr wrap="square" rtlCol="0">
            <a:spAutoFit/>
          </a:bodyPr>
          <a:lstStyle/>
          <a:p>
            <a:pPr algn="ctr"/>
            <a:r>
              <a:rPr lang="en-US" sz="1400" b="1" dirty="0"/>
              <a:t>23.1 Figure 3</a:t>
            </a:r>
          </a:p>
        </p:txBody>
      </p:sp>
      <p:pic>
        <p:nvPicPr>
          <p:cNvPr id="6" name="Content Placeholder 5" descr="A micrograph showing two mitochondria and the cristae within them">
            <a:extLst>
              <a:ext uri="{FF2B5EF4-FFF2-40B4-BE49-F238E27FC236}">
                <a16:creationId xmlns:a16="http://schemas.microsoft.com/office/drawing/2014/main" id="{3B44AC5D-5A5A-49AD-84AC-4964CB04712C}"/>
              </a:ext>
            </a:extLst>
          </p:cNvPr>
          <p:cNvPicPr>
            <a:picLocks noChangeAspect="1"/>
          </p:cNvPicPr>
          <p:nvPr/>
        </p:nvPicPr>
        <p:blipFill>
          <a:blip r:embed="rId2"/>
          <a:srcRect l="13889" t="7000" r="13889" b="6001"/>
          <a:stretch/>
        </p:blipFill>
        <p:spPr>
          <a:xfrm>
            <a:off x="5858055" y="1804770"/>
            <a:ext cx="2971800" cy="1988820"/>
          </a:xfrm>
          <a:prstGeom prst="rect">
            <a:avLst/>
          </a:prstGeom>
        </p:spPr>
      </p:pic>
      <p:sp>
        <p:nvSpPr>
          <p:cNvPr id="7" name="TextBox 6">
            <a:extLst>
              <a:ext uri="{FF2B5EF4-FFF2-40B4-BE49-F238E27FC236}">
                <a16:creationId xmlns:a16="http://schemas.microsoft.com/office/drawing/2014/main" id="{3A5C9B1B-B53E-3BA2-DCE8-A9C36EEA1312}"/>
              </a:ext>
            </a:extLst>
          </p:cNvPr>
          <p:cNvSpPr txBox="1"/>
          <p:nvPr/>
        </p:nvSpPr>
        <p:spPr>
          <a:xfrm>
            <a:off x="6200955" y="3855506"/>
            <a:ext cx="2286000" cy="400110"/>
          </a:xfrm>
          <a:prstGeom prst="rect">
            <a:avLst/>
          </a:prstGeom>
          <a:noFill/>
        </p:spPr>
        <p:txBody>
          <a:bodyPr wrap="square">
            <a:spAutoFit/>
          </a:bodyPr>
          <a:lstStyle/>
          <a:p>
            <a:pPr algn="ctr"/>
            <a:r>
              <a:rPr lang="en-US" sz="1000" dirty="0"/>
              <a:t>Louisa Howard on Wikimedia Commons. "Mammalian lung tissue."</a:t>
            </a:r>
          </a:p>
        </p:txBody>
      </p:sp>
    </p:spTree>
    <p:extLst>
      <p:ext uri="{BB962C8B-B14F-4D97-AF65-F5344CB8AC3E}">
        <p14:creationId xmlns:p14="http://schemas.microsoft.com/office/powerpoint/2010/main" val="202919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8997-793A-3467-9D0C-BA346E87AFB9}"/>
              </a:ext>
            </a:extLst>
          </p:cNvPr>
          <p:cNvSpPr>
            <a:spLocks noGrp="1"/>
          </p:cNvSpPr>
          <p:nvPr>
            <p:ph type="title"/>
          </p:nvPr>
        </p:nvSpPr>
        <p:spPr/>
        <p:txBody>
          <a:bodyPr/>
          <a:lstStyle/>
          <a:p>
            <a:r>
              <a:rPr lang="en-US" dirty="0"/>
              <a:t>Plastids</a:t>
            </a:r>
            <a:r>
              <a:rPr lang="en-US" sz="1400" baseline="-25000" dirty="0"/>
              <a:t>1</a:t>
            </a:r>
          </a:p>
        </p:txBody>
      </p:sp>
      <p:sp>
        <p:nvSpPr>
          <p:cNvPr id="3" name="Content Placeholder 2">
            <a:extLst>
              <a:ext uri="{FF2B5EF4-FFF2-40B4-BE49-F238E27FC236}">
                <a16:creationId xmlns:a16="http://schemas.microsoft.com/office/drawing/2014/main" id="{B3B9097D-1C4B-62ED-C3D9-78B457532762}"/>
              </a:ext>
            </a:extLst>
          </p:cNvPr>
          <p:cNvSpPr>
            <a:spLocks noGrp="1"/>
          </p:cNvSpPr>
          <p:nvPr>
            <p:ph idx="1"/>
          </p:nvPr>
        </p:nvSpPr>
        <p:spPr>
          <a:xfrm>
            <a:off x="457200" y="1280160"/>
            <a:ext cx="6019800" cy="4572000"/>
          </a:xfrm>
        </p:spPr>
        <p:txBody>
          <a:bodyPr>
            <a:normAutofit fontScale="77500" lnSpcReduction="20000"/>
          </a:bodyPr>
          <a:lstStyle/>
          <a:p>
            <a:r>
              <a:rPr lang="en-US" b="1" dirty="0"/>
              <a:t>Plastids</a:t>
            </a:r>
            <a:r>
              <a:rPr lang="en-US" dirty="0"/>
              <a:t> are one of a group of related organelles in plant cells that are involved in the storage of starches, fats, proteins, and pigments. </a:t>
            </a:r>
          </a:p>
          <a:p>
            <a:pPr marL="457200" indent="-457200">
              <a:buFont typeface="Arial" panose="020B0604020202020204" pitchFamily="34" charset="0"/>
              <a:buChar char="•"/>
            </a:pPr>
            <a:r>
              <a:rPr lang="en-US" dirty="0"/>
              <a:t>Photosynthetic plastids are called </a:t>
            </a:r>
            <a:r>
              <a:rPr lang="en-US" b="1" dirty="0"/>
              <a:t>chloroplasts</a:t>
            </a:r>
            <a:r>
              <a:rPr lang="en-US" dirty="0"/>
              <a:t>.</a:t>
            </a:r>
          </a:p>
          <a:p>
            <a:pPr marL="457200" indent="-457200">
              <a:buFont typeface="Arial" panose="020B0604020202020204" pitchFamily="34" charset="0"/>
              <a:buChar char="•"/>
            </a:pPr>
            <a:r>
              <a:rPr lang="en-US" dirty="0"/>
              <a:t>Plastids, like mitochondria, likely originated from endosymbiotic events, championed by Lynn Margulis.</a:t>
            </a:r>
          </a:p>
          <a:p>
            <a:pPr marL="457200" indent="-457200">
              <a:buFont typeface="Arial" panose="020B0604020202020204" pitchFamily="34" charset="0"/>
              <a:buChar char="•"/>
            </a:pPr>
            <a:r>
              <a:rPr lang="en-US" dirty="0"/>
              <a:t>Evidence indicates that cyanobacterial endosymbionts were acquired twice in eukaryotic history.</a:t>
            </a:r>
          </a:p>
          <a:p>
            <a:pPr marL="1200150" lvl="1" indent="-457200">
              <a:buFont typeface="Arial" panose="020B0604020202020204" pitchFamily="34" charset="0"/>
              <a:buChar char="•"/>
            </a:pPr>
            <a:r>
              <a:rPr lang="en-US" dirty="0"/>
              <a:t>Majority of photosynthetic eukaryotes trace their lineage to the first endosymbiotic event, while a minority are derived from the second event</a:t>
            </a:r>
          </a:p>
        </p:txBody>
      </p:sp>
      <p:pic>
        <p:nvPicPr>
          <p:cNvPr id="4" name="Content Placeholder 5" descr="A photograph of Lynn Margulis">
            <a:extLst>
              <a:ext uri="{FF2B5EF4-FFF2-40B4-BE49-F238E27FC236}">
                <a16:creationId xmlns:a16="http://schemas.microsoft.com/office/drawing/2014/main" id="{F77AC205-2619-51A3-0861-937115ED7A99}"/>
              </a:ext>
            </a:extLst>
          </p:cNvPr>
          <p:cNvPicPr>
            <a:picLocks noChangeAspect="1"/>
          </p:cNvPicPr>
          <p:nvPr/>
        </p:nvPicPr>
        <p:blipFill>
          <a:blip r:embed="rId2"/>
          <a:srcRect l="35185" t="7000" r="33333" b="6741"/>
          <a:stretch/>
        </p:blipFill>
        <p:spPr>
          <a:xfrm>
            <a:off x="6591300" y="1308735"/>
            <a:ext cx="2351358" cy="3579306"/>
          </a:xfrm>
          <a:prstGeom prst="rect">
            <a:avLst/>
          </a:prstGeom>
        </p:spPr>
      </p:pic>
      <p:sp>
        <p:nvSpPr>
          <p:cNvPr id="6" name="TextBox 5">
            <a:extLst>
              <a:ext uri="{FF2B5EF4-FFF2-40B4-BE49-F238E27FC236}">
                <a16:creationId xmlns:a16="http://schemas.microsoft.com/office/drawing/2014/main" id="{4E70455C-C28B-F46E-9A3B-7491CBA32362}"/>
              </a:ext>
            </a:extLst>
          </p:cNvPr>
          <p:cNvSpPr txBox="1"/>
          <p:nvPr/>
        </p:nvSpPr>
        <p:spPr>
          <a:xfrm>
            <a:off x="6629400" y="4930224"/>
            <a:ext cx="2362200" cy="307777"/>
          </a:xfrm>
          <a:prstGeom prst="rect">
            <a:avLst/>
          </a:prstGeom>
          <a:noFill/>
        </p:spPr>
        <p:txBody>
          <a:bodyPr wrap="square" rtlCol="0">
            <a:spAutoFit/>
          </a:bodyPr>
          <a:lstStyle/>
          <a:p>
            <a:pPr algn="ctr"/>
            <a:r>
              <a:rPr lang="en-US" sz="1400" b="1" dirty="0"/>
              <a:t>23.1 Figure 5: </a:t>
            </a:r>
            <a:r>
              <a:rPr lang="en-US" sz="1400" dirty="0"/>
              <a:t>Lynn Margulis</a:t>
            </a:r>
            <a:endParaRPr lang="en-US" sz="1400" b="1" dirty="0"/>
          </a:p>
        </p:txBody>
      </p:sp>
      <p:sp>
        <p:nvSpPr>
          <p:cNvPr id="8" name="TextBox 7">
            <a:extLst>
              <a:ext uri="{FF2B5EF4-FFF2-40B4-BE49-F238E27FC236}">
                <a16:creationId xmlns:a16="http://schemas.microsoft.com/office/drawing/2014/main" id="{0A620F19-E18B-FE68-D031-E61C0E4F4695}"/>
              </a:ext>
            </a:extLst>
          </p:cNvPr>
          <p:cNvSpPr txBox="1"/>
          <p:nvPr/>
        </p:nvSpPr>
        <p:spPr>
          <a:xfrm>
            <a:off x="5486400" y="5297770"/>
            <a:ext cx="4572000" cy="246221"/>
          </a:xfrm>
          <a:prstGeom prst="rect">
            <a:avLst/>
          </a:prstGeom>
          <a:noFill/>
        </p:spPr>
        <p:txBody>
          <a:bodyPr wrap="square">
            <a:spAutoFit/>
          </a:bodyPr>
          <a:lstStyle/>
          <a:p>
            <a:pPr algn="ctr"/>
            <a:r>
              <a:rPr lang="en-US" sz="1000" dirty="0"/>
              <a:t>Jpedreira on Wikimedia Commons. "Lynn Margulis."</a:t>
            </a:r>
          </a:p>
        </p:txBody>
      </p:sp>
    </p:spTree>
    <p:extLst>
      <p:ext uri="{BB962C8B-B14F-4D97-AF65-F5344CB8AC3E}">
        <p14:creationId xmlns:p14="http://schemas.microsoft.com/office/powerpoint/2010/main" val="29707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23.1 Figure 4</a:t>
            </a:r>
            <a:endParaRPr lang="en-US" sz="3200" dirty="0">
              <a:solidFill>
                <a:schemeClr val="accent1"/>
              </a:solidFill>
            </a:endParaRPr>
          </a:p>
        </p:txBody>
      </p:sp>
      <p:sp>
        <p:nvSpPr>
          <p:cNvPr id="4" name="TextBox 3">
            <a:extLst>
              <a:ext uri="{FF2B5EF4-FFF2-40B4-BE49-F238E27FC236}">
                <a16:creationId xmlns:a16="http://schemas.microsoft.com/office/drawing/2014/main" id="{C6262E02-3171-F251-1E35-D3CA9952EA60}"/>
              </a:ext>
            </a:extLst>
          </p:cNvPr>
          <p:cNvSpPr txBox="1"/>
          <p:nvPr/>
        </p:nvSpPr>
        <p:spPr>
          <a:xfrm>
            <a:off x="2286000" y="5486400"/>
            <a:ext cx="4572000" cy="400110"/>
          </a:xfrm>
          <a:prstGeom prst="rect">
            <a:avLst/>
          </a:prstGeom>
          <a:noFill/>
        </p:spPr>
        <p:txBody>
          <a:bodyPr wrap="square">
            <a:spAutoFit/>
          </a:bodyPr>
          <a:lstStyle/>
          <a:p>
            <a:pPr algn="ctr"/>
            <a:r>
              <a:rPr lang="en-US" sz="1000" dirty="0"/>
              <a:t>Miguelsierra on Wikimedia Commons. "Chloroplast scheme."</a:t>
            </a:r>
          </a:p>
          <a:p>
            <a:pPr algn="ctr"/>
            <a:r>
              <a:rPr lang="en-US" sz="1000" dirty="0"/>
              <a:t>Juan Carlos Fonseca Mata on Wikimedia Commons. "Chloroplasts."</a:t>
            </a:r>
          </a:p>
        </p:txBody>
      </p:sp>
      <p:pic>
        <p:nvPicPr>
          <p:cNvPr id="6" name="Content Placeholder 6" descr="Image (a) shows a cross section of a chloroplast with an outer membrane and an inner membrane. Thylakoids are disk-shaped and stack together in grana. The fluid within the chloroplast is called stroma. Image (b) is a micrograph of plant cells. The chloroplasts can be seen as green on the micrographs.">
            <a:extLst>
              <a:ext uri="{FF2B5EF4-FFF2-40B4-BE49-F238E27FC236}">
                <a16:creationId xmlns:a16="http://schemas.microsoft.com/office/drawing/2014/main" id="{5DD70EA7-6A41-94B3-263E-34494BF484A3}"/>
              </a:ext>
            </a:extLst>
          </p:cNvPr>
          <p:cNvPicPr>
            <a:picLocks noGrp="1" noChangeAspect="1"/>
          </p:cNvPicPr>
          <p:nvPr>
            <p:ph idx="1"/>
          </p:nvPr>
        </p:nvPicPr>
        <p:blipFill>
          <a:blip r:embed="rId3"/>
          <a:srcRect t="6666" b="31668"/>
          <a:stretch/>
        </p:blipFill>
        <p:spPr>
          <a:xfrm>
            <a:off x="457200" y="2019300"/>
            <a:ext cx="8229600" cy="2819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30CA-BF2D-C541-BA50-00539283965E}"/>
              </a:ext>
            </a:extLst>
          </p:cNvPr>
          <p:cNvSpPr>
            <a:spLocks noGrp="1"/>
          </p:cNvSpPr>
          <p:nvPr>
            <p:ph type="title"/>
          </p:nvPr>
        </p:nvSpPr>
        <p:spPr/>
        <p:txBody>
          <a:bodyPr/>
          <a:lstStyle/>
          <a:p>
            <a:r>
              <a:rPr lang="en-US" dirty="0"/>
              <a:t>Plastids</a:t>
            </a:r>
            <a:r>
              <a:rPr lang="en-US" sz="1400" baseline="-25000" dirty="0"/>
              <a:t>2</a:t>
            </a:r>
            <a:endParaRPr lang="en-US" dirty="0"/>
          </a:p>
        </p:txBody>
      </p:sp>
      <p:sp>
        <p:nvSpPr>
          <p:cNvPr id="3" name="Content Placeholder 2">
            <a:extLst>
              <a:ext uri="{FF2B5EF4-FFF2-40B4-BE49-F238E27FC236}">
                <a16:creationId xmlns:a16="http://schemas.microsoft.com/office/drawing/2014/main" id="{25C76CBC-56E1-BC2B-1E56-9A149ED08A07}"/>
              </a:ext>
            </a:extLst>
          </p:cNvPr>
          <p:cNvSpPr>
            <a:spLocks noGrp="1"/>
          </p:cNvSpPr>
          <p:nvPr>
            <p:ph idx="1"/>
          </p:nvPr>
        </p:nvSpPr>
        <p:spPr/>
        <p:txBody>
          <a:bodyPr>
            <a:normAutofit lnSpcReduction="10000"/>
          </a:bodyPr>
          <a:lstStyle/>
          <a:p>
            <a:r>
              <a:rPr lang="en-US" dirty="0"/>
              <a:t>Cyanobacteria possess unique internal membrane-bound sacs called thylakoids, containing chlorophyll and proteins for photosynthesis, along with typical gram-negative bacterial structures.</a:t>
            </a:r>
          </a:p>
          <a:p>
            <a:pPr marL="457200" indent="-457200">
              <a:buFont typeface="Arial" panose="020B0604020202020204" pitchFamily="34" charset="0"/>
              <a:buChar char="•"/>
            </a:pPr>
            <a:r>
              <a:rPr lang="en-US" dirty="0"/>
              <a:t>Chloroplasts from primary endosymbiosis share characteristics with cyanobacteria, including: </a:t>
            </a:r>
          </a:p>
          <a:p>
            <a:pPr marL="1200150" lvl="1" indent="-457200">
              <a:buFont typeface="Arial" panose="020B0604020202020204" pitchFamily="34" charset="0"/>
              <a:buChar char="•"/>
            </a:pPr>
            <a:r>
              <a:rPr lang="en-US" dirty="0"/>
              <a:t>Thylakoids </a:t>
            </a:r>
          </a:p>
          <a:p>
            <a:pPr marL="1200150" lvl="1" indent="-457200">
              <a:buFont typeface="Arial" panose="020B0604020202020204" pitchFamily="34" charset="0"/>
              <a:buChar char="•"/>
            </a:pPr>
            <a:r>
              <a:rPr lang="en-US" dirty="0"/>
              <a:t>Circular DNA </a:t>
            </a:r>
          </a:p>
          <a:p>
            <a:pPr marL="1200150" lvl="1" indent="-457200">
              <a:buFont typeface="Arial" panose="020B0604020202020204" pitchFamily="34" charset="0"/>
              <a:buChar char="•"/>
            </a:pPr>
            <a:r>
              <a:rPr lang="en-US" dirty="0"/>
              <a:t>Ribosomes</a:t>
            </a:r>
          </a:p>
          <a:p>
            <a:pPr marL="1200150" lvl="1" indent="-457200">
              <a:buFont typeface="Arial" panose="020B0604020202020204" pitchFamily="34" charset="0"/>
              <a:buChar char="•"/>
            </a:pPr>
            <a:r>
              <a:rPr lang="en-US" dirty="0"/>
              <a:t>Are enclosed by two membranes</a:t>
            </a:r>
          </a:p>
        </p:txBody>
      </p:sp>
    </p:spTree>
    <p:extLst>
      <p:ext uri="{BB962C8B-B14F-4D97-AF65-F5344CB8AC3E}">
        <p14:creationId xmlns:p14="http://schemas.microsoft.com/office/powerpoint/2010/main" val="124196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30CA-BF2D-C541-BA50-00539283965E}"/>
              </a:ext>
            </a:extLst>
          </p:cNvPr>
          <p:cNvSpPr>
            <a:spLocks noGrp="1"/>
          </p:cNvSpPr>
          <p:nvPr>
            <p:ph type="title"/>
          </p:nvPr>
        </p:nvSpPr>
        <p:spPr/>
        <p:txBody>
          <a:bodyPr/>
          <a:lstStyle/>
          <a:p>
            <a:r>
              <a:rPr lang="en-US" dirty="0"/>
              <a:t>Plastids</a:t>
            </a:r>
            <a:r>
              <a:rPr lang="en-US" sz="1400" baseline="-25000" dirty="0"/>
              <a:t>3</a:t>
            </a:r>
            <a:endParaRPr lang="en-US" dirty="0"/>
          </a:p>
        </p:txBody>
      </p:sp>
      <p:sp>
        <p:nvSpPr>
          <p:cNvPr id="3" name="Content Placeholder 2">
            <a:extLst>
              <a:ext uri="{FF2B5EF4-FFF2-40B4-BE49-F238E27FC236}">
                <a16:creationId xmlns:a16="http://schemas.microsoft.com/office/drawing/2014/main" id="{25C76CBC-56E1-BC2B-1E56-9A149ED08A07}"/>
              </a:ext>
            </a:extLst>
          </p:cNvPr>
          <p:cNvSpPr>
            <a:spLocks noGrp="1"/>
          </p:cNvSpPr>
          <p:nvPr>
            <p:ph idx="1"/>
          </p:nvPr>
        </p:nvSpPr>
        <p:spPr/>
        <p:txBody>
          <a:bodyPr>
            <a:normAutofit/>
          </a:bodyPr>
          <a:lstStyle/>
          <a:p>
            <a:r>
              <a:rPr lang="en-US" dirty="0"/>
              <a:t>Chloroplasts parallel mitochondrial characteristics:</a:t>
            </a:r>
          </a:p>
          <a:p>
            <a:pPr marL="457200" indent="-457200">
              <a:buFont typeface="Arial" panose="020B0604020202020204" pitchFamily="34" charset="0"/>
              <a:buChar char="•"/>
            </a:pPr>
            <a:r>
              <a:rPr lang="en-US" dirty="0"/>
              <a:t>Gene transfer from endosymbionts to the nucleus</a:t>
            </a:r>
          </a:p>
          <a:p>
            <a:pPr marL="457200" indent="-457200">
              <a:buFont typeface="Arial" panose="020B0604020202020204" pitchFamily="34" charset="0"/>
              <a:buChar char="•"/>
            </a:pPr>
            <a:r>
              <a:rPr lang="en-US" dirty="0"/>
              <a:t>Plastids' inability to survive independently </a:t>
            </a:r>
          </a:p>
          <a:p>
            <a:pPr marL="457200" indent="-457200">
              <a:buFont typeface="Arial" panose="020B0604020202020204" pitchFamily="34" charset="0"/>
              <a:buChar char="•"/>
            </a:pPr>
            <a:r>
              <a:rPr lang="en-US" dirty="0"/>
              <a:t>Replication</a:t>
            </a:r>
          </a:p>
          <a:p>
            <a:r>
              <a:rPr lang="en-US" dirty="0"/>
              <a:t>The endosymbiotic event leading to Archaeplastida likely occurred 1 to 1.5 billion years ago, significantly later than the appearance of eukaryotes.</a:t>
            </a:r>
          </a:p>
        </p:txBody>
      </p:sp>
    </p:spTree>
    <p:extLst>
      <p:ext uri="{BB962C8B-B14F-4D97-AF65-F5344CB8AC3E}">
        <p14:creationId xmlns:p14="http://schemas.microsoft.com/office/powerpoint/2010/main" val="186389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30CA-BF2D-C541-BA50-00539283965E}"/>
              </a:ext>
            </a:extLst>
          </p:cNvPr>
          <p:cNvSpPr>
            <a:spLocks noGrp="1"/>
          </p:cNvSpPr>
          <p:nvPr>
            <p:ph type="title"/>
          </p:nvPr>
        </p:nvSpPr>
        <p:spPr/>
        <p:txBody>
          <a:bodyPr/>
          <a:lstStyle/>
          <a:p>
            <a:r>
              <a:rPr lang="en-US" dirty="0"/>
              <a:t>Plastids</a:t>
            </a:r>
            <a:r>
              <a:rPr lang="en-US" sz="1400" baseline="-25000" dirty="0"/>
              <a:t>4</a:t>
            </a:r>
            <a:endParaRPr lang="en-US" dirty="0"/>
          </a:p>
        </p:txBody>
      </p:sp>
      <p:sp>
        <p:nvSpPr>
          <p:cNvPr id="3" name="Content Placeholder 2">
            <a:extLst>
              <a:ext uri="{FF2B5EF4-FFF2-40B4-BE49-F238E27FC236}">
                <a16:creationId xmlns:a16="http://schemas.microsoft.com/office/drawing/2014/main" id="{25C76CBC-56E1-BC2B-1E56-9A149ED08A07}"/>
              </a:ext>
            </a:extLst>
          </p:cNvPr>
          <p:cNvSpPr>
            <a:spLocks noGrp="1"/>
          </p:cNvSpPr>
          <p:nvPr>
            <p:ph idx="1"/>
          </p:nvPr>
        </p:nvSpPr>
        <p:spPr>
          <a:xfrm>
            <a:off x="457200" y="1280160"/>
            <a:ext cx="8229600" cy="1920240"/>
          </a:xfrm>
        </p:spPr>
        <p:txBody>
          <a:bodyPr>
            <a:normAutofit/>
          </a:bodyPr>
          <a:lstStyle/>
          <a:p>
            <a:r>
              <a:rPr lang="en-US" sz="2400" dirty="0"/>
              <a:t>Secondary endosymbiosis, involving the uptake of green or red algae by various algal groups, results in plastids with three or more membranes, often with nucleomorph remnants, suggesting complex evolutionary histories and higher-order endosymbiotic events in some cases.</a:t>
            </a:r>
          </a:p>
        </p:txBody>
      </p:sp>
      <p:pic>
        <p:nvPicPr>
          <p:cNvPr id="5" name="Content Placeholder 5" descr="Two images: (a) shows a photograph of red algae; (b) shows a micrograph of green algae.">
            <a:extLst>
              <a:ext uri="{FF2B5EF4-FFF2-40B4-BE49-F238E27FC236}">
                <a16:creationId xmlns:a16="http://schemas.microsoft.com/office/drawing/2014/main" id="{EBAE6D6C-546D-C8C6-B609-F9571901B683}"/>
              </a:ext>
            </a:extLst>
          </p:cNvPr>
          <p:cNvPicPr>
            <a:picLocks noChangeAspect="1"/>
          </p:cNvPicPr>
          <p:nvPr/>
        </p:nvPicPr>
        <p:blipFill>
          <a:blip r:embed="rId2"/>
          <a:srcRect l="1852" t="7000" r="1852" b="23017"/>
          <a:stretch/>
        </p:blipFill>
        <p:spPr>
          <a:xfrm>
            <a:off x="2193982" y="3210805"/>
            <a:ext cx="4756033" cy="1920240"/>
          </a:xfrm>
          <a:prstGeom prst="rect">
            <a:avLst/>
          </a:prstGeom>
        </p:spPr>
      </p:pic>
      <p:sp>
        <p:nvSpPr>
          <p:cNvPr id="6" name="TextBox 5">
            <a:extLst>
              <a:ext uri="{FF2B5EF4-FFF2-40B4-BE49-F238E27FC236}">
                <a16:creationId xmlns:a16="http://schemas.microsoft.com/office/drawing/2014/main" id="{1A1B2D27-F467-DABF-94CC-950752345B03}"/>
              </a:ext>
            </a:extLst>
          </p:cNvPr>
          <p:cNvSpPr txBox="1"/>
          <p:nvPr/>
        </p:nvSpPr>
        <p:spPr>
          <a:xfrm>
            <a:off x="2285999" y="5131045"/>
            <a:ext cx="4572000" cy="523220"/>
          </a:xfrm>
          <a:prstGeom prst="rect">
            <a:avLst/>
          </a:prstGeom>
          <a:noFill/>
        </p:spPr>
        <p:txBody>
          <a:bodyPr wrap="square">
            <a:spAutoFit/>
          </a:bodyPr>
          <a:lstStyle/>
          <a:p>
            <a:pPr algn="ctr"/>
            <a:r>
              <a:rPr lang="en-US" sz="1400" b="1" dirty="0"/>
              <a:t>23.1 Figure 6: </a:t>
            </a:r>
            <a:r>
              <a:rPr lang="en-US" sz="1400" dirty="0"/>
              <a:t>(a) Red algae and (b) green algae share similar DNA sequences with photosynthetic cyanobacteria. </a:t>
            </a:r>
          </a:p>
        </p:txBody>
      </p:sp>
      <p:sp>
        <p:nvSpPr>
          <p:cNvPr id="8" name="TextBox 7">
            <a:extLst>
              <a:ext uri="{FF2B5EF4-FFF2-40B4-BE49-F238E27FC236}">
                <a16:creationId xmlns:a16="http://schemas.microsoft.com/office/drawing/2014/main" id="{64D5A2DF-F489-D29D-FF1F-62CA86F20020}"/>
              </a:ext>
            </a:extLst>
          </p:cNvPr>
          <p:cNvSpPr txBox="1"/>
          <p:nvPr/>
        </p:nvSpPr>
        <p:spPr>
          <a:xfrm>
            <a:off x="2286000" y="5585376"/>
            <a:ext cx="4572000" cy="400110"/>
          </a:xfrm>
          <a:prstGeom prst="rect">
            <a:avLst/>
          </a:prstGeom>
          <a:noFill/>
        </p:spPr>
        <p:txBody>
          <a:bodyPr wrap="square">
            <a:spAutoFit/>
          </a:bodyPr>
          <a:lstStyle/>
          <a:p>
            <a:pPr algn="ctr"/>
            <a:r>
              <a:rPr lang="en-US" sz="1000" dirty="0"/>
              <a:t>Ed Bierman on Wikimedia Commons. "Red algae."</a:t>
            </a:r>
          </a:p>
          <a:p>
            <a:pPr algn="ctr"/>
            <a:r>
              <a:rPr lang="en-US" sz="1000" dirty="0"/>
              <a:t>Micropix on Wikimedia Commons. "Green algae."</a:t>
            </a:r>
          </a:p>
        </p:txBody>
      </p:sp>
    </p:spTree>
    <p:extLst>
      <p:ext uri="{BB962C8B-B14F-4D97-AF65-F5344CB8AC3E}">
        <p14:creationId xmlns:p14="http://schemas.microsoft.com/office/powerpoint/2010/main" val="190907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55734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Explain</a:t>
            </a:r>
            <a:r>
              <a:rPr lang="en-US" dirty="0"/>
              <a:t> the endosymbiotic theory.</a:t>
            </a:r>
          </a:p>
          <a:p>
            <a:pPr marL="457200" indent="-457200">
              <a:buFont typeface="Arial" panose="020B0604020202020204" pitchFamily="34" charset="0"/>
              <a:buChar char="•"/>
              <a:tabLst>
                <a:tab pos="457200" algn="l"/>
              </a:tabLst>
            </a:pPr>
            <a:r>
              <a:rPr lang="en-US" b="1" dirty="0"/>
              <a:t>List</a:t>
            </a:r>
            <a:r>
              <a:rPr lang="en-US" dirty="0"/>
              <a:t> the unifying characteristics of eukaryotes.</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2301240"/>
          </a:xfrm>
        </p:spPr>
        <p:txBody>
          <a:bodyPr/>
          <a:lstStyle/>
          <a:p>
            <a:r>
              <a:rPr lang="en-US" dirty="0"/>
              <a:t>In groups of three or four, create a 3-D model of a chloroplast and a 3-D model of a cyanobacteria. You can use any materials that are available to you. Label each structure. As a class, discuss how the models are similar or different.</a:t>
            </a:r>
          </a:p>
        </p:txBody>
      </p:sp>
    </p:spTree>
    <p:extLst>
      <p:ext uri="{BB962C8B-B14F-4D97-AF65-F5344CB8AC3E}">
        <p14:creationId xmlns:p14="http://schemas.microsoft.com/office/powerpoint/2010/main" val="20696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38FD-583F-3D4E-1416-4C0EF487A375}"/>
              </a:ext>
            </a:extLst>
          </p:cNvPr>
          <p:cNvSpPr>
            <a:spLocks noGrp="1"/>
          </p:cNvSpPr>
          <p:nvPr>
            <p:ph type="title"/>
          </p:nvPr>
        </p:nvSpPr>
        <p:spPr/>
        <p:txBody>
          <a:bodyPr/>
          <a:lstStyle/>
          <a:p>
            <a:r>
              <a:rPr lang="en-US" dirty="0"/>
              <a:t>23.1 Figure 7</a:t>
            </a:r>
          </a:p>
        </p:txBody>
      </p:sp>
      <p:sp>
        <p:nvSpPr>
          <p:cNvPr id="6" name="TextBox 5">
            <a:extLst>
              <a:ext uri="{FF2B5EF4-FFF2-40B4-BE49-F238E27FC236}">
                <a16:creationId xmlns:a16="http://schemas.microsoft.com/office/drawing/2014/main" id="{4F58392E-0EE3-2415-3993-711D96A76C3D}"/>
              </a:ext>
            </a:extLst>
          </p:cNvPr>
          <p:cNvSpPr txBox="1"/>
          <p:nvPr/>
        </p:nvSpPr>
        <p:spPr>
          <a:xfrm>
            <a:off x="2286000" y="5757371"/>
            <a:ext cx="4572000" cy="246221"/>
          </a:xfrm>
          <a:prstGeom prst="rect">
            <a:avLst/>
          </a:prstGeom>
          <a:noFill/>
        </p:spPr>
        <p:txBody>
          <a:bodyPr wrap="square">
            <a:spAutoFit/>
          </a:bodyPr>
          <a:lstStyle/>
          <a:p>
            <a:pPr algn="ctr"/>
            <a:r>
              <a:rPr lang="en-US" sz="1000" dirty="0"/>
              <a:t>Phil Schatz on Wikimedia Commons. "Endosymbiotic theory." Modified. </a:t>
            </a:r>
          </a:p>
        </p:txBody>
      </p:sp>
      <p:pic>
        <p:nvPicPr>
          <p:cNvPr id="7" name="Content Placeholder 5" descr="The illustration shows steps that, according to the endosymbiotic theory, gave rise to eukaryotic organisms. In step 1, infoldings in the plasma membrane of an ancestral prokaryote gave rise to endomembrane components, including a nucleus and endoplasmic reticulum. In step 2, the first endosymbiotic event occurred: The ancestral eukaryote consumed aerobic bacteria that evolved into mitochondria. In a second endosymbiotic event, the early eukaryote consumed photosynthetic bacteria that evolved into chloroplasts.">
            <a:extLst>
              <a:ext uri="{FF2B5EF4-FFF2-40B4-BE49-F238E27FC236}">
                <a16:creationId xmlns:a16="http://schemas.microsoft.com/office/drawing/2014/main" id="{96AD013E-CCC5-4A96-73B5-B926597DFA60}"/>
              </a:ext>
            </a:extLst>
          </p:cNvPr>
          <p:cNvPicPr>
            <a:picLocks noGrp="1" noChangeAspect="1"/>
          </p:cNvPicPr>
          <p:nvPr>
            <p:ph idx="1"/>
          </p:nvPr>
        </p:nvPicPr>
        <p:blipFill>
          <a:blip r:embed="rId3"/>
          <a:srcRect t="5333" b="4669"/>
          <a:stretch/>
        </p:blipFill>
        <p:spPr>
          <a:xfrm>
            <a:off x="457200" y="1371600"/>
            <a:ext cx="8229600" cy="4114800"/>
          </a:xfrm>
        </p:spPr>
      </p:pic>
    </p:spTree>
    <p:extLst>
      <p:ext uri="{BB962C8B-B14F-4D97-AF65-F5344CB8AC3E}">
        <p14:creationId xmlns:p14="http://schemas.microsoft.com/office/powerpoint/2010/main" val="342160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normAutofit/>
          </a:bodyPr>
          <a:lstStyle/>
          <a:p>
            <a:r>
              <a:rPr lang="en-US" dirty="0"/>
              <a:t>What evidence is there that mitochondria were incorporated into the ancestral eukaryotic cell before chloroplasts? </a:t>
            </a:r>
          </a:p>
        </p:txBody>
      </p:sp>
    </p:spTree>
    <p:extLst>
      <p:ext uri="{BB962C8B-B14F-4D97-AF65-F5344CB8AC3E}">
        <p14:creationId xmlns:p14="http://schemas.microsoft.com/office/powerpoint/2010/main" val="262257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45D8-D958-BB20-B391-5364259AB38F}"/>
              </a:ext>
            </a:extLst>
          </p:cNvPr>
          <p:cNvSpPr>
            <a:spLocks noGrp="1"/>
          </p:cNvSpPr>
          <p:nvPr>
            <p:ph type="title"/>
          </p:nvPr>
        </p:nvSpPr>
        <p:spPr/>
        <p:txBody>
          <a:bodyPr/>
          <a:lstStyle/>
          <a:p>
            <a:r>
              <a:rPr lang="en-US" dirty="0"/>
              <a:t>Evolution Connection</a:t>
            </a:r>
          </a:p>
        </p:txBody>
      </p:sp>
      <p:sp>
        <p:nvSpPr>
          <p:cNvPr id="3" name="Content Placeholder 2">
            <a:extLst>
              <a:ext uri="{FF2B5EF4-FFF2-40B4-BE49-F238E27FC236}">
                <a16:creationId xmlns:a16="http://schemas.microsoft.com/office/drawing/2014/main" id="{485EADFE-89D2-AD12-5A47-0963757EC5CA}"/>
              </a:ext>
            </a:extLst>
          </p:cNvPr>
          <p:cNvSpPr>
            <a:spLocks noGrp="1"/>
          </p:cNvSpPr>
          <p:nvPr>
            <p:ph idx="1"/>
          </p:nvPr>
        </p:nvSpPr>
        <p:spPr>
          <a:xfrm>
            <a:off x="457200" y="990600"/>
            <a:ext cx="8229600" cy="3048000"/>
          </a:xfrm>
        </p:spPr>
        <p:txBody>
          <a:bodyPr>
            <a:normAutofit fontScale="85000" lnSpcReduction="10000"/>
          </a:bodyPr>
          <a:lstStyle/>
          <a:p>
            <a:r>
              <a:rPr lang="en-US" sz="2400" dirty="0"/>
              <a:t>Secondary endosymbiosis is proposed when an ancestral cell containing a photosynthetic endosymbiont is engulfed by another eukaryotic cell.</a:t>
            </a:r>
          </a:p>
          <a:p>
            <a:r>
              <a:rPr lang="en-US" sz="2400" dirty="0"/>
              <a:t>Chlorarachniophytes, rare algae within the Rhizaria supergroup, likely originated from a secondary endosymbiotic event as evidenced by their photosynthetic capability, the presence of a vestigial nucleus in the green algal endosymbiont, and plastids with four membranes.</a:t>
            </a:r>
          </a:p>
          <a:p>
            <a:r>
              <a:rPr lang="en-US" sz="2400" dirty="0"/>
              <a:t>Secondary endosymbiosis is not unique to chlorarachniophytes; it also occurs in excavates and chromalveolates, resulting in the evolution of plastids in various protist lineages.</a:t>
            </a:r>
          </a:p>
        </p:txBody>
      </p:sp>
      <p:sp>
        <p:nvSpPr>
          <p:cNvPr id="9" name="TextBox 8">
            <a:extLst>
              <a:ext uri="{FF2B5EF4-FFF2-40B4-BE49-F238E27FC236}">
                <a16:creationId xmlns:a16="http://schemas.microsoft.com/office/drawing/2014/main" id="{ABD6015A-4DC4-8B52-61C1-A3C7FD517EAA}"/>
              </a:ext>
            </a:extLst>
          </p:cNvPr>
          <p:cNvSpPr txBox="1"/>
          <p:nvPr/>
        </p:nvSpPr>
        <p:spPr>
          <a:xfrm>
            <a:off x="761822" y="3749873"/>
            <a:ext cx="1219200" cy="307777"/>
          </a:xfrm>
          <a:prstGeom prst="rect">
            <a:avLst/>
          </a:prstGeom>
          <a:noFill/>
        </p:spPr>
        <p:txBody>
          <a:bodyPr wrap="square" rtlCol="0">
            <a:spAutoFit/>
          </a:bodyPr>
          <a:lstStyle/>
          <a:p>
            <a:pPr algn="ctr"/>
            <a:r>
              <a:rPr lang="en-US" sz="1400" b="1" dirty="0"/>
              <a:t>23.1 Figure 8</a:t>
            </a:r>
          </a:p>
        </p:txBody>
      </p:sp>
      <p:sp>
        <p:nvSpPr>
          <p:cNvPr id="8" name="TextBox 7">
            <a:extLst>
              <a:ext uri="{FF2B5EF4-FFF2-40B4-BE49-F238E27FC236}">
                <a16:creationId xmlns:a16="http://schemas.microsoft.com/office/drawing/2014/main" id="{DDBDED77-2693-6B6E-7CC0-0B733B5AE96B}"/>
              </a:ext>
            </a:extLst>
          </p:cNvPr>
          <p:cNvSpPr txBox="1"/>
          <p:nvPr/>
        </p:nvSpPr>
        <p:spPr>
          <a:xfrm>
            <a:off x="2767586" y="5810250"/>
            <a:ext cx="4572000" cy="246221"/>
          </a:xfrm>
          <a:prstGeom prst="rect">
            <a:avLst/>
          </a:prstGeom>
          <a:noFill/>
        </p:spPr>
        <p:txBody>
          <a:bodyPr wrap="square">
            <a:spAutoFit/>
          </a:bodyPr>
          <a:lstStyle/>
          <a:p>
            <a:pPr algn="ctr"/>
            <a:r>
              <a:rPr lang="en-US" sz="1000" dirty="0"/>
              <a:t>CNX OpenStax on Wikimedia Commons. "Endosymbiont processes." Modified. </a:t>
            </a:r>
          </a:p>
        </p:txBody>
      </p:sp>
      <p:pic>
        <p:nvPicPr>
          <p:cNvPr id="4" name="Content Placeholder 6" descr="According to the secondary endosymbiosis theory, plastids in modern chlorarachniophytes arose via two endosymbiotic events. In the first event, a cyanobacterium was engulfed by a heterotrophic eukaryote. Cyanobacteria have two membranes, and the endosymbiosis event gave rise to a third membrane. One of these membranes was lost. Then, in a second endosymbiotic event, the cell was engulfed by another cell. The first cell became a plastid, an organelle with a vestigial nucleus and an organelle membrane inside it; thus, the plastid has the appearance of a cell within a cell.">
            <a:extLst>
              <a:ext uri="{FF2B5EF4-FFF2-40B4-BE49-F238E27FC236}">
                <a16:creationId xmlns:a16="http://schemas.microsoft.com/office/drawing/2014/main" id="{00A22E7E-2680-12E2-5F7E-54499AA06D38}"/>
              </a:ext>
            </a:extLst>
          </p:cNvPr>
          <p:cNvPicPr>
            <a:picLocks noChangeAspect="1"/>
          </p:cNvPicPr>
          <p:nvPr/>
        </p:nvPicPr>
        <p:blipFill>
          <a:blip r:embed="rId2"/>
          <a:srcRect t="5333" b="31334"/>
          <a:stretch/>
        </p:blipFill>
        <p:spPr>
          <a:xfrm>
            <a:off x="1981022" y="3667125"/>
            <a:ext cx="6145129" cy="2162175"/>
          </a:xfrm>
          <a:prstGeom prst="rect">
            <a:avLst/>
          </a:prstGeom>
        </p:spPr>
      </p:pic>
    </p:spTree>
    <p:extLst>
      <p:ext uri="{BB962C8B-B14F-4D97-AF65-F5344CB8AC3E}">
        <p14:creationId xmlns:p14="http://schemas.microsoft.com/office/powerpoint/2010/main" val="125558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6BA8-F61B-4ABC-9D31-E9D2CFB2150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4C871EB-0C2A-0927-9CCE-3D420ED3A2DC}"/>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sz="2400" dirty="0"/>
              <a:t>Eukaryotes emerged around 2 billion years ago, with the oldest fossil evidence dating back to this time period, predating prokaryotic fossils.</a:t>
            </a:r>
          </a:p>
          <a:p>
            <a:pPr marL="457200" indent="-457200">
              <a:buFont typeface="Arial" panose="020B0604020202020204" pitchFamily="34" charset="0"/>
              <a:buChar char="•"/>
            </a:pPr>
            <a:r>
              <a:rPr lang="en-US" sz="2400" dirty="0"/>
              <a:t>Today's eukaryotes likely descended from an ancestor with prokaryotic characteristics, such as cells lacking nuclei and endomembrane systems.</a:t>
            </a:r>
          </a:p>
          <a:p>
            <a:pPr marL="457200" indent="-457200">
              <a:buFont typeface="Arial" panose="020B0604020202020204" pitchFamily="34" charset="0"/>
              <a:buChar char="•"/>
            </a:pPr>
            <a:r>
              <a:rPr lang="en-US" sz="2400" dirty="0"/>
              <a:t>The last common ancestor of modern eukaryotes possessed nuclei with linear chromosomes containing DNA associated with histones and a cytoskeleton capable of forming cilia and flagella.</a:t>
            </a:r>
          </a:p>
          <a:p>
            <a:pPr marL="457200" indent="-457200">
              <a:buFont typeface="Arial" panose="020B0604020202020204" pitchFamily="34" charset="0"/>
              <a:buChar char="•"/>
            </a:pPr>
            <a:r>
              <a:rPr lang="en-US" sz="2400" dirty="0"/>
              <a:t>Mitochondria, derived from aerobic alphaproteobacteria, were present in the ancestral eukaryote, suggesting an aerobic lifestyle.</a:t>
            </a:r>
          </a:p>
          <a:p>
            <a:pPr marL="457200" indent="-457200">
              <a:buFont typeface="Arial" panose="020B0604020202020204" pitchFamily="34" charset="0"/>
              <a:buChar char="•"/>
            </a:pPr>
            <a:r>
              <a:rPr lang="en-US" sz="2400" dirty="0"/>
              <a:t>Despite their common ancestry, modern eukaryotes exhibit vast diversity in morphology, organization, life cycles, and cell numbers.</a:t>
            </a:r>
          </a:p>
        </p:txBody>
      </p:sp>
    </p:spTree>
    <p:extLst>
      <p:ext uri="{BB962C8B-B14F-4D97-AF65-F5344CB8AC3E}">
        <p14:creationId xmlns:p14="http://schemas.microsoft.com/office/powerpoint/2010/main" val="27911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Protists</a:t>
            </a:r>
            <a:endParaRPr lang="en-US" sz="3200" dirty="0">
              <a:solidFill>
                <a:schemeClr val="accent1"/>
              </a:solidFill>
            </a:endParaRPr>
          </a:p>
        </p:txBody>
      </p:sp>
      <p:sp>
        <p:nvSpPr>
          <p:cNvPr id="11267" name="Rectangle 3"/>
          <p:cNvSpPr>
            <a:spLocks noGrp="1"/>
          </p:cNvSpPr>
          <p:nvPr>
            <p:ph idx="1"/>
          </p:nvPr>
        </p:nvSpPr>
        <p:spPr>
          <a:xfrm>
            <a:off x="468086" y="1126588"/>
            <a:ext cx="8229600" cy="2912012"/>
          </a:xfrm>
          <a:prstGeom prst="rect">
            <a:avLst/>
          </a:prstGeom>
        </p:spPr>
        <p:txBody>
          <a:bodyPr>
            <a:normAutofit fontScale="77500" lnSpcReduction="20000"/>
          </a:bodyPr>
          <a:lstStyle/>
          <a:p>
            <a:pPr marL="0" indent="0">
              <a:buNone/>
              <a:tabLst>
                <a:tab pos="461963" algn="l"/>
              </a:tabLst>
            </a:pPr>
            <a:r>
              <a:rPr lang="en-US" dirty="0">
                <a:solidFill>
                  <a:schemeClr val="tx1"/>
                </a:solidFill>
              </a:rPr>
              <a:t>Protists are a diverse group of eukaryotic microorganisms, not classified as animals, plants, or fungi</a:t>
            </a:r>
          </a:p>
          <a:p>
            <a:pPr>
              <a:tabLst>
                <a:tab pos="461963" algn="l"/>
              </a:tabLst>
            </a:pPr>
            <a:r>
              <a:rPr lang="en-US" dirty="0">
                <a:solidFill>
                  <a:schemeClr val="tx1"/>
                </a:solidFill>
              </a:rPr>
              <a:t>Mostly microscopic, unicellular organisms found in a variety of environments</a:t>
            </a:r>
          </a:p>
          <a:p>
            <a:pPr lvl="1">
              <a:tabLst>
                <a:tab pos="461963" algn="l"/>
              </a:tabLst>
            </a:pPr>
            <a:r>
              <a:rPr lang="en-US" dirty="0"/>
              <a:t>Examples: soil, freshwater, brackish, marine environments, and animal digestive tracts</a:t>
            </a:r>
            <a:endParaRPr lang="en-US" dirty="0">
              <a:solidFill>
                <a:schemeClr val="tx1"/>
              </a:solidFill>
            </a:endParaRPr>
          </a:p>
          <a:p>
            <a:pPr>
              <a:tabLst>
                <a:tab pos="461963" algn="l"/>
              </a:tabLst>
            </a:pPr>
            <a:r>
              <a:rPr lang="en-US" dirty="0">
                <a:solidFill>
                  <a:schemeClr val="tx1"/>
                </a:solidFill>
              </a:rPr>
              <a:t>Can be macroscopic, like giant amoebae or seaweeds, and a few are multicellular</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
        <p:nvSpPr>
          <p:cNvPr id="6" name="TextBox 5">
            <a:extLst>
              <a:ext uri="{FF2B5EF4-FFF2-40B4-BE49-F238E27FC236}">
                <a16:creationId xmlns:a16="http://schemas.microsoft.com/office/drawing/2014/main" id="{10B7BCFD-0E29-DDD9-EFA5-45E7E46A771C}"/>
              </a:ext>
            </a:extLst>
          </p:cNvPr>
          <p:cNvSpPr txBox="1"/>
          <p:nvPr/>
        </p:nvSpPr>
        <p:spPr>
          <a:xfrm>
            <a:off x="838200" y="5432327"/>
            <a:ext cx="7467600" cy="523220"/>
          </a:xfrm>
          <a:prstGeom prst="rect">
            <a:avLst/>
          </a:prstGeom>
          <a:noFill/>
        </p:spPr>
        <p:txBody>
          <a:bodyPr wrap="square">
            <a:spAutoFit/>
          </a:bodyPr>
          <a:lstStyle/>
          <a:p>
            <a:pPr algn="ctr"/>
            <a:r>
              <a:rPr lang="en-US" sz="1400" b="1" dirty="0"/>
              <a:t>23.1 Figure 1: </a:t>
            </a:r>
            <a:r>
              <a:rPr lang="en-US" sz="1400" dirty="0"/>
              <a:t>Protists range from the microscopic, single-celled (a) </a:t>
            </a:r>
            <a:r>
              <a:rPr lang="en-US" sz="1400" i="1" dirty="0"/>
              <a:t>Acanthocystis turfacea </a:t>
            </a:r>
            <a:r>
              <a:rPr lang="en-US" sz="1400" dirty="0"/>
              <a:t>and the (b) ciliate </a:t>
            </a:r>
            <a:r>
              <a:rPr lang="en-US" sz="1400" i="1" dirty="0"/>
              <a:t>Tetrahymena thermophila</a:t>
            </a:r>
            <a:r>
              <a:rPr lang="en-US" sz="1400" dirty="0"/>
              <a:t>, to the enormous, multicellular (c) kelps (Chromalveolata).</a:t>
            </a:r>
          </a:p>
        </p:txBody>
      </p:sp>
      <p:sp>
        <p:nvSpPr>
          <p:cNvPr id="4" name="TextBox 3">
            <a:extLst>
              <a:ext uri="{FF2B5EF4-FFF2-40B4-BE49-F238E27FC236}">
                <a16:creationId xmlns:a16="http://schemas.microsoft.com/office/drawing/2014/main" id="{BB06A030-B11B-3880-FC7B-98584229615A}"/>
              </a:ext>
            </a:extLst>
          </p:cNvPr>
          <p:cNvSpPr txBox="1"/>
          <p:nvPr/>
        </p:nvSpPr>
        <p:spPr>
          <a:xfrm>
            <a:off x="1719943" y="5955547"/>
            <a:ext cx="5704114" cy="461665"/>
          </a:xfrm>
          <a:prstGeom prst="rect">
            <a:avLst/>
          </a:prstGeom>
          <a:noFill/>
        </p:spPr>
        <p:txBody>
          <a:bodyPr wrap="square">
            <a:spAutoFit/>
          </a:bodyPr>
          <a:lstStyle/>
          <a:p>
            <a:pPr algn="ctr"/>
            <a:r>
              <a:rPr lang="en-US" sz="800" dirty="0"/>
              <a:t>James L. Van Etten, Irina V. Agarkova, David D. Dunigan on Wikimedia Commons. "Acanthocystis turfacea."</a:t>
            </a:r>
          </a:p>
          <a:p>
            <a:pPr algn="ctr"/>
            <a:r>
              <a:rPr lang="en-US" sz="800" dirty="0"/>
              <a:t>Picturepest on Wikimedia Commons. "Tetrahymena pyriformis."</a:t>
            </a:r>
          </a:p>
          <a:p>
            <a:pPr algn="ctr"/>
            <a:r>
              <a:rPr lang="en-US" sz="800" dirty="0"/>
              <a:t>NOAA's National Ocean Service on Wikimedia Commons. "Kelp forest."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Eukaryotic Origins</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8229600" cy="4572000"/>
          </a:xfrm>
        </p:spPr>
        <p:txBody>
          <a:bodyPr>
            <a:normAutofit/>
          </a:bodyPr>
          <a:lstStyle/>
          <a:p>
            <a:pPr marL="457200" indent="-457200">
              <a:buFont typeface="Arial" panose="020B0604020202020204" pitchFamily="34" charset="0"/>
              <a:buChar char="•"/>
            </a:pPr>
            <a:r>
              <a:rPr lang="en-US" dirty="0"/>
              <a:t>Eukaryotes (domain Eukarya) evolved from a common ancestor, distinct from Archaea and Bacteria.</a:t>
            </a:r>
          </a:p>
          <a:p>
            <a:pPr marL="457200" indent="-457200">
              <a:buFont typeface="Arial" panose="020B0604020202020204" pitchFamily="34" charset="0"/>
              <a:buChar char="•"/>
            </a:pPr>
            <a:r>
              <a:rPr lang="en-US" dirty="0"/>
              <a:t>Earliest eukaryote fossils date back to around 2.1 billion years ago.</a:t>
            </a:r>
          </a:p>
          <a:p>
            <a:pPr marL="457200" indent="-457200">
              <a:buFont typeface="Arial" panose="020B0604020202020204" pitchFamily="34" charset="0"/>
              <a:buChar char="•"/>
            </a:pPr>
            <a:r>
              <a:rPr lang="en-US" dirty="0"/>
              <a:t>Most living eukaryotes have cells measuring 10 μm or greater.</a:t>
            </a:r>
          </a:p>
        </p:txBody>
      </p:sp>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Characteristics of Eukaryotes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87240"/>
          </a:xfrm>
        </p:spPr>
        <p:txBody>
          <a:bodyPr>
            <a:normAutofit fontScale="92500" lnSpcReduction="20000"/>
          </a:bodyPr>
          <a:lstStyle/>
          <a:p>
            <a:r>
              <a:rPr lang="en-US" dirty="0"/>
              <a:t>Characteristics must have been present in the last common ancestor for eukaryotes.</a:t>
            </a:r>
          </a:p>
          <a:p>
            <a:pPr marL="457200" indent="-457200">
              <a:buFont typeface="Arial" panose="020B0604020202020204" pitchFamily="34" charset="0"/>
              <a:buChar char="•"/>
            </a:pPr>
            <a:r>
              <a:rPr lang="en-US" dirty="0"/>
              <a:t>Cells with nuclei surrounded by a nuclear envelope with nuclear pores</a:t>
            </a:r>
          </a:p>
          <a:p>
            <a:pPr marL="457200" indent="-457200">
              <a:buFont typeface="Arial" panose="020B0604020202020204" pitchFamily="34" charset="0"/>
              <a:buChar char="•"/>
            </a:pPr>
            <a:r>
              <a:rPr lang="en-US" dirty="0"/>
              <a:t>Mitochondria</a:t>
            </a:r>
          </a:p>
          <a:p>
            <a:pPr marL="457200" indent="-457200">
              <a:buFont typeface="Arial" panose="020B0604020202020204" pitchFamily="34" charset="0"/>
              <a:buChar char="•"/>
            </a:pPr>
            <a:r>
              <a:rPr lang="en-US" dirty="0"/>
              <a:t>Cytoskeleton of microtubules and microfilaments</a:t>
            </a:r>
          </a:p>
          <a:p>
            <a:pPr marL="457200" indent="-457200">
              <a:buFont typeface="Arial" panose="020B0604020202020204" pitchFamily="34" charset="0"/>
              <a:buChar char="•"/>
            </a:pPr>
            <a:r>
              <a:rPr lang="en-US" dirty="0"/>
              <a:t>Flagella and cilia</a:t>
            </a:r>
          </a:p>
          <a:p>
            <a:pPr marL="457200" indent="-457200">
              <a:buFont typeface="Arial" panose="020B0604020202020204" pitchFamily="34" charset="0"/>
              <a:buChar char="•"/>
            </a:pPr>
            <a:r>
              <a:rPr lang="en-US" dirty="0"/>
              <a:t>Chromosomes organized by histones</a:t>
            </a:r>
          </a:p>
          <a:p>
            <a:pPr marL="457200" indent="-457200">
              <a:buFont typeface="Arial" panose="020B0604020202020204" pitchFamily="34" charset="0"/>
              <a:buChar char="•"/>
            </a:pPr>
            <a:r>
              <a:rPr lang="en-US" dirty="0"/>
              <a:t>Mitosis</a:t>
            </a:r>
          </a:p>
          <a:p>
            <a:pPr marL="457200" indent="-457200">
              <a:buFont typeface="Arial" panose="020B0604020202020204" pitchFamily="34" charset="0"/>
              <a:buChar char="•"/>
            </a:pPr>
            <a:r>
              <a:rPr lang="en-US" dirty="0"/>
              <a:t>Sexual reproduction</a:t>
            </a:r>
          </a:p>
          <a:p>
            <a:pPr marL="457200" indent="-457200">
              <a:buFont typeface="Arial" panose="020B0604020202020204" pitchFamily="34" charset="0"/>
              <a:buChar char="•"/>
            </a:pPr>
            <a:r>
              <a:rPr lang="en-US" dirty="0"/>
              <a:t>Cell walls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endParaRPr lang="en-US" sz="1400"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301241"/>
          </a:xfrm>
        </p:spPr>
        <p:txBody>
          <a:bodyPr/>
          <a:lstStyle/>
          <a:p>
            <a:r>
              <a:rPr lang="en-US" dirty="0"/>
              <a:t>There are several characteristics in this list that are not always present with all eukaryotes, but it is concluded that their ancestors did have them. Why do you think some eukaryotes no longer exhibit some of these characteristics?</a:t>
            </a:r>
          </a:p>
        </p:txBody>
      </p:sp>
    </p:spTree>
    <p:extLst>
      <p:ext uri="{BB962C8B-B14F-4D97-AF65-F5344CB8AC3E}">
        <p14:creationId xmlns:p14="http://schemas.microsoft.com/office/powerpoint/2010/main" val="30291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D9FB-FF5F-1214-5FED-821B49FACCFD}"/>
              </a:ext>
            </a:extLst>
          </p:cNvPr>
          <p:cNvSpPr>
            <a:spLocks noGrp="1"/>
          </p:cNvSpPr>
          <p:nvPr>
            <p:ph type="title"/>
          </p:nvPr>
        </p:nvSpPr>
        <p:spPr/>
        <p:txBody>
          <a:bodyPr/>
          <a:lstStyle/>
          <a:p>
            <a:r>
              <a:rPr lang="en-US" dirty="0"/>
              <a:t>Endosymbiosis and the Evolution of Eukaryotes</a:t>
            </a:r>
          </a:p>
        </p:txBody>
      </p:sp>
      <p:sp>
        <p:nvSpPr>
          <p:cNvPr id="3" name="Content Placeholder 2">
            <a:extLst>
              <a:ext uri="{FF2B5EF4-FFF2-40B4-BE49-F238E27FC236}">
                <a16:creationId xmlns:a16="http://schemas.microsoft.com/office/drawing/2014/main" id="{302C8EBE-558E-5E1B-316A-C04B5E555DAD}"/>
              </a:ext>
            </a:extLst>
          </p:cNvPr>
          <p:cNvSpPr>
            <a:spLocks noGrp="1"/>
          </p:cNvSpPr>
          <p:nvPr>
            <p:ph idx="1"/>
          </p:nvPr>
        </p:nvSpPr>
        <p:spPr/>
        <p:txBody>
          <a:bodyPr>
            <a:normAutofit/>
          </a:bodyPr>
          <a:lstStyle/>
          <a:p>
            <a:r>
              <a:rPr lang="en-US" dirty="0"/>
              <a:t>Eukaryotes likely evolved from a chimera-like organism that was a composite of a host cell and an engulfed alphaproteobacterium.</a:t>
            </a:r>
          </a:p>
          <a:p>
            <a:endParaRPr lang="en-US" dirty="0"/>
          </a:p>
          <a:p>
            <a:r>
              <a:rPr lang="en-US" b="1" dirty="0"/>
              <a:t>Endosymbiotic theory:</a:t>
            </a:r>
            <a:r>
              <a:rPr lang="en-US" dirty="0"/>
              <a:t> one cell engulfing another such that the engulfed cell survives and both cells benefit</a:t>
            </a:r>
          </a:p>
          <a:p>
            <a:pPr marL="457200" indent="-457200">
              <a:buFont typeface="Arial" panose="020B0604020202020204" pitchFamily="34" charset="0"/>
              <a:buChar char="•"/>
            </a:pPr>
            <a:r>
              <a:rPr lang="en-US" dirty="0"/>
              <a:t>Proposes mitochondria evolved from the alphaproteobacterial endosymbiont</a:t>
            </a:r>
          </a:p>
        </p:txBody>
      </p:sp>
    </p:spTree>
    <p:extLst>
      <p:ext uri="{BB962C8B-B14F-4D97-AF65-F5344CB8AC3E}">
        <p14:creationId xmlns:p14="http://schemas.microsoft.com/office/powerpoint/2010/main" val="253461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45D8-D328-463B-EC90-27264976785D}"/>
              </a:ext>
            </a:extLst>
          </p:cNvPr>
          <p:cNvSpPr>
            <a:spLocks noGrp="1"/>
          </p:cNvSpPr>
          <p:nvPr>
            <p:ph type="title"/>
          </p:nvPr>
        </p:nvSpPr>
        <p:spPr/>
        <p:txBody>
          <a:bodyPr/>
          <a:lstStyle/>
          <a:p>
            <a:r>
              <a:rPr lang="en-US" dirty="0"/>
              <a:t>Prokaryotic Metabolism</a:t>
            </a:r>
          </a:p>
        </p:txBody>
      </p:sp>
      <p:sp>
        <p:nvSpPr>
          <p:cNvPr id="3" name="Content Placeholder 2">
            <a:extLst>
              <a:ext uri="{FF2B5EF4-FFF2-40B4-BE49-F238E27FC236}">
                <a16:creationId xmlns:a16="http://schemas.microsoft.com/office/drawing/2014/main" id="{8B90FBF1-156A-6383-B218-3ABF792F0C27}"/>
              </a:ext>
            </a:extLst>
          </p:cNvPr>
          <p:cNvSpPr>
            <a:spLocks noGrp="1"/>
          </p:cNvSpPr>
          <p:nvPr>
            <p:ph idx="1"/>
          </p:nvPr>
        </p:nvSpPr>
        <p:spPr>
          <a:xfrm>
            <a:off x="381000" y="914400"/>
            <a:ext cx="8229600" cy="4572000"/>
          </a:xfrm>
        </p:spPr>
        <p:txBody>
          <a:bodyPr>
            <a:noAutofit/>
          </a:bodyPr>
          <a:lstStyle/>
          <a:p>
            <a:pPr marL="342900" indent="-342900">
              <a:buFont typeface="Arial" panose="020B0604020202020204" pitchFamily="34" charset="0"/>
              <a:buChar char="•"/>
            </a:pPr>
            <a:r>
              <a:rPr lang="en-US" sz="2100" dirty="0"/>
              <a:t>Many important metabolic processes arose in prokaryotes, but nitrogen fixation is absent in eukaryotes.</a:t>
            </a:r>
          </a:p>
          <a:p>
            <a:pPr marL="342900" indent="-342900">
              <a:buFont typeface="Arial" panose="020B0604020202020204" pitchFamily="34" charset="0"/>
              <a:buChar char="•"/>
            </a:pPr>
            <a:r>
              <a:rPr lang="en-US" sz="2100" dirty="0"/>
              <a:t>Aerobic respiration, localized in mitochondria, is found across eukaryotes but not in all prokaryotes, suggesting anaerobic ancestors.</a:t>
            </a:r>
          </a:p>
          <a:p>
            <a:pPr marL="342900" indent="-342900">
              <a:buFont typeface="Arial" panose="020B0604020202020204" pitchFamily="34" charset="0"/>
              <a:buChar char="•"/>
            </a:pPr>
            <a:r>
              <a:rPr lang="en-US" sz="2100" dirty="0"/>
              <a:t>Early Earth lacked oxygen, so living things relied on anaerobic respiration and fermentation until some prokaryotes evolved photosynthesis.</a:t>
            </a:r>
          </a:p>
          <a:p>
            <a:pPr marL="342900" indent="-342900">
              <a:buFont typeface="Arial" panose="020B0604020202020204" pitchFamily="34" charset="0"/>
              <a:buChar char="•"/>
            </a:pPr>
            <a:r>
              <a:rPr lang="en-US" sz="2100" dirty="0"/>
              <a:t>Photosynthetic oxygen levels rose leading to the evolution of aerobic respiration in many prokaryotes, including alphaproteobacteria.</a:t>
            </a:r>
          </a:p>
          <a:p>
            <a:pPr marL="342900" indent="-342900">
              <a:buFont typeface="Arial" panose="020B0604020202020204" pitchFamily="34" charset="0"/>
              <a:buChar char="•"/>
            </a:pPr>
            <a:r>
              <a:rPr lang="en-US" sz="2100" dirty="0"/>
              <a:t>The first eukaryote fossils date to ~2 billion years ago, around when oxygen levels increased, and all modern eukaryotes descended from an ancestor with mitochondria.</a:t>
            </a:r>
          </a:p>
          <a:p>
            <a:pPr marL="342900" indent="-342900">
              <a:buFont typeface="Arial" panose="020B0604020202020204" pitchFamily="34" charset="0"/>
              <a:buChar char="•"/>
            </a:pPr>
            <a:r>
              <a:rPr lang="en-US" sz="2100" dirty="0"/>
              <a:t>Early microscopists observed the worm-shaped, motile mitochondria within cells and thought they might be bacteria.</a:t>
            </a:r>
          </a:p>
        </p:txBody>
      </p:sp>
    </p:spTree>
    <p:extLst>
      <p:ext uri="{BB962C8B-B14F-4D97-AF65-F5344CB8AC3E}">
        <p14:creationId xmlns:p14="http://schemas.microsoft.com/office/powerpoint/2010/main" val="157713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54E3-2C2D-4A2C-E615-DC2194FD6124}"/>
              </a:ext>
            </a:extLst>
          </p:cNvPr>
          <p:cNvSpPr>
            <a:spLocks noGrp="1"/>
          </p:cNvSpPr>
          <p:nvPr>
            <p:ph type="title"/>
          </p:nvPr>
        </p:nvSpPr>
        <p:spPr/>
        <p:txBody>
          <a:bodyPr/>
          <a:lstStyle/>
          <a:p>
            <a:r>
              <a:rPr lang="en-US" dirty="0"/>
              <a:t>Endosymbiotic Theory</a:t>
            </a:r>
          </a:p>
        </p:txBody>
      </p:sp>
      <p:sp>
        <p:nvSpPr>
          <p:cNvPr id="3" name="Content Placeholder 2">
            <a:extLst>
              <a:ext uri="{FF2B5EF4-FFF2-40B4-BE49-F238E27FC236}">
                <a16:creationId xmlns:a16="http://schemas.microsoft.com/office/drawing/2014/main" id="{D3F3633B-CF6B-5C79-8943-7EC564A69254}"/>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As cell biology advanced, it became clear that mitochondria were responsible for ATP production via aerobic respiration.</a:t>
            </a:r>
          </a:p>
          <a:p>
            <a:pPr marL="457200" indent="-457200">
              <a:buFont typeface="Arial" panose="020B0604020202020204" pitchFamily="34" charset="0"/>
              <a:buChar char="•"/>
            </a:pPr>
            <a:r>
              <a:rPr lang="en-US" dirty="0"/>
              <a:t>In the 1960s, Lynn Margulis proposed the </a:t>
            </a:r>
            <a:r>
              <a:rPr lang="en-US" b="1" dirty="0"/>
              <a:t>endosymbiotic theory</a:t>
            </a:r>
            <a:r>
              <a:rPr lang="en-US" dirty="0"/>
              <a:t>, which states eukaryotes evolved from one cell engulfing and coevolving with another.</a:t>
            </a:r>
          </a:p>
          <a:p>
            <a:pPr marL="457200" indent="-457200">
              <a:buFont typeface="Arial" panose="020B0604020202020204" pitchFamily="34" charset="0"/>
              <a:buChar char="•"/>
            </a:pPr>
            <a:r>
              <a:rPr lang="en-US" dirty="0"/>
              <a:t>The metabolic organelles and genes of eukaryotes appear to have bacterial origins, while nuclear genes and machinery are more similar to Archaea.</a:t>
            </a:r>
          </a:p>
          <a:p>
            <a:pPr marL="457200" indent="-457200">
              <a:buFont typeface="Arial" panose="020B0604020202020204" pitchFamily="34" charset="0"/>
              <a:buChar char="•"/>
            </a:pPr>
            <a:r>
              <a:rPr lang="en-US" dirty="0"/>
              <a:t>It remains unclear whether the mitochondrial endosymbiosis occurred before or after the host cell had a nucleus, indicating potential extinct precursors to the last common eukaryotic ancestor.</a:t>
            </a:r>
          </a:p>
        </p:txBody>
      </p:sp>
    </p:spTree>
    <p:extLst>
      <p:ext uri="{BB962C8B-B14F-4D97-AF65-F5344CB8AC3E}">
        <p14:creationId xmlns:p14="http://schemas.microsoft.com/office/powerpoint/2010/main" val="1356403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1629</Words>
  <Application>Microsoft Office PowerPoint</Application>
  <PresentationFormat>On-screen Show (4:3)</PresentationFormat>
  <Paragraphs>134</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Courier New</vt:lpstr>
      <vt:lpstr>Calibri</vt:lpstr>
      <vt:lpstr>Century Gothic</vt:lpstr>
      <vt:lpstr>Aptos</vt:lpstr>
      <vt:lpstr>Office Theme</vt:lpstr>
      <vt:lpstr>Lesson 23.1</vt:lpstr>
      <vt:lpstr>Objectives</vt:lpstr>
      <vt:lpstr>Protists</vt:lpstr>
      <vt:lpstr>Eukaryotic Origins</vt:lpstr>
      <vt:lpstr>Characteristics of Eukaryotes</vt:lpstr>
      <vt:lpstr>Reflection Question</vt:lpstr>
      <vt:lpstr>Endosymbiosis and the Evolution of Eukaryotes</vt:lpstr>
      <vt:lpstr>Prokaryotic Metabolism</vt:lpstr>
      <vt:lpstr>Endosymbiotic Theory</vt:lpstr>
      <vt:lpstr>Mitochondria1</vt:lpstr>
      <vt:lpstr>23.1 Figure 2</vt:lpstr>
      <vt:lpstr>Mitochondria2</vt:lpstr>
      <vt:lpstr>Think It Through1</vt:lpstr>
      <vt:lpstr>Mitochondria3</vt:lpstr>
      <vt:lpstr>Plastids1</vt:lpstr>
      <vt:lpstr>23.1 Figure 4</vt:lpstr>
      <vt:lpstr>Plastids2</vt:lpstr>
      <vt:lpstr>Plastids3</vt:lpstr>
      <vt:lpstr>Plastids4</vt:lpstr>
      <vt:lpstr>Group Activity</vt:lpstr>
      <vt:lpstr>23.1 Figure 7</vt:lpstr>
      <vt:lpstr>Think It Through2</vt:lpstr>
      <vt:lpstr>Evolution Connection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177</cp:revision>
  <dcterms:created xsi:type="dcterms:W3CDTF">2013-04-26T14:43:13Z</dcterms:created>
  <dcterms:modified xsi:type="dcterms:W3CDTF">2024-10-09T20:00:42Z</dcterms:modified>
</cp:coreProperties>
</file>