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89"/>
  </p:notesMasterIdLst>
  <p:handoutMasterIdLst>
    <p:handoutMasterId r:id="rId90"/>
  </p:handoutMasterIdLst>
  <p:sldIdLst>
    <p:sldId id="272" r:id="rId2"/>
    <p:sldId id="264" r:id="rId3"/>
    <p:sldId id="265" r:id="rId4"/>
    <p:sldId id="277" r:id="rId5"/>
    <p:sldId id="278" r:id="rId6"/>
    <p:sldId id="267" r:id="rId7"/>
    <p:sldId id="279" r:id="rId8"/>
    <p:sldId id="280" r:id="rId9"/>
    <p:sldId id="281" r:id="rId10"/>
    <p:sldId id="282" r:id="rId11"/>
    <p:sldId id="284" r:id="rId12"/>
    <p:sldId id="285" r:id="rId13"/>
    <p:sldId id="286" r:id="rId14"/>
    <p:sldId id="287" r:id="rId15"/>
    <p:sldId id="288" r:id="rId16"/>
    <p:sldId id="289" r:id="rId17"/>
    <p:sldId id="290" r:id="rId18"/>
    <p:sldId id="268" r:id="rId19"/>
    <p:sldId id="291" r:id="rId20"/>
    <p:sldId id="292" r:id="rId21"/>
    <p:sldId id="293" r:id="rId22"/>
    <p:sldId id="294" r:id="rId23"/>
    <p:sldId id="295" r:id="rId24"/>
    <p:sldId id="296" r:id="rId25"/>
    <p:sldId id="297" r:id="rId26"/>
    <p:sldId id="300" r:id="rId27"/>
    <p:sldId id="298" r:id="rId28"/>
    <p:sldId id="299" r:id="rId29"/>
    <p:sldId id="301" r:id="rId30"/>
    <p:sldId id="302" r:id="rId31"/>
    <p:sldId id="304" r:id="rId32"/>
    <p:sldId id="305" r:id="rId33"/>
    <p:sldId id="306" r:id="rId34"/>
    <p:sldId id="307" r:id="rId35"/>
    <p:sldId id="308" r:id="rId36"/>
    <p:sldId id="309" r:id="rId37"/>
    <p:sldId id="310" r:id="rId38"/>
    <p:sldId id="311" r:id="rId39"/>
    <p:sldId id="312" r:id="rId40"/>
    <p:sldId id="314" r:id="rId41"/>
    <p:sldId id="315" r:id="rId42"/>
    <p:sldId id="316" r:id="rId43"/>
    <p:sldId id="313"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5" r:id="rId62"/>
    <p:sldId id="334" r:id="rId63"/>
    <p:sldId id="337" r:id="rId64"/>
    <p:sldId id="336" r:id="rId65"/>
    <p:sldId id="338" r:id="rId66"/>
    <p:sldId id="340" r:id="rId67"/>
    <p:sldId id="341" r:id="rId68"/>
    <p:sldId id="342" r:id="rId69"/>
    <p:sldId id="343" r:id="rId70"/>
    <p:sldId id="344" r:id="rId71"/>
    <p:sldId id="346" r:id="rId72"/>
    <p:sldId id="345" r:id="rId73"/>
    <p:sldId id="347" r:id="rId74"/>
    <p:sldId id="348" r:id="rId75"/>
    <p:sldId id="349" r:id="rId76"/>
    <p:sldId id="350" r:id="rId77"/>
    <p:sldId id="352" r:id="rId78"/>
    <p:sldId id="353" r:id="rId79"/>
    <p:sldId id="354" r:id="rId80"/>
    <p:sldId id="355" r:id="rId81"/>
    <p:sldId id="356" r:id="rId82"/>
    <p:sldId id="357" r:id="rId83"/>
    <p:sldId id="358" r:id="rId84"/>
    <p:sldId id="359" r:id="rId85"/>
    <p:sldId id="360" r:id="rId86"/>
    <p:sldId id="274" r:id="rId87"/>
    <p:sldId id="361" r:id="rId88"/>
  </p:sldIdLst>
  <p:sldSz cx="9144000" cy="6858000" type="screen4x3"/>
  <p:notesSz cx="6858000" cy="9144000"/>
  <p:embeddedFontLst>
    <p:embeddedFont>
      <p:font typeface="Century Gothic" panose="020B0502020202020204" pitchFamily="34" charset="0"/>
      <p:regular r:id="rId91"/>
      <p:bold r:id="rId92"/>
      <p:italic r:id="rId93"/>
      <p:boldItalic r:id="rId94"/>
    </p:embeddedFont>
    <p:embeddedFont>
      <p:font typeface="Open Sans" panose="020B0606030504020204" pitchFamily="34" charset="0"/>
      <p:regular r:id="rId95"/>
      <p:bold r:id="rId96"/>
      <p:italic r:id="rId97"/>
      <p:bold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6486" autoAdjust="0"/>
  </p:normalViewPr>
  <p:slideViewPr>
    <p:cSldViewPr>
      <p:cViewPr>
        <p:scale>
          <a:sx n="100" d="100"/>
          <a:sy n="100" d="100"/>
        </p:scale>
        <p:origin x="1950" y="-108"/>
      </p:cViewPr>
      <p:guideLst>
        <p:guide orient="horz" pos="2160"/>
        <p:guide pos="2880"/>
      </p:guideLst>
    </p:cSldViewPr>
  </p:slideViewPr>
  <p:outlineViewPr>
    <p:cViewPr>
      <p:scale>
        <a:sx n="33" d="100"/>
        <a:sy n="33" d="100"/>
      </p:scale>
      <p:origin x="0" y="-4494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10/10/2024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1: The interlocking protein strips making up the pellicle of the protist, </a:t>
            </a:r>
            <a:r>
              <a:rPr lang="en-US" b="0" i="1" u="none" strike="noStrike" dirty="0">
                <a:solidFill>
                  <a:srgbClr val="4D4D4D"/>
                </a:solidFill>
                <a:effectLst/>
                <a:latin typeface="Open Sans" panose="020B0606030504020204" pitchFamily="34" charset="0"/>
              </a:rPr>
              <a:t>Euglena</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233214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12: </a:t>
            </a:r>
            <a:r>
              <a:rPr lang="en-US" b="0" i="1" u="none" strike="noStrike" dirty="0">
                <a:solidFill>
                  <a:srgbClr val="4D4D4D"/>
                </a:solidFill>
                <a:effectLst/>
                <a:latin typeface="Open Sans" panose="020B0606030504020204" pitchFamily="34" charset="0"/>
              </a:rPr>
              <a:t>Ammonia tepida</a:t>
            </a:r>
            <a:r>
              <a:rPr lang="en-US" b="0" i="0" u="none" strike="noStrike" dirty="0">
                <a:solidFill>
                  <a:srgbClr val="4D4D4D"/>
                </a:solidFill>
                <a:effectLst/>
                <a:latin typeface="Open Sans" panose="020B0606030504020204" pitchFamily="34" charset="0"/>
              </a:rPr>
              <a:t>, the Rhizaria species shown here using phase contrast light microscopy, exhibits many threadlike pseudopodia. It also has a chambered calcium carbonate shell, or test.</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43</a:t>
            </a:fld>
            <a:endParaRPr lang="en-US" dirty="0"/>
          </a:p>
        </p:txBody>
      </p:sp>
    </p:spTree>
    <p:extLst>
      <p:ext uri="{BB962C8B-B14F-4D97-AF65-F5344CB8AC3E}">
        <p14:creationId xmlns:p14="http://schemas.microsoft.com/office/powerpoint/2010/main" val="334650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13: These shells from foraminifera sink to the sea floor.</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45</a:t>
            </a:fld>
            <a:endParaRPr lang="en-US" dirty="0"/>
          </a:p>
        </p:txBody>
      </p:sp>
    </p:spTree>
    <p:extLst>
      <p:ext uri="{BB962C8B-B14F-4D97-AF65-F5344CB8AC3E}">
        <p14:creationId xmlns:p14="http://schemas.microsoft.com/office/powerpoint/2010/main" val="645346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15: This rhizarian is mixotrophic and can obtain nutrients both by photosynthesis and by trapping various microorganisms with its network of pseudopodia.</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48</a:t>
            </a:fld>
            <a:endParaRPr lang="en-US" dirty="0"/>
          </a:p>
        </p:txBody>
      </p:sp>
    </p:spTree>
    <p:extLst>
      <p:ext uri="{BB962C8B-B14F-4D97-AF65-F5344CB8AC3E}">
        <p14:creationId xmlns:p14="http://schemas.microsoft.com/office/powerpoint/2010/main" val="1936395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16: The dinoflagellates exhibit great diversity in shape. Many are encased in cellulose armor and have two flagella that fit in grooves between the plates. Movement of these two perpendicular flagella causes a spinning motion.</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53</a:t>
            </a:fld>
            <a:endParaRPr lang="en-US" dirty="0"/>
          </a:p>
        </p:txBody>
      </p:sp>
    </p:spTree>
    <p:extLst>
      <p:ext uri="{BB962C8B-B14F-4D97-AF65-F5344CB8AC3E}">
        <p14:creationId xmlns:p14="http://schemas.microsoft.com/office/powerpoint/2010/main" val="718393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17: (a) A single-celled </a:t>
            </a:r>
            <a:r>
              <a:rPr lang="en-US" b="0" i="1" u="none" strike="noStrike" dirty="0">
                <a:solidFill>
                  <a:srgbClr val="4D4D4D"/>
                </a:solidFill>
                <a:effectLst/>
                <a:latin typeface="Open Sans" panose="020B0606030504020204" pitchFamily="34" charset="0"/>
              </a:rPr>
              <a:t>Symbiodinium</a:t>
            </a:r>
            <a:r>
              <a:rPr lang="en-US" b="0" i="0" u="none" strike="noStrike" dirty="0">
                <a:solidFill>
                  <a:srgbClr val="4D4D4D"/>
                </a:solidFill>
                <a:effectLst/>
                <a:latin typeface="Open Sans" panose="020B0606030504020204" pitchFamily="34" charset="0"/>
              </a:rPr>
              <a:t>. (b) A coral polyp with brown </a:t>
            </a:r>
            <a:r>
              <a:rPr lang="en-US" b="0" i="1" u="none" strike="noStrike" dirty="0">
                <a:solidFill>
                  <a:srgbClr val="4D4D4D"/>
                </a:solidFill>
                <a:effectLst/>
                <a:latin typeface="Open Sans" panose="020B0606030504020204" pitchFamily="34" charset="0"/>
              </a:rPr>
              <a:t>Symbiodinium</a:t>
            </a:r>
            <a:r>
              <a:rPr lang="en-US" b="0" i="0" u="none" strike="noStrike" dirty="0">
                <a:solidFill>
                  <a:srgbClr val="4D4D4D"/>
                </a:solidFill>
                <a:effectLst/>
                <a:latin typeface="Open Sans" panose="020B0606030504020204" pitchFamily="34" charset="0"/>
              </a:rPr>
              <a:t> inside the coral tissue. (c) A bleached coral colony.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55</a:t>
            </a:fld>
            <a:endParaRPr lang="en-US" dirty="0"/>
          </a:p>
        </p:txBody>
      </p:sp>
    </p:spTree>
    <p:extLst>
      <p:ext uri="{BB962C8B-B14F-4D97-AF65-F5344CB8AC3E}">
        <p14:creationId xmlns:p14="http://schemas.microsoft.com/office/powerpoint/2010/main" val="169654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18: Bioluminescence is emitted from dinoflagellates in a breaking wave on a beach.</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57</a:t>
            </a:fld>
            <a:endParaRPr lang="en-US" dirty="0"/>
          </a:p>
        </p:txBody>
      </p:sp>
    </p:spTree>
    <p:extLst>
      <p:ext uri="{BB962C8B-B14F-4D97-AF65-F5344CB8AC3E}">
        <p14:creationId xmlns:p14="http://schemas.microsoft.com/office/powerpoint/2010/main" val="3876869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19: (a) Apicomplexans are parasitic protists. They have a characteristic apical complex that enables them to infect host cells. (b) </a:t>
            </a:r>
            <a:r>
              <a:rPr lang="en-US" b="0" i="1" u="none" strike="noStrike" dirty="0">
                <a:solidFill>
                  <a:srgbClr val="4D4D4D"/>
                </a:solidFill>
                <a:effectLst/>
                <a:latin typeface="Open Sans" panose="020B0606030504020204" pitchFamily="34" charset="0"/>
              </a:rPr>
              <a:t>Plasmodium</a:t>
            </a:r>
            <a:r>
              <a:rPr lang="en-US" b="0" i="0" u="none" strike="noStrike" dirty="0">
                <a:solidFill>
                  <a:srgbClr val="4D4D4D"/>
                </a:solidFill>
                <a:effectLst/>
                <a:latin typeface="Open Sans" panose="020B0606030504020204" pitchFamily="34" charset="0"/>
              </a:rPr>
              <a:t>, the causative agent of malaria, has a complex life cycle typical of apicomplexans.</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59</a:t>
            </a:fld>
            <a:endParaRPr lang="en-US" dirty="0"/>
          </a:p>
        </p:txBody>
      </p:sp>
    </p:spTree>
    <p:extLst>
      <p:ext uri="{BB962C8B-B14F-4D97-AF65-F5344CB8AC3E}">
        <p14:creationId xmlns:p14="http://schemas.microsoft.com/office/powerpoint/2010/main" val="507104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20: </a:t>
            </a:r>
            <a:r>
              <a:rPr lang="en-US" b="0" i="1" u="none" strike="noStrike" dirty="0">
                <a:solidFill>
                  <a:srgbClr val="4D4D4D"/>
                </a:solidFill>
                <a:effectLst/>
                <a:latin typeface="Open Sans" panose="020B0606030504020204" pitchFamily="34" charset="0"/>
              </a:rPr>
              <a:t>Paramecium</a:t>
            </a:r>
            <a:r>
              <a:rPr lang="en-US" b="0" i="0" u="none" strike="noStrike" dirty="0">
                <a:solidFill>
                  <a:srgbClr val="4D4D4D"/>
                </a:solidFill>
                <a:effectLst/>
                <a:latin typeface="Open Sans" panose="020B0606030504020204" pitchFamily="34" charset="0"/>
              </a:rPr>
              <a:t> has a primitive mouth (called an oral groove) to ingest food and an anal pore to eliminate waste. Contractile vacuoles allow the organism to excrete excess water. Cilia enable the organism to move.</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63</a:t>
            </a:fld>
            <a:endParaRPr lang="en-US" dirty="0"/>
          </a:p>
        </p:txBody>
      </p:sp>
    </p:spTree>
    <p:extLst>
      <p:ext uri="{BB962C8B-B14F-4D97-AF65-F5344CB8AC3E}">
        <p14:creationId xmlns:p14="http://schemas.microsoft.com/office/powerpoint/2010/main" val="1360102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23: Assorted diatoms, visualized here using light microscopy, live among annual sea ice in McMurdo Sound, Antarctica. Diatoms range in size from 2 to 200 </a:t>
            </a:r>
            <a:r>
              <a:rPr lang="el-GR" dirty="0"/>
              <a:t>μ</a:t>
            </a:r>
            <a:r>
              <a:rPr lang="en-US" dirty="0"/>
              <a:t>m</a:t>
            </a:r>
            <a:r>
              <a:rPr lang="en-US" b="0" i="0" u="none" strike="noStrike" dirty="0">
                <a:solidFill>
                  <a:srgbClr val="4D4D4D"/>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69</a:t>
            </a:fld>
            <a:endParaRPr lang="en-US" dirty="0"/>
          </a:p>
        </p:txBody>
      </p:sp>
    </p:spTree>
    <p:extLst>
      <p:ext uri="{BB962C8B-B14F-4D97-AF65-F5344CB8AC3E}">
        <p14:creationId xmlns:p14="http://schemas.microsoft.com/office/powerpoint/2010/main" val="504606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24: Runoff from rivers and upwelling of water from deep ocean currents bring nutrients to the ocean surface, fueling phytoplankton growth that can be seen from space in satellite images.</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71</a:t>
            </a:fld>
            <a:endParaRPr lang="en-US" dirty="0"/>
          </a:p>
        </p:txBody>
      </p:sp>
    </p:spTree>
    <p:extLst>
      <p:ext uri="{BB962C8B-B14F-4D97-AF65-F5344CB8AC3E}">
        <p14:creationId xmlns:p14="http://schemas.microsoft.com/office/powerpoint/2010/main" val="221787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dirty="0"/>
              <a:t>2: The stages of phagocytosis include the engulfment of a food particle, the digestion of the particle using hydrolytic enzymes contained within a lysosome, and the expulsion of undigested materials from the cell.</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2837063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72</a:t>
            </a:fld>
            <a:endParaRPr lang="en-US" dirty="0"/>
          </a:p>
        </p:txBody>
      </p:sp>
    </p:spTree>
    <p:extLst>
      <p:ext uri="{BB962C8B-B14F-4D97-AF65-F5344CB8AC3E}">
        <p14:creationId xmlns:p14="http://schemas.microsoft.com/office/powerpoint/2010/main" val="1133269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73</a:t>
            </a:fld>
            <a:endParaRPr lang="en-US" dirty="0"/>
          </a:p>
        </p:txBody>
      </p:sp>
    </p:spTree>
    <p:extLst>
      <p:ext uri="{BB962C8B-B14F-4D97-AF65-F5344CB8AC3E}">
        <p14:creationId xmlns:p14="http://schemas.microsoft.com/office/powerpoint/2010/main" val="582375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25: Several species of brown algae, such as the </a:t>
            </a:r>
            <a:r>
              <a:rPr lang="en-US" b="0" i="1" u="none" strike="noStrike" dirty="0">
                <a:solidFill>
                  <a:srgbClr val="4D4D4D"/>
                </a:solidFill>
                <a:effectLst/>
                <a:latin typeface="Open Sans" panose="020B0606030504020204" pitchFamily="34" charset="0"/>
              </a:rPr>
              <a:t>Laminaria</a:t>
            </a:r>
            <a:r>
              <a:rPr lang="en-US" b="0" i="0" u="none" strike="noStrike" dirty="0">
                <a:solidFill>
                  <a:srgbClr val="4D4D4D"/>
                </a:solidFill>
                <a:effectLst/>
                <a:latin typeface="Open Sans" panose="020B0606030504020204" pitchFamily="34" charset="0"/>
              </a:rPr>
              <a:t> shown here, have evolved life cycles in which both the haploid (gametophyte) and diploid (sporophyte) forms are multicellular. The gametophyte is different in structure than the sporophyte.</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76</a:t>
            </a:fld>
            <a:endParaRPr lang="en-US" dirty="0"/>
          </a:p>
        </p:txBody>
      </p:sp>
    </p:spTree>
    <p:extLst>
      <p:ext uri="{BB962C8B-B14F-4D97-AF65-F5344CB8AC3E}">
        <p14:creationId xmlns:p14="http://schemas.microsoft.com/office/powerpoint/2010/main" val="1373851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26: A saprobic oomycete, </a:t>
            </a:r>
            <a:r>
              <a:rPr lang="en-US" b="0" i="1" u="none" strike="noStrike" dirty="0">
                <a:solidFill>
                  <a:srgbClr val="4D4D4D"/>
                </a:solidFill>
                <a:effectLst/>
                <a:latin typeface="Open Sans" panose="020B0606030504020204" pitchFamily="34" charset="0"/>
              </a:rPr>
              <a:t>Phytophthora agathidicida</a:t>
            </a:r>
            <a:r>
              <a:rPr lang="en-US" b="0" i="0" u="none" strike="noStrike" dirty="0">
                <a:solidFill>
                  <a:srgbClr val="4D4D4D"/>
                </a:solidFill>
                <a:effectLst/>
                <a:latin typeface="Open Sans" panose="020B0606030504020204" pitchFamily="34" charset="0"/>
              </a:rPr>
              <a:t>, causes root rot in some tree species.</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78</a:t>
            </a:fld>
            <a:endParaRPr lang="en-US" dirty="0"/>
          </a:p>
        </p:txBody>
      </p:sp>
    </p:spTree>
    <p:extLst>
      <p:ext uri="{BB962C8B-B14F-4D97-AF65-F5344CB8AC3E}">
        <p14:creationId xmlns:p14="http://schemas.microsoft.com/office/powerpoint/2010/main" val="1002955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B0606030504020204" pitchFamily="34" charset="0"/>
              </a:rPr>
              <a:t>Figure 28: </a:t>
            </a:r>
            <a:r>
              <a:rPr lang="en-US" b="0" i="1" u="none" strike="noStrike" dirty="0">
                <a:solidFill>
                  <a:srgbClr val="4D4D4D"/>
                </a:solidFill>
                <a:effectLst/>
                <a:latin typeface="Open Sans" panose="020B0606030504020204" pitchFamily="34" charset="0"/>
              </a:rPr>
              <a:t>Trypanosoma brucei</a:t>
            </a:r>
            <a:r>
              <a:rPr lang="en-US" b="0" i="0" u="none" strike="noStrike" dirty="0">
                <a:solidFill>
                  <a:srgbClr val="4D4D4D"/>
                </a:solidFill>
                <a:effectLst/>
                <a:latin typeface="Open Sans" panose="020B0606030504020204" pitchFamily="34" charset="0"/>
              </a:rPr>
              <a:t>, the causative agent of sleeping sickness, spends part of its life cycle in the tsetse fly and part in humans.</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85</a:t>
            </a:fld>
            <a:endParaRPr lang="en-US" dirty="0"/>
          </a:p>
        </p:txBody>
      </p:sp>
    </p:spTree>
    <p:extLst>
      <p:ext uri="{BB962C8B-B14F-4D97-AF65-F5344CB8AC3E}">
        <p14:creationId xmlns:p14="http://schemas.microsoft.com/office/powerpoint/2010/main" val="217717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4: This diagram shows a proposed classification of the domain Eukarya. Currently, the domain Eukarya is divided into six supergroups. Within each supergroup are multiple kingdoms. Although each supergroup is believed to be monophyletic, the dotted lines suggest evolutionary relationships among the supergroups that continue to be debated.</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91531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6: </a:t>
            </a:r>
            <a:r>
              <a:rPr lang="en-US" b="0" i="1" u="none" strike="noStrike" dirty="0">
                <a:solidFill>
                  <a:srgbClr val="4D4D4D"/>
                </a:solidFill>
                <a:effectLst/>
                <a:latin typeface="Open Sans" panose="020B0606030504020204" pitchFamily="34" charset="0"/>
              </a:rPr>
              <a:t>Volvox aureus</a:t>
            </a:r>
            <a:r>
              <a:rPr lang="en-US" b="0" i="0" u="none" strike="noStrike" dirty="0">
                <a:solidFill>
                  <a:srgbClr val="4D4D4D"/>
                </a:solidFill>
                <a:effectLst/>
                <a:latin typeface="Open Sans" panose="020B0606030504020204" pitchFamily="34" charset="0"/>
              </a:rPr>
              <a:t> is a green alga in the supergroup Archaeplastida. This species exists as a colony, consisting of cells immersed in a gel-like matrix and intertwined with each other via hairlike cytoplasmic extensions.</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316211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7: </a:t>
            </a:r>
            <a:r>
              <a:rPr lang="en-US" b="0" i="1" u="none" strike="noStrike" dirty="0">
                <a:solidFill>
                  <a:srgbClr val="4D4D4D"/>
                </a:solidFill>
                <a:effectLst/>
                <a:latin typeface="Open Sans" panose="020B0606030504020204" pitchFamily="34" charset="0"/>
              </a:rPr>
              <a:t>Caulerpa taxifolia</a:t>
            </a:r>
            <a:r>
              <a:rPr lang="en-US" b="0" i="0" u="none" strike="noStrike" dirty="0">
                <a:solidFill>
                  <a:srgbClr val="4D4D4D"/>
                </a:solidFill>
                <a:effectLst/>
                <a:latin typeface="Open Sans" panose="020B0606030504020204" pitchFamily="34" charset="0"/>
              </a:rPr>
              <a:t> is a chlorophyte consisting of a single cell containing potentially thousands of nuclei. There is still not a clear answer on how a single cell can produce such complex shapes.</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127189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8: </a:t>
            </a:r>
            <a:r>
              <a:rPr lang="en-US" b="0" i="1" u="none" strike="noStrike" dirty="0">
                <a:solidFill>
                  <a:srgbClr val="4D4D4D"/>
                </a:solidFill>
                <a:effectLst/>
                <a:latin typeface="Open Sans" panose="020B0606030504020204" pitchFamily="34" charset="0"/>
              </a:rPr>
              <a:t>Amoebae</a:t>
            </a:r>
            <a:r>
              <a:rPr lang="en-US" b="0" i="0" u="none" strike="noStrike" dirty="0">
                <a:solidFill>
                  <a:srgbClr val="4D4D4D"/>
                </a:solidFill>
                <a:effectLst/>
                <a:latin typeface="Open Sans" panose="020B0606030504020204" pitchFamily="34" charset="0"/>
              </a:rPr>
              <a:t> with tubular and lobe-shaped pseudopodia are shown here under a microscope. These isolates would be morphologically classified as amoebozoans.</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33</a:t>
            </a:fld>
            <a:endParaRPr lang="en-US" dirty="0"/>
          </a:p>
        </p:txBody>
      </p:sp>
    </p:spTree>
    <p:extLst>
      <p:ext uri="{BB962C8B-B14F-4D97-AF65-F5344CB8AC3E}">
        <p14:creationId xmlns:p14="http://schemas.microsoft.com/office/powerpoint/2010/main" val="192552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9: The life cycle of the plasmodial slime mold is shown, along with the brightly colored feeding plasmodium, which is a single-celled, multinucleate mass.</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36</a:t>
            </a:fld>
            <a:endParaRPr lang="en-US" dirty="0"/>
          </a:p>
        </p:txBody>
      </p:sp>
    </p:spTree>
    <p:extLst>
      <p:ext uri="{BB962C8B-B14F-4D97-AF65-F5344CB8AC3E}">
        <p14:creationId xmlns:p14="http://schemas.microsoft.com/office/powerpoint/2010/main" val="418735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23.2 </a:t>
            </a:r>
            <a:r>
              <a:rPr lang="en-US" b="0" i="0" u="none" strike="noStrike" dirty="0">
                <a:solidFill>
                  <a:srgbClr val="4D4D4D"/>
                </a:solidFill>
                <a:effectLst/>
                <a:latin typeface="Open Sans" panose="020F0502020204030204" pitchFamily="34" charset="0"/>
              </a:rPr>
              <a:t>Figure </a:t>
            </a:r>
            <a:r>
              <a:rPr lang="en-US" b="0" i="0" u="none" strike="noStrike" dirty="0">
                <a:solidFill>
                  <a:srgbClr val="4D4D4D"/>
                </a:solidFill>
                <a:effectLst/>
                <a:latin typeface="Open Sans" panose="020B0606030504020204" pitchFamily="34" charset="0"/>
              </a:rPr>
              <a:t>10: This image shows several stages in the life cycle of </a:t>
            </a:r>
            <a:r>
              <a:rPr lang="en-US" b="0" i="1" u="none" strike="noStrike" dirty="0">
                <a:solidFill>
                  <a:srgbClr val="4D4D4D"/>
                </a:solidFill>
                <a:effectLst/>
                <a:latin typeface="Open Sans" panose="020B0606030504020204" pitchFamily="34" charset="0"/>
              </a:rPr>
              <a:t>Dictyostelium discoideum</a:t>
            </a:r>
            <a:r>
              <a:rPr lang="en-US" b="0" i="0" u="none" strike="noStrike" dirty="0">
                <a:solidFill>
                  <a:srgbClr val="4D4D4D"/>
                </a:solidFill>
                <a:effectLst/>
                <a:latin typeface="Open Sans" panose="020B0606030504020204" pitchFamily="34" charset="0"/>
              </a:rPr>
              <a:t>: a cellular slime mold (including aggregated cells), mobile slugs, and their transformation into fruiting bodies with a cluster of spores supported by a stalk.</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38</a:t>
            </a:fld>
            <a:endParaRPr lang="en-US" dirty="0"/>
          </a:p>
        </p:txBody>
      </p:sp>
    </p:spTree>
    <p:extLst>
      <p:ext uri="{BB962C8B-B14F-4D97-AF65-F5344CB8AC3E}">
        <p14:creationId xmlns:p14="http://schemas.microsoft.com/office/powerpoint/2010/main" val="2636074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240753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23.2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Classification of Protists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8F78-7F7D-0D01-25B3-4C2BDA9E0974}"/>
              </a:ext>
            </a:extLst>
          </p:cNvPr>
          <p:cNvSpPr>
            <a:spLocks noGrp="1"/>
          </p:cNvSpPr>
          <p:nvPr>
            <p:ph type="title"/>
          </p:nvPr>
        </p:nvSpPr>
        <p:spPr/>
        <p:txBody>
          <a:bodyPr/>
          <a:lstStyle/>
          <a:p>
            <a:r>
              <a:rPr lang="en-US" dirty="0"/>
              <a:t>Protists Vary In Their Modes of Movement</a:t>
            </a:r>
          </a:p>
        </p:txBody>
      </p:sp>
      <p:sp>
        <p:nvSpPr>
          <p:cNvPr id="3" name="Content Placeholder 2">
            <a:extLst>
              <a:ext uri="{FF2B5EF4-FFF2-40B4-BE49-F238E27FC236}">
                <a16:creationId xmlns:a16="http://schemas.microsoft.com/office/drawing/2014/main" id="{8964F381-7058-4C85-8D73-F0506909B675}"/>
              </a:ext>
            </a:extLst>
          </p:cNvPr>
          <p:cNvSpPr>
            <a:spLocks noGrp="1"/>
          </p:cNvSpPr>
          <p:nvPr>
            <p:ph idx="1"/>
          </p:nvPr>
        </p:nvSpPr>
        <p:spPr>
          <a:xfrm>
            <a:off x="457200" y="990600"/>
            <a:ext cx="8229600" cy="4754880"/>
          </a:xfrm>
        </p:spPr>
        <p:txBody>
          <a:bodyPr>
            <a:normAutofit/>
          </a:bodyPr>
          <a:lstStyle/>
          <a:p>
            <a:pPr marL="0" indent="0">
              <a:buNone/>
            </a:pPr>
            <a:r>
              <a:rPr lang="en-US" sz="2400" dirty="0"/>
              <a:t>Most protists are motile but vary in their modes of movement.</a:t>
            </a:r>
          </a:p>
          <a:p>
            <a:r>
              <a:rPr lang="en-US" sz="2400" dirty="0"/>
              <a:t>Some have 1+ flagella that they rotate or whip.</a:t>
            </a:r>
          </a:p>
          <a:p>
            <a:r>
              <a:rPr lang="en-US" sz="2400" dirty="0"/>
              <a:t>Some have rows or tufts of cilia that beat to swim.</a:t>
            </a:r>
          </a:p>
          <a:p>
            <a:r>
              <a:rPr lang="en-US" sz="2400" dirty="0"/>
              <a:t>Others have </a:t>
            </a:r>
            <a:r>
              <a:rPr lang="en-US" sz="2400" i="1" dirty="0"/>
              <a:t>pseudopodia</a:t>
            </a:r>
            <a:r>
              <a:rPr lang="en-US" sz="2400" dirty="0"/>
              <a:t> (cytoplasmic extensions) that attach to a surface and pull them forward.</a:t>
            </a:r>
          </a:p>
        </p:txBody>
      </p:sp>
      <p:sp>
        <p:nvSpPr>
          <p:cNvPr id="5" name="TextBox 4">
            <a:extLst>
              <a:ext uri="{FF2B5EF4-FFF2-40B4-BE49-F238E27FC236}">
                <a16:creationId xmlns:a16="http://schemas.microsoft.com/office/drawing/2014/main" id="{28413568-279D-DA8F-033F-74174E4091E2}"/>
              </a:ext>
            </a:extLst>
          </p:cNvPr>
          <p:cNvSpPr txBox="1"/>
          <p:nvPr/>
        </p:nvSpPr>
        <p:spPr>
          <a:xfrm flipH="1">
            <a:off x="426719" y="3353015"/>
            <a:ext cx="1173481" cy="307777"/>
          </a:xfrm>
          <a:prstGeom prst="rect">
            <a:avLst/>
          </a:prstGeom>
          <a:noFill/>
        </p:spPr>
        <p:txBody>
          <a:bodyPr wrap="square" rtlCol="0">
            <a:spAutoFit/>
          </a:bodyPr>
          <a:lstStyle/>
          <a:p>
            <a:r>
              <a:rPr lang="en-US" sz="1400" b="1" dirty="0"/>
              <a:t>23.2 Figure 3 </a:t>
            </a:r>
          </a:p>
        </p:txBody>
      </p:sp>
      <p:sp>
        <p:nvSpPr>
          <p:cNvPr id="7" name="TextBox 6">
            <a:extLst>
              <a:ext uri="{FF2B5EF4-FFF2-40B4-BE49-F238E27FC236}">
                <a16:creationId xmlns:a16="http://schemas.microsoft.com/office/drawing/2014/main" id="{219F7696-9432-1111-D391-37DA55899601}"/>
              </a:ext>
            </a:extLst>
          </p:cNvPr>
          <p:cNvSpPr txBox="1"/>
          <p:nvPr/>
        </p:nvSpPr>
        <p:spPr>
          <a:xfrm>
            <a:off x="2286000" y="5792587"/>
            <a:ext cx="4572000" cy="246221"/>
          </a:xfrm>
          <a:prstGeom prst="rect">
            <a:avLst/>
          </a:prstGeom>
          <a:noFill/>
        </p:spPr>
        <p:txBody>
          <a:bodyPr wrap="square">
            <a:spAutoFit/>
          </a:bodyPr>
          <a:lstStyle/>
          <a:p>
            <a:pPr algn="ctr"/>
            <a:r>
              <a:rPr lang="en-US" sz="1000" dirty="0"/>
              <a:t>CNX OpenStax on Wikimedia Commons. "Protist transportation." </a:t>
            </a:r>
          </a:p>
        </p:txBody>
      </p:sp>
      <p:pic>
        <p:nvPicPr>
          <p:cNvPr id="6" name="Content Placeholder 6" descr="Illustration (a) shows a Paramecium with hairlike projections covering the entire outer layer. These are labeled &quot;Cilia.&quot; Illustration (b) shows a Amoeba with armlike lobes protruding from itself. These are labeled &quot;Pseudopod.&quot; Illustration (c) shows a Euglena with a long tail on one end. This is labeled &quot;Flagellum.&quot;">
            <a:extLst>
              <a:ext uri="{FF2B5EF4-FFF2-40B4-BE49-F238E27FC236}">
                <a16:creationId xmlns:a16="http://schemas.microsoft.com/office/drawing/2014/main" id="{A8ADD353-D76C-30A1-5978-B3376FEFBC4F}"/>
              </a:ext>
            </a:extLst>
          </p:cNvPr>
          <p:cNvPicPr>
            <a:picLocks noChangeAspect="1"/>
          </p:cNvPicPr>
          <p:nvPr/>
        </p:nvPicPr>
        <p:blipFill>
          <a:blip r:embed="rId2"/>
          <a:srcRect l="1648" t="6667" b="26667"/>
          <a:stretch/>
        </p:blipFill>
        <p:spPr>
          <a:xfrm>
            <a:off x="1523999" y="3368040"/>
            <a:ext cx="6096001" cy="2295618"/>
          </a:xfrm>
          <a:prstGeom prst="rect">
            <a:avLst/>
          </a:prstGeom>
        </p:spPr>
      </p:pic>
    </p:spTree>
    <p:extLst>
      <p:ext uri="{BB962C8B-B14F-4D97-AF65-F5344CB8AC3E}">
        <p14:creationId xmlns:p14="http://schemas.microsoft.com/office/powerpoint/2010/main" val="1110346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8F78-7F7D-0D01-25B3-4C2BDA9E0974}"/>
              </a:ext>
            </a:extLst>
          </p:cNvPr>
          <p:cNvSpPr>
            <a:spLocks noGrp="1"/>
          </p:cNvSpPr>
          <p:nvPr>
            <p:ph type="title"/>
          </p:nvPr>
        </p:nvSpPr>
        <p:spPr/>
        <p:txBody>
          <a:bodyPr/>
          <a:lstStyle/>
          <a:p>
            <a:r>
              <a:rPr lang="en-US" dirty="0"/>
              <a:t>Some Protists Can Show Directional Movement</a:t>
            </a:r>
          </a:p>
        </p:txBody>
      </p:sp>
      <p:sp>
        <p:nvSpPr>
          <p:cNvPr id="3" name="Content Placeholder 2">
            <a:extLst>
              <a:ext uri="{FF2B5EF4-FFF2-40B4-BE49-F238E27FC236}">
                <a16:creationId xmlns:a16="http://schemas.microsoft.com/office/drawing/2014/main" id="{8964F381-7058-4C85-8D73-F0506909B675}"/>
              </a:ext>
            </a:extLst>
          </p:cNvPr>
          <p:cNvSpPr>
            <a:spLocks noGrp="1"/>
          </p:cNvSpPr>
          <p:nvPr>
            <p:ph idx="1"/>
          </p:nvPr>
        </p:nvSpPr>
        <p:spPr/>
        <p:txBody>
          <a:bodyPr>
            <a:normAutofit/>
          </a:bodyPr>
          <a:lstStyle/>
          <a:p>
            <a:pPr marL="0" indent="0">
              <a:buNone/>
            </a:pPr>
            <a:r>
              <a:rPr lang="en-US" dirty="0"/>
              <a:t>Some can show taxis, movement toward or away from a stimulus.</a:t>
            </a:r>
          </a:p>
          <a:p>
            <a:r>
              <a:rPr lang="en-US" dirty="0"/>
              <a:t>Phototaxis (movement toward light) couples their locomotion strategy with a light-sensing organ.</a:t>
            </a:r>
          </a:p>
        </p:txBody>
      </p:sp>
    </p:spTree>
    <p:extLst>
      <p:ext uri="{BB962C8B-B14F-4D97-AF65-F5344CB8AC3E}">
        <p14:creationId xmlns:p14="http://schemas.microsoft.com/office/powerpoint/2010/main" val="3693648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F6C2F-A164-F07B-238D-3ACD4AA1AFD1}"/>
              </a:ext>
            </a:extLst>
          </p:cNvPr>
          <p:cNvSpPr>
            <a:spLocks noGrp="1"/>
          </p:cNvSpPr>
          <p:nvPr>
            <p:ph type="title"/>
          </p:nvPr>
        </p:nvSpPr>
        <p:spPr/>
        <p:txBody>
          <a:bodyPr/>
          <a:lstStyle/>
          <a:p>
            <a:r>
              <a:rPr lang="en-US" dirty="0"/>
              <a:t>Protists Vary In Their Reproduction Strategies</a:t>
            </a:r>
            <a:r>
              <a:rPr lang="en-US" sz="1400" baseline="-25000" dirty="0"/>
              <a:t>1</a:t>
            </a:r>
            <a:endParaRPr lang="en-US" dirty="0"/>
          </a:p>
        </p:txBody>
      </p:sp>
      <p:sp>
        <p:nvSpPr>
          <p:cNvPr id="3" name="Content Placeholder 2">
            <a:extLst>
              <a:ext uri="{FF2B5EF4-FFF2-40B4-BE49-F238E27FC236}">
                <a16:creationId xmlns:a16="http://schemas.microsoft.com/office/drawing/2014/main" id="{4D5D959B-E240-2D31-73BB-6EFBF9AAFB15}"/>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Some undergo asexual reproduction to produce two daughter cells.</a:t>
            </a:r>
          </a:p>
          <a:p>
            <a:r>
              <a:rPr lang="en-US" dirty="0"/>
              <a:t>Binary fission can occur transversely or longitudinally.</a:t>
            </a:r>
          </a:p>
          <a:p>
            <a:r>
              <a:rPr lang="en-US" dirty="0"/>
              <a:t>Some (like true slime molds) can undergo multiple fission simultaneously to divide into many daughter cells.</a:t>
            </a:r>
          </a:p>
          <a:p>
            <a:r>
              <a:rPr lang="en-US" dirty="0"/>
              <a:t>Others bud and then divide and grow to the size of the parent.</a:t>
            </a:r>
          </a:p>
          <a:p>
            <a:pPr marL="0" indent="0">
              <a:buNone/>
            </a:pPr>
            <a:r>
              <a:rPr lang="en-US" dirty="0"/>
              <a:t>Some undergo sexual reproduction involving meiosis and fertilization.</a:t>
            </a:r>
          </a:p>
          <a:p>
            <a:pPr marL="0" indent="0">
              <a:buNone/>
            </a:pPr>
            <a:endParaRPr lang="en-US" dirty="0"/>
          </a:p>
        </p:txBody>
      </p:sp>
    </p:spTree>
    <p:extLst>
      <p:ext uri="{BB962C8B-B14F-4D97-AF65-F5344CB8AC3E}">
        <p14:creationId xmlns:p14="http://schemas.microsoft.com/office/powerpoint/2010/main" val="1812383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F6C2F-A164-F07B-238D-3ACD4AA1AFD1}"/>
              </a:ext>
            </a:extLst>
          </p:cNvPr>
          <p:cNvSpPr>
            <a:spLocks noGrp="1"/>
          </p:cNvSpPr>
          <p:nvPr>
            <p:ph type="title"/>
          </p:nvPr>
        </p:nvSpPr>
        <p:spPr/>
        <p:txBody>
          <a:bodyPr/>
          <a:lstStyle/>
          <a:p>
            <a:r>
              <a:rPr lang="en-US" dirty="0"/>
              <a:t>Protists Vary In Their Reproduction Strategies</a:t>
            </a:r>
            <a:r>
              <a:rPr lang="en-US" sz="1400" baseline="-25000" dirty="0"/>
              <a:t>2</a:t>
            </a:r>
            <a:endParaRPr lang="en-US" dirty="0"/>
          </a:p>
        </p:txBody>
      </p:sp>
      <p:sp>
        <p:nvSpPr>
          <p:cNvPr id="3" name="Content Placeholder 2">
            <a:extLst>
              <a:ext uri="{FF2B5EF4-FFF2-40B4-BE49-F238E27FC236}">
                <a16:creationId xmlns:a16="http://schemas.microsoft.com/office/drawing/2014/main" id="{4D5D959B-E240-2D31-73BB-6EFBF9AAFB15}"/>
              </a:ext>
            </a:extLst>
          </p:cNvPr>
          <p:cNvSpPr>
            <a:spLocks noGrp="1"/>
          </p:cNvSpPr>
          <p:nvPr>
            <p:ph idx="1"/>
          </p:nvPr>
        </p:nvSpPr>
        <p:spPr>
          <a:xfrm>
            <a:off x="457200" y="990600"/>
            <a:ext cx="8229600" cy="5181600"/>
          </a:xfrm>
        </p:spPr>
        <p:txBody>
          <a:bodyPr>
            <a:normAutofit fontScale="85000" lnSpcReduction="20000"/>
          </a:bodyPr>
          <a:lstStyle/>
          <a:p>
            <a:pPr marL="0" indent="0">
              <a:buNone/>
            </a:pPr>
            <a:r>
              <a:rPr lang="en-US" dirty="0"/>
              <a:t>Many protists can switch between asexual and sexual reproduction strategies when needed.</a:t>
            </a:r>
          </a:p>
          <a:p>
            <a:r>
              <a:rPr lang="en-US" dirty="0"/>
              <a:t>Sexual reproduction is associated with nutrient depletion or environmental changes to allow for new gene combinations and variations, some of which may improve survival.</a:t>
            </a:r>
          </a:p>
          <a:p>
            <a:pPr lvl="1"/>
            <a:r>
              <a:rPr lang="en-US" dirty="0"/>
              <a:t>Sexual reproduction is associated with the formation of cysts (dormant structures with no cellular metabolism). </a:t>
            </a:r>
          </a:p>
          <a:p>
            <a:pPr lvl="2"/>
            <a:r>
              <a:rPr lang="en-US" sz="2600" dirty="0"/>
              <a:t>Cysts are commonly resistant to:</a:t>
            </a:r>
          </a:p>
          <a:p>
            <a:pPr lvl="3">
              <a:buFont typeface="Arial" panose="020B0604020202020204" pitchFamily="34" charset="0"/>
              <a:buChar char="•"/>
            </a:pPr>
            <a:r>
              <a:rPr lang="en-US" sz="2600" dirty="0"/>
              <a:t>Extreme temperatures</a:t>
            </a:r>
          </a:p>
          <a:p>
            <a:pPr lvl="3">
              <a:buFont typeface="Arial" panose="020B0604020202020204" pitchFamily="34" charset="0"/>
              <a:buChar char="•"/>
            </a:pPr>
            <a:r>
              <a:rPr lang="en-US" sz="2600" dirty="0"/>
              <a:t>Desiccation</a:t>
            </a:r>
          </a:p>
          <a:p>
            <a:pPr lvl="3">
              <a:buFont typeface="Arial" panose="020B0604020202020204" pitchFamily="34" charset="0"/>
              <a:buChar char="•"/>
            </a:pPr>
            <a:r>
              <a:rPr lang="en-US" sz="2600" dirty="0"/>
              <a:t>Low pH</a:t>
            </a:r>
          </a:p>
          <a:p>
            <a:pPr lvl="2"/>
            <a:r>
              <a:rPr lang="en-US" sz="2600" dirty="0"/>
              <a:t>Cysts maybe dispersed by:</a:t>
            </a:r>
          </a:p>
          <a:p>
            <a:pPr lvl="3">
              <a:buFont typeface="Arial" panose="020B0604020202020204" pitchFamily="34" charset="0"/>
              <a:buChar char="•"/>
            </a:pPr>
            <a:r>
              <a:rPr lang="en-US" sz="2600" dirty="0"/>
              <a:t>Wind</a:t>
            </a:r>
          </a:p>
          <a:p>
            <a:pPr lvl="3">
              <a:buFont typeface="Arial" panose="020B0604020202020204" pitchFamily="34" charset="0"/>
              <a:buChar char="•"/>
            </a:pPr>
            <a:r>
              <a:rPr lang="en-US" sz="2600" dirty="0"/>
              <a:t>Water</a:t>
            </a:r>
          </a:p>
          <a:p>
            <a:pPr lvl="3">
              <a:buFont typeface="Arial" panose="020B0604020202020204" pitchFamily="34" charset="0"/>
              <a:buChar char="•"/>
            </a:pPr>
            <a:r>
              <a:rPr lang="en-US" sz="2600" dirty="0"/>
              <a:t>Transport on a larger organism</a:t>
            </a:r>
          </a:p>
        </p:txBody>
      </p:sp>
    </p:spTree>
    <p:extLst>
      <p:ext uri="{BB962C8B-B14F-4D97-AF65-F5344CB8AC3E}">
        <p14:creationId xmlns:p14="http://schemas.microsoft.com/office/powerpoint/2010/main" val="997925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8D86-8BC8-945B-4D8B-4B9AEA5EC16E}"/>
              </a:ext>
            </a:extLst>
          </p:cNvPr>
          <p:cNvSpPr>
            <a:spLocks noGrp="1"/>
          </p:cNvSpPr>
          <p:nvPr>
            <p:ph type="title"/>
          </p:nvPr>
        </p:nvSpPr>
        <p:spPr/>
        <p:txBody>
          <a:bodyPr/>
          <a:lstStyle/>
          <a:p>
            <a:r>
              <a:rPr lang="en-US" dirty="0"/>
              <a:t>Protist Life Cycles Vary Considerably</a:t>
            </a:r>
          </a:p>
        </p:txBody>
      </p:sp>
      <p:sp>
        <p:nvSpPr>
          <p:cNvPr id="3" name="Content Placeholder 2">
            <a:extLst>
              <a:ext uri="{FF2B5EF4-FFF2-40B4-BE49-F238E27FC236}">
                <a16:creationId xmlns:a16="http://schemas.microsoft.com/office/drawing/2014/main" id="{0EE5AA33-2A0B-B4F0-2390-22EEFBF7AF79}"/>
              </a:ext>
            </a:extLst>
          </p:cNvPr>
          <p:cNvSpPr>
            <a:spLocks noGrp="1"/>
          </p:cNvSpPr>
          <p:nvPr>
            <p:ph idx="1"/>
          </p:nvPr>
        </p:nvSpPr>
        <p:spPr/>
        <p:txBody>
          <a:bodyPr>
            <a:normAutofit lnSpcReduction="10000"/>
          </a:bodyPr>
          <a:lstStyle/>
          <a:p>
            <a:r>
              <a:rPr lang="en-US" dirty="0"/>
              <a:t>Some protists have simple life cycles.</a:t>
            </a:r>
          </a:p>
          <a:p>
            <a:r>
              <a:rPr lang="en-US" dirty="0"/>
              <a:t>Others have complicated life cycles.</a:t>
            </a:r>
          </a:p>
          <a:p>
            <a:pPr lvl="1"/>
            <a:r>
              <a:rPr lang="en-US" dirty="0"/>
              <a:t>These sometimes involve infecting different host species at different developmental stages.</a:t>
            </a:r>
          </a:p>
          <a:p>
            <a:r>
              <a:rPr lang="en-US" dirty="0"/>
              <a:t>Some protists are like animals in that they are:</a:t>
            </a:r>
          </a:p>
          <a:p>
            <a:pPr lvl="1"/>
            <a:r>
              <a:rPr lang="en-US" dirty="0"/>
              <a:t>Unicellular in the haploid form</a:t>
            </a:r>
          </a:p>
          <a:p>
            <a:pPr lvl="1"/>
            <a:r>
              <a:rPr lang="en-US" dirty="0"/>
              <a:t>Multicellular in the diploid form</a:t>
            </a:r>
          </a:p>
          <a:p>
            <a:r>
              <a:rPr lang="en-US" dirty="0"/>
              <a:t>Other protists are like plants in that they have multicellular stages in both haploid and diploid forms (</a:t>
            </a:r>
            <a:r>
              <a:rPr lang="en-US" i="1" dirty="0"/>
              <a:t>alternation of generations)</a:t>
            </a:r>
            <a:r>
              <a:rPr lang="en-US" dirty="0"/>
              <a:t>.</a:t>
            </a:r>
          </a:p>
        </p:txBody>
      </p:sp>
    </p:spTree>
    <p:extLst>
      <p:ext uri="{BB962C8B-B14F-4D97-AF65-F5344CB8AC3E}">
        <p14:creationId xmlns:p14="http://schemas.microsoft.com/office/powerpoint/2010/main" val="1610216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54C1-5E8B-70DD-3F46-DFF76578F7EA}"/>
              </a:ext>
            </a:extLst>
          </p:cNvPr>
          <p:cNvSpPr>
            <a:spLocks noGrp="1"/>
          </p:cNvSpPr>
          <p:nvPr>
            <p:ph type="title"/>
          </p:nvPr>
        </p:nvSpPr>
        <p:spPr/>
        <p:txBody>
          <a:bodyPr/>
          <a:lstStyle/>
          <a:p>
            <a:r>
              <a:rPr lang="en-US" dirty="0"/>
              <a:t>Protists Typically Live in Aquatic Environments</a:t>
            </a:r>
          </a:p>
        </p:txBody>
      </p:sp>
      <p:sp>
        <p:nvSpPr>
          <p:cNvPr id="3" name="Content Placeholder 2">
            <a:extLst>
              <a:ext uri="{FF2B5EF4-FFF2-40B4-BE49-F238E27FC236}">
                <a16:creationId xmlns:a16="http://schemas.microsoft.com/office/drawing/2014/main" id="{1C4F76E6-B456-AF1A-DFF2-F30B3FC6D440}"/>
              </a:ext>
            </a:extLst>
          </p:cNvPr>
          <p:cNvSpPr>
            <a:spLocks noGrp="1"/>
          </p:cNvSpPr>
          <p:nvPr>
            <p:ph idx="1"/>
          </p:nvPr>
        </p:nvSpPr>
        <p:spPr>
          <a:xfrm>
            <a:off x="457200" y="1097280"/>
            <a:ext cx="8229600" cy="5303520"/>
          </a:xfrm>
        </p:spPr>
        <p:txBody>
          <a:bodyPr>
            <a:normAutofit fontScale="85000" lnSpcReduction="10000"/>
          </a:bodyPr>
          <a:lstStyle/>
          <a:p>
            <a:pPr marL="0" indent="0">
              <a:buNone/>
            </a:pPr>
            <a:r>
              <a:rPr lang="en-US" dirty="0"/>
              <a:t>Nearly all protists exist in aquatic environments (freshwater and marine, damp soil, and snow) and need moisture for survival.</a:t>
            </a:r>
          </a:p>
          <a:p>
            <a:r>
              <a:rPr lang="en-US" dirty="0"/>
              <a:t>As single-celled organisms, it is hard for them to move on land.</a:t>
            </a:r>
          </a:p>
          <a:p>
            <a:r>
              <a:rPr lang="en-US" dirty="0"/>
              <a:t>Aquatic environments provide water and dissolved substances that can cross their membranes.</a:t>
            </a:r>
          </a:p>
          <a:p>
            <a:r>
              <a:rPr lang="en-US" dirty="0"/>
              <a:t>Example: Amoebas are found in lakes, rivers, ponds, and soil.</a:t>
            </a:r>
          </a:p>
          <a:p>
            <a:pPr marL="0" indent="0">
              <a:buNone/>
            </a:pPr>
            <a:r>
              <a:rPr lang="en-US" dirty="0"/>
              <a:t>Some are animal or plant parasites.</a:t>
            </a:r>
          </a:p>
          <a:p>
            <a:r>
              <a:rPr lang="en-US" dirty="0"/>
              <a:t>Example: </a:t>
            </a:r>
            <a:r>
              <a:rPr lang="en-US" i="1" dirty="0"/>
              <a:t>Plasmodium </a:t>
            </a:r>
            <a:r>
              <a:rPr lang="en-US" dirty="0"/>
              <a:t>sp. live in insect and vertebrate tissues (the liver) and replicate in vertebrate red blood cells.</a:t>
            </a:r>
          </a:p>
          <a:p>
            <a:pPr marL="0" indent="0">
              <a:buNone/>
            </a:pPr>
            <a:r>
              <a:rPr lang="en-US" dirty="0"/>
              <a:t>Some protists such as slime molds live on dead organisms or their wastes and aid in their decay.</a:t>
            </a:r>
          </a:p>
        </p:txBody>
      </p:sp>
    </p:spTree>
    <p:extLst>
      <p:ext uri="{BB962C8B-B14F-4D97-AF65-F5344CB8AC3E}">
        <p14:creationId xmlns:p14="http://schemas.microsoft.com/office/powerpoint/2010/main" val="1425317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7380-ABC5-35F6-E112-C1C7596DB256}"/>
              </a:ext>
            </a:extLst>
          </p:cNvPr>
          <p:cNvSpPr>
            <a:spLocks noGrp="1"/>
          </p:cNvSpPr>
          <p:nvPr>
            <p:ph type="title"/>
          </p:nvPr>
        </p:nvSpPr>
        <p:spPr/>
        <p:txBody>
          <a:bodyPr/>
          <a:lstStyle/>
          <a:p>
            <a:r>
              <a:rPr lang="en-US" dirty="0"/>
              <a:t>Classification of Protists Is Challenging</a:t>
            </a:r>
          </a:p>
        </p:txBody>
      </p:sp>
      <p:sp>
        <p:nvSpPr>
          <p:cNvPr id="3" name="Content Placeholder 2">
            <a:extLst>
              <a:ext uri="{FF2B5EF4-FFF2-40B4-BE49-F238E27FC236}">
                <a16:creationId xmlns:a16="http://schemas.microsoft.com/office/drawing/2014/main" id="{836E4D38-7BE6-FF99-060B-B6603B1F9318}"/>
              </a:ext>
            </a:extLst>
          </p:cNvPr>
          <p:cNvSpPr>
            <a:spLocks noGrp="1"/>
          </p:cNvSpPr>
          <p:nvPr>
            <p:ph idx="1"/>
          </p:nvPr>
        </p:nvSpPr>
        <p:spPr>
          <a:xfrm>
            <a:off x="457200" y="990600"/>
            <a:ext cx="8229600" cy="5029200"/>
          </a:xfrm>
        </p:spPr>
        <p:txBody>
          <a:bodyPr>
            <a:normAutofit lnSpcReduction="10000"/>
          </a:bodyPr>
          <a:lstStyle/>
          <a:p>
            <a:r>
              <a:rPr lang="en-US" sz="2400" dirty="0"/>
              <a:t>DNA analysis now shows that similar morphological features shared by different protist groups likely are analogous and resulted from convergent evolution.</a:t>
            </a:r>
          </a:p>
          <a:p>
            <a:r>
              <a:rPr lang="en-US" sz="2400" dirty="0"/>
              <a:t>Eukarya has been divided into 6 "supergroups."</a:t>
            </a:r>
          </a:p>
          <a:p>
            <a:pPr lvl="1"/>
            <a:r>
              <a:rPr lang="en-US" sz="2400" dirty="0"/>
              <a:t>There are protists in all 6.</a:t>
            </a:r>
          </a:p>
          <a:p>
            <a:pPr lvl="1"/>
            <a:r>
              <a:rPr lang="en-US" sz="2400" dirty="0"/>
              <a:t>Each supergroup is believed to be monophyletic, meaning that all the organisms within a supergroup:</a:t>
            </a:r>
          </a:p>
          <a:p>
            <a:pPr lvl="2"/>
            <a:r>
              <a:rPr lang="en-US" dirty="0"/>
              <a:t>Share a common ancestor </a:t>
            </a:r>
          </a:p>
          <a:p>
            <a:pPr lvl="2"/>
            <a:r>
              <a:rPr lang="en-US" dirty="0"/>
              <a:t>Are more like each other than organisms in other supergroups.</a:t>
            </a:r>
          </a:p>
          <a:p>
            <a:pPr lvl="1"/>
            <a:r>
              <a:rPr lang="en-US" sz="2400" dirty="0"/>
              <a:t>In each super group, 1+ defining characteristic of a eukaryotic cell may have diverged from typical.</a:t>
            </a:r>
          </a:p>
          <a:p>
            <a:pPr lvl="1"/>
            <a:r>
              <a:rPr lang="en-US" sz="2400" dirty="0"/>
              <a:t>This all represents a single hypothesis.</a:t>
            </a:r>
          </a:p>
        </p:txBody>
      </p:sp>
    </p:spTree>
    <p:extLst>
      <p:ext uri="{BB962C8B-B14F-4D97-AF65-F5344CB8AC3E}">
        <p14:creationId xmlns:p14="http://schemas.microsoft.com/office/powerpoint/2010/main" val="2273793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4 </a:t>
            </a:r>
            <a:endParaRPr lang="en-US" sz="3200" dirty="0">
              <a:solidFill>
                <a:schemeClr val="accent1"/>
              </a:solidFill>
            </a:endParaRPr>
          </a:p>
        </p:txBody>
      </p:sp>
      <p:sp>
        <p:nvSpPr>
          <p:cNvPr id="5" name="TextBox 4">
            <a:extLst>
              <a:ext uri="{FF2B5EF4-FFF2-40B4-BE49-F238E27FC236}">
                <a16:creationId xmlns:a16="http://schemas.microsoft.com/office/drawing/2014/main" id="{86B23534-B405-0AEB-E881-AB8CF1B72371}"/>
              </a:ext>
            </a:extLst>
          </p:cNvPr>
          <p:cNvSpPr txBox="1"/>
          <p:nvPr/>
        </p:nvSpPr>
        <p:spPr>
          <a:xfrm>
            <a:off x="2286000" y="5775438"/>
            <a:ext cx="4572000" cy="246221"/>
          </a:xfrm>
          <a:prstGeom prst="rect">
            <a:avLst/>
          </a:prstGeom>
          <a:noFill/>
        </p:spPr>
        <p:txBody>
          <a:bodyPr wrap="square">
            <a:spAutoFit/>
          </a:bodyPr>
          <a:lstStyle/>
          <a:p>
            <a:pPr algn="ctr"/>
            <a:r>
              <a:rPr lang="en-US" sz="1000" dirty="0"/>
              <a:t>CNX OpenStax on Wikimedia Commons. "Domain Eukarya." </a:t>
            </a:r>
          </a:p>
        </p:txBody>
      </p:sp>
      <p:pic>
        <p:nvPicPr>
          <p:cNvPr id="6" name="Content Placeholder 6" descr="A tree diagram that shows the relationships between different groups of the domain Eukarya. The base starts with a &quot;Common eukaryotic ancestor.&quot; It is divided into five groups. All but the first one are connected with dotted lines. The five groups are Archaeplastida, Amoebozoa, Opisthokonta, Rhizaria, Chromalveolata, and Excavata. The first main branch, Archaeplastida, is divided into two groups. The first consists of &quot;Red algae.&quot; The second is divided into two branches. The first is &quot;Chlorophytes (green algae),&quot; and the second is divided into &quot;Charophytes (green algae)&quot; and &quot;Land plants.&quot; Amoebozoa and Opisthokonta are both divided from the next main branch. Amoebozoa is then divided into three branches: &quot;Slime molds,&quot; &quot;Gymnamoebas,&quot; and &quot;Entamoebas.&quot; Opisthokonta is divided into two branches. The first branch is divided into &quot;Nucleariids&quot; and &quot;Fungi.&quot; The second branch is divided into &quot;Choanoflagellates&quot; and &quot;Animals.&quot; The next main branch is Rhizaria, which is divided into two branches. The first branch is divided into two branches: &quot;Cercozoans&quot; and &quot;Forams.&quot; The second branch is &quot;Radiolarians.&quot;  The next main branch, which holds the entire group Chromalveolata, is divided into two branches: &quot;Alveolates&quot; and &quot;Stramenopiles.&quot; Alveolates are divided into two branches. The first branches is divided into two more branches: &quot;Dinoflagellates&quot; and &quot;Apicomplexans.&quot; The second branch is &quot;Ciliates.&quot; Stramenopiles are divided into two branches. The first branch is divided into three more branches: &quot;Diatoms,&quot; &quot;Golden algae,&quot; and &quot;Brown algae.&quot; The second branch is &quot;Oomycetes.&quot; The last main branch is Excavata. It is divided into two branches. The first branch is divided into two more branches: &quot;Diplomonads&quot; and &quot;Parabasalids.&quot; The second branch is &quot;Euglenozoans.&quot; ">
            <a:extLst>
              <a:ext uri="{FF2B5EF4-FFF2-40B4-BE49-F238E27FC236}">
                <a16:creationId xmlns:a16="http://schemas.microsoft.com/office/drawing/2014/main" id="{D1BF43D8-4E53-8A9E-5767-A60E0032615A}"/>
              </a:ext>
            </a:extLst>
          </p:cNvPr>
          <p:cNvPicPr>
            <a:picLocks noGrp="1" noChangeAspect="1"/>
          </p:cNvPicPr>
          <p:nvPr>
            <p:ph idx="1"/>
          </p:nvPr>
        </p:nvPicPr>
        <p:blipFill>
          <a:blip r:embed="rId3"/>
          <a:srcRect l="33333" t="5333" r="31481" b="6335"/>
          <a:stretch/>
        </p:blipFill>
        <p:spPr>
          <a:xfrm>
            <a:off x="2971800" y="1197142"/>
            <a:ext cx="3200400" cy="4463716"/>
          </a:xfrm>
        </p:spPr>
      </p:pic>
    </p:spTree>
    <p:extLst>
      <p:ext uri="{BB962C8B-B14F-4D97-AF65-F5344CB8AC3E}">
        <p14:creationId xmlns:p14="http://schemas.microsoft.com/office/powerpoint/2010/main" val="536284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901440"/>
          </a:xfrm>
        </p:spPr>
        <p:txBody>
          <a:bodyPr/>
          <a:lstStyle/>
          <a:p>
            <a:r>
              <a:rPr lang="en-US" dirty="0"/>
              <a:t>In a group, choose one of the six supergroups. Investigate this supergroup. </a:t>
            </a:r>
          </a:p>
          <a:p>
            <a:pPr marL="457200" indent="-457200">
              <a:buFont typeface="Arial" panose="020B0604020202020204" pitchFamily="34" charset="0"/>
              <a:buChar char="•"/>
            </a:pPr>
            <a:r>
              <a:rPr lang="en-US" dirty="0"/>
              <a:t>What are some examples of protists that are included in this group? </a:t>
            </a:r>
          </a:p>
          <a:p>
            <a:pPr marL="457200" indent="-457200">
              <a:buFont typeface="Arial" panose="020B0604020202020204" pitchFamily="34" charset="0"/>
              <a:buChar char="•"/>
            </a:pPr>
            <a:r>
              <a:rPr lang="en-US" dirty="0"/>
              <a:t>What are their habitats? </a:t>
            </a:r>
          </a:p>
          <a:p>
            <a:pPr marL="457200" indent="-457200">
              <a:buFont typeface="Arial" panose="020B0604020202020204" pitchFamily="34" charset="0"/>
              <a:buChar char="•"/>
            </a:pPr>
            <a:r>
              <a:rPr lang="en-US" dirty="0"/>
              <a:t>What are their primary modes of reproduction? </a:t>
            </a:r>
          </a:p>
          <a:p>
            <a:pPr marL="457200" indent="-457200">
              <a:buFont typeface="Arial" panose="020B0604020202020204" pitchFamily="34" charset="0"/>
              <a:buChar char="•"/>
            </a:pPr>
            <a:r>
              <a:rPr lang="en-US" dirty="0"/>
              <a:t>What kinds of organelles and structures do they have in common?</a:t>
            </a:r>
          </a:p>
        </p:txBody>
      </p:sp>
    </p:spTree>
    <p:extLst>
      <p:ext uri="{BB962C8B-B14F-4D97-AF65-F5344CB8AC3E}">
        <p14:creationId xmlns:p14="http://schemas.microsoft.com/office/powerpoint/2010/main" val="2069639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7C41-77F2-96A8-0A20-1466E9164F01}"/>
              </a:ext>
            </a:extLst>
          </p:cNvPr>
          <p:cNvSpPr>
            <a:spLocks noGrp="1"/>
          </p:cNvSpPr>
          <p:nvPr>
            <p:ph type="title"/>
          </p:nvPr>
        </p:nvSpPr>
        <p:spPr/>
        <p:txBody>
          <a:bodyPr/>
          <a:lstStyle/>
          <a:p>
            <a:r>
              <a:rPr lang="en-US" dirty="0"/>
              <a:t>Supergroup Archaeplastida</a:t>
            </a:r>
            <a:r>
              <a:rPr lang="en-US" sz="1400" baseline="-25000" dirty="0"/>
              <a:t>1</a:t>
            </a:r>
            <a:endParaRPr lang="en-US" dirty="0"/>
          </a:p>
        </p:txBody>
      </p:sp>
      <p:sp>
        <p:nvSpPr>
          <p:cNvPr id="3" name="Content Placeholder 2">
            <a:extLst>
              <a:ext uri="{FF2B5EF4-FFF2-40B4-BE49-F238E27FC236}">
                <a16:creationId xmlns:a16="http://schemas.microsoft.com/office/drawing/2014/main" id="{B938F45B-8C32-5C00-3166-21D224ED239B}"/>
              </a:ext>
            </a:extLst>
          </p:cNvPr>
          <p:cNvSpPr>
            <a:spLocks noGrp="1"/>
          </p:cNvSpPr>
          <p:nvPr>
            <p:ph idx="1"/>
          </p:nvPr>
        </p:nvSpPr>
        <p:spPr/>
        <p:txBody>
          <a:bodyPr>
            <a:normAutofit/>
          </a:bodyPr>
          <a:lstStyle/>
          <a:p>
            <a:r>
              <a:rPr lang="en-US" dirty="0"/>
              <a:t>Archaeplastida likely descended from the endosymbiosis between:</a:t>
            </a:r>
          </a:p>
          <a:p>
            <a:pPr lvl="1"/>
            <a:r>
              <a:rPr lang="en-US" dirty="0"/>
              <a:t>A heterotrophic protist</a:t>
            </a:r>
          </a:p>
          <a:p>
            <a:pPr lvl="1"/>
            <a:r>
              <a:rPr lang="en-US" dirty="0"/>
              <a:t>A cyanobacterium</a:t>
            </a:r>
          </a:p>
          <a:p>
            <a:r>
              <a:rPr lang="en-US" dirty="0"/>
              <a:t>They include land plants, red algae, and green algae.</a:t>
            </a:r>
          </a:p>
          <a:p>
            <a:r>
              <a:rPr lang="en-US" dirty="0"/>
              <a:t>The red and green algae include several forms:</a:t>
            </a:r>
          </a:p>
          <a:p>
            <a:pPr lvl="1"/>
            <a:r>
              <a:rPr lang="en-US" dirty="0"/>
              <a:t>Unicellular</a:t>
            </a:r>
          </a:p>
          <a:p>
            <a:pPr lvl="1"/>
            <a:r>
              <a:rPr lang="en-US" dirty="0"/>
              <a:t>Multicellular</a:t>
            </a:r>
          </a:p>
          <a:p>
            <a:pPr lvl="1"/>
            <a:r>
              <a:rPr lang="en-US" dirty="0"/>
              <a:t>Colonial</a:t>
            </a:r>
          </a:p>
        </p:txBody>
      </p:sp>
    </p:spTree>
    <p:extLst>
      <p:ext uri="{BB962C8B-B14F-4D97-AF65-F5344CB8AC3E}">
        <p14:creationId xmlns:p14="http://schemas.microsoft.com/office/powerpoint/2010/main" val="4048601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31502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representative protist organisms from each of the six presently recognized supergroups of eukaryotes.</a:t>
            </a:r>
          </a:p>
          <a:p>
            <a:pPr marL="457200" indent="-457200">
              <a:buFont typeface="Arial" panose="020B0604020202020204" pitchFamily="34" charset="0"/>
              <a:buChar char="•"/>
              <a:tabLst>
                <a:tab pos="457200" algn="l"/>
              </a:tabLst>
            </a:pPr>
            <a:r>
              <a:rPr lang="en-US" b="1" dirty="0"/>
              <a:t>Describe</a:t>
            </a:r>
            <a:r>
              <a:rPr lang="en-US" dirty="0"/>
              <a:t> the cell structure characteristics of protists.</a:t>
            </a:r>
          </a:p>
          <a:p>
            <a:pPr marL="457200" indent="-457200">
              <a:buFont typeface="Arial" panose="020B0604020202020204" pitchFamily="34" charset="0"/>
              <a:buChar char="•"/>
              <a:tabLst>
                <a:tab pos="457200" algn="l"/>
              </a:tabLst>
            </a:pPr>
            <a:r>
              <a:rPr lang="en-US" b="1" dirty="0"/>
              <a:t>Describe</a:t>
            </a:r>
            <a:r>
              <a:rPr lang="en-US" dirty="0"/>
              <a:t> the life cycle diversity of protists.</a:t>
            </a:r>
          </a:p>
          <a:p>
            <a:pPr marL="457200" indent="-457200">
              <a:buFont typeface="Arial" panose="020B0604020202020204" pitchFamily="34" charset="0"/>
              <a:buChar char="•"/>
              <a:tabLst>
                <a:tab pos="457200" algn="l"/>
              </a:tabLst>
            </a:pPr>
            <a:r>
              <a:rPr lang="en-US" b="1" dirty="0"/>
              <a:t>Describe</a:t>
            </a:r>
            <a:r>
              <a:rPr lang="en-US" dirty="0"/>
              <a:t> the metabolic diversity of protists.</a:t>
            </a:r>
          </a:p>
          <a:p>
            <a:pPr marL="457200" indent="-457200">
              <a:buFont typeface="Arial" panose="020B0604020202020204" pitchFamily="34" charset="0"/>
              <a:buChar char="•"/>
              <a:tabLst>
                <a:tab pos="457200" algn="l"/>
              </a:tabLst>
            </a:pPr>
            <a:r>
              <a:rPr lang="en-US" b="1" dirty="0"/>
              <a:t>Identify</a:t>
            </a:r>
            <a:r>
              <a:rPr lang="en-US" dirty="0"/>
              <a:t> defining features of protists in each of the six supergroups of eukaryotes.</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7C41-77F2-96A8-0A20-1466E9164F01}"/>
              </a:ext>
            </a:extLst>
          </p:cNvPr>
          <p:cNvSpPr>
            <a:spLocks noGrp="1"/>
          </p:cNvSpPr>
          <p:nvPr>
            <p:ph type="title"/>
          </p:nvPr>
        </p:nvSpPr>
        <p:spPr/>
        <p:txBody>
          <a:bodyPr/>
          <a:lstStyle/>
          <a:p>
            <a:r>
              <a:rPr lang="en-US" dirty="0"/>
              <a:t>Supergroup Archaeplastida</a:t>
            </a:r>
            <a:r>
              <a:rPr lang="en-US" sz="1400" baseline="-25000" dirty="0"/>
              <a:t>2</a:t>
            </a:r>
            <a:endParaRPr lang="en-US" dirty="0"/>
          </a:p>
        </p:txBody>
      </p:sp>
      <p:sp>
        <p:nvSpPr>
          <p:cNvPr id="3" name="Content Placeholder 2">
            <a:extLst>
              <a:ext uri="{FF2B5EF4-FFF2-40B4-BE49-F238E27FC236}">
                <a16:creationId xmlns:a16="http://schemas.microsoft.com/office/drawing/2014/main" id="{B938F45B-8C32-5C00-3166-21D224ED239B}"/>
              </a:ext>
            </a:extLst>
          </p:cNvPr>
          <p:cNvSpPr>
            <a:spLocks noGrp="1"/>
          </p:cNvSpPr>
          <p:nvPr>
            <p:ph idx="1"/>
          </p:nvPr>
        </p:nvSpPr>
        <p:spPr>
          <a:xfrm>
            <a:off x="457200" y="990600"/>
            <a:ext cx="8229600" cy="5181600"/>
          </a:xfrm>
        </p:spPr>
        <p:txBody>
          <a:bodyPr>
            <a:normAutofit fontScale="92500" lnSpcReduction="10000"/>
          </a:bodyPr>
          <a:lstStyle/>
          <a:p>
            <a:r>
              <a:rPr lang="en-US" dirty="0"/>
              <a:t>The red and green algae use a variety of life cycles, including alternation of generations.</a:t>
            </a:r>
          </a:p>
          <a:p>
            <a:pPr lvl="1"/>
            <a:r>
              <a:rPr lang="en-US" dirty="0"/>
              <a:t>A multicellular diploid sporophyte undergoes meiosis to produce haploid spores.</a:t>
            </a:r>
          </a:p>
          <a:p>
            <a:pPr lvl="1"/>
            <a:r>
              <a:rPr lang="en-US" dirty="0"/>
              <a:t>The spores germinate and undergo mitosis to form haploid multicellular gametophytes.</a:t>
            </a:r>
          </a:p>
          <a:p>
            <a:pPr lvl="1"/>
            <a:r>
              <a:rPr lang="en-US" dirty="0"/>
              <a:t>Gametophytes make gametes by mitosis.</a:t>
            </a:r>
          </a:p>
          <a:p>
            <a:pPr lvl="1"/>
            <a:r>
              <a:rPr lang="en-US" dirty="0"/>
              <a:t>Two gametes fuse to produce a diploid zygote.</a:t>
            </a:r>
          </a:p>
          <a:p>
            <a:pPr lvl="1"/>
            <a:r>
              <a:rPr lang="en-US" dirty="0"/>
              <a:t>The diploid zygote undergoes mitosis to form a diploid sporophyte.</a:t>
            </a:r>
          </a:p>
          <a:p>
            <a:pPr lvl="1"/>
            <a:r>
              <a:rPr lang="en-US" dirty="0"/>
              <a:t>In some species, the sporophyte and gametophyte look the same, while in others, they look different.</a:t>
            </a:r>
          </a:p>
        </p:txBody>
      </p:sp>
    </p:spTree>
    <p:extLst>
      <p:ext uri="{BB962C8B-B14F-4D97-AF65-F5344CB8AC3E}">
        <p14:creationId xmlns:p14="http://schemas.microsoft.com/office/powerpoint/2010/main" val="4101398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5D5D1-658C-0BFF-65A7-549632C0E9D1}"/>
              </a:ext>
            </a:extLst>
          </p:cNvPr>
          <p:cNvSpPr>
            <a:spLocks noGrp="1"/>
          </p:cNvSpPr>
          <p:nvPr>
            <p:ph type="title"/>
          </p:nvPr>
        </p:nvSpPr>
        <p:spPr/>
        <p:txBody>
          <a:bodyPr>
            <a:normAutofit/>
          </a:bodyPr>
          <a:lstStyle/>
          <a:p>
            <a:r>
              <a:rPr lang="en-US" dirty="0"/>
              <a:t>Archaeplastida: Glaucophytes</a:t>
            </a:r>
          </a:p>
        </p:txBody>
      </p:sp>
      <p:sp>
        <p:nvSpPr>
          <p:cNvPr id="3" name="Content Placeholder 2">
            <a:extLst>
              <a:ext uri="{FF2B5EF4-FFF2-40B4-BE49-F238E27FC236}">
                <a16:creationId xmlns:a16="http://schemas.microsoft.com/office/drawing/2014/main" id="{D9A44127-BE72-71F0-6A56-C0EAFDF65891}"/>
              </a:ext>
            </a:extLst>
          </p:cNvPr>
          <p:cNvSpPr>
            <a:spLocks noGrp="1"/>
          </p:cNvSpPr>
          <p:nvPr>
            <p:ph idx="1"/>
          </p:nvPr>
        </p:nvSpPr>
        <p:spPr>
          <a:xfrm>
            <a:off x="457200" y="990600"/>
            <a:ext cx="8229600" cy="4754880"/>
          </a:xfrm>
        </p:spPr>
        <p:txBody>
          <a:bodyPr>
            <a:normAutofit/>
          </a:bodyPr>
          <a:lstStyle/>
          <a:p>
            <a:r>
              <a:rPr lang="en-US" sz="2600" dirty="0"/>
              <a:t>Glaucophytes are a small group of Archaeplastida with chloroplasts retaining remnants of the peptidoglycan cell wall of their ancestral endosymbiont.</a:t>
            </a:r>
          </a:p>
        </p:txBody>
      </p:sp>
      <p:sp>
        <p:nvSpPr>
          <p:cNvPr id="5" name="TextBox 4">
            <a:extLst>
              <a:ext uri="{FF2B5EF4-FFF2-40B4-BE49-F238E27FC236}">
                <a16:creationId xmlns:a16="http://schemas.microsoft.com/office/drawing/2014/main" id="{338A5DEB-2E1E-9780-6D60-E980DFB2AB43}"/>
              </a:ext>
            </a:extLst>
          </p:cNvPr>
          <p:cNvSpPr txBox="1"/>
          <p:nvPr/>
        </p:nvSpPr>
        <p:spPr>
          <a:xfrm flipH="1">
            <a:off x="1112519" y="2362200"/>
            <a:ext cx="1173481" cy="307777"/>
          </a:xfrm>
          <a:prstGeom prst="rect">
            <a:avLst/>
          </a:prstGeom>
          <a:noFill/>
        </p:spPr>
        <p:txBody>
          <a:bodyPr wrap="square" rtlCol="0">
            <a:spAutoFit/>
          </a:bodyPr>
          <a:lstStyle/>
          <a:p>
            <a:r>
              <a:rPr lang="en-US" sz="1400" b="1" dirty="0"/>
              <a:t>23.2 Figure 5 </a:t>
            </a:r>
          </a:p>
        </p:txBody>
      </p:sp>
      <p:sp>
        <p:nvSpPr>
          <p:cNvPr id="7" name="TextBox 6">
            <a:extLst>
              <a:ext uri="{FF2B5EF4-FFF2-40B4-BE49-F238E27FC236}">
                <a16:creationId xmlns:a16="http://schemas.microsoft.com/office/drawing/2014/main" id="{CF076B91-7DC6-DA6A-EF0E-6366F32CC0E7}"/>
              </a:ext>
            </a:extLst>
          </p:cNvPr>
          <p:cNvSpPr txBox="1"/>
          <p:nvPr/>
        </p:nvSpPr>
        <p:spPr>
          <a:xfrm>
            <a:off x="2286000" y="5832231"/>
            <a:ext cx="4572000" cy="246221"/>
          </a:xfrm>
          <a:prstGeom prst="rect">
            <a:avLst/>
          </a:prstGeom>
          <a:noFill/>
        </p:spPr>
        <p:txBody>
          <a:bodyPr wrap="square">
            <a:spAutoFit/>
          </a:bodyPr>
          <a:lstStyle/>
          <a:p>
            <a:pPr algn="ctr"/>
            <a:r>
              <a:rPr lang="fi-FI" sz="1000" dirty="0"/>
              <a:t>NEON_ja on Wikimedia Commons. "Glaucocystis."</a:t>
            </a:r>
            <a:endParaRPr lang="en-US" sz="1000" dirty="0"/>
          </a:p>
        </p:txBody>
      </p:sp>
      <p:pic>
        <p:nvPicPr>
          <p:cNvPr id="6" name="Content Placeholder 6" descr="A micrograph shows a glaucophyte and the several chloroplasts contained within it.">
            <a:extLst>
              <a:ext uri="{FF2B5EF4-FFF2-40B4-BE49-F238E27FC236}">
                <a16:creationId xmlns:a16="http://schemas.microsoft.com/office/drawing/2014/main" id="{A8E61FD3-BD16-B6A7-AD6D-BE5A3E358178}"/>
              </a:ext>
            </a:extLst>
          </p:cNvPr>
          <p:cNvPicPr>
            <a:picLocks noChangeAspect="1"/>
          </p:cNvPicPr>
          <p:nvPr/>
        </p:nvPicPr>
        <p:blipFill>
          <a:blip r:embed="rId2"/>
          <a:srcRect l="18148" t="6999" r="18520" b="6334"/>
          <a:stretch/>
        </p:blipFill>
        <p:spPr>
          <a:xfrm>
            <a:off x="2286000" y="2248606"/>
            <a:ext cx="4648199" cy="3533718"/>
          </a:xfrm>
          <a:prstGeom prst="rect">
            <a:avLst/>
          </a:prstGeom>
        </p:spPr>
      </p:pic>
    </p:spTree>
    <p:extLst>
      <p:ext uri="{BB962C8B-B14F-4D97-AF65-F5344CB8AC3E}">
        <p14:creationId xmlns:p14="http://schemas.microsoft.com/office/powerpoint/2010/main" val="4022876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2C2A-64AD-632B-1802-584C7CFA76E1}"/>
              </a:ext>
            </a:extLst>
          </p:cNvPr>
          <p:cNvSpPr>
            <a:spLocks noGrp="1"/>
          </p:cNvSpPr>
          <p:nvPr>
            <p:ph type="title"/>
          </p:nvPr>
        </p:nvSpPr>
        <p:spPr/>
        <p:txBody>
          <a:bodyPr/>
          <a:lstStyle/>
          <a:p>
            <a:r>
              <a:rPr lang="en-US" dirty="0"/>
              <a:t>Archaeplastida: Red Algae</a:t>
            </a:r>
          </a:p>
        </p:txBody>
      </p:sp>
      <p:sp>
        <p:nvSpPr>
          <p:cNvPr id="3" name="Content Placeholder 2">
            <a:extLst>
              <a:ext uri="{FF2B5EF4-FFF2-40B4-BE49-F238E27FC236}">
                <a16:creationId xmlns:a16="http://schemas.microsoft.com/office/drawing/2014/main" id="{A1C103F2-704C-36F8-3BEC-5B9473F1EDC0}"/>
              </a:ext>
            </a:extLst>
          </p:cNvPr>
          <p:cNvSpPr>
            <a:spLocks noGrp="1"/>
          </p:cNvSpPr>
          <p:nvPr>
            <p:ph idx="1"/>
          </p:nvPr>
        </p:nvSpPr>
        <p:spPr>
          <a:xfrm>
            <a:off x="457200" y="990600"/>
            <a:ext cx="8229600" cy="5181600"/>
          </a:xfrm>
        </p:spPr>
        <p:txBody>
          <a:bodyPr>
            <a:normAutofit fontScale="77500" lnSpcReduction="20000"/>
          </a:bodyPr>
          <a:lstStyle/>
          <a:p>
            <a:pPr marL="0" indent="0">
              <a:buNone/>
            </a:pPr>
            <a:r>
              <a:rPr lang="en-US" dirty="0"/>
              <a:t>Red algae (rhodophytes):</a:t>
            </a:r>
          </a:p>
          <a:p>
            <a:r>
              <a:rPr lang="en-US" dirty="0"/>
              <a:t>Lack flagella</a:t>
            </a:r>
          </a:p>
          <a:p>
            <a:r>
              <a:rPr lang="en-US" dirty="0"/>
              <a:t>Are primarily multicellular</a:t>
            </a:r>
          </a:p>
          <a:p>
            <a:pPr lvl="1"/>
            <a:r>
              <a:rPr lang="en-US" dirty="0"/>
              <a:t>Range from microscopic, unicellular protists to large, multicellular forms grouped informally as seaweed</a:t>
            </a:r>
          </a:p>
          <a:p>
            <a:r>
              <a:rPr lang="en-US" dirty="0"/>
              <a:t>Have a second cell wall (containing the source of agarose) outside of an inner cellulose cell wall</a:t>
            </a:r>
          </a:p>
          <a:p>
            <a:r>
              <a:rPr lang="en-US" dirty="0"/>
              <a:t>Commonly make phycoerythrins, red accessory photopigments that make them appear red</a:t>
            </a:r>
          </a:p>
          <a:p>
            <a:pPr lvl="1"/>
            <a:r>
              <a:rPr lang="en-US" dirty="0"/>
              <a:t>Some "red" algae lack these and are parasites</a:t>
            </a:r>
          </a:p>
          <a:p>
            <a:r>
              <a:rPr lang="en-US" dirty="0"/>
              <a:t>Store carbohydrates in their cytoplasm (like glaucophytes)</a:t>
            </a:r>
          </a:p>
          <a:p>
            <a:r>
              <a:rPr lang="en-US" dirty="0"/>
              <a:t>Are found</a:t>
            </a:r>
          </a:p>
          <a:p>
            <a:pPr lvl="1"/>
            <a:r>
              <a:rPr lang="en-US" dirty="0"/>
              <a:t>In tropical waters down to depths of 260 m</a:t>
            </a:r>
          </a:p>
          <a:p>
            <a:pPr lvl="1"/>
            <a:r>
              <a:rPr lang="en-US" dirty="0"/>
              <a:t>In terrestrial or freshwater environments</a:t>
            </a:r>
          </a:p>
          <a:p>
            <a:r>
              <a:rPr lang="en-US" dirty="0"/>
              <a:t>Have a life cycle including 2 sporophyte phases, with meiosis occurring only in the second sporophyte</a:t>
            </a:r>
          </a:p>
        </p:txBody>
      </p:sp>
    </p:spTree>
    <p:extLst>
      <p:ext uri="{BB962C8B-B14F-4D97-AF65-F5344CB8AC3E}">
        <p14:creationId xmlns:p14="http://schemas.microsoft.com/office/powerpoint/2010/main" val="2653920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55AE-743D-AF38-53FE-91B8D5583908}"/>
              </a:ext>
            </a:extLst>
          </p:cNvPr>
          <p:cNvSpPr>
            <a:spLocks noGrp="1"/>
          </p:cNvSpPr>
          <p:nvPr>
            <p:ph type="title"/>
          </p:nvPr>
        </p:nvSpPr>
        <p:spPr/>
        <p:txBody>
          <a:bodyPr/>
          <a:lstStyle/>
          <a:p>
            <a:r>
              <a:rPr lang="en-US" dirty="0"/>
              <a:t>Archaeplastida: Green Algae</a:t>
            </a:r>
          </a:p>
        </p:txBody>
      </p:sp>
      <p:sp>
        <p:nvSpPr>
          <p:cNvPr id="3" name="Content Placeholder 2">
            <a:extLst>
              <a:ext uri="{FF2B5EF4-FFF2-40B4-BE49-F238E27FC236}">
                <a16:creationId xmlns:a16="http://schemas.microsoft.com/office/drawing/2014/main" id="{56B53D73-8223-6A81-FE45-16D0908EB57F}"/>
              </a:ext>
            </a:extLst>
          </p:cNvPr>
          <p:cNvSpPr>
            <a:spLocks noGrp="1"/>
          </p:cNvSpPr>
          <p:nvPr>
            <p:ph idx="1"/>
          </p:nvPr>
        </p:nvSpPr>
        <p:spPr>
          <a:xfrm>
            <a:off x="457200" y="1143000"/>
            <a:ext cx="8229600" cy="4572000"/>
          </a:xfrm>
        </p:spPr>
        <p:txBody>
          <a:bodyPr>
            <a:normAutofit/>
          </a:bodyPr>
          <a:lstStyle/>
          <a:p>
            <a:pPr marL="0" indent="0">
              <a:buNone/>
            </a:pPr>
            <a:r>
              <a:rPr lang="en-US" dirty="0"/>
              <a:t>Green algae:</a:t>
            </a:r>
          </a:p>
          <a:p>
            <a:r>
              <a:rPr lang="en-US" dirty="0"/>
              <a:t>Are the most abundant group of algae</a:t>
            </a:r>
          </a:p>
          <a:p>
            <a:r>
              <a:rPr lang="en-US" dirty="0"/>
              <a:t>Share a recent common ancestor with and have features like those of land plants such as:</a:t>
            </a:r>
          </a:p>
          <a:p>
            <a:pPr lvl="1"/>
            <a:r>
              <a:rPr lang="en-US" dirty="0"/>
              <a:t>Chloroplast structure</a:t>
            </a:r>
          </a:p>
          <a:p>
            <a:pPr lvl="1"/>
            <a:r>
              <a:rPr lang="en-US" dirty="0"/>
              <a:t>Carbohydrate storage in plastids</a:t>
            </a:r>
          </a:p>
          <a:p>
            <a:r>
              <a:rPr lang="en-US" dirty="0"/>
              <a:t>Are divided into:</a:t>
            </a:r>
          </a:p>
          <a:p>
            <a:pPr lvl="1"/>
            <a:r>
              <a:rPr lang="en-US" dirty="0"/>
              <a:t>Chlorophytes</a:t>
            </a:r>
          </a:p>
          <a:p>
            <a:pPr lvl="1"/>
            <a:r>
              <a:rPr lang="en-US" dirty="0"/>
              <a:t>Charophytes</a:t>
            </a:r>
          </a:p>
        </p:txBody>
      </p:sp>
    </p:spTree>
    <p:extLst>
      <p:ext uri="{BB962C8B-B14F-4D97-AF65-F5344CB8AC3E}">
        <p14:creationId xmlns:p14="http://schemas.microsoft.com/office/powerpoint/2010/main" val="2192215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B60AD-4797-8C76-8A1E-CE8125DF9C08}"/>
              </a:ext>
            </a:extLst>
          </p:cNvPr>
          <p:cNvSpPr>
            <a:spLocks noGrp="1"/>
          </p:cNvSpPr>
          <p:nvPr>
            <p:ph type="title"/>
          </p:nvPr>
        </p:nvSpPr>
        <p:spPr/>
        <p:txBody>
          <a:bodyPr/>
          <a:lstStyle/>
          <a:p>
            <a:r>
              <a:rPr lang="en-US" dirty="0"/>
              <a:t>Green Algae: Charophytes</a:t>
            </a:r>
          </a:p>
        </p:txBody>
      </p:sp>
      <p:sp>
        <p:nvSpPr>
          <p:cNvPr id="3" name="Content Placeholder 2">
            <a:extLst>
              <a:ext uri="{FF2B5EF4-FFF2-40B4-BE49-F238E27FC236}">
                <a16:creationId xmlns:a16="http://schemas.microsoft.com/office/drawing/2014/main" id="{EE390A86-F642-BC77-DC8B-B2FB8DF569F6}"/>
              </a:ext>
            </a:extLst>
          </p:cNvPr>
          <p:cNvSpPr>
            <a:spLocks noGrp="1"/>
          </p:cNvSpPr>
          <p:nvPr>
            <p:ph idx="1"/>
          </p:nvPr>
        </p:nvSpPr>
        <p:spPr>
          <a:xfrm>
            <a:off x="457200" y="1117672"/>
            <a:ext cx="8229600" cy="4572000"/>
          </a:xfrm>
        </p:spPr>
        <p:txBody>
          <a:bodyPr/>
          <a:lstStyle/>
          <a:p>
            <a:pPr marL="0" indent="0">
              <a:buNone/>
            </a:pPr>
            <a:r>
              <a:rPr lang="en-US" dirty="0"/>
              <a:t>Charophytes:</a:t>
            </a:r>
          </a:p>
          <a:p>
            <a:r>
              <a:rPr lang="en-US" dirty="0"/>
              <a:t>Are the closest living relatives to land plants</a:t>
            </a:r>
          </a:p>
          <a:p>
            <a:pPr lvl="1"/>
            <a:r>
              <a:rPr lang="en-US" dirty="0"/>
              <a:t>They resemble them in morphology and reproductive strategies.</a:t>
            </a:r>
          </a:p>
          <a:p>
            <a:r>
              <a:rPr lang="en-US" dirty="0"/>
              <a:t>Are exemplified by </a:t>
            </a:r>
            <a:r>
              <a:rPr lang="en-US" i="1" dirty="0"/>
              <a:t>Spirogyra</a:t>
            </a:r>
            <a:r>
              <a:rPr lang="en-US" dirty="0"/>
              <a:t>, filamentous green algae found in freshwater</a:t>
            </a:r>
          </a:p>
          <a:p>
            <a:r>
              <a:rPr lang="en-US" dirty="0"/>
              <a:t>Are commonly found in wet habitats</a:t>
            </a:r>
          </a:p>
          <a:p>
            <a:r>
              <a:rPr lang="en-US" dirty="0"/>
              <a:t>Signal a healthy ecosystem</a:t>
            </a:r>
          </a:p>
          <a:p>
            <a:pPr lvl="1"/>
            <a:endParaRPr lang="en-US" dirty="0"/>
          </a:p>
        </p:txBody>
      </p:sp>
    </p:spTree>
    <p:extLst>
      <p:ext uri="{BB962C8B-B14F-4D97-AF65-F5344CB8AC3E}">
        <p14:creationId xmlns:p14="http://schemas.microsoft.com/office/powerpoint/2010/main" val="3635005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4C48-AD62-ED98-C796-30AAAD9285F2}"/>
              </a:ext>
            </a:extLst>
          </p:cNvPr>
          <p:cNvSpPr>
            <a:spLocks noGrp="1"/>
          </p:cNvSpPr>
          <p:nvPr>
            <p:ph type="title"/>
          </p:nvPr>
        </p:nvSpPr>
        <p:spPr/>
        <p:txBody>
          <a:bodyPr/>
          <a:lstStyle/>
          <a:p>
            <a:r>
              <a:rPr lang="en-US" dirty="0"/>
              <a:t>Green Algae: Chlorophytes</a:t>
            </a:r>
          </a:p>
        </p:txBody>
      </p:sp>
      <p:sp>
        <p:nvSpPr>
          <p:cNvPr id="3" name="Content Placeholder 2">
            <a:extLst>
              <a:ext uri="{FF2B5EF4-FFF2-40B4-BE49-F238E27FC236}">
                <a16:creationId xmlns:a16="http://schemas.microsoft.com/office/drawing/2014/main" id="{BFE2AED7-BB65-EE7F-8EE9-D592AB3B7216}"/>
              </a:ext>
            </a:extLst>
          </p:cNvPr>
          <p:cNvSpPr>
            <a:spLocks noGrp="1"/>
          </p:cNvSpPr>
          <p:nvPr>
            <p:ph idx="1"/>
          </p:nvPr>
        </p:nvSpPr>
        <p:spPr>
          <a:xfrm>
            <a:off x="457200" y="1143000"/>
            <a:ext cx="8229600" cy="4800600"/>
          </a:xfrm>
        </p:spPr>
        <p:txBody>
          <a:bodyPr>
            <a:normAutofit lnSpcReduction="10000"/>
          </a:bodyPr>
          <a:lstStyle/>
          <a:p>
            <a:pPr marL="0" indent="0">
              <a:buNone/>
            </a:pPr>
            <a:r>
              <a:rPr lang="en-US" dirty="0"/>
              <a:t>Chlorophytes:</a:t>
            </a:r>
          </a:p>
          <a:p>
            <a:r>
              <a:rPr lang="en-US" dirty="0"/>
              <a:t>Are very diverse in form and function</a:t>
            </a:r>
          </a:p>
          <a:p>
            <a:r>
              <a:rPr lang="en-US" dirty="0"/>
              <a:t>Primarily inhabit fresh water and damp soil</a:t>
            </a:r>
          </a:p>
          <a:p>
            <a:r>
              <a:rPr lang="en-US" dirty="0"/>
              <a:t>Are a common component of </a:t>
            </a:r>
            <a:r>
              <a:rPr lang="en-US" b="1" dirty="0"/>
              <a:t>plankton</a:t>
            </a:r>
            <a:r>
              <a:rPr lang="en-US" dirty="0"/>
              <a:t> (microscopic organisms drifting in freshwater or seawater)</a:t>
            </a:r>
          </a:p>
          <a:p>
            <a:r>
              <a:rPr lang="en-US" dirty="0"/>
              <a:t>Include:</a:t>
            </a:r>
          </a:p>
          <a:p>
            <a:pPr lvl="1"/>
            <a:r>
              <a:rPr lang="en-US" i="1" dirty="0"/>
              <a:t>Chlamydomonas</a:t>
            </a:r>
            <a:r>
              <a:rPr lang="en-US" dirty="0"/>
              <a:t>, a single-celled example</a:t>
            </a:r>
            <a:endParaRPr lang="en-US" i="1" dirty="0"/>
          </a:p>
          <a:p>
            <a:pPr lvl="1"/>
            <a:r>
              <a:rPr lang="en-US" i="1" dirty="0"/>
              <a:t>Volvox</a:t>
            </a:r>
            <a:r>
              <a:rPr lang="en-US" dirty="0"/>
              <a:t>, a colonial example</a:t>
            </a:r>
            <a:endParaRPr lang="en-US" i="1" dirty="0"/>
          </a:p>
          <a:p>
            <a:pPr lvl="1"/>
            <a:r>
              <a:rPr lang="en-US" i="1" dirty="0"/>
              <a:t>Ulva</a:t>
            </a:r>
            <a:r>
              <a:rPr lang="en-US" dirty="0"/>
              <a:t>, a multicellular example</a:t>
            </a:r>
          </a:p>
          <a:p>
            <a:pPr lvl="1"/>
            <a:r>
              <a:rPr lang="en-US" i="1" dirty="0"/>
              <a:t>Caulerpa</a:t>
            </a:r>
            <a:r>
              <a:rPr lang="en-US" dirty="0"/>
              <a:t>, a large, multinucleate example</a:t>
            </a:r>
            <a:endParaRPr lang="en-US" i="1" dirty="0"/>
          </a:p>
        </p:txBody>
      </p:sp>
    </p:spTree>
    <p:extLst>
      <p:ext uri="{BB962C8B-B14F-4D97-AF65-F5344CB8AC3E}">
        <p14:creationId xmlns:p14="http://schemas.microsoft.com/office/powerpoint/2010/main" val="1600930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4C48-AD62-ED98-C796-30AAAD9285F2}"/>
              </a:ext>
            </a:extLst>
          </p:cNvPr>
          <p:cNvSpPr>
            <a:spLocks noGrp="1"/>
          </p:cNvSpPr>
          <p:nvPr>
            <p:ph type="title"/>
          </p:nvPr>
        </p:nvSpPr>
        <p:spPr/>
        <p:txBody>
          <a:bodyPr/>
          <a:lstStyle/>
          <a:p>
            <a:r>
              <a:rPr lang="en-US" dirty="0"/>
              <a:t>Green Algae: Chlorophytes—</a:t>
            </a:r>
            <a:r>
              <a:rPr lang="en-US" i="1" dirty="0"/>
              <a:t>Chlamydomonas</a:t>
            </a:r>
            <a:endParaRPr lang="en-US" dirty="0"/>
          </a:p>
        </p:txBody>
      </p:sp>
      <p:sp>
        <p:nvSpPr>
          <p:cNvPr id="3" name="Content Placeholder 2">
            <a:extLst>
              <a:ext uri="{FF2B5EF4-FFF2-40B4-BE49-F238E27FC236}">
                <a16:creationId xmlns:a16="http://schemas.microsoft.com/office/drawing/2014/main" id="{BFE2AED7-BB65-EE7F-8EE9-D592AB3B7216}"/>
              </a:ext>
            </a:extLst>
          </p:cNvPr>
          <p:cNvSpPr>
            <a:spLocks noGrp="1"/>
          </p:cNvSpPr>
          <p:nvPr>
            <p:ph idx="1"/>
          </p:nvPr>
        </p:nvSpPr>
        <p:spPr>
          <a:xfrm>
            <a:off x="457200" y="1143000"/>
            <a:ext cx="8229600" cy="4572000"/>
          </a:xfrm>
        </p:spPr>
        <p:txBody>
          <a:bodyPr>
            <a:normAutofit/>
          </a:bodyPr>
          <a:lstStyle/>
          <a:p>
            <a:pPr marL="0" indent="0">
              <a:buNone/>
            </a:pPr>
            <a:r>
              <a:rPr lang="en-US" i="1" dirty="0"/>
              <a:t>Chlamydomonas</a:t>
            </a:r>
            <a:r>
              <a:rPr lang="en-US" dirty="0"/>
              <a:t> is a simple, unicellular, pear-shaped chlorophyte having:</a:t>
            </a:r>
          </a:p>
          <a:p>
            <a:r>
              <a:rPr lang="en-US" dirty="0"/>
              <a:t>2 opposing flagella that aid in movement toward light </a:t>
            </a:r>
          </a:p>
          <a:p>
            <a:r>
              <a:rPr lang="en-US" dirty="0"/>
              <a:t>An eyespot that senses light</a:t>
            </a:r>
          </a:p>
          <a:p>
            <a:pPr marL="0" indent="0">
              <a:buNone/>
            </a:pPr>
            <a:r>
              <a:rPr lang="en-US" dirty="0"/>
              <a:t>Some more complex chlorophytes have haploid gametes that resemble </a:t>
            </a:r>
            <a:r>
              <a:rPr lang="en-US" i="1" dirty="0"/>
              <a:t>Chlamydomonas</a:t>
            </a:r>
            <a:r>
              <a:rPr lang="en-US" dirty="0"/>
              <a:t>.</a:t>
            </a:r>
          </a:p>
        </p:txBody>
      </p:sp>
    </p:spTree>
    <p:extLst>
      <p:ext uri="{BB962C8B-B14F-4D97-AF65-F5344CB8AC3E}">
        <p14:creationId xmlns:p14="http://schemas.microsoft.com/office/powerpoint/2010/main" val="1061814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4C48-AD62-ED98-C796-30AAAD9285F2}"/>
              </a:ext>
            </a:extLst>
          </p:cNvPr>
          <p:cNvSpPr>
            <a:spLocks noGrp="1"/>
          </p:cNvSpPr>
          <p:nvPr>
            <p:ph type="title"/>
          </p:nvPr>
        </p:nvSpPr>
        <p:spPr/>
        <p:txBody>
          <a:bodyPr/>
          <a:lstStyle/>
          <a:p>
            <a:r>
              <a:rPr lang="en-US" dirty="0"/>
              <a:t>Green Algae: Chlorophytes—</a:t>
            </a:r>
            <a:r>
              <a:rPr lang="en-US" i="1" dirty="0"/>
              <a:t>Volvox</a:t>
            </a:r>
          </a:p>
        </p:txBody>
      </p:sp>
      <p:sp>
        <p:nvSpPr>
          <p:cNvPr id="3" name="Content Placeholder 2">
            <a:extLst>
              <a:ext uri="{FF2B5EF4-FFF2-40B4-BE49-F238E27FC236}">
                <a16:creationId xmlns:a16="http://schemas.microsoft.com/office/drawing/2014/main" id="{BFE2AED7-BB65-EE7F-8EE9-D592AB3B7216}"/>
              </a:ext>
            </a:extLst>
          </p:cNvPr>
          <p:cNvSpPr>
            <a:spLocks noGrp="1"/>
          </p:cNvSpPr>
          <p:nvPr>
            <p:ph idx="1"/>
          </p:nvPr>
        </p:nvSpPr>
        <p:spPr>
          <a:xfrm>
            <a:off x="457200" y="1097280"/>
            <a:ext cx="8229600" cy="4846320"/>
          </a:xfrm>
        </p:spPr>
        <p:txBody>
          <a:bodyPr>
            <a:normAutofit fontScale="92500" lnSpcReduction="20000"/>
          </a:bodyPr>
          <a:lstStyle/>
          <a:p>
            <a:pPr marL="0" indent="0">
              <a:buNone/>
            </a:pPr>
            <a:r>
              <a:rPr lang="en-US" i="1" dirty="0"/>
              <a:t>Volvox</a:t>
            </a:r>
            <a:r>
              <a:rPr lang="en-US" dirty="0"/>
              <a:t> is a colonial chlorophyte that sometimes acts like a bunch of individual cells sometimes like a multicellular organism.</a:t>
            </a:r>
          </a:p>
          <a:p>
            <a:r>
              <a:rPr lang="en-US" dirty="0"/>
              <a:t>Each colony:</a:t>
            </a:r>
          </a:p>
          <a:p>
            <a:pPr lvl="1"/>
            <a:r>
              <a:rPr lang="en-US" dirty="0"/>
              <a:t>Has 50–60,000 cells, each with 2 flagella</a:t>
            </a:r>
          </a:p>
          <a:p>
            <a:pPr lvl="1"/>
            <a:r>
              <a:rPr lang="en-US" dirty="0"/>
              <a:t>Is enclosed in a hollow, spherical matrix of a gelatinous glycoprotein secretion.</a:t>
            </a:r>
          </a:p>
          <a:p>
            <a:r>
              <a:rPr lang="en-US" dirty="0"/>
              <a:t>Individual cells move in a coordinated fashion and are interconnected by cytoplasmic bridges.</a:t>
            </a:r>
          </a:p>
          <a:p>
            <a:r>
              <a:rPr lang="en-US" dirty="0"/>
              <a:t>Only a few cells reproduce to create daughter colonies, exemplifying cell specialization.</a:t>
            </a:r>
          </a:p>
          <a:p>
            <a:pPr lvl="1"/>
            <a:r>
              <a:rPr lang="en-US" dirty="0"/>
              <a:t>Daughter cells at first have their flagella inside, but they move outward as they are released.</a:t>
            </a:r>
          </a:p>
        </p:txBody>
      </p:sp>
    </p:spTree>
    <p:extLst>
      <p:ext uri="{BB962C8B-B14F-4D97-AF65-F5344CB8AC3E}">
        <p14:creationId xmlns:p14="http://schemas.microsoft.com/office/powerpoint/2010/main" val="312506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6 </a:t>
            </a:r>
            <a:endParaRPr lang="en-US" sz="3200" dirty="0">
              <a:solidFill>
                <a:schemeClr val="accent1"/>
              </a:solidFill>
            </a:endParaRPr>
          </a:p>
        </p:txBody>
      </p:sp>
      <p:sp>
        <p:nvSpPr>
          <p:cNvPr id="3" name="TextBox 2">
            <a:extLst>
              <a:ext uri="{FF2B5EF4-FFF2-40B4-BE49-F238E27FC236}">
                <a16:creationId xmlns:a16="http://schemas.microsoft.com/office/drawing/2014/main" id="{DA68BB73-A243-036A-8D1A-0DA245F4F225}"/>
              </a:ext>
            </a:extLst>
          </p:cNvPr>
          <p:cNvSpPr txBox="1"/>
          <p:nvPr/>
        </p:nvSpPr>
        <p:spPr>
          <a:xfrm>
            <a:off x="2285999" y="5181600"/>
            <a:ext cx="4572000" cy="246221"/>
          </a:xfrm>
          <a:prstGeom prst="rect">
            <a:avLst/>
          </a:prstGeom>
          <a:noFill/>
        </p:spPr>
        <p:txBody>
          <a:bodyPr wrap="square">
            <a:spAutoFit/>
          </a:bodyPr>
          <a:lstStyle/>
          <a:p>
            <a:pPr algn="ctr"/>
            <a:r>
              <a:rPr lang="en-US" sz="1000" dirty="0"/>
              <a:t>Dr. Ralf Wagner on Wikimedia Commons. "</a:t>
            </a:r>
            <a:r>
              <a:rPr lang="en-US" sz="1000" i="1" dirty="0"/>
              <a:t>Volvox aureus</a:t>
            </a:r>
            <a:r>
              <a:rPr lang="en-US" sz="1000" dirty="0"/>
              <a:t>."</a:t>
            </a:r>
          </a:p>
        </p:txBody>
      </p:sp>
      <p:pic>
        <p:nvPicPr>
          <p:cNvPr id="6" name="Content Placeholder 6" descr="Three micrographs show images of Volvox aureus. The middle micrograph shows a similar view at higher magnification. The micrograph on the right shows a broken sphere that has released some of the cells, while other cells remain inside.">
            <a:extLst>
              <a:ext uri="{FF2B5EF4-FFF2-40B4-BE49-F238E27FC236}">
                <a16:creationId xmlns:a16="http://schemas.microsoft.com/office/drawing/2014/main" id="{F0114999-419B-4E5B-601D-7F4913F4294E}"/>
              </a:ext>
            </a:extLst>
          </p:cNvPr>
          <p:cNvPicPr>
            <a:picLocks noGrp="1" noChangeAspect="1"/>
          </p:cNvPicPr>
          <p:nvPr>
            <p:ph idx="1"/>
          </p:nvPr>
        </p:nvPicPr>
        <p:blipFill>
          <a:blip r:embed="rId3"/>
          <a:srcRect t="7000" b="34666"/>
          <a:stretch/>
        </p:blipFill>
        <p:spPr>
          <a:xfrm>
            <a:off x="457200" y="2095500"/>
            <a:ext cx="8229600" cy="2667000"/>
          </a:xfrm>
        </p:spPr>
      </p:pic>
    </p:spTree>
    <p:extLst>
      <p:ext uri="{BB962C8B-B14F-4D97-AF65-F5344CB8AC3E}">
        <p14:creationId xmlns:p14="http://schemas.microsoft.com/office/powerpoint/2010/main" val="1731306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4C48-AD62-ED98-C796-30AAAD9285F2}"/>
              </a:ext>
            </a:extLst>
          </p:cNvPr>
          <p:cNvSpPr>
            <a:spLocks noGrp="1"/>
          </p:cNvSpPr>
          <p:nvPr>
            <p:ph type="title"/>
          </p:nvPr>
        </p:nvSpPr>
        <p:spPr/>
        <p:txBody>
          <a:bodyPr/>
          <a:lstStyle/>
          <a:p>
            <a:r>
              <a:rPr lang="en-US" dirty="0"/>
              <a:t>Green Algae: Chlorophytes—</a:t>
            </a:r>
            <a:r>
              <a:rPr lang="en-US" i="1" dirty="0"/>
              <a:t>Ulva </a:t>
            </a:r>
            <a:r>
              <a:rPr lang="en-US" dirty="0"/>
              <a:t>and </a:t>
            </a:r>
            <a:r>
              <a:rPr lang="en-US" i="1" dirty="0"/>
              <a:t>Caulerpa</a:t>
            </a:r>
          </a:p>
        </p:txBody>
      </p:sp>
      <p:sp>
        <p:nvSpPr>
          <p:cNvPr id="3" name="Content Placeholder 2">
            <a:extLst>
              <a:ext uri="{FF2B5EF4-FFF2-40B4-BE49-F238E27FC236}">
                <a16:creationId xmlns:a16="http://schemas.microsoft.com/office/drawing/2014/main" id="{BFE2AED7-BB65-EE7F-8EE9-D592AB3B7216}"/>
              </a:ext>
            </a:extLst>
          </p:cNvPr>
          <p:cNvSpPr>
            <a:spLocks noGrp="1"/>
          </p:cNvSpPr>
          <p:nvPr>
            <p:ph idx="1"/>
          </p:nvPr>
        </p:nvSpPr>
        <p:spPr>
          <a:xfrm>
            <a:off x="457200" y="1097280"/>
            <a:ext cx="8229600" cy="5151120"/>
          </a:xfrm>
        </p:spPr>
        <p:txBody>
          <a:bodyPr>
            <a:normAutofit/>
          </a:bodyPr>
          <a:lstStyle/>
          <a:p>
            <a:pPr marL="0" indent="0">
              <a:buNone/>
            </a:pPr>
            <a:r>
              <a:rPr lang="en-US" i="1" dirty="0"/>
              <a:t>Ulva</a:t>
            </a:r>
            <a:r>
              <a:rPr lang="en-US" dirty="0"/>
              <a:t> (sea lettuce):</a:t>
            </a:r>
          </a:p>
          <a:p>
            <a:r>
              <a:rPr lang="en-US" dirty="0"/>
              <a:t>Is a true multicellular chlorophyte</a:t>
            </a:r>
          </a:p>
          <a:p>
            <a:pPr marL="0" indent="0">
              <a:buNone/>
            </a:pPr>
            <a:r>
              <a:rPr lang="en-US" i="1" dirty="0"/>
              <a:t>Caulerpa:</a:t>
            </a:r>
          </a:p>
          <a:p>
            <a:r>
              <a:rPr lang="en-US" dirty="0"/>
              <a:t>Is a chlorophyte that exists as large, multinucleate, single cells</a:t>
            </a:r>
          </a:p>
          <a:p>
            <a:pPr lvl="1"/>
            <a:r>
              <a:rPr lang="en-US" dirty="0"/>
              <a:t>Its cells undergo nuclear division without completing cytokinesis to produce massive single cells with many nuclei.</a:t>
            </a:r>
          </a:p>
          <a:p>
            <a:r>
              <a:rPr lang="en-US" dirty="0"/>
              <a:t>Exhibits flattened fernlike foliage</a:t>
            </a:r>
          </a:p>
          <a:p>
            <a:r>
              <a:rPr lang="en-US" dirty="0"/>
              <a:t>Can reach lengths of 3 meters</a:t>
            </a:r>
          </a:p>
        </p:txBody>
      </p:sp>
    </p:spTree>
    <p:extLst>
      <p:ext uri="{BB962C8B-B14F-4D97-AF65-F5344CB8AC3E}">
        <p14:creationId xmlns:p14="http://schemas.microsoft.com/office/powerpoint/2010/main" val="746924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Protists Are Numerous and Diverse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There are a huge number of protists.</a:t>
            </a:r>
          </a:p>
          <a:p>
            <a:pPr marL="457200" indent="-457200">
              <a:buFont typeface="Arial" panose="020B0604020202020204" pitchFamily="34" charset="0"/>
              <a:buChar char="•"/>
              <a:tabLst>
                <a:tab pos="461963" algn="l"/>
              </a:tabLst>
            </a:pPr>
            <a:r>
              <a:rPr lang="en-US" i="0" dirty="0">
                <a:solidFill>
                  <a:schemeClr val="tx1"/>
                </a:solidFill>
              </a:rPr>
              <a:t>Over 100,000 species have been described.</a:t>
            </a:r>
          </a:p>
          <a:p>
            <a:pPr marL="457200" indent="-457200">
              <a:buFont typeface="Arial" panose="020B0604020202020204" pitchFamily="34" charset="0"/>
              <a:buChar char="•"/>
              <a:tabLst>
                <a:tab pos="461963" algn="l"/>
              </a:tabLst>
            </a:pPr>
            <a:r>
              <a:rPr lang="en-US" dirty="0">
                <a:solidFill>
                  <a:schemeClr val="tx1"/>
                </a:solidFill>
              </a:rPr>
              <a:t>There are many undescribed species as well, many of which live as commensals or parasites in other organisms.</a:t>
            </a:r>
          </a:p>
          <a:p>
            <a:pPr marL="0" indent="0">
              <a:buNone/>
              <a:tabLst>
                <a:tab pos="461963" algn="l"/>
              </a:tabLst>
            </a:pPr>
            <a:r>
              <a:rPr lang="en-US" i="0" dirty="0">
                <a:solidFill>
                  <a:schemeClr val="tx1"/>
                </a:solidFill>
              </a:rPr>
              <a:t>There is great diversity among protists.</a:t>
            </a:r>
          </a:p>
          <a:p>
            <a:pPr marL="457200" indent="-457200">
              <a:buFont typeface="Arial" panose="020B0604020202020204" pitchFamily="34" charset="0"/>
              <a:buChar char="•"/>
              <a:tabLst>
                <a:tab pos="461963" algn="l"/>
              </a:tabLst>
            </a:pPr>
            <a:r>
              <a:rPr lang="en-US" dirty="0">
                <a:solidFill>
                  <a:schemeClr val="tx1"/>
                </a:solidFill>
              </a:rPr>
              <a:t>The term </a:t>
            </a:r>
            <a:r>
              <a:rPr lang="en-US" i="1" dirty="0">
                <a:solidFill>
                  <a:schemeClr val="tx1"/>
                </a:solidFill>
              </a:rPr>
              <a:t>protist</a:t>
            </a:r>
            <a:r>
              <a:rPr lang="en-US" dirty="0">
                <a:solidFill>
                  <a:schemeClr val="tx1"/>
                </a:solidFill>
              </a:rPr>
              <a:t> is a catchall for eukaryotes that are not animals, plants, or fungi.</a:t>
            </a:r>
          </a:p>
          <a:p>
            <a:pPr marL="457200" indent="-457200">
              <a:buFont typeface="Arial" panose="020B0604020202020204" pitchFamily="34" charset="0"/>
              <a:buChar char="•"/>
              <a:tabLst>
                <a:tab pos="461963" algn="l"/>
              </a:tabLst>
            </a:pPr>
            <a:r>
              <a:rPr lang="en-US" dirty="0">
                <a:solidFill>
                  <a:schemeClr val="tx1"/>
                </a:solidFill>
              </a:rPr>
              <a:t>Protists share very few common characteristics</a:t>
            </a: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7 </a:t>
            </a:r>
            <a:endParaRPr lang="en-US" sz="3200" dirty="0">
              <a:solidFill>
                <a:schemeClr val="accent1"/>
              </a:solidFill>
            </a:endParaRPr>
          </a:p>
        </p:txBody>
      </p:sp>
      <p:sp>
        <p:nvSpPr>
          <p:cNvPr id="3" name="TextBox 2">
            <a:extLst>
              <a:ext uri="{FF2B5EF4-FFF2-40B4-BE49-F238E27FC236}">
                <a16:creationId xmlns:a16="http://schemas.microsoft.com/office/drawing/2014/main" id="{9EE7A2CB-88F0-18DE-2EB6-5F77E5F85733}"/>
              </a:ext>
            </a:extLst>
          </p:cNvPr>
          <p:cNvSpPr txBox="1"/>
          <p:nvPr/>
        </p:nvSpPr>
        <p:spPr>
          <a:xfrm>
            <a:off x="2286000" y="5737860"/>
            <a:ext cx="4572000" cy="246221"/>
          </a:xfrm>
          <a:prstGeom prst="rect">
            <a:avLst/>
          </a:prstGeom>
          <a:noFill/>
        </p:spPr>
        <p:txBody>
          <a:bodyPr wrap="square">
            <a:spAutoFit/>
          </a:bodyPr>
          <a:lstStyle/>
          <a:p>
            <a:pPr algn="ctr"/>
            <a:r>
              <a:rPr lang="en-US" sz="1000" dirty="0"/>
              <a:t>Rachel Woodfield on Wikimedia Commons. "</a:t>
            </a:r>
            <a:r>
              <a:rPr lang="en-US" sz="1000" i="1" dirty="0"/>
              <a:t>Caulerpa taxifolia</a:t>
            </a:r>
            <a:r>
              <a:rPr lang="en-US" sz="1000" dirty="0"/>
              <a:t>."</a:t>
            </a:r>
          </a:p>
        </p:txBody>
      </p:sp>
      <p:pic>
        <p:nvPicPr>
          <p:cNvPr id="6" name="Content Placeholder 6" descr="A photograph of green seaweed underwater">
            <a:extLst>
              <a:ext uri="{FF2B5EF4-FFF2-40B4-BE49-F238E27FC236}">
                <a16:creationId xmlns:a16="http://schemas.microsoft.com/office/drawing/2014/main" id="{E503C93B-FEA3-78C4-FDD8-E8A2F14CB9C5}"/>
              </a:ext>
            </a:extLst>
          </p:cNvPr>
          <p:cNvPicPr>
            <a:picLocks noGrp="1" noChangeAspect="1"/>
          </p:cNvPicPr>
          <p:nvPr>
            <p:ph idx="1"/>
          </p:nvPr>
        </p:nvPicPr>
        <p:blipFill>
          <a:blip r:embed="rId3"/>
          <a:srcRect l="13890" t="7000" r="12963" b="6334"/>
          <a:stretch/>
        </p:blipFill>
        <p:spPr>
          <a:xfrm>
            <a:off x="1562100" y="1447800"/>
            <a:ext cx="6019800" cy="3962400"/>
          </a:xfrm>
        </p:spPr>
      </p:pic>
    </p:spTree>
    <p:extLst>
      <p:ext uri="{BB962C8B-B14F-4D97-AF65-F5344CB8AC3E}">
        <p14:creationId xmlns:p14="http://schemas.microsoft.com/office/powerpoint/2010/main" val="3406385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BFE6-A6FB-1278-B29C-23849AA61180}"/>
              </a:ext>
            </a:extLst>
          </p:cNvPr>
          <p:cNvSpPr>
            <a:spLocks noGrp="1"/>
          </p:cNvSpPr>
          <p:nvPr>
            <p:ph type="title"/>
          </p:nvPr>
        </p:nvSpPr>
        <p:spPr/>
        <p:txBody>
          <a:bodyPr/>
          <a:lstStyle/>
          <a:p>
            <a:r>
              <a:rPr lang="en-US" dirty="0"/>
              <a:t>Supergroup Amoebozoa</a:t>
            </a:r>
          </a:p>
        </p:txBody>
      </p:sp>
      <p:sp>
        <p:nvSpPr>
          <p:cNvPr id="3" name="Content Placeholder 2">
            <a:extLst>
              <a:ext uri="{FF2B5EF4-FFF2-40B4-BE49-F238E27FC236}">
                <a16:creationId xmlns:a16="http://schemas.microsoft.com/office/drawing/2014/main" id="{38EC7F78-0E67-4178-9555-5FA0B550B0A0}"/>
              </a:ext>
            </a:extLst>
          </p:cNvPr>
          <p:cNvSpPr>
            <a:spLocks noGrp="1"/>
          </p:cNvSpPr>
          <p:nvPr>
            <p:ph idx="1"/>
          </p:nvPr>
        </p:nvSpPr>
        <p:spPr>
          <a:xfrm>
            <a:off x="457200" y="990600"/>
            <a:ext cx="8229600" cy="5029200"/>
          </a:xfrm>
        </p:spPr>
        <p:txBody>
          <a:bodyPr>
            <a:normAutofit fontScale="85000" lnSpcReduction="20000"/>
          </a:bodyPr>
          <a:lstStyle/>
          <a:p>
            <a:r>
              <a:rPr lang="en-US" dirty="0"/>
              <a:t>The Amoebozoa include species that are:</a:t>
            </a:r>
          </a:p>
          <a:p>
            <a:pPr lvl="1"/>
            <a:r>
              <a:rPr lang="en-US" dirty="0"/>
              <a:t>Unicellular</a:t>
            </a:r>
          </a:p>
          <a:p>
            <a:pPr lvl="1"/>
            <a:r>
              <a:rPr lang="en-US" dirty="0"/>
              <a:t>Large and multinucleated</a:t>
            </a:r>
          </a:p>
          <a:p>
            <a:pPr lvl="1"/>
            <a:r>
              <a:rPr lang="en-US" dirty="0"/>
              <a:t>Multicellular</a:t>
            </a:r>
          </a:p>
          <a:p>
            <a:r>
              <a:rPr lang="en-US" dirty="0"/>
              <a:t>Amoebozoa have pseudopodia that extend like tubes or flat lobes.</a:t>
            </a:r>
          </a:p>
          <a:p>
            <a:pPr lvl="1"/>
            <a:r>
              <a:rPr lang="en-US" dirty="0"/>
              <a:t>These pseudopodia project outward from the cell and anchor it to a substrate.</a:t>
            </a:r>
          </a:p>
          <a:p>
            <a:pPr lvl="1"/>
            <a:r>
              <a:rPr lang="en-US" dirty="0"/>
              <a:t>The protist moves by </a:t>
            </a:r>
            <a:r>
              <a:rPr lang="en-US" b="1" dirty="0"/>
              <a:t>cytoplasmic streaming</a:t>
            </a:r>
            <a:r>
              <a:rPr lang="en-US" dirty="0"/>
              <a:t>, moving its cytoplasm to the pseudopod and throughout the cell, moving the cell.</a:t>
            </a:r>
          </a:p>
          <a:p>
            <a:r>
              <a:rPr lang="en-US" dirty="0"/>
              <a:t>The Amoebozoa includes both:</a:t>
            </a:r>
          </a:p>
          <a:p>
            <a:pPr lvl="1"/>
            <a:r>
              <a:rPr lang="en-US" dirty="0"/>
              <a:t>Free-living species</a:t>
            </a:r>
          </a:p>
          <a:p>
            <a:pPr lvl="1"/>
            <a:r>
              <a:rPr lang="en-US" dirty="0"/>
              <a:t>Parasitic species</a:t>
            </a:r>
          </a:p>
        </p:txBody>
      </p:sp>
    </p:spTree>
    <p:extLst>
      <p:ext uri="{BB962C8B-B14F-4D97-AF65-F5344CB8AC3E}">
        <p14:creationId xmlns:p14="http://schemas.microsoft.com/office/powerpoint/2010/main" val="4198762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2E63E5-A56B-5ED3-2020-5BAF4E7D54C1}"/>
              </a:ext>
            </a:extLst>
          </p:cNvPr>
          <p:cNvSpPr>
            <a:spLocks noGrp="1"/>
          </p:cNvSpPr>
          <p:nvPr>
            <p:ph type="title"/>
          </p:nvPr>
        </p:nvSpPr>
        <p:spPr/>
        <p:txBody>
          <a:bodyPr/>
          <a:lstStyle/>
          <a:p>
            <a:r>
              <a:rPr lang="en-US" dirty="0"/>
              <a:t>Amoebozoa: Gymnomoebae</a:t>
            </a:r>
            <a:endParaRPr lang="en-US" i="1" dirty="0"/>
          </a:p>
        </p:txBody>
      </p:sp>
      <p:sp>
        <p:nvSpPr>
          <p:cNvPr id="3" name="Content Placeholder 2">
            <a:extLst>
              <a:ext uri="{FF2B5EF4-FFF2-40B4-BE49-F238E27FC236}">
                <a16:creationId xmlns:a16="http://schemas.microsoft.com/office/drawing/2014/main" id="{E0944561-83FA-5A7E-675D-885B0A42B836}"/>
              </a:ext>
            </a:extLst>
          </p:cNvPr>
          <p:cNvSpPr>
            <a:spLocks noGrp="1"/>
          </p:cNvSpPr>
          <p:nvPr>
            <p:ph idx="1"/>
          </p:nvPr>
        </p:nvSpPr>
        <p:spPr>
          <a:xfrm>
            <a:off x="457200" y="1097280"/>
            <a:ext cx="8229600" cy="5151120"/>
          </a:xfrm>
        </p:spPr>
        <p:txBody>
          <a:bodyPr>
            <a:normAutofit fontScale="92500" lnSpcReduction="10000"/>
          </a:bodyPr>
          <a:lstStyle/>
          <a:p>
            <a:r>
              <a:rPr lang="en-US" dirty="0"/>
              <a:t>The Gymnomoebae, or loose amoebae, include:</a:t>
            </a:r>
          </a:p>
          <a:p>
            <a:pPr lvl="1"/>
            <a:r>
              <a:rPr lang="en-US" dirty="0"/>
              <a:t>Naked amoebae </a:t>
            </a:r>
          </a:p>
          <a:p>
            <a:pPr lvl="1"/>
            <a:r>
              <a:rPr lang="en-US" dirty="0"/>
              <a:t>Shelled amoebae whose bodies protrude like snails from protective </a:t>
            </a:r>
            <a:r>
              <a:rPr lang="en-US" b="1" dirty="0"/>
              <a:t>tests</a:t>
            </a:r>
            <a:r>
              <a:rPr lang="en-US" dirty="0"/>
              <a:t> (armor-like coverings)</a:t>
            </a:r>
          </a:p>
          <a:p>
            <a:r>
              <a:rPr lang="en-US" dirty="0"/>
              <a:t>Examples include:</a:t>
            </a:r>
          </a:p>
          <a:p>
            <a:pPr lvl="1"/>
            <a:r>
              <a:rPr lang="en-US" i="1" dirty="0"/>
              <a:t>Amoeba proteus: </a:t>
            </a:r>
            <a:r>
              <a:rPr lang="en-US" dirty="0"/>
              <a:t>a large naked amoeba (diameter ~500 </a:t>
            </a:r>
            <a:r>
              <a:rPr lang="el-GR" dirty="0"/>
              <a:t>μ</a:t>
            </a:r>
            <a:r>
              <a:rPr lang="en-US" dirty="0"/>
              <a:t>m)</a:t>
            </a:r>
          </a:p>
          <a:p>
            <a:pPr lvl="1"/>
            <a:r>
              <a:rPr lang="en-US" i="1" dirty="0"/>
              <a:t>Pelomyxa:</a:t>
            </a:r>
            <a:r>
              <a:rPr lang="en-US" dirty="0"/>
              <a:t> an even larger (up to 10X) multinucleate amoeba</a:t>
            </a:r>
          </a:p>
          <a:p>
            <a:pPr lvl="2"/>
            <a:r>
              <a:rPr lang="en-US" sz="2800" dirty="0"/>
              <a:t>Each may have hundreds of nuclei.</a:t>
            </a:r>
          </a:p>
          <a:p>
            <a:pPr lvl="2"/>
            <a:r>
              <a:rPr lang="en-US" sz="2800" dirty="0"/>
              <a:t>It lacks mitochondria, using bacterial endosymbionts instead.</a:t>
            </a:r>
          </a:p>
        </p:txBody>
      </p:sp>
    </p:spTree>
    <p:extLst>
      <p:ext uri="{BB962C8B-B14F-4D97-AF65-F5344CB8AC3E}">
        <p14:creationId xmlns:p14="http://schemas.microsoft.com/office/powerpoint/2010/main" val="2945053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8 </a:t>
            </a:r>
            <a:endParaRPr lang="en-US" sz="3200" dirty="0">
              <a:solidFill>
                <a:schemeClr val="accent1"/>
              </a:solidFill>
            </a:endParaRPr>
          </a:p>
        </p:txBody>
      </p:sp>
      <p:sp>
        <p:nvSpPr>
          <p:cNvPr id="3" name="TextBox 2">
            <a:extLst>
              <a:ext uri="{FF2B5EF4-FFF2-40B4-BE49-F238E27FC236}">
                <a16:creationId xmlns:a16="http://schemas.microsoft.com/office/drawing/2014/main" id="{F312D00B-A9F8-7EC7-2DC9-6E70FF091631}"/>
              </a:ext>
            </a:extLst>
          </p:cNvPr>
          <p:cNvSpPr txBox="1"/>
          <p:nvPr/>
        </p:nvSpPr>
        <p:spPr>
          <a:xfrm>
            <a:off x="2286000" y="5787851"/>
            <a:ext cx="4572000" cy="246221"/>
          </a:xfrm>
          <a:prstGeom prst="rect">
            <a:avLst/>
          </a:prstGeom>
          <a:noFill/>
        </p:spPr>
        <p:txBody>
          <a:bodyPr wrap="square">
            <a:spAutoFit/>
          </a:bodyPr>
          <a:lstStyle/>
          <a:p>
            <a:pPr algn="ctr"/>
            <a:r>
              <a:rPr lang="en-US" sz="1000" dirty="0"/>
              <a:t>GreenBlueRed on Wikimedia Commons. "Amoebae."</a:t>
            </a:r>
          </a:p>
        </p:txBody>
      </p:sp>
      <p:pic>
        <p:nvPicPr>
          <p:cNvPr id="6" name="Content Placeholder 6" descr="Amoebae are shown under a microscope.">
            <a:extLst>
              <a:ext uri="{FF2B5EF4-FFF2-40B4-BE49-F238E27FC236}">
                <a16:creationId xmlns:a16="http://schemas.microsoft.com/office/drawing/2014/main" id="{DE1BAFD7-FEFF-F373-153D-83F9C2FD3B95}"/>
              </a:ext>
            </a:extLst>
          </p:cNvPr>
          <p:cNvPicPr>
            <a:picLocks noGrp="1" noChangeAspect="1"/>
          </p:cNvPicPr>
          <p:nvPr>
            <p:ph idx="1"/>
          </p:nvPr>
        </p:nvPicPr>
        <p:blipFill>
          <a:blip r:embed="rId3"/>
          <a:srcRect l="17593" t="6999" r="16667" b="4667"/>
          <a:stretch/>
        </p:blipFill>
        <p:spPr>
          <a:xfrm>
            <a:off x="1866900" y="1409700"/>
            <a:ext cx="5410200" cy="4038600"/>
          </a:xfrm>
        </p:spPr>
      </p:pic>
    </p:spTree>
    <p:extLst>
      <p:ext uri="{BB962C8B-B14F-4D97-AF65-F5344CB8AC3E}">
        <p14:creationId xmlns:p14="http://schemas.microsoft.com/office/powerpoint/2010/main" val="3894820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2E63E5-A56B-5ED3-2020-5BAF4E7D54C1}"/>
              </a:ext>
            </a:extLst>
          </p:cNvPr>
          <p:cNvSpPr>
            <a:spLocks noGrp="1"/>
          </p:cNvSpPr>
          <p:nvPr>
            <p:ph type="title"/>
          </p:nvPr>
        </p:nvSpPr>
        <p:spPr/>
        <p:txBody>
          <a:bodyPr/>
          <a:lstStyle/>
          <a:p>
            <a:r>
              <a:rPr lang="en-US" dirty="0"/>
              <a:t>Amoebozoa: Slime Molds</a:t>
            </a:r>
            <a:endParaRPr lang="en-US" i="1" dirty="0"/>
          </a:p>
        </p:txBody>
      </p:sp>
      <p:sp>
        <p:nvSpPr>
          <p:cNvPr id="3" name="Content Placeholder 2">
            <a:extLst>
              <a:ext uri="{FF2B5EF4-FFF2-40B4-BE49-F238E27FC236}">
                <a16:creationId xmlns:a16="http://schemas.microsoft.com/office/drawing/2014/main" id="{E0944561-83FA-5A7E-675D-885B0A42B836}"/>
              </a:ext>
            </a:extLst>
          </p:cNvPr>
          <p:cNvSpPr>
            <a:spLocks noGrp="1"/>
          </p:cNvSpPr>
          <p:nvPr>
            <p:ph idx="1"/>
          </p:nvPr>
        </p:nvSpPr>
        <p:spPr>
          <a:xfrm>
            <a:off x="457200" y="1097280"/>
            <a:ext cx="8229600" cy="4922520"/>
          </a:xfrm>
        </p:spPr>
        <p:txBody>
          <a:bodyPr>
            <a:normAutofit/>
          </a:bodyPr>
          <a:lstStyle/>
          <a:p>
            <a:pPr marL="0" indent="0">
              <a:buNone/>
            </a:pPr>
            <a:r>
              <a:rPr lang="en-US" dirty="0"/>
              <a:t>The slime molds have features similar to fungi resulting from convergent evolution:</a:t>
            </a:r>
          </a:p>
          <a:p>
            <a:r>
              <a:rPr lang="en-US" dirty="0"/>
              <a:t>They develop fruiting bodies during times of stress to produce and release spores.</a:t>
            </a:r>
          </a:p>
          <a:p>
            <a:r>
              <a:rPr lang="en-US" dirty="0"/>
              <a:t>These spores remain dormant until favorable conditions are met, then germinate into free-living cells.</a:t>
            </a:r>
          </a:p>
          <a:p>
            <a:pPr marL="0" indent="0">
              <a:buNone/>
            </a:pPr>
            <a:r>
              <a:rPr lang="en-US" dirty="0"/>
              <a:t>The slime molds are categorized into 2 groups:</a:t>
            </a:r>
          </a:p>
          <a:p>
            <a:r>
              <a:rPr lang="en-US" dirty="0"/>
              <a:t>Plasmodial slime molds</a:t>
            </a:r>
          </a:p>
          <a:p>
            <a:r>
              <a:rPr lang="en-US" dirty="0"/>
              <a:t>Cellular slime molds</a:t>
            </a:r>
          </a:p>
        </p:txBody>
      </p:sp>
    </p:spTree>
    <p:extLst>
      <p:ext uri="{BB962C8B-B14F-4D97-AF65-F5344CB8AC3E}">
        <p14:creationId xmlns:p14="http://schemas.microsoft.com/office/powerpoint/2010/main" val="2228821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2E63E5-A56B-5ED3-2020-5BAF4E7D54C1}"/>
              </a:ext>
            </a:extLst>
          </p:cNvPr>
          <p:cNvSpPr>
            <a:spLocks noGrp="1"/>
          </p:cNvSpPr>
          <p:nvPr>
            <p:ph type="title"/>
          </p:nvPr>
        </p:nvSpPr>
        <p:spPr/>
        <p:txBody>
          <a:bodyPr/>
          <a:lstStyle/>
          <a:p>
            <a:r>
              <a:rPr lang="en-US" dirty="0"/>
              <a:t>Amoebozoa: Slime Molds—Plasmodial Slime Molds</a:t>
            </a:r>
            <a:endParaRPr lang="en-US" i="1" dirty="0"/>
          </a:p>
        </p:txBody>
      </p:sp>
      <p:sp>
        <p:nvSpPr>
          <p:cNvPr id="3" name="Content Placeholder 2">
            <a:extLst>
              <a:ext uri="{FF2B5EF4-FFF2-40B4-BE49-F238E27FC236}">
                <a16:creationId xmlns:a16="http://schemas.microsoft.com/office/drawing/2014/main" id="{E0944561-83FA-5A7E-675D-885B0A42B836}"/>
              </a:ext>
            </a:extLst>
          </p:cNvPr>
          <p:cNvSpPr>
            <a:spLocks noGrp="1"/>
          </p:cNvSpPr>
          <p:nvPr>
            <p:ph idx="1"/>
          </p:nvPr>
        </p:nvSpPr>
        <p:spPr>
          <a:xfrm>
            <a:off x="457200" y="1097280"/>
            <a:ext cx="8229600" cy="4922520"/>
          </a:xfrm>
        </p:spPr>
        <p:txBody>
          <a:bodyPr>
            <a:normAutofit lnSpcReduction="10000"/>
          </a:bodyPr>
          <a:lstStyle/>
          <a:p>
            <a:pPr marL="0" indent="0">
              <a:buNone/>
            </a:pPr>
            <a:r>
              <a:rPr lang="en-US" dirty="0"/>
              <a:t>Plasmodial slime molds are made of large, multinucleate cells. </a:t>
            </a:r>
          </a:p>
          <a:p>
            <a:r>
              <a:rPr lang="en-US" dirty="0"/>
              <a:t>They move along surfaces like a blob while feeding, engulfing food particles.</a:t>
            </a:r>
          </a:p>
          <a:p>
            <a:r>
              <a:rPr lang="en-US" dirty="0"/>
              <a:t>Upon maturation, they take on a netlike appearance.</a:t>
            </a:r>
          </a:p>
          <a:p>
            <a:r>
              <a:rPr lang="en-US" dirty="0"/>
              <a:t>They form fruiting bodies (sporangia) during stress, allowing them to make haploid spores by meiosis.</a:t>
            </a:r>
          </a:p>
          <a:p>
            <a:r>
              <a:rPr lang="en-US" dirty="0"/>
              <a:t>When spores germinate in a favorable environment, they form ameboid flagellate haploid cells that can combine to produce a diploid zygotic slime mold.</a:t>
            </a:r>
          </a:p>
          <a:p>
            <a:pPr lvl="1"/>
            <a:endParaRPr lang="en-US" dirty="0"/>
          </a:p>
        </p:txBody>
      </p:sp>
    </p:spTree>
    <p:extLst>
      <p:ext uri="{BB962C8B-B14F-4D97-AF65-F5344CB8AC3E}">
        <p14:creationId xmlns:p14="http://schemas.microsoft.com/office/powerpoint/2010/main" val="2164564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9 </a:t>
            </a:r>
            <a:endParaRPr lang="en-US" sz="3200" dirty="0">
              <a:solidFill>
                <a:schemeClr val="accent1"/>
              </a:solidFill>
            </a:endParaRPr>
          </a:p>
        </p:txBody>
      </p:sp>
      <p:sp>
        <p:nvSpPr>
          <p:cNvPr id="3" name="TextBox 2">
            <a:extLst>
              <a:ext uri="{FF2B5EF4-FFF2-40B4-BE49-F238E27FC236}">
                <a16:creationId xmlns:a16="http://schemas.microsoft.com/office/drawing/2014/main" id="{6F4F3895-54A8-F066-3BD0-99CBBE6006A5}"/>
              </a:ext>
            </a:extLst>
          </p:cNvPr>
          <p:cNvSpPr txBox="1"/>
          <p:nvPr/>
        </p:nvSpPr>
        <p:spPr>
          <a:xfrm>
            <a:off x="2286000" y="5615001"/>
            <a:ext cx="4572000" cy="369332"/>
          </a:xfrm>
          <a:prstGeom prst="rect">
            <a:avLst/>
          </a:prstGeom>
          <a:noFill/>
        </p:spPr>
        <p:txBody>
          <a:bodyPr wrap="square">
            <a:spAutoFit/>
          </a:bodyPr>
          <a:lstStyle/>
          <a:p>
            <a:pPr algn="ctr"/>
            <a:r>
              <a:rPr lang="en-US" sz="900" dirty="0"/>
              <a:t>National Human Genome Research Institute on Wikimedia Commons. "Slime mold."</a:t>
            </a:r>
          </a:p>
          <a:p>
            <a:pPr algn="ctr"/>
            <a:r>
              <a:rPr lang="en-US" sz="900" dirty="0"/>
              <a:t>CNX OpenStax on Wikimedia Commons. "Slime mold life cycle."</a:t>
            </a:r>
          </a:p>
        </p:txBody>
      </p:sp>
      <p:pic>
        <p:nvPicPr>
          <p:cNvPr id="6" name="Content Placeholder 6" descr="The image shows plasmodium slime mold life cycle, which begins when 1n spores germinate, giving rise to cells that can convert between amoeboid and flagellated forms. Fertilization of either cell type results in a 2n zygote. The zygote undergoes mitosis without cytokinesis, resulting in a single-celled, multinucleate mass visible to the naked eye. A photo inset shows that the plasmodium is bright yellow and looks like vomit. As the plasmodium matures, holes form in the center of the mass. Stalks with bulb-shaped sporangia at the top grow up from the mass. Spores are released when the sporangia burst open, completing the cycle.">
            <a:extLst>
              <a:ext uri="{FF2B5EF4-FFF2-40B4-BE49-F238E27FC236}">
                <a16:creationId xmlns:a16="http://schemas.microsoft.com/office/drawing/2014/main" id="{EF9CBBC5-9D08-D4AD-1F35-24979AA7217E}"/>
              </a:ext>
            </a:extLst>
          </p:cNvPr>
          <p:cNvPicPr>
            <a:picLocks noGrp="1" noChangeAspect="1"/>
          </p:cNvPicPr>
          <p:nvPr>
            <p:ph idx="1"/>
          </p:nvPr>
        </p:nvPicPr>
        <p:blipFill>
          <a:blip r:embed="rId3"/>
          <a:srcRect l="13889" t="5333" r="12963" b="5188"/>
          <a:stretch/>
        </p:blipFill>
        <p:spPr>
          <a:xfrm>
            <a:off x="1257300" y="1109721"/>
            <a:ext cx="6629400" cy="4505280"/>
          </a:xfrm>
        </p:spPr>
      </p:pic>
    </p:spTree>
    <p:extLst>
      <p:ext uri="{BB962C8B-B14F-4D97-AF65-F5344CB8AC3E}">
        <p14:creationId xmlns:p14="http://schemas.microsoft.com/office/powerpoint/2010/main" val="3039677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2E63E5-A56B-5ED3-2020-5BAF4E7D54C1}"/>
              </a:ext>
            </a:extLst>
          </p:cNvPr>
          <p:cNvSpPr>
            <a:spLocks noGrp="1"/>
          </p:cNvSpPr>
          <p:nvPr>
            <p:ph type="title"/>
          </p:nvPr>
        </p:nvSpPr>
        <p:spPr/>
        <p:txBody>
          <a:bodyPr/>
          <a:lstStyle/>
          <a:p>
            <a:r>
              <a:rPr lang="en-US" dirty="0"/>
              <a:t>Amoebozoa: Slime Molds—Cellular Slime Molds</a:t>
            </a:r>
            <a:endParaRPr lang="en-US" i="1" dirty="0"/>
          </a:p>
        </p:txBody>
      </p:sp>
      <p:sp>
        <p:nvSpPr>
          <p:cNvPr id="3" name="Content Placeholder 2">
            <a:extLst>
              <a:ext uri="{FF2B5EF4-FFF2-40B4-BE49-F238E27FC236}">
                <a16:creationId xmlns:a16="http://schemas.microsoft.com/office/drawing/2014/main" id="{E0944561-83FA-5A7E-675D-885B0A42B836}"/>
              </a:ext>
            </a:extLst>
          </p:cNvPr>
          <p:cNvSpPr>
            <a:spLocks noGrp="1"/>
          </p:cNvSpPr>
          <p:nvPr>
            <p:ph idx="1"/>
          </p:nvPr>
        </p:nvSpPr>
        <p:spPr>
          <a:xfrm>
            <a:off x="457200" y="1097280"/>
            <a:ext cx="8382000" cy="4922520"/>
          </a:xfrm>
        </p:spPr>
        <p:txBody>
          <a:bodyPr>
            <a:normAutofit/>
          </a:bodyPr>
          <a:lstStyle/>
          <a:p>
            <a:pPr marL="0" indent="0">
              <a:buNone/>
            </a:pPr>
            <a:r>
              <a:rPr lang="en-US" dirty="0"/>
              <a:t>Cellular slime molds function as independent amoeboid cells when nutrients are available.</a:t>
            </a:r>
          </a:p>
          <a:p>
            <a:r>
              <a:rPr lang="en-US" dirty="0"/>
              <a:t>When food is depleted, they aggregate into a mass of cells, called a slug, that behaves as a unit.</a:t>
            </a:r>
          </a:p>
          <a:p>
            <a:pPr lvl="1"/>
            <a:r>
              <a:rPr lang="en-US" dirty="0"/>
              <a:t>Some cells form a 2–3 mm stalk, drying and dying.</a:t>
            </a:r>
          </a:p>
          <a:p>
            <a:pPr lvl="1"/>
            <a:r>
              <a:rPr lang="en-US" dirty="0"/>
              <a:t>Cells atop the stalk form an asexual fruiting body that contains haploid spores.</a:t>
            </a:r>
          </a:p>
          <a:p>
            <a:pPr lvl="1"/>
            <a:r>
              <a:rPr lang="en-US" dirty="0"/>
              <a:t>Spores are disseminated and germinate when they land in a moist environment.</a:t>
            </a:r>
          </a:p>
          <a:p>
            <a:r>
              <a:rPr lang="en-US" dirty="0"/>
              <a:t>Example: </a:t>
            </a:r>
            <a:r>
              <a:rPr lang="en-US" i="1" dirty="0"/>
              <a:t>Dictyostelium</a:t>
            </a:r>
            <a:r>
              <a:rPr lang="en-US" dirty="0"/>
              <a:t> exists in damp forest soils.</a:t>
            </a:r>
          </a:p>
          <a:p>
            <a:pPr lvl="1"/>
            <a:endParaRPr lang="en-US" dirty="0"/>
          </a:p>
        </p:txBody>
      </p:sp>
    </p:spTree>
    <p:extLst>
      <p:ext uri="{BB962C8B-B14F-4D97-AF65-F5344CB8AC3E}">
        <p14:creationId xmlns:p14="http://schemas.microsoft.com/office/powerpoint/2010/main" val="932021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10 </a:t>
            </a:r>
            <a:endParaRPr lang="en-US" sz="3200" dirty="0">
              <a:solidFill>
                <a:schemeClr val="accent1"/>
              </a:solidFill>
            </a:endParaRPr>
          </a:p>
        </p:txBody>
      </p:sp>
      <p:sp>
        <p:nvSpPr>
          <p:cNvPr id="3" name="TextBox 2">
            <a:extLst>
              <a:ext uri="{FF2B5EF4-FFF2-40B4-BE49-F238E27FC236}">
                <a16:creationId xmlns:a16="http://schemas.microsoft.com/office/drawing/2014/main" id="{EBF9FAB2-C4A9-2E7F-5497-8F71597E7A67}"/>
              </a:ext>
            </a:extLst>
          </p:cNvPr>
          <p:cNvSpPr txBox="1"/>
          <p:nvPr/>
        </p:nvSpPr>
        <p:spPr>
          <a:xfrm>
            <a:off x="2286000" y="5777802"/>
            <a:ext cx="4572000" cy="246221"/>
          </a:xfrm>
          <a:prstGeom prst="rect">
            <a:avLst/>
          </a:prstGeom>
          <a:noFill/>
        </p:spPr>
        <p:txBody>
          <a:bodyPr wrap="square">
            <a:spAutoFit/>
          </a:bodyPr>
          <a:lstStyle/>
          <a:p>
            <a:pPr algn="ctr"/>
            <a:r>
              <a:rPr lang="en-US" sz="1000" dirty="0"/>
              <a:t>Usman Bashir on Wikimedia Commons. "</a:t>
            </a:r>
            <a:r>
              <a:rPr lang="en-US" sz="1000" i="1" dirty="0"/>
              <a:t>Dictyostelium discoideum</a:t>
            </a:r>
            <a:r>
              <a:rPr lang="en-US" sz="1000" dirty="0"/>
              <a:t>."</a:t>
            </a:r>
          </a:p>
        </p:txBody>
      </p:sp>
      <p:pic>
        <p:nvPicPr>
          <p:cNvPr id="6" name="Content Placeholder 6" descr="The image shows several stages in the life cycle of Dictyostelium discoideum. It appears as fibers or very thin stalks topped with circular structures.">
            <a:extLst>
              <a:ext uri="{FF2B5EF4-FFF2-40B4-BE49-F238E27FC236}">
                <a16:creationId xmlns:a16="http://schemas.microsoft.com/office/drawing/2014/main" id="{F002F6D3-CBE4-D05B-943A-FE26A1C41706}"/>
              </a:ext>
            </a:extLst>
          </p:cNvPr>
          <p:cNvPicPr>
            <a:picLocks noGrp="1" noChangeAspect="1"/>
          </p:cNvPicPr>
          <p:nvPr>
            <p:ph idx="1"/>
          </p:nvPr>
        </p:nvPicPr>
        <p:blipFill>
          <a:blip r:embed="rId3"/>
          <a:srcRect l="14168" t="7240" r="13240" b="6194"/>
          <a:stretch/>
        </p:blipFill>
        <p:spPr>
          <a:xfrm>
            <a:off x="1523999" y="1409699"/>
            <a:ext cx="6096001" cy="4038601"/>
          </a:xfrm>
        </p:spPr>
      </p:pic>
    </p:spTree>
    <p:extLst>
      <p:ext uri="{BB962C8B-B14F-4D97-AF65-F5344CB8AC3E}">
        <p14:creationId xmlns:p14="http://schemas.microsoft.com/office/powerpoint/2010/main" val="2672702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424B-975B-C320-2912-5C1A3830B1F7}"/>
              </a:ext>
            </a:extLst>
          </p:cNvPr>
          <p:cNvSpPr>
            <a:spLocks noGrp="1"/>
          </p:cNvSpPr>
          <p:nvPr>
            <p:ph type="title"/>
          </p:nvPr>
        </p:nvSpPr>
        <p:spPr/>
        <p:txBody>
          <a:bodyPr/>
          <a:lstStyle/>
          <a:p>
            <a:r>
              <a:rPr lang="en-US" dirty="0"/>
              <a:t>Supergroup Opisthokonta</a:t>
            </a:r>
          </a:p>
        </p:txBody>
      </p:sp>
      <p:sp>
        <p:nvSpPr>
          <p:cNvPr id="3" name="Content Placeholder 2">
            <a:extLst>
              <a:ext uri="{FF2B5EF4-FFF2-40B4-BE49-F238E27FC236}">
                <a16:creationId xmlns:a16="http://schemas.microsoft.com/office/drawing/2014/main" id="{37B6313F-DEC0-D16C-5B3E-04412BB61D4F}"/>
              </a:ext>
            </a:extLst>
          </p:cNvPr>
          <p:cNvSpPr>
            <a:spLocks noGrp="1"/>
          </p:cNvSpPr>
          <p:nvPr>
            <p:ph idx="1"/>
          </p:nvPr>
        </p:nvSpPr>
        <p:spPr>
          <a:xfrm>
            <a:off x="457200" y="1097280"/>
            <a:ext cx="4800600" cy="4922520"/>
          </a:xfrm>
        </p:spPr>
        <p:txBody>
          <a:bodyPr>
            <a:normAutofit fontScale="85000" lnSpcReduction="20000"/>
          </a:bodyPr>
          <a:lstStyle/>
          <a:p>
            <a:pPr marL="0" indent="0">
              <a:buNone/>
            </a:pPr>
            <a:r>
              <a:rPr lang="en-US" dirty="0"/>
              <a:t>Opisthokonts:</a:t>
            </a:r>
          </a:p>
          <a:p>
            <a:r>
              <a:rPr lang="en-US" dirty="0"/>
              <a:t>Each have a single posterior flagellum surrounded by a contractile collar of microvilli. </a:t>
            </a:r>
          </a:p>
          <a:p>
            <a:pPr lvl="1"/>
            <a:r>
              <a:rPr lang="en-US" dirty="0"/>
              <a:t>The flagellum pushes each along.</a:t>
            </a:r>
          </a:p>
          <a:p>
            <a:pPr lvl="1"/>
            <a:r>
              <a:rPr lang="en-US" dirty="0"/>
              <a:t>The collar filters and collects bacteria for feeding.</a:t>
            </a:r>
          </a:p>
          <a:p>
            <a:r>
              <a:rPr lang="en-US" dirty="0"/>
              <a:t>Include the animal like choanoflagellates.</a:t>
            </a:r>
          </a:p>
          <a:p>
            <a:pPr lvl="1"/>
            <a:r>
              <a:rPr lang="en-US" dirty="0"/>
              <a:t> These may be the common ancestor to sponges and perhaps all animals.</a:t>
            </a:r>
          </a:p>
          <a:p>
            <a:r>
              <a:rPr lang="en-US" dirty="0"/>
              <a:t>Have unicellular and colonial forms.</a:t>
            </a:r>
          </a:p>
          <a:p>
            <a:pPr lvl="1"/>
            <a:endParaRPr lang="en-US" dirty="0"/>
          </a:p>
        </p:txBody>
      </p:sp>
      <p:sp>
        <p:nvSpPr>
          <p:cNvPr id="5" name="TextBox 4">
            <a:extLst>
              <a:ext uri="{FF2B5EF4-FFF2-40B4-BE49-F238E27FC236}">
                <a16:creationId xmlns:a16="http://schemas.microsoft.com/office/drawing/2014/main" id="{C84392F2-5E64-3D31-07A4-D38A59A998D7}"/>
              </a:ext>
            </a:extLst>
          </p:cNvPr>
          <p:cNvSpPr txBox="1"/>
          <p:nvPr/>
        </p:nvSpPr>
        <p:spPr>
          <a:xfrm>
            <a:off x="5981700" y="1600200"/>
            <a:ext cx="2209800" cy="307777"/>
          </a:xfrm>
          <a:prstGeom prst="rect">
            <a:avLst/>
          </a:prstGeom>
          <a:noFill/>
        </p:spPr>
        <p:txBody>
          <a:bodyPr wrap="square" rtlCol="0">
            <a:spAutoFit/>
          </a:bodyPr>
          <a:lstStyle/>
          <a:p>
            <a:pPr algn="ctr"/>
            <a:r>
              <a:rPr lang="en-US" sz="1400" b="1" dirty="0"/>
              <a:t>23.2 Figure 11</a:t>
            </a:r>
          </a:p>
        </p:txBody>
      </p:sp>
      <p:pic>
        <p:nvPicPr>
          <p:cNvPr id="6" name="Content Placeholder 6" descr="An image shows a colonial choanoflagellate. It is a central structure with a series of circular cells on its surface.">
            <a:extLst>
              <a:ext uri="{FF2B5EF4-FFF2-40B4-BE49-F238E27FC236}">
                <a16:creationId xmlns:a16="http://schemas.microsoft.com/office/drawing/2014/main" id="{19592ECD-F8D4-5AB5-F46D-29B3CF5E63EC}"/>
              </a:ext>
            </a:extLst>
          </p:cNvPr>
          <p:cNvPicPr>
            <a:picLocks noChangeAspect="1"/>
          </p:cNvPicPr>
          <p:nvPr/>
        </p:nvPicPr>
        <p:blipFill>
          <a:blip r:embed="rId2"/>
          <a:srcRect l="18520" t="6341" r="17592" b="6334"/>
          <a:stretch/>
        </p:blipFill>
        <p:spPr>
          <a:xfrm>
            <a:off x="5260485" y="1951055"/>
            <a:ext cx="3652230" cy="2773345"/>
          </a:xfrm>
          <a:prstGeom prst="rect">
            <a:avLst/>
          </a:prstGeom>
        </p:spPr>
      </p:pic>
      <p:sp>
        <p:nvSpPr>
          <p:cNvPr id="7" name="TextBox 6">
            <a:extLst>
              <a:ext uri="{FF2B5EF4-FFF2-40B4-BE49-F238E27FC236}">
                <a16:creationId xmlns:a16="http://schemas.microsoft.com/office/drawing/2014/main" id="{E5000E21-E298-658B-7BE1-9C93F355AF16}"/>
              </a:ext>
            </a:extLst>
          </p:cNvPr>
          <p:cNvSpPr txBox="1"/>
          <p:nvPr/>
        </p:nvSpPr>
        <p:spPr>
          <a:xfrm>
            <a:off x="4800600" y="4942393"/>
            <a:ext cx="4572000" cy="246221"/>
          </a:xfrm>
          <a:prstGeom prst="rect">
            <a:avLst/>
          </a:prstGeom>
          <a:noFill/>
        </p:spPr>
        <p:txBody>
          <a:bodyPr wrap="square">
            <a:spAutoFit/>
          </a:bodyPr>
          <a:lstStyle/>
          <a:p>
            <a:pPr algn="ctr"/>
            <a:r>
              <a:rPr lang="en-US" sz="1000" dirty="0"/>
              <a:t>Dhzanette on Wikimedia Commons. "</a:t>
            </a:r>
            <a:r>
              <a:rPr lang="en-US" sz="1000" i="1" dirty="0"/>
              <a:t>Sphaeroeca</a:t>
            </a:r>
            <a:r>
              <a:rPr lang="en-US" sz="1000" dirty="0"/>
              <a:t>."</a:t>
            </a:r>
          </a:p>
        </p:txBody>
      </p:sp>
    </p:spTree>
    <p:extLst>
      <p:ext uri="{BB962C8B-B14F-4D97-AF65-F5344CB8AC3E}">
        <p14:creationId xmlns:p14="http://schemas.microsoft.com/office/powerpoint/2010/main" val="3674672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78569-3847-655F-5ABA-630BBD967242}"/>
              </a:ext>
            </a:extLst>
          </p:cNvPr>
          <p:cNvSpPr>
            <a:spLocks noGrp="1"/>
          </p:cNvSpPr>
          <p:nvPr>
            <p:ph type="title"/>
          </p:nvPr>
        </p:nvSpPr>
        <p:spPr/>
        <p:txBody>
          <a:bodyPr/>
          <a:lstStyle/>
          <a:p>
            <a:r>
              <a:rPr lang="en-US" dirty="0"/>
              <a:t>Protists Are Complex</a:t>
            </a:r>
          </a:p>
        </p:txBody>
      </p:sp>
      <p:sp>
        <p:nvSpPr>
          <p:cNvPr id="3" name="Content Placeholder 2">
            <a:extLst>
              <a:ext uri="{FF2B5EF4-FFF2-40B4-BE49-F238E27FC236}">
                <a16:creationId xmlns:a16="http://schemas.microsoft.com/office/drawing/2014/main" id="{BE9E1ACB-C4EE-C981-CAC0-E32BDE2D4DA5}"/>
              </a:ext>
            </a:extLst>
          </p:cNvPr>
          <p:cNvSpPr>
            <a:spLocks noGrp="1"/>
          </p:cNvSpPr>
          <p:nvPr>
            <p:ph idx="1"/>
          </p:nvPr>
        </p:nvSpPr>
        <p:spPr>
          <a:xfrm>
            <a:off x="457200" y="1097280"/>
            <a:ext cx="8229600" cy="4922520"/>
          </a:xfrm>
        </p:spPr>
        <p:txBody>
          <a:bodyPr>
            <a:normAutofit fontScale="92500" lnSpcReduction="20000"/>
          </a:bodyPr>
          <a:lstStyle/>
          <a:p>
            <a:pPr marL="0" indent="0">
              <a:buNone/>
            </a:pPr>
            <a:r>
              <a:rPr lang="en-US" dirty="0"/>
              <a:t>Because they are largely unicellular, protists lack complexity associated with:</a:t>
            </a:r>
          </a:p>
          <a:p>
            <a:r>
              <a:rPr lang="en-US" dirty="0"/>
              <a:t>Multicellularity</a:t>
            </a:r>
          </a:p>
          <a:p>
            <a:r>
              <a:rPr lang="en-US" dirty="0"/>
              <a:t>Tissue specialization</a:t>
            </a:r>
          </a:p>
          <a:p>
            <a:pPr marL="0" indent="0">
              <a:buNone/>
            </a:pPr>
            <a:r>
              <a:rPr lang="en-US" dirty="0"/>
              <a:t>Unicellular protists show complexity through their cellular morphology and function.</a:t>
            </a:r>
          </a:p>
          <a:p>
            <a:r>
              <a:rPr lang="en-US" dirty="0"/>
              <a:t>Some unicellular protists live as colonies, behaving sometimes like free-living cells and others as a multicellular organism.</a:t>
            </a:r>
          </a:p>
          <a:p>
            <a:r>
              <a:rPr lang="en-US" dirty="0"/>
              <a:t>Some protists are made of enormous, multinucleate, single cells that look like blobs of slime or ferns in different conditions.</a:t>
            </a:r>
          </a:p>
          <a:p>
            <a:r>
              <a:rPr lang="en-US" dirty="0"/>
              <a:t>Some have nuclei of different sizes with different roles.</a:t>
            </a:r>
          </a:p>
        </p:txBody>
      </p:sp>
    </p:spTree>
    <p:extLst>
      <p:ext uri="{BB962C8B-B14F-4D97-AF65-F5344CB8AC3E}">
        <p14:creationId xmlns:p14="http://schemas.microsoft.com/office/powerpoint/2010/main" val="1091906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32E5-CC5C-BA33-EEB4-DF4FC5F654D4}"/>
              </a:ext>
            </a:extLst>
          </p:cNvPr>
          <p:cNvSpPr>
            <a:spLocks noGrp="1"/>
          </p:cNvSpPr>
          <p:nvPr>
            <p:ph type="title"/>
          </p:nvPr>
        </p:nvSpPr>
        <p:spPr/>
        <p:txBody>
          <a:bodyPr/>
          <a:lstStyle/>
          <a:p>
            <a:r>
              <a:rPr lang="en-US" dirty="0"/>
              <a:t>Opisthokonta: Mesomycetozoa</a:t>
            </a:r>
          </a:p>
        </p:txBody>
      </p:sp>
      <p:sp>
        <p:nvSpPr>
          <p:cNvPr id="3" name="Content Placeholder 2">
            <a:extLst>
              <a:ext uri="{FF2B5EF4-FFF2-40B4-BE49-F238E27FC236}">
                <a16:creationId xmlns:a16="http://schemas.microsoft.com/office/drawing/2014/main" id="{DC1EF003-19E7-088D-1F16-7405FB61A355}"/>
              </a:ext>
            </a:extLst>
          </p:cNvPr>
          <p:cNvSpPr>
            <a:spLocks noGrp="1"/>
          </p:cNvSpPr>
          <p:nvPr>
            <p:ph idx="1"/>
          </p:nvPr>
        </p:nvSpPr>
        <p:spPr/>
        <p:txBody>
          <a:bodyPr>
            <a:normAutofit/>
          </a:bodyPr>
          <a:lstStyle/>
          <a:p>
            <a:pPr marL="0" indent="0">
              <a:buNone/>
            </a:pPr>
            <a:r>
              <a:rPr lang="en-US" dirty="0"/>
              <a:t>Mesomycetozoa:</a:t>
            </a:r>
          </a:p>
          <a:p>
            <a:r>
              <a:rPr lang="en-US" dirty="0"/>
              <a:t>Are a small group of parasites</a:t>
            </a:r>
          </a:p>
          <a:p>
            <a:pPr lvl="1"/>
            <a:r>
              <a:rPr lang="en-US" dirty="0"/>
              <a:t>Most are fish parasites, but there is at least 1 human parasite.</a:t>
            </a:r>
          </a:p>
          <a:p>
            <a:r>
              <a:rPr lang="en-US" dirty="0"/>
              <a:t>Are closely related to animals</a:t>
            </a:r>
          </a:p>
          <a:p>
            <a:r>
              <a:rPr lang="en-US" dirty="0"/>
              <a:t>Have a life cycle that is not well understood</a:t>
            </a:r>
          </a:p>
          <a:p>
            <a:r>
              <a:rPr lang="en-US" dirty="0"/>
              <a:t>Were grouped with the fungi in the past based upon their morphology </a:t>
            </a:r>
          </a:p>
          <a:p>
            <a:r>
              <a:rPr lang="en-US" dirty="0"/>
              <a:t>Appear on hosts as large spheres containing spores</a:t>
            </a:r>
          </a:p>
        </p:txBody>
      </p:sp>
    </p:spTree>
    <p:extLst>
      <p:ext uri="{BB962C8B-B14F-4D97-AF65-F5344CB8AC3E}">
        <p14:creationId xmlns:p14="http://schemas.microsoft.com/office/powerpoint/2010/main" val="2322510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32E5-CC5C-BA33-EEB4-DF4FC5F654D4}"/>
              </a:ext>
            </a:extLst>
          </p:cNvPr>
          <p:cNvSpPr>
            <a:spLocks noGrp="1"/>
          </p:cNvSpPr>
          <p:nvPr>
            <p:ph type="title"/>
          </p:nvPr>
        </p:nvSpPr>
        <p:spPr/>
        <p:txBody>
          <a:bodyPr/>
          <a:lstStyle/>
          <a:p>
            <a:r>
              <a:rPr lang="en-US" dirty="0"/>
              <a:t>Three Supergroups Result from Primary Endosymbiosis</a:t>
            </a:r>
          </a:p>
        </p:txBody>
      </p:sp>
      <p:sp>
        <p:nvSpPr>
          <p:cNvPr id="3" name="Content Placeholder 2">
            <a:extLst>
              <a:ext uri="{FF2B5EF4-FFF2-40B4-BE49-F238E27FC236}">
                <a16:creationId xmlns:a16="http://schemas.microsoft.com/office/drawing/2014/main" id="{DC1EF003-19E7-088D-1F16-7405FB61A355}"/>
              </a:ext>
            </a:extLst>
          </p:cNvPr>
          <p:cNvSpPr>
            <a:spLocks noGrp="1"/>
          </p:cNvSpPr>
          <p:nvPr>
            <p:ph idx="1"/>
          </p:nvPr>
        </p:nvSpPr>
        <p:spPr>
          <a:xfrm>
            <a:off x="457200" y="1066800"/>
            <a:ext cx="8229600" cy="4876800"/>
          </a:xfrm>
        </p:spPr>
        <p:txBody>
          <a:bodyPr>
            <a:normAutofit fontScale="85000" lnSpcReduction="20000"/>
          </a:bodyPr>
          <a:lstStyle/>
          <a:p>
            <a:r>
              <a:rPr lang="en-US" dirty="0"/>
              <a:t>Three supergroups are products of primary endosymbiotic events.</a:t>
            </a:r>
          </a:p>
          <a:p>
            <a:pPr lvl="1"/>
            <a:r>
              <a:rPr lang="en-US" dirty="0"/>
              <a:t>Archaeplastida</a:t>
            </a:r>
          </a:p>
          <a:p>
            <a:pPr lvl="1"/>
            <a:r>
              <a:rPr lang="en-US" dirty="0"/>
              <a:t>Amoebozoa</a:t>
            </a:r>
          </a:p>
          <a:p>
            <a:pPr lvl="1"/>
            <a:r>
              <a:rPr lang="en-US" dirty="0"/>
              <a:t>Opisthokonta</a:t>
            </a:r>
          </a:p>
          <a:p>
            <a:r>
              <a:rPr lang="en-US" dirty="0"/>
              <a:t>Primary endosymbiosis results in typical organelles:</a:t>
            </a:r>
          </a:p>
          <a:p>
            <a:pPr lvl="1"/>
            <a:r>
              <a:rPr lang="en-US" dirty="0"/>
              <a:t>Nucleus</a:t>
            </a:r>
          </a:p>
          <a:p>
            <a:pPr lvl="1"/>
            <a:r>
              <a:rPr lang="en-US" dirty="0"/>
              <a:t>Mitochondria</a:t>
            </a:r>
          </a:p>
          <a:p>
            <a:pPr lvl="1"/>
            <a:r>
              <a:rPr lang="en-US" dirty="0"/>
              <a:t>Chloroplasts</a:t>
            </a:r>
          </a:p>
          <a:p>
            <a:r>
              <a:rPr lang="en-US" dirty="0"/>
              <a:t>The remaining 3 supergroups include photosynthetic members whose chloroplasts resulted from secondary endosymbiosis.</a:t>
            </a:r>
          </a:p>
          <a:p>
            <a:pPr lvl="1"/>
            <a:r>
              <a:rPr lang="en-US" dirty="0"/>
              <a:t>These also have interesting nuclear structures and modifications of mitochondria or chloroplasts.</a:t>
            </a:r>
          </a:p>
        </p:txBody>
      </p:sp>
    </p:spTree>
    <p:extLst>
      <p:ext uri="{BB962C8B-B14F-4D97-AF65-F5344CB8AC3E}">
        <p14:creationId xmlns:p14="http://schemas.microsoft.com/office/powerpoint/2010/main" val="37281097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17FBC9-8AF4-206C-8215-500FB867F884}"/>
              </a:ext>
            </a:extLst>
          </p:cNvPr>
          <p:cNvSpPr>
            <a:spLocks noGrp="1"/>
          </p:cNvSpPr>
          <p:nvPr>
            <p:ph idx="1"/>
          </p:nvPr>
        </p:nvSpPr>
        <p:spPr>
          <a:xfrm>
            <a:off x="457200" y="990600"/>
            <a:ext cx="8229600" cy="4998720"/>
          </a:xfrm>
        </p:spPr>
        <p:txBody>
          <a:bodyPr>
            <a:normAutofit fontScale="92500"/>
          </a:bodyPr>
          <a:lstStyle/>
          <a:p>
            <a:pPr marL="0" indent="0">
              <a:buNone/>
            </a:pPr>
            <a:r>
              <a:rPr lang="en-US" dirty="0"/>
              <a:t>Rhizaria:</a:t>
            </a:r>
          </a:p>
          <a:p>
            <a:r>
              <a:rPr lang="en-US" dirty="0"/>
              <a:t>Include amoebas with thin threadlike, needlelike, or rootlike pseudopodia</a:t>
            </a:r>
          </a:p>
          <a:p>
            <a:r>
              <a:rPr lang="en-US" dirty="0"/>
              <a:t>Often make elaborate tests containing CaCO</a:t>
            </a:r>
            <a:r>
              <a:rPr lang="en-US" baseline="-25000" dirty="0"/>
              <a:t>3</a:t>
            </a:r>
            <a:r>
              <a:rPr lang="en-US" dirty="0"/>
              <a:t>, Si, or Sr</a:t>
            </a:r>
          </a:p>
          <a:p>
            <a:r>
              <a:rPr lang="en-US" dirty="0"/>
              <a:t>Are important in C and N cycling</a:t>
            </a:r>
          </a:p>
          <a:p>
            <a:pPr lvl="1"/>
            <a:r>
              <a:rPr lang="en-US" dirty="0"/>
              <a:t>They are a </a:t>
            </a:r>
            <a:r>
              <a:rPr lang="en-US" b="1" dirty="0"/>
              <a:t>biological carbon pump </a:t>
            </a:r>
            <a:r>
              <a:rPr lang="en-US" dirty="0"/>
              <a:t>because their tests sink into deep water upon death, sequestering C away and keeping atmospheric CO</a:t>
            </a:r>
            <a:r>
              <a:rPr lang="en-US" baseline="-25000" dirty="0"/>
              <a:t>2</a:t>
            </a:r>
            <a:r>
              <a:rPr lang="en-US" dirty="0"/>
              <a:t> levels low.</a:t>
            </a:r>
          </a:p>
          <a:p>
            <a:pPr lvl="1"/>
            <a:r>
              <a:rPr lang="en-US" dirty="0"/>
              <a:t>Foraminiferans (a group of Rhizaria) are the only eukaryotes that participate in the N cycle by denitrification.</a:t>
            </a:r>
          </a:p>
        </p:txBody>
      </p:sp>
      <p:sp>
        <p:nvSpPr>
          <p:cNvPr id="4" name="Title 1">
            <a:extLst>
              <a:ext uri="{FF2B5EF4-FFF2-40B4-BE49-F238E27FC236}">
                <a16:creationId xmlns:a16="http://schemas.microsoft.com/office/drawing/2014/main" id="{D0DD7685-EB42-2250-AA0D-9ACFFDF08A08}"/>
              </a:ext>
            </a:extLst>
          </p:cNvPr>
          <p:cNvSpPr>
            <a:spLocks noGrp="1"/>
          </p:cNvSpPr>
          <p:nvPr>
            <p:ph type="title"/>
          </p:nvPr>
        </p:nvSpPr>
        <p:spPr/>
        <p:txBody>
          <a:bodyPr/>
          <a:lstStyle/>
          <a:p>
            <a:r>
              <a:rPr lang="en-US" dirty="0"/>
              <a:t>Supergroup Rhizaria</a:t>
            </a:r>
          </a:p>
        </p:txBody>
      </p:sp>
    </p:spTree>
    <p:extLst>
      <p:ext uri="{BB962C8B-B14F-4D97-AF65-F5344CB8AC3E}">
        <p14:creationId xmlns:p14="http://schemas.microsoft.com/office/powerpoint/2010/main" val="3778983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12 </a:t>
            </a:r>
            <a:endParaRPr lang="en-US" sz="3200" dirty="0">
              <a:solidFill>
                <a:schemeClr val="accent1"/>
              </a:solidFill>
            </a:endParaRPr>
          </a:p>
        </p:txBody>
      </p:sp>
      <p:sp>
        <p:nvSpPr>
          <p:cNvPr id="3" name="TextBox 2">
            <a:extLst>
              <a:ext uri="{FF2B5EF4-FFF2-40B4-BE49-F238E27FC236}">
                <a16:creationId xmlns:a16="http://schemas.microsoft.com/office/drawing/2014/main" id="{D3A58625-0099-7099-ACBD-8B5DC7CA5BE8}"/>
              </a:ext>
            </a:extLst>
          </p:cNvPr>
          <p:cNvSpPr txBox="1"/>
          <p:nvPr/>
        </p:nvSpPr>
        <p:spPr>
          <a:xfrm>
            <a:off x="2286000" y="5739765"/>
            <a:ext cx="4572000" cy="246221"/>
          </a:xfrm>
          <a:prstGeom prst="rect">
            <a:avLst/>
          </a:prstGeom>
          <a:noFill/>
        </p:spPr>
        <p:txBody>
          <a:bodyPr wrap="square">
            <a:spAutoFit/>
          </a:bodyPr>
          <a:lstStyle/>
          <a:p>
            <a:pPr algn="ctr"/>
            <a:r>
              <a:rPr lang="en-US" sz="1000" dirty="0"/>
              <a:t>Scott Fay, UC Berkeley on Wikimedia Commons. "</a:t>
            </a:r>
            <a:r>
              <a:rPr lang="en-US" sz="1000" i="1" dirty="0"/>
              <a:t>Ammonia tepida</a:t>
            </a:r>
            <a:r>
              <a:rPr lang="en-US" sz="1000" dirty="0"/>
              <a:t>."</a:t>
            </a:r>
          </a:p>
        </p:txBody>
      </p:sp>
      <p:pic>
        <p:nvPicPr>
          <p:cNvPr id="6" name="Content Placeholder 6" descr="A micrograph of A. tepida with dozens of pseudopodia coming off of it">
            <a:extLst>
              <a:ext uri="{FF2B5EF4-FFF2-40B4-BE49-F238E27FC236}">
                <a16:creationId xmlns:a16="http://schemas.microsoft.com/office/drawing/2014/main" id="{32FDAA03-7AED-44CC-325D-2B718484C2D7}"/>
              </a:ext>
            </a:extLst>
          </p:cNvPr>
          <p:cNvPicPr>
            <a:picLocks noGrp="1" noChangeAspect="1"/>
          </p:cNvPicPr>
          <p:nvPr>
            <p:ph idx="1"/>
          </p:nvPr>
        </p:nvPicPr>
        <p:blipFill>
          <a:blip r:embed="rId3"/>
          <a:srcRect l="13889" t="6666" r="13889" b="6666"/>
          <a:stretch/>
        </p:blipFill>
        <p:spPr>
          <a:xfrm>
            <a:off x="1314450" y="1257300"/>
            <a:ext cx="6515100" cy="4343400"/>
          </a:xfrm>
        </p:spPr>
      </p:pic>
    </p:spTree>
    <p:extLst>
      <p:ext uri="{BB962C8B-B14F-4D97-AF65-F5344CB8AC3E}">
        <p14:creationId xmlns:p14="http://schemas.microsoft.com/office/powerpoint/2010/main" val="2768280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0EB7-6411-FCCF-74D1-EA66B9E9CCDF}"/>
              </a:ext>
            </a:extLst>
          </p:cNvPr>
          <p:cNvSpPr>
            <a:spLocks noGrp="1"/>
          </p:cNvSpPr>
          <p:nvPr>
            <p:ph type="title"/>
          </p:nvPr>
        </p:nvSpPr>
        <p:spPr/>
        <p:txBody>
          <a:bodyPr/>
          <a:lstStyle/>
          <a:p>
            <a:r>
              <a:rPr lang="en-US" dirty="0"/>
              <a:t>Rhizaria: Foraminiferans (Forams)</a:t>
            </a:r>
          </a:p>
        </p:txBody>
      </p:sp>
      <p:sp>
        <p:nvSpPr>
          <p:cNvPr id="3" name="Content Placeholder 2">
            <a:extLst>
              <a:ext uri="{FF2B5EF4-FFF2-40B4-BE49-F238E27FC236}">
                <a16:creationId xmlns:a16="http://schemas.microsoft.com/office/drawing/2014/main" id="{B10EE92C-E84D-403D-14BC-89C631619BD6}"/>
              </a:ext>
            </a:extLst>
          </p:cNvPr>
          <p:cNvSpPr>
            <a:spLocks noGrp="1"/>
          </p:cNvSpPr>
          <p:nvPr>
            <p:ph idx="1"/>
          </p:nvPr>
        </p:nvSpPr>
        <p:spPr>
          <a:xfrm>
            <a:off x="457200" y="1097280"/>
            <a:ext cx="8229600" cy="4922520"/>
          </a:xfrm>
        </p:spPr>
        <p:txBody>
          <a:bodyPr>
            <a:normAutofit fontScale="85000" lnSpcReduction="10000"/>
          </a:bodyPr>
          <a:lstStyle/>
          <a:p>
            <a:pPr marL="0" indent="0">
              <a:buNone/>
            </a:pPr>
            <a:r>
              <a:rPr lang="en-US" dirty="0"/>
              <a:t>Foraminiferans (forams):</a:t>
            </a:r>
          </a:p>
          <a:p>
            <a:r>
              <a:rPr lang="en-US" dirty="0"/>
              <a:t>Are unicellular protists ranging between 20 </a:t>
            </a:r>
            <a:r>
              <a:rPr lang="el-GR" dirty="0"/>
              <a:t>μ</a:t>
            </a:r>
            <a:r>
              <a:rPr lang="en-US" dirty="0"/>
              <a:t>m – several cm in length</a:t>
            </a:r>
          </a:p>
          <a:p>
            <a:r>
              <a:rPr lang="en-US" dirty="0"/>
              <a:t>Occasionally resemble tiny snails</a:t>
            </a:r>
          </a:p>
          <a:p>
            <a:r>
              <a:rPr lang="en-US" dirty="0"/>
              <a:t>Have porous shells (tests) built from organic materials and hardened with CaCO</a:t>
            </a:r>
            <a:r>
              <a:rPr lang="en-US" baseline="-25000" dirty="0"/>
              <a:t>3</a:t>
            </a:r>
          </a:p>
          <a:p>
            <a:pPr lvl="1"/>
            <a:r>
              <a:rPr lang="en-US" dirty="0"/>
              <a:t>The test may house photosynthetic algae that they eat</a:t>
            </a:r>
          </a:p>
          <a:p>
            <a:r>
              <a:rPr lang="en-US" dirty="0"/>
              <a:t>Have pseudopodia that extend through their tests' pores that allow them to move, feed, and gather building materials</a:t>
            </a:r>
          </a:p>
          <a:p>
            <a:r>
              <a:rPr lang="en-US" dirty="0"/>
              <a:t>Are found in sand or in other particles in marine or freshwater habitats</a:t>
            </a:r>
          </a:p>
          <a:p>
            <a:r>
              <a:rPr lang="en-US" dirty="0"/>
              <a:t>Are useful indicators of pollution and global weather patterns</a:t>
            </a:r>
          </a:p>
        </p:txBody>
      </p:sp>
    </p:spTree>
    <p:extLst>
      <p:ext uri="{BB962C8B-B14F-4D97-AF65-F5344CB8AC3E}">
        <p14:creationId xmlns:p14="http://schemas.microsoft.com/office/powerpoint/2010/main" val="3674623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13 </a:t>
            </a:r>
            <a:endParaRPr lang="en-US" sz="3200" dirty="0">
              <a:solidFill>
                <a:schemeClr val="accent1"/>
              </a:solidFill>
            </a:endParaRPr>
          </a:p>
        </p:txBody>
      </p:sp>
      <p:sp>
        <p:nvSpPr>
          <p:cNvPr id="3" name="TextBox 2">
            <a:extLst>
              <a:ext uri="{FF2B5EF4-FFF2-40B4-BE49-F238E27FC236}">
                <a16:creationId xmlns:a16="http://schemas.microsoft.com/office/drawing/2014/main" id="{E8E12803-CF73-8815-78DC-9C3A66B38E1A}"/>
              </a:ext>
            </a:extLst>
          </p:cNvPr>
          <p:cNvSpPr txBox="1"/>
          <p:nvPr/>
        </p:nvSpPr>
        <p:spPr>
          <a:xfrm>
            <a:off x="2285999" y="5410200"/>
            <a:ext cx="4572000" cy="246221"/>
          </a:xfrm>
          <a:prstGeom prst="rect">
            <a:avLst/>
          </a:prstGeom>
          <a:noFill/>
        </p:spPr>
        <p:txBody>
          <a:bodyPr wrap="square">
            <a:spAutoFit/>
          </a:bodyPr>
          <a:lstStyle/>
          <a:p>
            <a:pPr algn="ctr"/>
            <a:r>
              <a:rPr lang="en-US" sz="1000" dirty="0"/>
              <a:t>Siim Sepp (Sandatlas) on Wikimedia Commons. "Shells from foraminifera."</a:t>
            </a:r>
          </a:p>
        </p:txBody>
      </p:sp>
      <p:pic>
        <p:nvPicPr>
          <p:cNvPr id="6" name="Content Placeholder 5" descr="Three shells are shows: one is blob-like, another is a flat circle, the last is starlike">
            <a:extLst>
              <a:ext uri="{FF2B5EF4-FFF2-40B4-BE49-F238E27FC236}">
                <a16:creationId xmlns:a16="http://schemas.microsoft.com/office/drawing/2014/main" id="{0529A483-CC0B-A812-D732-74CE63D0E710}"/>
              </a:ext>
            </a:extLst>
          </p:cNvPr>
          <p:cNvPicPr>
            <a:picLocks noGrp="1" noChangeAspect="1"/>
          </p:cNvPicPr>
          <p:nvPr>
            <p:ph idx="1"/>
          </p:nvPr>
        </p:nvPicPr>
        <p:blipFill>
          <a:blip r:embed="rId3"/>
          <a:srcRect l="926" t="7000" b="24668"/>
          <a:stretch/>
        </p:blipFill>
        <p:spPr>
          <a:xfrm>
            <a:off x="495299" y="1866900"/>
            <a:ext cx="8153400" cy="3124200"/>
          </a:xfrm>
        </p:spPr>
      </p:pic>
    </p:spTree>
    <p:extLst>
      <p:ext uri="{BB962C8B-B14F-4D97-AF65-F5344CB8AC3E}">
        <p14:creationId xmlns:p14="http://schemas.microsoft.com/office/powerpoint/2010/main" val="3207804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0EB7-6411-FCCF-74D1-EA66B9E9CCDF}"/>
              </a:ext>
            </a:extLst>
          </p:cNvPr>
          <p:cNvSpPr>
            <a:spLocks noGrp="1"/>
          </p:cNvSpPr>
          <p:nvPr>
            <p:ph type="title"/>
          </p:nvPr>
        </p:nvSpPr>
        <p:spPr/>
        <p:txBody>
          <a:bodyPr/>
          <a:lstStyle/>
          <a:p>
            <a:r>
              <a:rPr lang="en-US" dirty="0"/>
              <a:t>Rhizaria: Radiolarians</a:t>
            </a:r>
          </a:p>
        </p:txBody>
      </p:sp>
      <p:sp>
        <p:nvSpPr>
          <p:cNvPr id="3" name="Content Placeholder 2">
            <a:extLst>
              <a:ext uri="{FF2B5EF4-FFF2-40B4-BE49-F238E27FC236}">
                <a16:creationId xmlns:a16="http://schemas.microsoft.com/office/drawing/2014/main" id="{B10EE92C-E84D-403D-14BC-89C631619BD6}"/>
              </a:ext>
            </a:extLst>
          </p:cNvPr>
          <p:cNvSpPr>
            <a:spLocks noGrp="1"/>
          </p:cNvSpPr>
          <p:nvPr>
            <p:ph idx="1"/>
          </p:nvPr>
        </p:nvSpPr>
        <p:spPr>
          <a:xfrm>
            <a:off x="457200" y="1097280"/>
            <a:ext cx="4648200" cy="4922520"/>
          </a:xfrm>
        </p:spPr>
        <p:txBody>
          <a:bodyPr>
            <a:normAutofit fontScale="85000" lnSpcReduction="10000"/>
          </a:bodyPr>
          <a:lstStyle/>
          <a:p>
            <a:pPr marL="0" indent="0">
              <a:buNone/>
            </a:pPr>
            <a:r>
              <a:rPr lang="en-US" dirty="0"/>
              <a:t>Radiolarians:</a:t>
            </a:r>
          </a:p>
          <a:p>
            <a:r>
              <a:rPr lang="en-US" dirty="0"/>
              <a:t>Have intricate exteriors of glassy silica with radial or bilateral symmetry</a:t>
            </a:r>
          </a:p>
          <a:p>
            <a:r>
              <a:rPr lang="en-US" dirty="0"/>
              <a:t>Have needlelike pseudopods supported by microtubules radiating outward from the cell bodies to catch food particles</a:t>
            </a:r>
          </a:p>
          <a:p>
            <a:r>
              <a:rPr lang="en-US" dirty="0"/>
              <a:t>Have shells that sink to the ocean floor upon death, accumulating to 100-meter-thick depths</a:t>
            </a:r>
          </a:p>
          <a:p>
            <a:r>
              <a:rPr lang="en-US" dirty="0"/>
              <a:t>Are common in the fossil record</a:t>
            </a:r>
          </a:p>
        </p:txBody>
      </p:sp>
      <p:sp>
        <p:nvSpPr>
          <p:cNvPr id="5" name="TextBox 4">
            <a:extLst>
              <a:ext uri="{FF2B5EF4-FFF2-40B4-BE49-F238E27FC236}">
                <a16:creationId xmlns:a16="http://schemas.microsoft.com/office/drawing/2014/main" id="{AF7210B7-7F27-ED55-2AEC-BE77B701B0EB}"/>
              </a:ext>
            </a:extLst>
          </p:cNvPr>
          <p:cNvSpPr txBox="1"/>
          <p:nvPr/>
        </p:nvSpPr>
        <p:spPr>
          <a:xfrm>
            <a:off x="5981700" y="1371600"/>
            <a:ext cx="2209800" cy="307777"/>
          </a:xfrm>
          <a:prstGeom prst="rect">
            <a:avLst/>
          </a:prstGeom>
          <a:noFill/>
        </p:spPr>
        <p:txBody>
          <a:bodyPr wrap="square" rtlCol="0">
            <a:spAutoFit/>
          </a:bodyPr>
          <a:lstStyle/>
          <a:p>
            <a:pPr algn="ctr"/>
            <a:r>
              <a:rPr lang="en-US" sz="1400" b="1" dirty="0"/>
              <a:t>23.2 Figure 14</a:t>
            </a:r>
          </a:p>
        </p:txBody>
      </p:sp>
      <p:pic>
        <p:nvPicPr>
          <p:cNvPr id="6" name="Content Placeholder 6" descr="The shell is a sphere with equally spaced holes throughout and spikes.">
            <a:extLst>
              <a:ext uri="{FF2B5EF4-FFF2-40B4-BE49-F238E27FC236}">
                <a16:creationId xmlns:a16="http://schemas.microsoft.com/office/drawing/2014/main" id="{C2509CE6-1822-5BF5-1B29-F62704B37674}"/>
              </a:ext>
            </a:extLst>
          </p:cNvPr>
          <p:cNvPicPr>
            <a:picLocks noChangeAspect="1"/>
          </p:cNvPicPr>
          <p:nvPr/>
        </p:nvPicPr>
        <p:blipFill>
          <a:blip r:embed="rId2"/>
          <a:srcRect l="26852" t="8731" r="25926" b="8000"/>
          <a:stretch/>
        </p:blipFill>
        <p:spPr>
          <a:xfrm>
            <a:off x="5095875" y="1735898"/>
            <a:ext cx="3886200" cy="3807024"/>
          </a:xfrm>
          <a:prstGeom prst="rect">
            <a:avLst/>
          </a:prstGeom>
        </p:spPr>
      </p:pic>
      <p:sp>
        <p:nvSpPr>
          <p:cNvPr id="7" name="TextBox 6">
            <a:extLst>
              <a:ext uri="{FF2B5EF4-FFF2-40B4-BE49-F238E27FC236}">
                <a16:creationId xmlns:a16="http://schemas.microsoft.com/office/drawing/2014/main" id="{DF589548-FB67-7970-8804-C98673A097BD}"/>
              </a:ext>
            </a:extLst>
          </p:cNvPr>
          <p:cNvSpPr txBox="1"/>
          <p:nvPr/>
        </p:nvSpPr>
        <p:spPr>
          <a:xfrm>
            <a:off x="4762500" y="5599444"/>
            <a:ext cx="4572000" cy="246221"/>
          </a:xfrm>
          <a:prstGeom prst="rect">
            <a:avLst/>
          </a:prstGeom>
          <a:noFill/>
        </p:spPr>
        <p:txBody>
          <a:bodyPr wrap="square">
            <a:spAutoFit/>
          </a:bodyPr>
          <a:lstStyle/>
          <a:p>
            <a:pPr algn="ctr"/>
            <a:r>
              <a:rPr lang="en-US" sz="1000" dirty="0"/>
              <a:t>Michael Spaw on Wikimedia Commons. "Spherical radiolarian shell."</a:t>
            </a:r>
          </a:p>
        </p:txBody>
      </p:sp>
    </p:spTree>
    <p:extLst>
      <p:ext uri="{BB962C8B-B14F-4D97-AF65-F5344CB8AC3E}">
        <p14:creationId xmlns:p14="http://schemas.microsoft.com/office/powerpoint/2010/main" val="1992288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0EB7-6411-FCCF-74D1-EA66B9E9CCDF}"/>
              </a:ext>
            </a:extLst>
          </p:cNvPr>
          <p:cNvSpPr>
            <a:spLocks noGrp="1"/>
          </p:cNvSpPr>
          <p:nvPr>
            <p:ph type="title"/>
          </p:nvPr>
        </p:nvSpPr>
        <p:spPr/>
        <p:txBody>
          <a:bodyPr/>
          <a:lstStyle/>
          <a:p>
            <a:r>
              <a:rPr lang="en-US" dirty="0"/>
              <a:t>Rhizaria: Cercozoa</a:t>
            </a:r>
          </a:p>
        </p:txBody>
      </p:sp>
      <p:sp>
        <p:nvSpPr>
          <p:cNvPr id="3" name="Content Placeholder 2">
            <a:extLst>
              <a:ext uri="{FF2B5EF4-FFF2-40B4-BE49-F238E27FC236}">
                <a16:creationId xmlns:a16="http://schemas.microsoft.com/office/drawing/2014/main" id="{B10EE92C-E84D-403D-14BC-89C631619BD6}"/>
              </a:ext>
            </a:extLst>
          </p:cNvPr>
          <p:cNvSpPr>
            <a:spLocks noGrp="1"/>
          </p:cNvSpPr>
          <p:nvPr>
            <p:ph idx="1"/>
          </p:nvPr>
        </p:nvSpPr>
        <p:spPr>
          <a:xfrm>
            <a:off x="457200" y="1097280"/>
            <a:ext cx="8229600" cy="5303520"/>
          </a:xfrm>
        </p:spPr>
        <p:txBody>
          <a:bodyPr>
            <a:normAutofit/>
          </a:bodyPr>
          <a:lstStyle/>
          <a:p>
            <a:pPr marL="0" indent="0">
              <a:buNone/>
            </a:pPr>
            <a:r>
              <a:rPr lang="en-US" dirty="0"/>
              <a:t>Cercozoa:</a:t>
            </a:r>
          </a:p>
          <a:p>
            <a:r>
              <a:rPr lang="en-US" dirty="0"/>
              <a:t>Include both naked and shelled forms</a:t>
            </a:r>
          </a:p>
          <a:p>
            <a:r>
              <a:rPr lang="en-US" dirty="0"/>
              <a:t>The </a:t>
            </a:r>
            <a:r>
              <a:rPr lang="en-US" i="1" dirty="0"/>
              <a:t>Chlorarachniophytes</a:t>
            </a:r>
            <a:r>
              <a:rPr lang="en-US" dirty="0"/>
              <a:t> are photosynthetic, having acquired chloroplasts by secondary endosymbiosis.</a:t>
            </a:r>
          </a:p>
          <a:p>
            <a:pPr lvl="1"/>
            <a:r>
              <a:rPr lang="en-US" dirty="0"/>
              <a:t>The chloroplast retains some of the endosymbiont's nucleus between 2 sets of chloroplast membranes.</a:t>
            </a:r>
          </a:p>
          <a:p>
            <a:r>
              <a:rPr lang="en-US" dirty="0"/>
              <a:t>The Vampyrellids ("vampire amoebae") obtain their nutrients by thrusting a pseudopod into the interior of other cells and sucking out their contents.</a:t>
            </a:r>
          </a:p>
        </p:txBody>
      </p:sp>
    </p:spTree>
    <p:extLst>
      <p:ext uri="{BB962C8B-B14F-4D97-AF65-F5344CB8AC3E}">
        <p14:creationId xmlns:p14="http://schemas.microsoft.com/office/powerpoint/2010/main" val="39585982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15 </a:t>
            </a:r>
            <a:endParaRPr lang="en-US" sz="3200" dirty="0">
              <a:solidFill>
                <a:schemeClr val="accent1"/>
              </a:solidFill>
            </a:endParaRPr>
          </a:p>
        </p:txBody>
      </p:sp>
      <p:sp>
        <p:nvSpPr>
          <p:cNvPr id="3" name="TextBox 2">
            <a:extLst>
              <a:ext uri="{FF2B5EF4-FFF2-40B4-BE49-F238E27FC236}">
                <a16:creationId xmlns:a16="http://schemas.microsoft.com/office/drawing/2014/main" id="{87BE789B-5B2D-2501-A030-99AEC2ED12A9}"/>
              </a:ext>
            </a:extLst>
          </p:cNvPr>
          <p:cNvSpPr txBox="1"/>
          <p:nvPr/>
        </p:nvSpPr>
        <p:spPr>
          <a:xfrm>
            <a:off x="2286000" y="5760720"/>
            <a:ext cx="4572000" cy="246221"/>
          </a:xfrm>
          <a:prstGeom prst="rect">
            <a:avLst/>
          </a:prstGeom>
          <a:noFill/>
        </p:spPr>
        <p:txBody>
          <a:bodyPr wrap="square">
            <a:spAutoFit/>
          </a:bodyPr>
          <a:lstStyle/>
          <a:p>
            <a:pPr algn="ctr"/>
            <a:r>
              <a:rPr lang="en-US" sz="1000" dirty="0"/>
              <a:t>NEON_ja on Wikimedia Commons. "Rhizarian."</a:t>
            </a:r>
          </a:p>
        </p:txBody>
      </p:sp>
      <p:pic>
        <p:nvPicPr>
          <p:cNvPr id="6" name="Content Placeholder 6" descr="The image is of a series of green cells with fibers between them. This rhizarian is mixotrophic. Mixotrophic means that it can obtain nutrients both by photosynthesis and by trapping microorganisms with its network of pseudopodia.">
            <a:extLst>
              <a:ext uri="{FF2B5EF4-FFF2-40B4-BE49-F238E27FC236}">
                <a16:creationId xmlns:a16="http://schemas.microsoft.com/office/drawing/2014/main" id="{3644103A-4778-E5AD-6FDA-E7EDF1AE01EE}"/>
              </a:ext>
            </a:extLst>
          </p:cNvPr>
          <p:cNvPicPr>
            <a:picLocks noGrp="1" noChangeAspect="1"/>
          </p:cNvPicPr>
          <p:nvPr>
            <p:ph idx="1"/>
          </p:nvPr>
        </p:nvPicPr>
        <p:blipFill>
          <a:blip r:embed="rId3"/>
          <a:srcRect l="19444" t="7000" r="17592" b="6334"/>
          <a:stretch/>
        </p:blipFill>
        <p:spPr>
          <a:xfrm>
            <a:off x="1676400" y="1214717"/>
            <a:ext cx="5791200" cy="4428565"/>
          </a:xfrm>
        </p:spPr>
      </p:pic>
    </p:spTree>
    <p:extLst>
      <p:ext uri="{BB962C8B-B14F-4D97-AF65-F5344CB8AC3E}">
        <p14:creationId xmlns:p14="http://schemas.microsoft.com/office/powerpoint/2010/main" val="4108143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17FBC9-8AF4-206C-8215-500FB867F884}"/>
              </a:ext>
            </a:extLst>
          </p:cNvPr>
          <p:cNvSpPr>
            <a:spLocks noGrp="1"/>
          </p:cNvSpPr>
          <p:nvPr>
            <p:ph idx="1"/>
          </p:nvPr>
        </p:nvSpPr>
        <p:spPr>
          <a:xfrm>
            <a:off x="457200" y="990600"/>
            <a:ext cx="8229600" cy="5334000"/>
          </a:xfrm>
        </p:spPr>
        <p:txBody>
          <a:bodyPr>
            <a:normAutofit fontScale="85000" lnSpcReduction="20000"/>
          </a:bodyPr>
          <a:lstStyle/>
          <a:p>
            <a:pPr marL="0" indent="0">
              <a:buNone/>
            </a:pPr>
            <a:r>
              <a:rPr lang="en-US" dirty="0"/>
              <a:t>Chromalveolates:</a:t>
            </a:r>
          </a:p>
          <a:p>
            <a:r>
              <a:rPr lang="en-US" dirty="0"/>
              <a:t>Descended from a common ancestor that engulfed a red algal cell (which had already had chloroplasts)</a:t>
            </a:r>
          </a:p>
          <a:p>
            <a:pPr lvl="1"/>
            <a:r>
              <a:rPr lang="en-US" dirty="0"/>
              <a:t>This was a secondary endosymbiotic event.</a:t>
            </a:r>
          </a:p>
          <a:p>
            <a:pPr lvl="1"/>
            <a:r>
              <a:rPr lang="en-US" dirty="0"/>
              <a:t>Some chromalveolates have lost the red alga-derived plastid organelles and genes.</a:t>
            </a:r>
          </a:p>
          <a:p>
            <a:r>
              <a:rPr lang="en-US" dirty="0"/>
              <a:t>Is a hypothesis-based working group subject to change</a:t>
            </a:r>
          </a:p>
          <a:p>
            <a:r>
              <a:rPr lang="en-US" dirty="0"/>
              <a:t>Includes very important photosynthetic organisms such as</a:t>
            </a:r>
          </a:p>
          <a:p>
            <a:pPr lvl="1"/>
            <a:r>
              <a:rPr lang="en-US" dirty="0"/>
              <a:t>Diatoms</a:t>
            </a:r>
          </a:p>
          <a:p>
            <a:pPr lvl="1"/>
            <a:r>
              <a:rPr lang="en-US" dirty="0"/>
              <a:t>Brown algae</a:t>
            </a:r>
          </a:p>
          <a:p>
            <a:pPr lvl="1"/>
            <a:r>
              <a:rPr lang="en-US" dirty="0"/>
              <a:t>Disease agents of animals and plants</a:t>
            </a:r>
          </a:p>
          <a:p>
            <a:r>
              <a:rPr lang="en-US" dirty="0"/>
              <a:t>Can be divided into the</a:t>
            </a:r>
          </a:p>
          <a:p>
            <a:pPr lvl="1"/>
            <a:r>
              <a:rPr lang="en-US" dirty="0"/>
              <a:t>Alveolates</a:t>
            </a:r>
          </a:p>
          <a:p>
            <a:pPr lvl="1"/>
            <a:r>
              <a:rPr lang="en-US" dirty="0"/>
              <a:t>Stramenophiles</a:t>
            </a:r>
          </a:p>
        </p:txBody>
      </p:sp>
      <p:sp>
        <p:nvSpPr>
          <p:cNvPr id="4" name="Title 1">
            <a:extLst>
              <a:ext uri="{FF2B5EF4-FFF2-40B4-BE49-F238E27FC236}">
                <a16:creationId xmlns:a16="http://schemas.microsoft.com/office/drawing/2014/main" id="{D0DD7685-EB42-2250-AA0D-9ACFFDF08A08}"/>
              </a:ext>
            </a:extLst>
          </p:cNvPr>
          <p:cNvSpPr>
            <a:spLocks noGrp="1"/>
          </p:cNvSpPr>
          <p:nvPr>
            <p:ph type="title"/>
          </p:nvPr>
        </p:nvSpPr>
        <p:spPr/>
        <p:txBody>
          <a:bodyPr/>
          <a:lstStyle/>
          <a:p>
            <a:r>
              <a:rPr lang="en-US" dirty="0"/>
              <a:t>Supergroup Chromalveolata</a:t>
            </a:r>
          </a:p>
        </p:txBody>
      </p:sp>
    </p:spTree>
    <p:extLst>
      <p:ext uri="{BB962C8B-B14F-4D97-AF65-F5344CB8AC3E}">
        <p14:creationId xmlns:p14="http://schemas.microsoft.com/office/powerpoint/2010/main" val="2968977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E08DA-FDFE-2696-2AEB-F6FCF4DC735C}"/>
              </a:ext>
            </a:extLst>
          </p:cNvPr>
          <p:cNvSpPr>
            <a:spLocks noGrp="1"/>
          </p:cNvSpPr>
          <p:nvPr>
            <p:ph type="title"/>
          </p:nvPr>
        </p:nvSpPr>
        <p:spPr/>
        <p:txBody>
          <a:bodyPr/>
          <a:lstStyle/>
          <a:p>
            <a:r>
              <a:rPr lang="en-US" dirty="0"/>
              <a:t>Protists Differ in Size and Structure</a:t>
            </a:r>
          </a:p>
        </p:txBody>
      </p:sp>
      <p:sp>
        <p:nvSpPr>
          <p:cNvPr id="3" name="Content Placeholder 2">
            <a:extLst>
              <a:ext uri="{FF2B5EF4-FFF2-40B4-BE49-F238E27FC236}">
                <a16:creationId xmlns:a16="http://schemas.microsoft.com/office/drawing/2014/main" id="{04C04B8D-4A90-1480-0648-DDF33ECB2582}"/>
              </a:ext>
            </a:extLst>
          </p:cNvPr>
          <p:cNvSpPr>
            <a:spLocks noGrp="1"/>
          </p:cNvSpPr>
          <p:nvPr>
            <p:ph idx="1"/>
          </p:nvPr>
        </p:nvSpPr>
        <p:spPr/>
        <p:txBody>
          <a:bodyPr/>
          <a:lstStyle/>
          <a:p>
            <a:r>
              <a:rPr lang="en-US" dirty="0"/>
              <a:t>Protists range in size from less than a micrometer to 3 meters to hectares.</a:t>
            </a:r>
          </a:p>
          <a:p>
            <a:r>
              <a:rPr lang="en-US" dirty="0"/>
              <a:t>Protists may be enclosed by:</a:t>
            </a:r>
          </a:p>
          <a:p>
            <a:pPr lvl="1"/>
            <a:r>
              <a:rPr lang="en-US" dirty="0"/>
              <a:t>Animal-like cell membranes</a:t>
            </a:r>
          </a:p>
          <a:p>
            <a:pPr lvl="1"/>
            <a:r>
              <a:rPr lang="en-US" dirty="0"/>
              <a:t>Plantlike cell walls</a:t>
            </a:r>
          </a:p>
          <a:p>
            <a:pPr lvl="1"/>
            <a:r>
              <a:rPr lang="en-US" dirty="0"/>
              <a:t>Glassy silica-based shells</a:t>
            </a:r>
          </a:p>
          <a:p>
            <a:pPr lvl="1"/>
            <a:r>
              <a:rPr lang="en-US" b="1" dirty="0"/>
              <a:t>Pellicles</a:t>
            </a:r>
            <a:r>
              <a:rPr lang="en-US" dirty="0"/>
              <a:t> of interlocking protein strips that function to prevent the protist from being torn or pierced without compromising range of motion</a:t>
            </a:r>
          </a:p>
        </p:txBody>
      </p:sp>
    </p:spTree>
    <p:extLst>
      <p:ext uri="{BB962C8B-B14F-4D97-AF65-F5344CB8AC3E}">
        <p14:creationId xmlns:p14="http://schemas.microsoft.com/office/powerpoint/2010/main" val="3947345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A521-BD20-520E-9F2E-9058F1479B87}"/>
              </a:ext>
            </a:extLst>
          </p:cNvPr>
          <p:cNvSpPr>
            <a:spLocks noGrp="1"/>
          </p:cNvSpPr>
          <p:nvPr>
            <p:ph type="title"/>
          </p:nvPr>
        </p:nvSpPr>
        <p:spPr/>
        <p:txBody>
          <a:bodyPr/>
          <a:lstStyle/>
          <a:p>
            <a:r>
              <a:rPr lang="en-US" dirty="0"/>
              <a:t>Chromalveolata: Alveolates</a:t>
            </a:r>
          </a:p>
        </p:txBody>
      </p:sp>
      <p:sp>
        <p:nvSpPr>
          <p:cNvPr id="3" name="Content Placeholder 2">
            <a:extLst>
              <a:ext uri="{FF2B5EF4-FFF2-40B4-BE49-F238E27FC236}">
                <a16:creationId xmlns:a16="http://schemas.microsoft.com/office/drawing/2014/main" id="{D2262E03-BFBA-BB0A-B8A3-C4D42D461B20}"/>
              </a:ext>
            </a:extLst>
          </p:cNvPr>
          <p:cNvSpPr>
            <a:spLocks noGrp="1"/>
          </p:cNvSpPr>
          <p:nvPr>
            <p:ph idx="1"/>
          </p:nvPr>
        </p:nvSpPr>
        <p:spPr/>
        <p:txBody>
          <a:bodyPr>
            <a:normAutofit lnSpcReduction="10000"/>
          </a:bodyPr>
          <a:lstStyle/>
          <a:p>
            <a:pPr marL="0" indent="0">
              <a:buNone/>
            </a:pPr>
            <a:r>
              <a:rPr lang="en-US" dirty="0"/>
              <a:t>Alveolates:</a:t>
            </a:r>
          </a:p>
          <a:p>
            <a:r>
              <a:rPr lang="en-US" dirty="0"/>
              <a:t>Share a common ancestor</a:t>
            </a:r>
          </a:p>
          <a:p>
            <a:r>
              <a:rPr lang="en-US" dirty="0"/>
              <a:t>Each have an alveolus (membrane-enclosed sac of unknown function) beneath the cell membrane</a:t>
            </a:r>
          </a:p>
          <a:p>
            <a:pPr lvl="1"/>
            <a:r>
              <a:rPr lang="en-US" dirty="0"/>
              <a:t>The alveolus may may be involved in osmoregulation.</a:t>
            </a:r>
          </a:p>
          <a:p>
            <a:r>
              <a:rPr lang="en-US" dirty="0"/>
              <a:t>Are further divided into 3 groups:</a:t>
            </a:r>
          </a:p>
          <a:p>
            <a:pPr lvl="1"/>
            <a:r>
              <a:rPr lang="en-US" dirty="0"/>
              <a:t>Dinoflagellates</a:t>
            </a:r>
          </a:p>
          <a:p>
            <a:pPr lvl="1"/>
            <a:r>
              <a:rPr lang="en-US" dirty="0"/>
              <a:t>Apicomplexans</a:t>
            </a:r>
          </a:p>
          <a:p>
            <a:pPr lvl="1"/>
            <a:r>
              <a:rPr lang="en-US" dirty="0"/>
              <a:t>Ciliates</a:t>
            </a:r>
          </a:p>
        </p:txBody>
      </p:sp>
    </p:spTree>
    <p:extLst>
      <p:ext uri="{BB962C8B-B14F-4D97-AF65-F5344CB8AC3E}">
        <p14:creationId xmlns:p14="http://schemas.microsoft.com/office/powerpoint/2010/main" val="21427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2C49-80B1-3D1F-1CBB-7E6B83306E38}"/>
              </a:ext>
            </a:extLst>
          </p:cNvPr>
          <p:cNvSpPr>
            <a:spLocks noGrp="1"/>
          </p:cNvSpPr>
          <p:nvPr>
            <p:ph type="title"/>
          </p:nvPr>
        </p:nvSpPr>
        <p:spPr/>
        <p:txBody>
          <a:bodyPr/>
          <a:lstStyle/>
          <a:p>
            <a:r>
              <a:rPr lang="en-US" dirty="0"/>
              <a:t>Alveolates: Dinoflagellates</a:t>
            </a:r>
            <a:r>
              <a:rPr lang="en-US" sz="1400" baseline="-25000" dirty="0"/>
              <a:t>1</a:t>
            </a:r>
            <a:endParaRPr lang="en-US" dirty="0"/>
          </a:p>
        </p:txBody>
      </p:sp>
      <p:sp>
        <p:nvSpPr>
          <p:cNvPr id="3" name="Content Placeholder 2">
            <a:extLst>
              <a:ext uri="{FF2B5EF4-FFF2-40B4-BE49-F238E27FC236}">
                <a16:creationId xmlns:a16="http://schemas.microsoft.com/office/drawing/2014/main" id="{2D97C066-242D-2F1A-A6B6-DB2940306A09}"/>
              </a:ext>
            </a:extLst>
          </p:cNvPr>
          <p:cNvSpPr>
            <a:spLocks noGrp="1"/>
          </p:cNvSpPr>
          <p:nvPr>
            <p:ph idx="1"/>
          </p:nvPr>
        </p:nvSpPr>
        <p:spPr>
          <a:xfrm>
            <a:off x="457200" y="990600"/>
            <a:ext cx="8229600" cy="5105400"/>
          </a:xfrm>
        </p:spPr>
        <p:txBody>
          <a:bodyPr>
            <a:normAutofit fontScale="92500" lnSpcReduction="10000"/>
          </a:bodyPr>
          <a:lstStyle/>
          <a:p>
            <a:pPr marL="0" indent="0">
              <a:buNone/>
            </a:pPr>
            <a:r>
              <a:rPr lang="en-US" sz="3100" dirty="0"/>
              <a:t>Dinoflagellates:</a:t>
            </a:r>
          </a:p>
          <a:p>
            <a:r>
              <a:rPr lang="en-US" sz="3100" dirty="0"/>
              <a:t>May be photosynthetic, heterotrophic, or mixotrophic</a:t>
            </a:r>
          </a:p>
          <a:p>
            <a:r>
              <a:rPr lang="en-US" sz="3100" dirty="0"/>
              <a:t>Have chloroplasts derived by secondary endosymbiosis of a red alga</a:t>
            </a:r>
          </a:p>
          <a:p>
            <a:r>
              <a:rPr lang="en-US" sz="3100" dirty="0"/>
              <a:t>Are often encased in interlocking cellulose plates</a:t>
            </a:r>
          </a:p>
          <a:p>
            <a:r>
              <a:rPr lang="en-US" sz="3100" dirty="0"/>
              <a:t>Have 2 perpendicular flagella that fit into the grooves between the cellulose plates that together make dinoflagellates spin</a:t>
            </a:r>
          </a:p>
          <a:p>
            <a:pPr lvl="1"/>
            <a:r>
              <a:rPr lang="en-US" sz="3100" dirty="0"/>
              <a:t>One extends longitudinally</a:t>
            </a:r>
          </a:p>
          <a:p>
            <a:pPr lvl="1"/>
            <a:r>
              <a:rPr lang="en-US" sz="3100" dirty="0"/>
              <a:t>Other encircles the dinoflagellate</a:t>
            </a:r>
          </a:p>
        </p:txBody>
      </p:sp>
    </p:spTree>
    <p:extLst>
      <p:ext uri="{BB962C8B-B14F-4D97-AF65-F5344CB8AC3E}">
        <p14:creationId xmlns:p14="http://schemas.microsoft.com/office/powerpoint/2010/main" val="1188512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2C49-80B1-3D1F-1CBB-7E6B83306E38}"/>
              </a:ext>
            </a:extLst>
          </p:cNvPr>
          <p:cNvSpPr>
            <a:spLocks noGrp="1"/>
          </p:cNvSpPr>
          <p:nvPr>
            <p:ph type="title"/>
          </p:nvPr>
        </p:nvSpPr>
        <p:spPr/>
        <p:txBody>
          <a:bodyPr/>
          <a:lstStyle/>
          <a:p>
            <a:r>
              <a:rPr lang="en-US" dirty="0"/>
              <a:t>Alveolates: Dinoflagellates</a:t>
            </a:r>
            <a:r>
              <a:rPr lang="en-US" sz="1400" baseline="-25000" dirty="0"/>
              <a:t>2</a:t>
            </a:r>
            <a:endParaRPr lang="en-US" dirty="0"/>
          </a:p>
        </p:txBody>
      </p:sp>
      <p:sp>
        <p:nvSpPr>
          <p:cNvPr id="3" name="Content Placeholder 2">
            <a:extLst>
              <a:ext uri="{FF2B5EF4-FFF2-40B4-BE49-F238E27FC236}">
                <a16:creationId xmlns:a16="http://schemas.microsoft.com/office/drawing/2014/main" id="{2D97C066-242D-2F1A-A6B6-DB2940306A09}"/>
              </a:ext>
            </a:extLst>
          </p:cNvPr>
          <p:cNvSpPr>
            <a:spLocks noGrp="1"/>
          </p:cNvSpPr>
          <p:nvPr>
            <p:ph idx="1"/>
          </p:nvPr>
        </p:nvSpPr>
        <p:spPr>
          <a:xfrm>
            <a:off x="457200" y="990600"/>
            <a:ext cx="8229600" cy="5562600"/>
          </a:xfrm>
        </p:spPr>
        <p:txBody>
          <a:bodyPr>
            <a:normAutofit/>
          </a:bodyPr>
          <a:lstStyle/>
          <a:p>
            <a:pPr marL="0" indent="0">
              <a:buNone/>
            </a:pPr>
            <a:r>
              <a:rPr lang="en-US" sz="3100" dirty="0"/>
              <a:t>Dinoflagellates:</a:t>
            </a:r>
          </a:p>
          <a:p>
            <a:r>
              <a:rPr lang="en-US" sz="3100" dirty="0"/>
              <a:t>Exist in freshwater and marine habitats among the plankton</a:t>
            </a:r>
          </a:p>
          <a:p>
            <a:r>
              <a:rPr lang="en-US" sz="3100" dirty="0"/>
              <a:t>Have a nucleus called a dinokaryon with highly condensed chromosomes lacking typical histones</a:t>
            </a:r>
          </a:p>
          <a:p>
            <a:pPr lvl="1"/>
            <a:r>
              <a:rPr lang="en-US" sz="3100" dirty="0"/>
              <a:t>Mitosis is closed, meaning the spindle separates the chromosomes from outside the nucleus without nuclear envelope breakdown.</a:t>
            </a:r>
          </a:p>
        </p:txBody>
      </p:sp>
    </p:spTree>
    <p:extLst>
      <p:ext uri="{BB962C8B-B14F-4D97-AF65-F5344CB8AC3E}">
        <p14:creationId xmlns:p14="http://schemas.microsoft.com/office/powerpoint/2010/main" val="2558780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16 </a:t>
            </a:r>
            <a:endParaRPr lang="en-US" sz="3200" dirty="0">
              <a:solidFill>
                <a:schemeClr val="accent1"/>
              </a:solidFill>
            </a:endParaRPr>
          </a:p>
        </p:txBody>
      </p:sp>
      <p:sp>
        <p:nvSpPr>
          <p:cNvPr id="3" name="TextBox 2">
            <a:extLst>
              <a:ext uri="{FF2B5EF4-FFF2-40B4-BE49-F238E27FC236}">
                <a16:creationId xmlns:a16="http://schemas.microsoft.com/office/drawing/2014/main" id="{DCF9F7C8-5F90-27A6-CD55-727DC8FFCF76}"/>
              </a:ext>
            </a:extLst>
          </p:cNvPr>
          <p:cNvSpPr txBox="1"/>
          <p:nvPr/>
        </p:nvSpPr>
        <p:spPr>
          <a:xfrm>
            <a:off x="2362200" y="5813474"/>
            <a:ext cx="4572000" cy="246221"/>
          </a:xfrm>
          <a:prstGeom prst="rect">
            <a:avLst/>
          </a:prstGeom>
          <a:noFill/>
        </p:spPr>
        <p:txBody>
          <a:bodyPr wrap="square">
            <a:spAutoFit/>
          </a:bodyPr>
          <a:lstStyle/>
          <a:p>
            <a:pPr algn="ctr"/>
            <a:r>
              <a:rPr lang="en-US" sz="1000" dirty="0"/>
              <a:t>fickleandfreckled on Wikimedia Commons. "Dinoflagellates."</a:t>
            </a:r>
          </a:p>
        </p:txBody>
      </p:sp>
      <p:pic>
        <p:nvPicPr>
          <p:cNvPr id="2" name="Content Placeholder 6" descr="The different dinoflagellates appear in six different shapes. Most have at least one spike or what appears to be armor.">
            <a:extLst>
              <a:ext uri="{FF2B5EF4-FFF2-40B4-BE49-F238E27FC236}">
                <a16:creationId xmlns:a16="http://schemas.microsoft.com/office/drawing/2014/main" id="{A7C05140-F113-DDDF-44D2-0FB49870B64C}"/>
              </a:ext>
            </a:extLst>
          </p:cNvPr>
          <p:cNvPicPr>
            <a:picLocks noGrp="1" noChangeAspect="1"/>
          </p:cNvPicPr>
          <p:nvPr>
            <p:ph idx="1"/>
          </p:nvPr>
        </p:nvPicPr>
        <p:blipFill>
          <a:blip r:embed="rId3"/>
          <a:srcRect l="15741" t="7000" r="14815" b="6334"/>
          <a:stretch/>
        </p:blipFill>
        <p:spPr>
          <a:xfrm>
            <a:off x="1447800" y="1210056"/>
            <a:ext cx="6400800" cy="4437888"/>
          </a:xfrm>
        </p:spPr>
      </p:pic>
    </p:spTree>
    <p:extLst>
      <p:ext uri="{BB962C8B-B14F-4D97-AF65-F5344CB8AC3E}">
        <p14:creationId xmlns:p14="http://schemas.microsoft.com/office/powerpoint/2010/main" val="1705933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9A92-98C1-0F7D-FB3B-A18F8F3F62F7}"/>
              </a:ext>
            </a:extLst>
          </p:cNvPr>
          <p:cNvSpPr>
            <a:spLocks noGrp="1"/>
          </p:cNvSpPr>
          <p:nvPr>
            <p:ph type="title"/>
          </p:nvPr>
        </p:nvSpPr>
        <p:spPr/>
        <p:txBody>
          <a:bodyPr/>
          <a:lstStyle/>
          <a:p>
            <a:r>
              <a:rPr lang="en-US" dirty="0"/>
              <a:t>Evolution Connection</a:t>
            </a:r>
            <a:r>
              <a:rPr lang="en-US" sz="1400" baseline="-25000" dirty="0"/>
              <a:t>1</a:t>
            </a:r>
            <a:endParaRPr lang="en-US" dirty="0"/>
          </a:p>
        </p:txBody>
      </p:sp>
      <p:sp>
        <p:nvSpPr>
          <p:cNvPr id="3" name="Content Placeholder 2">
            <a:extLst>
              <a:ext uri="{FF2B5EF4-FFF2-40B4-BE49-F238E27FC236}">
                <a16:creationId xmlns:a16="http://schemas.microsoft.com/office/drawing/2014/main" id="{942DB900-A358-81CF-696F-30064700EDA2}"/>
              </a:ext>
            </a:extLst>
          </p:cNvPr>
          <p:cNvSpPr>
            <a:spLocks noGrp="1"/>
          </p:cNvSpPr>
          <p:nvPr>
            <p:ph idx="1"/>
          </p:nvPr>
        </p:nvSpPr>
        <p:spPr>
          <a:xfrm>
            <a:off x="457200" y="990600"/>
            <a:ext cx="8229600" cy="5181600"/>
          </a:xfrm>
        </p:spPr>
        <p:txBody>
          <a:bodyPr>
            <a:normAutofit fontScale="92500" lnSpcReduction="20000"/>
          </a:bodyPr>
          <a:lstStyle/>
          <a:p>
            <a:pPr marL="0" indent="0">
              <a:buNone/>
            </a:pPr>
            <a:r>
              <a:rPr lang="en-US" dirty="0"/>
              <a:t>The dinoflagellate </a:t>
            </a:r>
            <a:r>
              <a:rPr lang="en-US" i="1" dirty="0"/>
              <a:t>Symbiodinium</a:t>
            </a:r>
            <a:r>
              <a:rPr lang="en-US" dirty="0"/>
              <a:t> is an intracellular symbiont of reef-building corals in tropical oceans.</a:t>
            </a:r>
          </a:p>
          <a:p>
            <a:r>
              <a:rPr lang="en-US" dirty="0"/>
              <a:t>They photosynthesize, providing sugars to support coral growth, and giving coral tissue its brown color.</a:t>
            </a:r>
          </a:p>
          <a:p>
            <a:r>
              <a:rPr lang="en-US" dirty="0"/>
              <a:t>Living inside corals, they are protected from predators and receive nutrients from the digestion of food by corals.</a:t>
            </a:r>
          </a:p>
          <a:p>
            <a:r>
              <a:rPr lang="en-US" dirty="0"/>
              <a:t>When oceans warm above average for extended periods, the dinoflagellates are expelled from the coral tissue, resulting in coral bleaching.</a:t>
            </a:r>
          </a:p>
          <a:p>
            <a:pPr lvl="1"/>
            <a:r>
              <a:rPr lang="en-US" dirty="0"/>
              <a:t>The white color is due to light reflecting off the CaCO</a:t>
            </a:r>
            <a:r>
              <a:rPr lang="en-US" baseline="-25000" dirty="0"/>
              <a:t>3</a:t>
            </a:r>
            <a:r>
              <a:rPr lang="en-US" dirty="0"/>
              <a:t> of the coral skeleton.</a:t>
            </a:r>
          </a:p>
          <a:p>
            <a:pPr lvl="1"/>
            <a:r>
              <a:rPr lang="en-US" dirty="0"/>
              <a:t>Prolonged warm temperatures result in coral starving.</a:t>
            </a:r>
          </a:p>
        </p:txBody>
      </p:sp>
    </p:spTree>
    <p:extLst>
      <p:ext uri="{BB962C8B-B14F-4D97-AF65-F5344CB8AC3E}">
        <p14:creationId xmlns:p14="http://schemas.microsoft.com/office/powerpoint/2010/main" val="2703679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17 </a:t>
            </a:r>
            <a:endParaRPr lang="en-US" sz="3200" dirty="0">
              <a:solidFill>
                <a:schemeClr val="accent1"/>
              </a:solidFill>
            </a:endParaRPr>
          </a:p>
        </p:txBody>
      </p:sp>
      <p:sp>
        <p:nvSpPr>
          <p:cNvPr id="9" name="TextBox 8">
            <a:extLst>
              <a:ext uri="{FF2B5EF4-FFF2-40B4-BE49-F238E27FC236}">
                <a16:creationId xmlns:a16="http://schemas.microsoft.com/office/drawing/2014/main" id="{EF809801-A54D-A993-CAF5-B57169C05139}"/>
              </a:ext>
            </a:extLst>
          </p:cNvPr>
          <p:cNvSpPr txBox="1"/>
          <p:nvPr/>
        </p:nvSpPr>
        <p:spPr>
          <a:xfrm>
            <a:off x="2286000" y="5206721"/>
            <a:ext cx="4572000" cy="553998"/>
          </a:xfrm>
          <a:prstGeom prst="rect">
            <a:avLst/>
          </a:prstGeom>
          <a:noFill/>
        </p:spPr>
        <p:txBody>
          <a:bodyPr wrap="square">
            <a:spAutoFit/>
          </a:bodyPr>
          <a:lstStyle/>
          <a:p>
            <a:pPr algn="ctr"/>
            <a:r>
              <a:rPr lang="en-US" sz="1000" dirty="0"/>
              <a:t>Allisonmlewis on Wikimedia Commons. "</a:t>
            </a:r>
            <a:r>
              <a:rPr lang="en-US" sz="1000" i="1" dirty="0"/>
              <a:t>Symbiodinium</a:t>
            </a:r>
            <a:r>
              <a:rPr lang="en-US" sz="1000" dirty="0"/>
              <a:t>."</a:t>
            </a:r>
          </a:p>
          <a:p>
            <a:pPr algn="ctr"/>
            <a:r>
              <a:rPr lang="en-US" sz="1000" dirty="0"/>
              <a:t>Narrissa Spies on Wikimedia Commons. "Polyp."</a:t>
            </a:r>
          </a:p>
          <a:p>
            <a:pPr algn="ctr"/>
            <a:r>
              <a:rPr lang="en-US" sz="1000" dirty="0"/>
              <a:t>Vardhan Patankar on Wikimedia Commons. "Bleached coral."</a:t>
            </a:r>
          </a:p>
        </p:txBody>
      </p:sp>
      <p:pic>
        <p:nvPicPr>
          <p:cNvPr id="2" name="Content Placeholder 6" descr="Three images: (a) is a micrograph of Symbiodinium, (b) is a close up of a coral polyp, and (c) is a photo of a bleached coral colony.">
            <a:extLst>
              <a:ext uri="{FF2B5EF4-FFF2-40B4-BE49-F238E27FC236}">
                <a16:creationId xmlns:a16="http://schemas.microsoft.com/office/drawing/2014/main" id="{3B7942D0-6189-48FB-4993-0CD2FB1E8328}"/>
              </a:ext>
            </a:extLst>
          </p:cNvPr>
          <p:cNvPicPr>
            <a:picLocks noGrp="1" noChangeAspect="1"/>
          </p:cNvPicPr>
          <p:nvPr>
            <p:ph idx="1"/>
          </p:nvPr>
        </p:nvPicPr>
        <p:blipFill>
          <a:blip r:embed="rId3"/>
          <a:srcRect l="926" t="8667" r="926" b="49666"/>
          <a:stretch/>
        </p:blipFill>
        <p:spPr>
          <a:xfrm>
            <a:off x="57912" y="2364356"/>
            <a:ext cx="9028176" cy="2129287"/>
          </a:xfrm>
        </p:spPr>
      </p:pic>
    </p:spTree>
    <p:extLst>
      <p:ext uri="{BB962C8B-B14F-4D97-AF65-F5344CB8AC3E}">
        <p14:creationId xmlns:p14="http://schemas.microsoft.com/office/powerpoint/2010/main" val="2542600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2C49-80B1-3D1F-1CBB-7E6B83306E38}"/>
              </a:ext>
            </a:extLst>
          </p:cNvPr>
          <p:cNvSpPr>
            <a:spLocks noGrp="1"/>
          </p:cNvSpPr>
          <p:nvPr>
            <p:ph type="title"/>
          </p:nvPr>
        </p:nvSpPr>
        <p:spPr/>
        <p:txBody>
          <a:bodyPr/>
          <a:lstStyle/>
          <a:p>
            <a:r>
              <a:rPr lang="en-US" dirty="0"/>
              <a:t>Alveolates: Dinoflagellates</a:t>
            </a:r>
            <a:r>
              <a:rPr lang="en-US" sz="1400" baseline="-25000" dirty="0"/>
              <a:t>3</a:t>
            </a:r>
            <a:endParaRPr lang="en-US" dirty="0"/>
          </a:p>
        </p:txBody>
      </p:sp>
      <p:sp>
        <p:nvSpPr>
          <p:cNvPr id="3" name="Content Placeholder 2">
            <a:extLst>
              <a:ext uri="{FF2B5EF4-FFF2-40B4-BE49-F238E27FC236}">
                <a16:creationId xmlns:a16="http://schemas.microsoft.com/office/drawing/2014/main" id="{2D97C066-242D-2F1A-A6B6-DB2940306A09}"/>
              </a:ext>
            </a:extLst>
          </p:cNvPr>
          <p:cNvSpPr>
            <a:spLocks noGrp="1"/>
          </p:cNvSpPr>
          <p:nvPr>
            <p:ph idx="1"/>
          </p:nvPr>
        </p:nvSpPr>
        <p:spPr>
          <a:xfrm>
            <a:off x="457200" y="914400"/>
            <a:ext cx="8229600" cy="5562600"/>
          </a:xfrm>
        </p:spPr>
        <p:txBody>
          <a:bodyPr>
            <a:normAutofit/>
          </a:bodyPr>
          <a:lstStyle/>
          <a:p>
            <a:pPr marL="0" indent="0">
              <a:buNone/>
            </a:pPr>
            <a:r>
              <a:rPr lang="en-US" dirty="0"/>
              <a:t>Dinoflagellates:</a:t>
            </a:r>
          </a:p>
          <a:p>
            <a:r>
              <a:rPr lang="en-US" dirty="0"/>
              <a:t>Sometimes generate light (</a:t>
            </a:r>
            <a:r>
              <a:rPr lang="en-US" b="1" dirty="0"/>
              <a:t>bioluminescence</a:t>
            </a:r>
            <a:r>
              <a:rPr lang="en-US" dirty="0"/>
              <a:t>) when stressed</a:t>
            </a:r>
          </a:p>
          <a:p>
            <a:pPr lvl="1"/>
            <a:r>
              <a:rPr lang="en-US" dirty="0"/>
              <a:t>Billions or trillions per wave can emit light to make the wave twinkle or look blue.</a:t>
            </a:r>
          </a:p>
          <a:p>
            <a:pPr lvl="1"/>
            <a:r>
              <a:rPr lang="en-US" dirty="0"/>
              <a:t>About 20 species can cause algal blooms in the summer, making the ocean look muddy red (called a red tide).</a:t>
            </a:r>
          </a:p>
          <a:p>
            <a:pPr lvl="2"/>
            <a:r>
              <a:rPr lang="en-US" sz="2800" dirty="0"/>
              <a:t>These can secrete an asphyxiating toxin that can kill fish, birds, and marine mammals, devastating fisheries and harming humans.</a:t>
            </a:r>
          </a:p>
          <a:p>
            <a:pPr lvl="2"/>
            <a:endParaRPr lang="en-US" sz="2700" dirty="0"/>
          </a:p>
          <a:p>
            <a:pPr lvl="1"/>
            <a:endParaRPr lang="en-US" sz="3100" dirty="0"/>
          </a:p>
        </p:txBody>
      </p:sp>
    </p:spTree>
    <p:extLst>
      <p:ext uri="{BB962C8B-B14F-4D97-AF65-F5344CB8AC3E}">
        <p14:creationId xmlns:p14="http://schemas.microsoft.com/office/powerpoint/2010/main" val="641453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18 </a:t>
            </a:r>
            <a:endParaRPr lang="en-US" sz="3200" dirty="0">
              <a:solidFill>
                <a:schemeClr val="accent1"/>
              </a:solidFill>
            </a:endParaRPr>
          </a:p>
        </p:txBody>
      </p:sp>
      <p:sp>
        <p:nvSpPr>
          <p:cNvPr id="6" name="TextBox 5">
            <a:extLst>
              <a:ext uri="{FF2B5EF4-FFF2-40B4-BE49-F238E27FC236}">
                <a16:creationId xmlns:a16="http://schemas.microsoft.com/office/drawing/2014/main" id="{58A9EF63-7C80-311B-C106-D4BD4E61AE36}"/>
              </a:ext>
            </a:extLst>
          </p:cNvPr>
          <p:cNvSpPr txBox="1"/>
          <p:nvPr/>
        </p:nvSpPr>
        <p:spPr>
          <a:xfrm>
            <a:off x="2286000" y="5742610"/>
            <a:ext cx="4572000" cy="246221"/>
          </a:xfrm>
          <a:prstGeom prst="rect">
            <a:avLst/>
          </a:prstGeom>
          <a:noFill/>
        </p:spPr>
        <p:txBody>
          <a:bodyPr wrap="square">
            <a:spAutoFit/>
          </a:bodyPr>
          <a:lstStyle/>
          <a:p>
            <a:pPr algn="ctr"/>
            <a:r>
              <a:rPr lang="en-US" sz="1000" dirty="0"/>
              <a:t>Red Tide Starry Night on Wikimedia Commons. "Dinoflagellate bioluminescence."</a:t>
            </a:r>
          </a:p>
        </p:txBody>
      </p:sp>
      <p:pic>
        <p:nvPicPr>
          <p:cNvPr id="3" name="Content Placeholder 6" descr="A photograph of blue-glowing dinoflagellates in waves on a beach">
            <a:extLst>
              <a:ext uri="{FF2B5EF4-FFF2-40B4-BE49-F238E27FC236}">
                <a16:creationId xmlns:a16="http://schemas.microsoft.com/office/drawing/2014/main" id="{52E9C95D-9183-4D74-C455-C196162EB413}"/>
              </a:ext>
            </a:extLst>
          </p:cNvPr>
          <p:cNvPicPr>
            <a:picLocks noGrp="1" noChangeAspect="1"/>
          </p:cNvPicPr>
          <p:nvPr>
            <p:ph idx="1"/>
          </p:nvPr>
        </p:nvPicPr>
        <p:blipFill>
          <a:blip r:embed="rId3"/>
          <a:srcRect l="13890" t="7000" r="12963" b="6334"/>
          <a:stretch/>
        </p:blipFill>
        <p:spPr>
          <a:xfrm>
            <a:off x="1562100" y="1447800"/>
            <a:ext cx="6019800" cy="3962400"/>
          </a:xfrm>
        </p:spPr>
      </p:pic>
    </p:spTree>
    <p:extLst>
      <p:ext uri="{BB962C8B-B14F-4D97-AF65-F5344CB8AC3E}">
        <p14:creationId xmlns:p14="http://schemas.microsoft.com/office/powerpoint/2010/main" val="403711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2C49-80B1-3D1F-1CBB-7E6B83306E38}"/>
              </a:ext>
            </a:extLst>
          </p:cNvPr>
          <p:cNvSpPr>
            <a:spLocks noGrp="1"/>
          </p:cNvSpPr>
          <p:nvPr>
            <p:ph type="title"/>
          </p:nvPr>
        </p:nvSpPr>
        <p:spPr/>
        <p:txBody>
          <a:bodyPr/>
          <a:lstStyle/>
          <a:p>
            <a:r>
              <a:rPr lang="en-US" dirty="0"/>
              <a:t>Alveolates: Apicomplexans</a:t>
            </a:r>
          </a:p>
        </p:txBody>
      </p:sp>
      <p:sp>
        <p:nvSpPr>
          <p:cNvPr id="3" name="Content Placeholder 2">
            <a:extLst>
              <a:ext uri="{FF2B5EF4-FFF2-40B4-BE49-F238E27FC236}">
                <a16:creationId xmlns:a16="http://schemas.microsoft.com/office/drawing/2014/main" id="{2D97C066-242D-2F1A-A6B6-DB2940306A09}"/>
              </a:ext>
            </a:extLst>
          </p:cNvPr>
          <p:cNvSpPr>
            <a:spLocks noGrp="1"/>
          </p:cNvSpPr>
          <p:nvPr>
            <p:ph idx="1"/>
          </p:nvPr>
        </p:nvSpPr>
        <p:spPr>
          <a:xfrm>
            <a:off x="457200" y="990600"/>
            <a:ext cx="8229600" cy="5334000"/>
          </a:xfrm>
        </p:spPr>
        <p:txBody>
          <a:bodyPr>
            <a:normAutofit fontScale="92500" lnSpcReduction="10000"/>
          </a:bodyPr>
          <a:lstStyle/>
          <a:p>
            <a:pPr marL="0" indent="0">
              <a:buNone/>
            </a:pPr>
            <a:r>
              <a:rPr lang="en-US" dirty="0"/>
              <a:t>Apicomplexans:</a:t>
            </a:r>
          </a:p>
          <a:p>
            <a:r>
              <a:rPr lang="en-US" sz="2800" dirty="0"/>
              <a:t>Are named for a structure called the apical complex that seems to be a</a:t>
            </a:r>
            <a:r>
              <a:rPr lang="en-US" dirty="0"/>
              <a:t> highly modified secondary chloroplast</a:t>
            </a:r>
          </a:p>
          <a:p>
            <a:r>
              <a:rPr lang="en-US" dirty="0"/>
              <a:t>Are all parasitic</a:t>
            </a:r>
          </a:p>
          <a:p>
            <a:pPr lvl="1"/>
            <a:r>
              <a:rPr lang="en-US" dirty="0"/>
              <a:t>Includes the genus </a:t>
            </a:r>
            <a:r>
              <a:rPr lang="en-US" i="1" dirty="0"/>
              <a:t>Plasmodium</a:t>
            </a:r>
            <a:r>
              <a:rPr lang="en-US" dirty="0"/>
              <a:t> which causes malaria</a:t>
            </a:r>
          </a:p>
          <a:p>
            <a:r>
              <a:rPr lang="en-US" dirty="0"/>
              <a:t>The apical complex </a:t>
            </a:r>
          </a:p>
          <a:p>
            <a:pPr lvl="1"/>
            <a:r>
              <a:rPr lang="en-US" dirty="0"/>
              <a:t>Has a genome similar to those of dinoflagellate chloroplasts.</a:t>
            </a:r>
          </a:p>
          <a:p>
            <a:pPr lvl="1"/>
            <a:r>
              <a:rPr lang="en-US" dirty="0"/>
              <a:t>Is specialized for entry and infection of host cells.</a:t>
            </a:r>
          </a:p>
          <a:p>
            <a:r>
              <a:rPr lang="en-US" dirty="0"/>
              <a:t>Have complex life cycles involving multiple hosts and stages of sexual and asexual reproduction.</a:t>
            </a:r>
          </a:p>
          <a:p>
            <a:pPr lvl="1"/>
            <a:endParaRPr lang="en-US" dirty="0"/>
          </a:p>
          <a:p>
            <a:pPr lvl="1"/>
            <a:endParaRPr lang="en-US" dirty="0"/>
          </a:p>
          <a:p>
            <a:pPr lvl="2"/>
            <a:endParaRPr lang="en-US" sz="2700" dirty="0"/>
          </a:p>
          <a:p>
            <a:pPr lvl="1"/>
            <a:endParaRPr lang="en-US" sz="3100" dirty="0"/>
          </a:p>
        </p:txBody>
      </p:sp>
    </p:spTree>
    <p:extLst>
      <p:ext uri="{BB962C8B-B14F-4D97-AF65-F5344CB8AC3E}">
        <p14:creationId xmlns:p14="http://schemas.microsoft.com/office/powerpoint/2010/main" val="2280088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19 </a:t>
            </a:r>
            <a:endParaRPr lang="en-US" sz="3200" dirty="0">
              <a:solidFill>
                <a:schemeClr val="accent1"/>
              </a:solidFill>
            </a:endParaRPr>
          </a:p>
        </p:txBody>
      </p:sp>
      <p:sp>
        <p:nvSpPr>
          <p:cNvPr id="7" name="TextBox 6">
            <a:extLst>
              <a:ext uri="{FF2B5EF4-FFF2-40B4-BE49-F238E27FC236}">
                <a16:creationId xmlns:a16="http://schemas.microsoft.com/office/drawing/2014/main" id="{F491FA1C-03FB-F4F8-8792-BE93EE201E0A}"/>
              </a:ext>
            </a:extLst>
          </p:cNvPr>
          <p:cNvSpPr txBox="1"/>
          <p:nvPr/>
        </p:nvSpPr>
        <p:spPr>
          <a:xfrm>
            <a:off x="2286000" y="5675187"/>
            <a:ext cx="4572000" cy="246221"/>
          </a:xfrm>
          <a:prstGeom prst="rect">
            <a:avLst/>
          </a:prstGeom>
          <a:noFill/>
        </p:spPr>
        <p:txBody>
          <a:bodyPr wrap="square">
            <a:spAutoFit/>
          </a:bodyPr>
          <a:lstStyle/>
          <a:p>
            <a:pPr algn="ctr"/>
            <a:r>
              <a:rPr lang="en-US" sz="1000" dirty="0"/>
              <a:t>CDC on Wikimedia Commons. "Apicomplexans and </a:t>
            </a:r>
            <a:r>
              <a:rPr lang="en-US" sz="1000" i="1" dirty="0"/>
              <a:t>Plasmodium</a:t>
            </a:r>
            <a:r>
              <a:rPr lang="en-US" sz="1000" dirty="0"/>
              <a:t>."</a:t>
            </a:r>
          </a:p>
        </p:txBody>
      </p:sp>
      <p:pic>
        <p:nvPicPr>
          <p:cNvPr id="3" name="Content Placeholder 5" descr="Image (a) shows an oval Plasmodium cell that has a narrow end and a wide end. The apical complex is located at the narrow end. The three branches of this complex narrow and join at the apical, or narrow, end of the cell. Image (b) shows the life cycle of Plasmodium, which causes malaria. The Plasmodium life cycle begins when a mosquito takes a blood meal and injects Plasmodium into the bloodstream. The Plasmodium enters the liver where it multiplies and eventually reenters the blood. In the blood, it enters the ring stage, so called because the cell is curled into a ring shape. The ring stage may multiply by mitosis, or it may undergo meiosis, forming new 1n gametes of male or female sex types. When a mosquito takes a blood meal from an infected host the gametes are ingested. A smaller gamete sex type, called a microgamete, fertilizes a larger sex type, called a macrogamete, producing a 2n zygote. The zygote undergoes mitosis and differentiation. It enters the saliva where it can be injected into another host, completing the cycle.">
            <a:extLst>
              <a:ext uri="{FF2B5EF4-FFF2-40B4-BE49-F238E27FC236}">
                <a16:creationId xmlns:a16="http://schemas.microsoft.com/office/drawing/2014/main" id="{5A062F4F-A69E-0BAC-D8BC-4A190CD12C4D}"/>
              </a:ext>
            </a:extLst>
          </p:cNvPr>
          <p:cNvPicPr>
            <a:picLocks noGrp="1" noChangeAspect="1"/>
          </p:cNvPicPr>
          <p:nvPr>
            <p:ph idx="1"/>
          </p:nvPr>
        </p:nvPicPr>
        <p:blipFill>
          <a:blip r:embed="rId3"/>
          <a:srcRect l="9259" t="7000" r="8333" b="4668"/>
          <a:stretch/>
        </p:blipFill>
        <p:spPr>
          <a:xfrm>
            <a:off x="800100" y="1182812"/>
            <a:ext cx="7543800" cy="4492375"/>
          </a:xfrm>
        </p:spPr>
      </p:pic>
    </p:spTree>
    <p:extLst>
      <p:ext uri="{BB962C8B-B14F-4D97-AF65-F5344CB8AC3E}">
        <p14:creationId xmlns:p14="http://schemas.microsoft.com/office/powerpoint/2010/main" val="1763668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1</a:t>
            </a:r>
            <a:endParaRPr lang="en-US" sz="3200" dirty="0">
              <a:solidFill>
                <a:schemeClr val="accent1"/>
              </a:solidFill>
            </a:endParaRPr>
          </a:p>
        </p:txBody>
      </p:sp>
      <p:sp>
        <p:nvSpPr>
          <p:cNvPr id="4" name="TextBox 3">
            <a:extLst>
              <a:ext uri="{FF2B5EF4-FFF2-40B4-BE49-F238E27FC236}">
                <a16:creationId xmlns:a16="http://schemas.microsoft.com/office/drawing/2014/main" id="{3913A0EA-234D-062A-BA6D-BD84C381C432}"/>
              </a:ext>
            </a:extLst>
          </p:cNvPr>
          <p:cNvSpPr txBox="1"/>
          <p:nvPr/>
        </p:nvSpPr>
        <p:spPr>
          <a:xfrm>
            <a:off x="2362200" y="5735335"/>
            <a:ext cx="4572000" cy="246221"/>
          </a:xfrm>
          <a:prstGeom prst="rect">
            <a:avLst/>
          </a:prstGeom>
          <a:noFill/>
        </p:spPr>
        <p:txBody>
          <a:bodyPr wrap="square">
            <a:spAutoFit/>
          </a:bodyPr>
          <a:lstStyle/>
          <a:p>
            <a:pPr algn="ctr"/>
            <a:r>
              <a:rPr lang="en-US" sz="1000" dirty="0"/>
              <a:t>Deuterostome on Wikimedia Commons. "</a:t>
            </a:r>
            <a:r>
              <a:rPr lang="en-US" sz="1000" i="1" dirty="0"/>
              <a:t>Euglena pellicle</a:t>
            </a:r>
            <a:r>
              <a:rPr lang="en-US" sz="1000" dirty="0"/>
              <a:t>."</a:t>
            </a:r>
          </a:p>
        </p:txBody>
      </p:sp>
      <p:pic>
        <p:nvPicPr>
          <p:cNvPr id="6" name="Content Placeholder 5" descr="A micrograph showing the interlocking protein strips in Euglena">
            <a:extLst>
              <a:ext uri="{FF2B5EF4-FFF2-40B4-BE49-F238E27FC236}">
                <a16:creationId xmlns:a16="http://schemas.microsoft.com/office/drawing/2014/main" id="{C1A8312C-70CC-D508-5B51-47471C949E03}"/>
              </a:ext>
            </a:extLst>
          </p:cNvPr>
          <p:cNvPicPr>
            <a:picLocks noGrp="1" noChangeAspect="1"/>
          </p:cNvPicPr>
          <p:nvPr>
            <p:ph idx="1"/>
          </p:nvPr>
        </p:nvPicPr>
        <p:blipFill>
          <a:blip r:embed="rId3"/>
          <a:srcRect l="17593" t="7000" r="17593" b="6334"/>
          <a:stretch/>
        </p:blipFill>
        <p:spPr>
          <a:xfrm>
            <a:off x="1981200" y="1452692"/>
            <a:ext cx="5334000" cy="39624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193D-3BC8-B469-5068-9BC7B6F156DD}"/>
              </a:ext>
            </a:extLst>
          </p:cNvPr>
          <p:cNvSpPr>
            <a:spLocks noGrp="1"/>
          </p:cNvSpPr>
          <p:nvPr>
            <p:ph type="title"/>
          </p:nvPr>
        </p:nvSpPr>
        <p:spPr/>
        <p:txBody>
          <a:bodyPr/>
          <a:lstStyle/>
          <a:p>
            <a:r>
              <a:rPr lang="en-US" dirty="0"/>
              <a:t>Alveolates: Ciliates</a:t>
            </a:r>
          </a:p>
        </p:txBody>
      </p:sp>
      <p:sp>
        <p:nvSpPr>
          <p:cNvPr id="3" name="Content Placeholder 2">
            <a:extLst>
              <a:ext uri="{FF2B5EF4-FFF2-40B4-BE49-F238E27FC236}">
                <a16:creationId xmlns:a16="http://schemas.microsoft.com/office/drawing/2014/main" id="{89733C65-642F-7B96-6238-884BBE355EC4}"/>
              </a:ext>
            </a:extLst>
          </p:cNvPr>
          <p:cNvSpPr>
            <a:spLocks noGrp="1"/>
          </p:cNvSpPr>
          <p:nvPr>
            <p:ph idx="1"/>
          </p:nvPr>
        </p:nvSpPr>
        <p:spPr/>
        <p:txBody>
          <a:bodyPr>
            <a:normAutofit fontScale="92500" lnSpcReduction="10000"/>
          </a:bodyPr>
          <a:lstStyle/>
          <a:p>
            <a:pPr marL="0" indent="0">
              <a:buNone/>
            </a:pPr>
            <a:r>
              <a:rPr lang="en-US" dirty="0"/>
              <a:t>Ciliates:</a:t>
            </a:r>
          </a:p>
          <a:p>
            <a:r>
              <a:rPr lang="en-US" dirty="0"/>
              <a:t>Are 10–3,000 </a:t>
            </a:r>
            <a:r>
              <a:rPr lang="el-GR" dirty="0"/>
              <a:t>μ</a:t>
            </a:r>
            <a:r>
              <a:rPr lang="en-US" dirty="0"/>
              <a:t>m in length</a:t>
            </a:r>
          </a:p>
          <a:p>
            <a:r>
              <a:rPr lang="en-US" dirty="0"/>
              <a:t>Are covered in rows, tufts, or spirals of cilia that beat synchronously in waves</a:t>
            </a:r>
          </a:p>
          <a:p>
            <a:pPr lvl="1"/>
            <a:r>
              <a:rPr lang="en-US" dirty="0"/>
              <a:t>To propel them</a:t>
            </a:r>
          </a:p>
          <a:p>
            <a:pPr lvl="1"/>
            <a:r>
              <a:rPr lang="en-US" dirty="0"/>
              <a:t>To ingest food particles</a:t>
            </a:r>
          </a:p>
          <a:p>
            <a:r>
              <a:rPr lang="en-US" dirty="0"/>
              <a:t>Are surrounded by a pellicle to provide protection without compromising agility</a:t>
            </a:r>
          </a:p>
          <a:p>
            <a:r>
              <a:rPr lang="en-US" dirty="0"/>
              <a:t>Sometimes have fused cilia-based structures that function like paddles, funnels, or fins</a:t>
            </a:r>
          </a:p>
          <a:p>
            <a:r>
              <a:rPr lang="en-US" dirty="0"/>
              <a:t>Include the </a:t>
            </a:r>
            <a:r>
              <a:rPr lang="en-US" i="1" dirty="0"/>
              <a:t>Paramecium</a:t>
            </a:r>
            <a:r>
              <a:rPr lang="en-US" dirty="0"/>
              <a:t> and </a:t>
            </a:r>
            <a:r>
              <a:rPr lang="en-US" i="1" dirty="0"/>
              <a:t>Tetrahymena</a:t>
            </a:r>
          </a:p>
        </p:txBody>
      </p:sp>
    </p:spTree>
    <p:extLst>
      <p:ext uri="{BB962C8B-B14F-4D97-AF65-F5344CB8AC3E}">
        <p14:creationId xmlns:p14="http://schemas.microsoft.com/office/powerpoint/2010/main" val="1155466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D9CC-C4EA-4733-7351-EEF4C3878CE6}"/>
              </a:ext>
            </a:extLst>
          </p:cNvPr>
          <p:cNvSpPr>
            <a:spLocks noGrp="1"/>
          </p:cNvSpPr>
          <p:nvPr>
            <p:ph type="title"/>
          </p:nvPr>
        </p:nvSpPr>
        <p:spPr/>
        <p:txBody>
          <a:bodyPr/>
          <a:lstStyle/>
          <a:p>
            <a:r>
              <a:rPr lang="en-US" dirty="0"/>
              <a:t>Alveolates: Ciliates—</a:t>
            </a:r>
            <a:r>
              <a:rPr lang="en-US" i="1" dirty="0"/>
              <a:t>Paramecium</a:t>
            </a:r>
            <a:r>
              <a:rPr lang="en-US" sz="1400" i="1" baseline="-25000" dirty="0"/>
              <a:t>2</a:t>
            </a:r>
            <a:endParaRPr lang="en-US" dirty="0"/>
          </a:p>
        </p:txBody>
      </p:sp>
      <p:sp>
        <p:nvSpPr>
          <p:cNvPr id="3" name="Content Placeholder 2">
            <a:extLst>
              <a:ext uri="{FF2B5EF4-FFF2-40B4-BE49-F238E27FC236}">
                <a16:creationId xmlns:a16="http://schemas.microsoft.com/office/drawing/2014/main" id="{6E2230C4-D8FD-7687-850D-BE38276E675A}"/>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Members of the </a:t>
            </a:r>
            <a:r>
              <a:rPr lang="en-US" i="1" dirty="0"/>
              <a:t>Paramecium </a:t>
            </a:r>
            <a:r>
              <a:rPr lang="en-US" dirty="0"/>
              <a:t>genus:</a:t>
            </a:r>
            <a:endParaRPr lang="en-US" i="1" dirty="0"/>
          </a:p>
          <a:p>
            <a:r>
              <a:rPr lang="en-US" dirty="0"/>
              <a:t>Each have two nuclei:</a:t>
            </a:r>
          </a:p>
          <a:p>
            <a:pPr lvl="1"/>
            <a:r>
              <a:rPr lang="en-US" dirty="0"/>
              <a:t>The micronucleus is required for sexual reproduction and its genes are not transcribed.</a:t>
            </a:r>
          </a:p>
          <a:p>
            <a:pPr lvl="1"/>
            <a:r>
              <a:rPr lang="en-US" dirty="0"/>
              <a:t>The macronucleus is multiploidy nucleus constructed from the micronucleus during sexual reproduction.</a:t>
            </a:r>
          </a:p>
          <a:p>
            <a:pPr lvl="2"/>
            <a:r>
              <a:rPr lang="en-US" sz="2800" dirty="0"/>
              <a:t>Its genes are transcribed.</a:t>
            </a:r>
          </a:p>
          <a:p>
            <a:pPr lvl="2"/>
            <a:r>
              <a:rPr lang="en-US" sz="2800" dirty="0"/>
              <a:t>Periodic reconstruction is needed because it divides without undergoing mitosis, becoming unbalanced over successive cell replications.</a:t>
            </a:r>
          </a:p>
        </p:txBody>
      </p:sp>
    </p:spTree>
    <p:extLst>
      <p:ext uri="{BB962C8B-B14F-4D97-AF65-F5344CB8AC3E}">
        <p14:creationId xmlns:p14="http://schemas.microsoft.com/office/powerpoint/2010/main" val="1603126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D9CC-C4EA-4733-7351-EEF4C3878CE6}"/>
              </a:ext>
            </a:extLst>
          </p:cNvPr>
          <p:cNvSpPr>
            <a:spLocks noGrp="1"/>
          </p:cNvSpPr>
          <p:nvPr>
            <p:ph type="title"/>
          </p:nvPr>
        </p:nvSpPr>
        <p:spPr/>
        <p:txBody>
          <a:bodyPr/>
          <a:lstStyle/>
          <a:p>
            <a:r>
              <a:rPr lang="en-US" dirty="0"/>
              <a:t>Alveolates: Ciliates—</a:t>
            </a:r>
            <a:r>
              <a:rPr lang="en-US" i="1" dirty="0"/>
              <a:t>Paramecium</a:t>
            </a:r>
            <a:r>
              <a:rPr lang="en-US" sz="1400" i="1" baseline="-25000" dirty="0"/>
              <a:t>1</a:t>
            </a:r>
            <a:endParaRPr lang="en-US" dirty="0"/>
          </a:p>
        </p:txBody>
      </p:sp>
      <p:sp>
        <p:nvSpPr>
          <p:cNvPr id="3" name="Content Placeholder 2">
            <a:extLst>
              <a:ext uri="{FF2B5EF4-FFF2-40B4-BE49-F238E27FC236}">
                <a16:creationId xmlns:a16="http://schemas.microsoft.com/office/drawing/2014/main" id="{6E2230C4-D8FD-7687-850D-BE38276E675A}"/>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Members of the </a:t>
            </a:r>
            <a:r>
              <a:rPr lang="en-US" i="1" dirty="0"/>
              <a:t>Paramecium </a:t>
            </a:r>
            <a:r>
              <a:rPr lang="en-US" dirty="0"/>
              <a:t>genus:</a:t>
            </a:r>
            <a:endParaRPr lang="en-US" i="1" dirty="0"/>
          </a:p>
          <a:p>
            <a:r>
              <a:rPr lang="en-US" dirty="0"/>
              <a:t>Have organized their cilia into an oral groove, a platelike primitive mouth, which captures and digests bacteria.</a:t>
            </a:r>
          </a:p>
          <a:p>
            <a:r>
              <a:rPr lang="en-US" dirty="0"/>
              <a:t>Have a food vacuole, where food captured the oral groove is gathered and digested by enzymes</a:t>
            </a:r>
          </a:p>
          <a:p>
            <a:r>
              <a:rPr lang="en-US" dirty="0"/>
              <a:t>Expel waste particles via an exocytic vesicle that fuses with the anal pore on the cell membrane</a:t>
            </a:r>
          </a:p>
          <a:p>
            <a:r>
              <a:rPr lang="en-US" dirty="0"/>
              <a:t>Use </a:t>
            </a:r>
            <a:r>
              <a:rPr lang="en-US" b="1" dirty="0"/>
              <a:t>contractile vacuoles</a:t>
            </a:r>
            <a:r>
              <a:rPr lang="en-US" dirty="0"/>
              <a:t>, osmoregulatory vesicles that fill with water as it enters by osmosis and then contract to expel water from the cell</a:t>
            </a:r>
          </a:p>
        </p:txBody>
      </p:sp>
    </p:spTree>
    <p:extLst>
      <p:ext uri="{BB962C8B-B14F-4D97-AF65-F5344CB8AC3E}">
        <p14:creationId xmlns:p14="http://schemas.microsoft.com/office/powerpoint/2010/main" val="2081355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20 </a:t>
            </a:r>
            <a:endParaRPr lang="en-US" sz="3200" dirty="0">
              <a:solidFill>
                <a:schemeClr val="accent1"/>
              </a:solidFill>
            </a:endParaRPr>
          </a:p>
        </p:txBody>
      </p:sp>
      <p:sp>
        <p:nvSpPr>
          <p:cNvPr id="3" name="TextBox 2">
            <a:extLst>
              <a:ext uri="{FF2B5EF4-FFF2-40B4-BE49-F238E27FC236}">
                <a16:creationId xmlns:a16="http://schemas.microsoft.com/office/drawing/2014/main" id="{80F79367-2A92-8C58-1FB8-1B60C64265B3}"/>
              </a:ext>
            </a:extLst>
          </p:cNvPr>
          <p:cNvSpPr txBox="1"/>
          <p:nvPr/>
        </p:nvSpPr>
        <p:spPr>
          <a:xfrm>
            <a:off x="2286000" y="5533944"/>
            <a:ext cx="4572000" cy="400110"/>
          </a:xfrm>
          <a:prstGeom prst="rect">
            <a:avLst/>
          </a:prstGeom>
          <a:noFill/>
        </p:spPr>
        <p:txBody>
          <a:bodyPr wrap="square">
            <a:spAutoFit/>
          </a:bodyPr>
          <a:lstStyle/>
          <a:p>
            <a:pPr algn="ctr"/>
            <a:r>
              <a:rPr lang="en-US" sz="1000" dirty="0"/>
              <a:t>Deuterostome on Wikimedia Commons. "</a:t>
            </a:r>
            <a:r>
              <a:rPr lang="en-US" sz="1000" i="1" dirty="0"/>
              <a:t>Paramecium</a:t>
            </a:r>
            <a:r>
              <a:rPr lang="en-US" sz="1000" dirty="0"/>
              <a:t> diagram."</a:t>
            </a:r>
          </a:p>
          <a:p>
            <a:pPr algn="ctr"/>
            <a:r>
              <a:rPr lang="en-US" sz="1000" dirty="0"/>
              <a:t>Barfooz on Wikimedia Commons. "</a:t>
            </a:r>
            <a:r>
              <a:rPr lang="en-US" sz="1000" i="1" dirty="0"/>
              <a:t>Paramecium</a:t>
            </a:r>
            <a:r>
              <a:rPr lang="en-US" sz="1000" dirty="0"/>
              <a:t>."</a:t>
            </a:r>
          </a:p>
        </p:txBody>
      </p:sp>
      <p:pic>
        <p:nvPicPr>
          <p:cNvPr id="6" name="Content Placeholder 6" descr="The image on the left shows a shoe-shaped Paramecium. Short, hair-like cilia cover the outside of the cell. Inside are food vacuoles, a large macronucleus, and a small micronucleus. The Paramecium has two star-shaped contractile vacuoles. The mouth pore is an indentation located just where the foot narrows. A small opening called the anal pore is located at the wide end of the cell. The micrograph on the right is a Paramecium.">
            <a:extLst>
              <a:ext uri="{FF2B5EF4-FFF2-40B4-BE49-F238E27FC236}">
                <a16:creationId xmlns:a16="http://schemas.microsoft.com/office/drawing/2014/main" id="{4FEDF4D6-F404-0F1E-71E2-F595771BC7FD}"/>
              </a:ext>
            </a:extLst>
          </p:cNvPr>
          <p:cNvPicPr>
            <a:picLocks noGrp="1" noChangeAspect="1"/>
          </p:cNvPicPr>
          <p:nvPr>
            <p:ph idx="1"/>
          </p:nvPr>
        </p:nvPicPr>
        <p:blipFill>
          <a:blip r:embed="rId3"/>
          <a:srcRect t="6998" b="8001"/>
          <a:stretch/>
        </p:blipFill>
        <p:spPr>
          <a:xfrm>
            <a:off x="457200" y="1485900"/>
            <a:ext cx="8229600" cy="3886200"/>
          </a:xfrm>
        </p:spPr>
      </p:pic>
    </p:spTree>
    <p:extLst>
      <p:ext uri="{BB962C8B-B14F-4D97-AF65-F5344CB8AC3E}">
        <p14:creationId xmlns:p14="http://schemas.microsoft.com/office/powerpoint/2010/main" val="3455068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D9CC-C4EA-4733-7351-EEF4C3878CE6}"/>
              </a:ext>
            </a:extLst>
          </p:cNvPr>
          <p:cNvSpPr>
            <a:spLocks noGrp="1"/>
          </p:cNvSpPr>
          <p:nvPr>
            <p:ph type="title"/>
          </p:nvPr>
        </p:nvSpPr>
        <p:spPr/>
        <p:txBody>
          <a:bodyPr/>
          <a:lstStyle/>
          <a:p>
            <a:r>
              <a:rPr lang="en-US" dirty="0"/>
              <a:t>Alveolates: Ciliates—</a:t>
            </a:r>
            <a:r>
              <a:rPr lang="en-US" i="1" dirty="0"/>
              <a:t>Paramecium </a:t>
            </a:r>
            <a:r>
              <a:rPr lang="en-US" dirty="0"/>
              <a:t>Sexual Reproduction</a:t>
            </a:r>
            <a:r>
              <a:rPr lang="en-US" sz="1400" baseline="-25000" dirty="0"/>
              <a:t>1</a:t>
            </a:r>
            <a:endParaRPr lang="en-US" dirty="0"/>
          </a:p>
        </p:txBody>
      </p:sp>
      <p:sp>
        <p:nvSpPr>
          <p:cNvPr id="3" name="Content Placeholder 2">
            <a:extLst>
              <a:ext uri="{FF2B5EF4-FFF2-40B4-BE49-F238E27FC236}">
                <a16:creationId xmlns:a16="http://schemas.microsoft.com/office/drawing/2014/main" id="{6E2230C4-D8FD-7687-850D-BE38276E675A}"/>
              </a:ext>
            </a:extLst>
          </p:cNvPr>
          <p:cNvSpPr>
            <a:spLocks noGrp="1"/>
          </p:cNvSpPr>
          <p:nvPr>
            <p:ph idx="1"/>
          </p:nvPr>
        </p:nvSpPr>
        <p:spPr>
          <a:xfrm>
            <a:off x="457200" y="990600"/>
            <a:ext cx="8229600" cy="5105400"/>
          </a:xfrm>
        </p:spPr>
        <p:txBody>
          <a:bodyPr>
            <a:noAutofit/>
          </a:bodyPr>
          <a:lstStyle/>
          <a:p>
            <a:r>
              <a:rPr lang="en-US" i="1" dirty="0"/>
              <a:t>Paramecia</a:t>
            </a:r>
            <a:r>
              <a:rPr lang="en-US" dirty="0"/>
              <a:t> reproduce sexually by conjugation:</a:t>
            </a:r>
          </a:p>
          <a:p>
            <a:pPr lvl="1"/>
            <a:r>
              <a:rPr lang="en-US" dirty="0"/>
              <a:t>2 different mating types touch and join with a cytoplasmic bridge.</a:t>
            </a:r>
          </a:p>
          <a:p>
            <a:pPr lvl="1"/>
            <a:r>
              <a:rPr lang="en-US" dirty="0"/>
              <a:t>The diploid micronucleus in each undergoes meiosis to form 4 haploid micronuclei.</a:t>
            </a:r>
          </a:p>
          <a:p>
            <a:pPr lvl="2"/>
            <a:r>
              <a:rPr lang="en-US" sz="2800" dirty="0"/>
              <a:t>Three degenerate in each cell.</a:t>
            </a:r>
          </a:p>
          <a:p>
            <a:pPr lvl="2"/>
            <a:r>
              <a:rPr lang="en-US" sz="2800" dirty="0"/>
              <a:t>The remaining one undergoes mitosis to form 2 haploid micronuclei.</a:t>
            </a:r>
          </a:p>
          <a:p>
            <a:pPr lvl="1"/>
            <a:r>
              <a:rPr lang="en-US" dirty="0"/>
              <a:t>The 2 conjugative cells then exchange haploid micronuclei and separate.</a:t>
            </a:r>
          </a:p>
        </p:txBody>
      </p:sp>
    </p:spTree>
    <p:extLst>
      <p:ext uri="{BB962C8B-B14F-4D97-AF65-F5344CB8AC3E}">
        <p14:creationId xmlns:p14="http://schemas.microsoft.com/office/powerpoint/2010/main" val="3349301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D9CC-C4EA-4733-7351-EEF4C3878CE6}"/>
              </a:ext>
            </a:extLst>
          </p:cNvPr>
          <p:cNvSpPr>
            <a:spLocks noGrp="1"/>
          </p:cNvSpPr>
          <p:nvPr>
            <p:ph type="title"/>
          </p:nvPr>
        </p:nvSpPr>
        <p:spPr/>
        <p:txBody>
          <a:bodyPr/>
          <a:lstStyle/>
          <a:p>
            <a:r>
              <a:rPr lang="en-US" dirty="0"/>
              <a:t>Alveolates: Ciliates—</a:t>
            </a:r>
            <a:r>
              <a:rPr lang="en-US" i="1" dirty="0"/>
              <a:t>Paramecium </a:t>
            </a:r>
            <a:r>
              <a:rPr lang="en-US" dirty="0"/>
              <a:t>Sexual Reproduction</a:t>
            </a:r>
            <a:r>
              <a:rPr lang="en-US" sz="1400" baseline="-25000" dirty="0"/>
              <a:t>2</a:t>
            </a:r>
            <a:endParaRPr lang="en-US" dirty="0"/>
          </a:p>
        </p:txBody>
      </p:sp>
      <p:sp>
        <p:nvSpPr>
          <p:cNvPr id="3" name="Content Placeholder 2">
            <a:extLst>
              <a:ext uri="{FF2B5EF4-FFF2-40B4-BE49-F238E27FC236}">
                <a16:creationId xmlns:a16="http://schemas.microsoft.com/office/drawing/2014/main" id="{6E2230C4-D8FD-7687-850D-BE38276E675A}"/>
              </a:ext>
            </a:extLst>
          </p:cNvPr>
          <p:cNvSpPr>
            <a:spLocks noGrp="1"/>
          </p:cNvSpPr>
          <p:nvPr>
            <p:ph idx="1"/>
          </p:nvPr>
        </p:nvSpPr>
        <p:spPr>
          <a:xfrm>
            <a:off x="-76200" y="914400"/>
            <a:ext cx="5181600" cy="5867400"/>
          </a:xfrm>
        </p:spPr>
        <p:txBody>
          <a:bodyPr>
            <a:noAutofit/>
          </a:bodyPr>
          <a:lstStyle/>
          <a:p>
            <a:pPr lvl="1"/>
            <a:r>
              <a:rPr lang="en-US" sz="2200" dirty="0"/>
              <a:t>In each conjugative cell:</a:t>
            </a:r>
          </a:p>
          <a:p>
            <a:pPr lvl="2"/>
            <a:r>
              <a:rPr lang="en-US" sz="2200" dirty="0"/>
              <a:t>The 2 haploid micronuclei fuse to form a diploid pre-micronucleus.</a:t>
            </a:r>
          </a:p>
          <a:p>
            <a:pPr lvl="2"/>
            <a:r>
              <a:rPr lang="en-US" sz="2200" dirty="0"/>
              <a:t>The pre-micronucleus undergoes 3 rounds of mitosis to produce 8 copies.</a:t>
            </a:r>
          </a:p>
          <a:p>
            <a:pPr lvl="2"/>
            <a:r>
              <a:rPr lang="en-US" sz="2200" dirty="0"/>
              <a:t>The original macronucleus disintegrates.</a:t>
            </a:r>
          </a:p>
          <a:p>
            <a:pPr lvl="2"/>
            <a:r>
              <a:rPr lang="en-US" sz="2200" dirty="0"/>
              <a:t>Four of the pre-micronuclei become full-fledged macronuclei.</a:t>
            </a:r>
          </a:p>
          <a:p>
            <a:pPr lvl="2"/>
            <a:r>
              <a:rPr lang="en-US" sz="2200" dirty="0"/>
              <a:t>Two cycles of cell division yield 4 new </a:t>
            </a:r>
            <a:r>
              <a:rPr lang="en-US" sz="2200" i="1" dirty="0"/>
              <a:t>Paramecia</a:t>
            </a:r>
            <a:r>
              <a:rPr lang="en-US" sz="2200" dirty="0"/>
              <a:t>, each with a micronucleus and a macronucleus.</a:t>
            </a:r>
          </a:p>
        </p:txBody>
      </p:sp>
      <p:sp>
        <p:nvSpPr>
          <p:cNvPr id="5" name="TextBox 4">
            <a:extLst>
              <a:ext uri="{FF2B5EF4-FFF2-40B4-BE49-F238E27FC236}">
                <a16:creationId xmlns:a16="http://schemas.microsoft.com/office/drawing/2014/main" id="{BFD7AA54-B6F1-0438-A8A5-B112716B467C}"/>
              </a:ext>
            </a:extLst>
          </p:cNvPr>
          <p:cNvSpPr txBox="1"/>
          <p:nvPr/>
        </p:nvSpPr>
        <p:spPr>
          <a:xfrm>
            <a:off x="6236834" y="993512"/>
            <a:ext cx="1485900" cy="307777"/>
          </a:xfrm>
          <a:prstGeom prst="rect">
            <a:avLst/>
          </a:prstGeom>
          <a:noFill/>
        </p:spPr>
        <p:txBody>
          <a:bodyPr wrap="square" rtlCol="0">
            <a:spAutoFit/>
          </a:bodyPr>
          <a:lstStyle/>
          <a:p>
            <a:pPr algn="ctr"/>
            <a:r>
              <a:rPr lang="en-US" sz="1400" b="1" dirty="0"/>
              <a:t>23.2 Figure 21</a:t>
            </a:r>
          </a:p>
        </p:txBody>
      </p:sp>
      <p:pic>
        <p:nvPicPr>
          <p:cNvPr id="4" name="Content Placeholder 5" descr="The image shows the life cycle of Paramecium. The cycle begins when two different mating types form a cytoplasmic bridge, becoming a conjugate pair. Each Paramecium has a macronucleus and a micronucleus. The micronuclei undergo meiosis, resulting in four haploid micronuclei in each parent cell. Three of these micronuclei disintegrate. The remaining micronuclei divide once by mitosis, resulting in two micronuclei per cell. The parent cells swap one of these micronuclei. The two haploid micronuclei then fuse, forming a diploid micronucleus. The micronucleus undergoes three rounds of mitosis, resulting in eight micronuclei. The original macronucleus dissolves, and four of the micronuclei become macronuclei. Two rounds of cell division result in four daughter cells per each parent cell, each with one macronucleus and one micronucleus.">
            <a:extLst>
              <a:ext uri="{FF2B5EF4-FFF2-40B4-BE49-F238E27FC236}">
                <a16:creationId xmlns:a16="http://schemas.microsoft.com/office/drawing/2014/main" id="{A1575B81-B45D-608A-B659-49B928E92782}"/>
              </a:ext>
            </a:extLst>
          </p:cNvPr>
          <p:cNvPicPr>
            <a:picLocks noChangeAspect="1"/>
          </p:cNvPicPr>
          <p:nvPr/>
        </p:nvPicPr>
        <p:blipFill>
          <a:blip r:embed="rId2"/>
          <a:srcRect l="31483" t="5332" r="30555" b="4668"/>
          <a:stretch/>
        </p:blipFill>
        <p:spPr>
          <a:xfrm>
            <a:off x="5223442" y="1301289"/>
            <a:ext cx="3512684" cy="4626462"/>
          </a:xfrm>
          <a:prstGeom prst="rect">
            <a:avLst/>
          </a:prstGeom>
        </p:spPr>
      </p:pic>
    </p:spTree>
    <p:extLst>
      <p:ext uri="{BB962C8B-B14F-4D97-AF65-F5344CB8AC3E}">
        <p14:creationId xmlns:p14="http://schemas.microsoft.com/office/powerpoint/2010/main" val="2047946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36D918-A935-777F-C13F-76A5B26ABA06}"/>
              </a:ext>
            </a:extLst>
          </p:cNvPr>
          <p:cNvSpPr>
            <a:spLocks noGrp="1"/>
          </p:cNvSpPr>
          <p:nvPr>
            <p:ph idx="1"/>
          </p:nvPr>
        </p:nvSpPr>
        <p:spPr>
          <a:xfrm>
            <a:off x="457200" y="914400"/>
            <a:ext cx="8229600" cy="5105400"/>
          </a:xfrm>
        </p:spPr>
        <p:txBody>
          <a:bodyPr>
            <a:normAutofit/>
          </a:bodyPr>
          <a:lstStyle/>
          <a:p>
            <a:pPr marL="0" indent="0">
              <a:buNone/>
            </a:pPr>
            <a:r>
              <a:rPr lang="en-US" dirty="0"/>
              <a:t>Stramenophiles:</a:t>
            </a:r>
          </a:p>
          <a:p>
            <a:r>
              <a:rPr lang="en-US" dirty="0"/>
              <a:t>Include photosynthetic marine algae and heterotrophic protists ranging from single-celled organisms to massive multicellular kelp</a:t>
            </a:r>
          </a:p>
          <a:p>
            <a:pPr lvl="1"/>
            <a:r>
              <a:rPr lang="en-US" dirty="0"/>
              <a:t>Diatoms</a:t>
            </a:r>
          </a:p>
          <a:p>
            <a:pPr lvl="1"/>
            <a:r>
              <a:rPr lang="en-US" dirty="0"/>
              <a:t>Brown algae</a:t>
            </a:r>
          </a:p>
          <a:p>
            <a:pPr lvl="1"/>
            <a:r>
              <a:rPr lang="en-US" dirty="0"/>
              <a:t>Golden algae</a:t>
            </a:r>
          </a:p>
          <a:p>
            <a:pPr lvl="1"/>
            <a:r>
              <a:rPr lang="en-US" dirty="0"/>
              <a:t>Oomycetes</a:t>
            </a:r>
          </a:p>
          <a:p>
            <a:r>
              <a:rPr lang="en-US" dirty="0"/>
              <a:t>Have chloroplasts derived from red algae</a:t>
            </a:r>
          </a:p>
        </p:txBody>
      </p:sp>
      <p:sp>
        <p:nvSpPr>
          <p:cNvPr id="4" name="Title 1">
            <a:extLst>
              <a:ext uri="{FF2B5EF4-FFF2-40B4-BE49-F238E27FC236}">
                <a16:creationId xmlns:a16="http://schemas.microsoft.com/office/drawing/2014/main" id="{7271510D-A2D1-BBD1-3272-B95EC1657574}"/>
              </a:ext>
            </a:extLst>
          </p:cNvPr>
          <p:cNvSpPr>
            <a:spLocks noGrp="1"/>
          </p:cNvSpPr>
          <p:nvPr>
            <p:ph type="title"/>
          </p:nvPr>
        </p:nvSpPr>
        <p:spPr/>
        <p:txBody>
          <a:bodyPr/>
          <a:lstStyle/>
          <a:p>
            <a:r>
              <a:rPr lang="en-US" dirty="0"/>
              <a:t>Chromalveolata: Stramenophiles</a:t>
            </a:r>
            <a:r>
              <a:rPr lang="en-US" sz="1400" baseline="-25000" dirty="0"/>
              <a:t>1</a:t>
            </a:r>
            <a:endParaRPr lang="en-US" dirty="0"/>
          </a:p>
        </p:txBody>
      </p:sp>
    </p:spTree>
    <p:extLst>
      <p:ext uri="{BB962C8B-B14F-4D97-AF65-F5344CB8AC3E}">
        <p14:creationId xmlns:p14="http://schemas.microsoft.com/office/powerpoint/2010/main" val="3525971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71510D-A2D1-BBD1-3272-B95EC1657574}"/>
              </a:ext>
            </a:extLst>
          </p:cNvPr>
          <p:cNvSpPr>
            <a:spLocks noGrp="1"/>
          </p:cNvSpPr>
          <p:nvPr>
            <p:ph type="title"/>
          </p:nvPr>
        </p:nvSpPr>
        <p:spPr/>
        <p:txBody>
          <a:bodyPr/>
          <a:lstStyle/>
          <a:p>
            <a:r>
              <a:rPr lang="en-US" dirty="0"/>
              <a:t>Chromalveolata: Stramenophiles</a:t>
            </a:r>
            <a:r>
              <a:rPr lang="en-US" sz="1400" baseline="-25000" dirty="0"/>
              <a:t>2</a:t>
            </a:r>
            <a:endParaRPr lang="en-US" dirty="0"/>
          </a:p>
        </p:txBody>
      </p:sp>
      <p:sp>
        <p:nvSpPr>
          <p:cNvPr id="3" name="Content Placeholder 2">
            <a:extLst>
              <a:ext uri="{FF2B5EF4-FFF2-40B4-BE49-F238E27FC236}">
                <a16:creationId xmlns:a16="http://schemas.microsoft.com/office/drawing/2014/main" id="{6236D918-A935-777F-C13F-76A5B26ABA06}"/>
              </a:ext>
            </a:extLst>
          </p:cNvPr>
          <p:cNvSpPr>
            <a:spLocks noGrp="1"/>
          </p:cNvSpPr>
          <p:nvPr>
            <p:ph idx="1"/>
          </p:nvPr>
        </p:nvSpPr>
        <p:spPr>
          <a:xfrm>
            <a:off x="457200" y="990600"/>
            <a:ext cx="3962400" cy="5105400"/>
          </a:xfrm>
        </p:spPr>
        <p:txBody>
          <a:bodyPr>
            <a:normAutofit/>
          </a:bodyPr>
          <a:lstStyle/>
          <a:p>
            <a:pPr marL="0" indent="0">
              <a:buNone/>
            </a:pPr>
            <a:r>
              <a:rPr lang="en-US" dirty="0"/>
              <a:t>Stramenophiles:</a:t>
            </a:r>
          </a:p>
          <a:p>
            <a:r>
              <a:rPr lang="en-US" dirty="0"/>
              <a:t>Each have a textured ("hair") flagellum</a:t>
            </a:r>
          </a:p>
          <a:p>
            <a:r>
              <a:rPr lang="en-US" dirty="0"/>
              <a:t>Each often also have an additional hairless flagellum</a:t>
            </a:r>
          </a:p>
          <a:p>
            <a:endParaRPr lang="en-US" dirty="0"/>
          </a:p>
        </p:txBody>
      </p:sp>
      <p:sp>
        <p:nvSpPr>
          <p:cNvPr id="5" name="TextBox 4">
            <a:extLst>
              <a:ext uri="{FF2B5EF4-FFF2-40B4-BE49-F238E27FC236}">
                <a16:creationId xmlns:a16="http://schemas.microsoft.com/office/drawing/2014/main" id="{62990C79-7768-DD03-1803-255ED9B03D2D}"/>
              </a:ext>
            </a:extLst>
          </p:cNvPr>
          <p:cNvSpPr txBox="1"/>
          <p:nvPr/>
        </p:nvSpPr>
        <p:spPr>
          <a:xfrm>
            <a:off x="5962650" y="1092457"/>
            <a:ext cx="1485900" cy="307777"/>
          </a:xfrm>
          <a:prstGeom prst="rect">
            <a:avLst/>
          </a:prstGeom>
          <a:noFill/>
        </p:spPr>
        <p:txBody>
          <a:bodyPr wrap="square" rtlCol="0">
            <a:spAutoFit/>
          </a:bodyPr>
          <a:lstStyle/>
          <a:p>
            <a:pPr algn="ctr"/>
            <a:r>
              <a:rPr lang="en-US" sz="1400" b="1" dirty="0"/>
              <a:t>23.2 Figure 22</a:t>
            </a:r>
          </a:p>
        </p:txBody>
      </p:sp>
      <p:pic>
        <p:nvPicPr>
          <p:cNvPr id="6" name="Content Placeholder 5" descr="A drawing of a stramenopile cell showing a hairy and hairless flagellum">
            <a:extLst>
              <a:ext uri="{FF2B5EF4-FFF2-40B4-BE49-F238E27FC236}">
                <a16:creationId xmlns:a16="http://schemas.microsoft.com/office/drawing/2014/main" id="{D8FB60E5-3B7F-CD69-1A53-6BB33EC7FE32}"/>
              </a:ext>
            </a:extLst>
          </p:cNvPr>
          <p:cNvPicPr>
            <a:picLocks noChangeAspect="1"/>
          </p:cNvPicPr>
          <p:nvPr/>
        </p:nvPicPr>
        <p:blipFill>
          <a:blip r:embed="rId2"/>
          <a:srcRect l="24074" t="7000" r="24074" b="7399"/>
          <a:stretch/>
        </p:blipFill>
        <p:spPr>
          <a:xfrm>
            <a:off x="4572000" y="1458813"/>
            <a:ext cx="4267200" cy="3913703"/>
          </a:xfrm>
          <a:prstGeom prst="rect">
            <a:avLst/>
          </a:prstGeom>
        </p:spPr>
      </p:pic>
      <p:sp>
        <p:nvSpPr>
          <p:cNvPr id="7" name="TextBox 6">
            <a:extLst>
              <a:ext uri="{FF2B5EF4-FFF2-40B4-BE49-F238E27FC236}">
                <a16:creationId xmlns:a16="http://schemas.microsoft.com/office/drawing/2014/main" id="{29A90D76-3178-AA0D-913E-3D1D4FCCFD05}"/>
              </a:ext>
            </a:extLst>
          </p:cNvPr>
          <p:cNvSpPr txBox="1"/>
          <p:nvPr/>
        </p:nvSpPr>
        <p:spPr>
          <a:xfrm>
            <a:off x="4562475" y="5431095"/>
            <a:ext cx="4572000" cy="246221"/>
          </a:xfrm>
          <a:prstGeom prst="rect">
            <a:avLst/>
          </a:prstGeom>
          <a:noFill/>
        </p:spPr>
        <p:txBody>
          <a:bodyPr wrap="square">
            <a:spAutoFit/>
          </a:bodyPr>
          <a:lstStyle/>
          <a:p>
            <a:pPr algn="ctr"/>
            <a:r>
              <a:rPr lang="en-US" sz="1000" dirty="0"/>
              <a:t>CNX OpenStax on Wikimedia Commons. "Stamenophile."</a:t>
            </a:r>
          </a:p>
        </p:txBody>
      </p:sp>
    </p:spTree>
    <p:extLst>
      <p:ext uri="{BB962C8B-B14F-4D97-AF65-F5344CB8AC3E}">
        <p14:creationId xmlns:p14="http://schemas.microsoft.com/office/powerpoint/2010/main" val="3301358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64A3-3C5D-C4EB-A5D4-8C8D4C928015}"/>
              </a:ext>
            </a:extLst>
          </p:cNvPr>
          <p:cNvSpPr>
            <a:spLocks noGrp="1"/>
          </p:cNvSpPr>
          <p:nvPr>
            <p:ph type="title"/>
          </p:nvPr>
        </p:nvSpPr>
        <p:spPr/>
        <p:txBody>
          <a:bodyPr/>
          <a:lstStyle/>
          <a:p>
            <a:r>
              <a:rPr lang="en-US" dirty="0"/>
              <a:t>Stramenophiles: Diatoms</a:t>
            </a:r>
            <a:r>
              <a:rPr lang="en-US" sz="1400" baseline="-25000" dirty="0"/>
              <a:t>1</a:t>
            </a:r>
            <a:endParaRPr lang="en-US" dirty="0"/>
          </a:p>
        </p:txBody>
      </p:sp>
      <p:sp>
        <p:nvSpPr>
          <p:cNvPr id="3" name="Content Placeholder 2">
            <a:extLst>
              <a:ext uri="{FF2B5EF4-FFF2-40B4-BE49-F238E27FC236}">
                <a16:creationId xmlns:a16="http://schemas.microsoft.com/office/drawing/2014/main" id="{5BBFF5D4-BBE7-7BC7-84D1-5247F0D249B9}"/>
              </a:ext>
            </a:extLst>
          </p:cNvPr>
          <p:cNvSpPr>
            <a:spLocks noGrp="1"/>
          </p:cNvSpPr>
          <p:nvPr>
            <p:ph idx="1"/>
          </p:nvPr>
        </p:nvSpPr>
        <p:spPr>
          <a:xfrm>
            <a:off x="457200" y="990600"/>
            <a:ext cx="8229600" cy="5074920"/>
          </a:xfrm>
        </p:spPr>
        <p:txBody>
          <a:bodyPr>
            <a:normAutofit fontScale="92500" lnSpcReduction="10000"/>
          </a:bodyPr>
          <a:lstStyle/>
          <a:p>
            <a:pPr marL="0" indent="0">
              <a:buNone/>
            </a:pPr>
            <a:r>
              <a:rPr lang="en-US" dirty="0"/>
              <a:t>Diatoms:</a:t>
            </a:r>
          </a:p>
          <a:p>
            <a:r>
              <a:rPr lang="en-US" dirty="0"/>
              <a:t>Are unicellular photosynthetic protists</a:t>
            </a:r>
          </a:p>
          <a:p>
            <a:r>
              <a:rPr lang="en-US" dirty="0"/>
              <a:t>Encase themselves in intricately patterned, glassy cell walls composed of silicon dioxide in an organic matrix</a:t>
            </a:r>
          </a:p>
          <a:p>
            <a:r>
              <a:rPr lang="en-US" dirty="0"/>
              <a:t>Are among the freshwater and marine plankton</a:t>
            </a:r>
          </a:p>
          <a:p>
            <a:r>
              <a:rPr lang="en-US" dirty="0"/>
              <a:t>Commonly reproduce asexually and less frequently through sexual reproduction and sporulation</a:t>
            </a:r>
          </a:p>
          <a:p>
            <a:r>
              <a:rPr lang="en-US" dirty="0"/>
              <a:t>Sometimes have a </a:t>
            </a:r>
            <a:r>
              <a:rPr lang="en-US" b="1" dirty="0"/>
              <a:t>raphe</a:t>
            </a:r>
            <a:r>
              <a:rPr lang="en-US" dirty="0"/>
              <a:t> (a slit) in their silica shell</a:t>
            </a:r>
          </a:p>
          <a:p>
            <a:pPr lvl="1"/>
            <a:r>
              <a:rPr lang="en-US" dirty="0"/>
              <a:t>Expelling mucopolysaccharides from the raphe allows them:</a:t>
            </a:r>
          </a:p>
          <a:p>
            <a:pPr lvl="2"/>
            <a:r>
              <a:rPr lang="en-US" sz="2800" dirty="0"/>
              <a:t>To attach to surfaces</a:t>
            </a:r>
          </a:p>
          <a:p>
            <a:pPr lvl="2"/>
            <a:r>
              <a:rPr lang="en-US" sz="2800" dirty="0"/>
              <a:t>To propel themselves in one direction</a:t>
            </a:r>
          </a:p>
        </p:txBody>
      </p:sp>
    </p:spTree>
    <p:extLst>
      <p:ext uri="{BB962C8B-B14F-4D97-AF65-F5344CB8AC3E}">
        <p14:creationId xmlns:p14="http://schemas.microsoft.com/office/powerpoint/2010/main" val="899996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23 </a:t>
            </a:r>
            <a:endParaRPr lang="en-US" sz="3200" dirty="0">
              <a:solidFill>
                <a:schemeClr val="accent1"/>
              </a:solidFill>
            </a:endParaRPr>
          </a:p>
        </p:txBody>
      </p:sp>
      <p:sp>
        <p:nvSpPr>
          <p:cNvPr id="3" name="TextBox 2">
            <a:extLst>
              <a:ext uri="{FF2B5EF4-FFF2-40B4-BE49-F238E27FC236}">
                <a16:creationId xmlns:a16="http://schemas.microsoft.com/office/drawing/2014/main" id="{B67499D6-ED27-5CCB-CB0F-D3AFAEE064CA}"/>
              </a:ext>
            </a:extLst>
          </p:cNvPr>
          <p:cNvSpPr txBox="1"/>
          <p:nvPr/>
        </p:nvSpPr>
        <p:spPr>
          <a:xfrm>
            <a:off x="2286000" y="5737225"/>
            <a:ext cx="4572000" cy="246221"/>
          </a:xfrm>
          <a:prstGeom prst="rect">
            <a:avLst/>
          </a:prstGeom>
          <a:noFill/>
        </p:spPr>
        <p:txBody>
          <a:bodyPr wrap="square">
            <a:spAutoFit/>
          </a:bodyPr>
          <a:lstStyle/>
          <a:p>
            <a:pPr algn="ctr"/>
            <a:r>
              <a:rPr lang="en-US" sz="1000" dirty="0"/>
              <a:t>Prof. Gordon T. Taylor, Stony Brook University on Wikimedia Commons. "Diatoms."</a:t>
            </a:r>
          </a:p>
        </p:txBody>
      </p:sp>
      <p:pic>
        <p:nvPicPr>
          <p:cNvPr id="6" name="Content Placeholder 6" descr="A micrograph of diatoms of various shapes and sizes">
            <a:extLst>
              <a:ext uri="{FF2B5EF4-FFF2-40B4-BE49-F238E27FC236}">
                <a16:creationId xmlns:a16="http://schemas.microsoft.com/office/drawing/2014/main" id="{EF8A5E1A-9F6F-C259-FFCA-9C557D5FBE37}"/>
              </a:ext>
            </a:extLst>
          </p:cNvPr>
          <p:cNvPicPr>
            <a:picLocks noGrp="1" noChangeAspect="1"/>
          </p:cNvPicPr>
          <p:nvPr>
            <p:ph idx="1"/>
          </p:nvPr>
        </p:nvPicPr>
        <p:blipFill>
          <a:blip r:embed="rId3"/>
          <a:srcRect l="13888" t="7000" r="12963" b="6334"/>
          <a:stretch/>
        </p:blipFill>
        <p:spPr>
          <a:xfrm>
            <a:off x="1214804" y="1219200"/>
            <a:ext cx="6714392" cy="4419600"/>
          </a:xfrm>
        </p:spPr>
      </p:pic>
    </p:spTree>
    <p:extLst>
      <p:ext uri="{BB962C8B-B14F-4D97-AF65-F5344CB8AC3E}">
        <p14:creationId xmlns:p14="http://schemas.microsoft.com/office/powerpoint/2010/main" val="1559693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8CC4-0C53-9AE4-99DE-34B45A966775}"/>
              </a:ext>
            </a:extLst>
          </p:cNvPr>
          <p:cNvSpPr>
            <a:spLocks noGrp="1"/>
          </p:cNvSpPr>
          <p:nvPr>
            <p:ph type="title"/>
          </p:nvPr>
        </p:nvSpPr>
        <p:spPr/>
        <p:txBody>
          <a:bodyPr/>
          <a:lstStyle/>
          <a:p>
            <a:r>
              <a:rPr lang="en-US" dirty="0"/>
              <a:t>Protists Vary Widely In Nutritional Strategies</a:t>
            </a:r>
          </a:p>
        </p:txBody>
      </p:sp>
      <p:sp>
        <p:nvSpPr>
          <p:cNvPr id="3" name="Content Placeholder 2">
            <a:extLst>
              <a:ext uri="{FF2B5EF4-FFF2-40B4-BE49-F238E27FC236}">
                <a16:creationId xmlns:a16="http://schemas.microsoft.com/office/drawing/2014/main" id="{4437C508-E66B-D4E2-EC96-CF4E41C8EE17}"/>
              </a:ext>
            </a:extLst>
          </p:cNvPr>
          <p:cNvSpPr>
            <a:spLocks noGrp="1"/>
          </p:cNvSpPr>
          <p:nvPr>
            <p:ph idx="1"/>
          </p:nvPr>
        </p:nvSpPr>
        <p:spPr>
          <a:xfrm>
            <a:off x="457200" y="1097280"/>
            <a:ext cx="8229600" cy="4998720"/>
          </a:xfrm>
        </p:spPr>
        <p:txBody>
          <a:bodyPr>
            <a:normAutofit lnSpcReduction="10000"/>
          </a:bodyPr>
          <a:lstStyle/>
          <a:p>
            <a:r>
              <a:rPr lang="en-US" i="1" dirty="0"/>
              <a:t>Photoautotrophs</a:t>
            </a:r>
            <a:r>
              <a:rPr lang="en-US" dirty="0"/>
              <a:t> store energy by photosynthesis and have chloroplasts.</a:t>
            </a:r>
          </a:p>
          <a:p>
            <a:r>
              <a:rPr lang="en-US" i="1" dirty="0"/>
              <a:t>Heterotrophs</a:t>
            </a:r>
            <a:r>
              <a:rPr lang="en-US" dirty="0"/>
              <a:t> consume organic materials including other organisms.</a:t>
            </a:r>
          </a:p>
          <a:p>
            <a:pPr lvl="1"/>
            <a:r>
              <a:rPr lang="en-US" dirty="0"/>
              <a:t>Amoebas ingest particles by </a:t>
            </a:r>
            <a:r>
              <a:rPr lang="en-US" i="1" dirty="0"/>
              <a:t>phagocytosis</a:t>
            </a:r>
            <a:r>
              <a:rPr lang="en-US" dirty="0"/>
              <a:t>, a process of engulfing a food particle.</a:t>
            </a:r>
          </a:p>
          <a:p>
            <a:pPr lvl="1"/>
            <a:r>
              <a:rPr lang="en-US" dirty="0"/>
              <a:t>Saprobes absorb nutrients from dead organisms or organic wastes.</a:t>
            </a:r>
          </a:p>
          <a:p>
            <a:r>
              <a:rPr lang="en-US" b="1" dirty="0"/>
              <a:t>Mixotrophs</a:t>
            </a:r>
            <a:r>
              <a:rPr lang="en-US" dirty="0"/>
              <a:t> transition between being photoautotrophs or heterotrophs depending on whether sunlight or organic nutrients are available.</a:t>
            </a:r>
          </a:p>
        </p:txBody>
      </p:sp>
    </p:spTree>
    <p:extLst>
      <p:ext uri="{BB962C8B-B14F-4D97-AF65-F5344CB8AC3E}">
        <p14:creationId xmlns:p14="http://schemas.microsoft.com/office/powerpoint/2010/main" val="1364049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64A3-3C5D-C4EB-A5D4-8C8D4C928015}"/>
              </a:ext>
            </a:extLst>
          </p:cNvPr>
          <p:cNvSpPr>
            <a:spLocks noGrp="1"/>
          </p:cNvSpPr>
          <p:nvPr>
            <p:ph type="title"/>
          </p:nvPr>
        </p:nvSpPr>
        <p:spPr/>
        <p:txBody>
          <a:bodyPr/>
          <a:lstStyle/>
          <a:p>
            <a:r>
              <a:rPr lang="en-US" dirty="0"/>
              <a:t>Stramenophiles: Diatoms</a:t>
            </a:r>
            <a:r>
              <a:rPr lang="en-US" sz="1400" baseline="-25000" dirty="0"/>
              <a:t>2</a:t>
            </a:r>
            <a:endParaRPr lang="en-US" dirty="0"/>
          </a:p>
        </p:txBody>
      </p:sp>
      <p:sp>
        <p:nvSpPr>
          <p:cNvPr id="3" name="Content Placeholder 2">
            <a:extLst>
              <a:ext uri="{FF2B5EF4-FFF2-40B4-BE49-F238E27FC236}">
                <a16:creationId xmlns:a16="http://schemas.microsoft.com/office/drawing/2014/main" id="{5BBFF5D4-BBE7-7BC7-84D1-5247F0D249B9}"/>
              </a:ext>
            </a:extLst>
          </p:cNvPr>
          <p:cNvSpPr>
            <a:spLocks noGrp="1"/>
          </p:cNvSpPr>
          <p:nvPr>
            <p:ph idx="1"/>
          </p:nvPr>
        </p:nvSpPr>
        <p:spPr>
          <a:xfrm>
            <a:off x="457200" y="990600"/>
            <a:ext cx="8229600" cy="5074920"/>
          </a:xfrm>
        </p:spPr>
        <p:txBody>
          <a:bodyPr>
            <a:normAutofit/>
          </a:bodyPr>
          <a:lstStyle/>
          <a:p>
            <a:pPr marL="0" indent="0">
              <a:buNone/>
            </a:pPr>
            <a:r>
              <a:rPr lang="en-US" dirty="0"/>
              <a:t>Diatoms:</a:t>
            </a:r>
          </a:p>
          <a:p>
            <a:r>
              <a:rPr lang="en-US" dirty="0"/>
              <a:t>Bloom during nutrient availability and are consumed by aquatic organisms</a:t>
            </a:r>
          </a:p>
          <a:p>
            <a:r>
              <a:rPr lang="en-US" sz="2800" dirty="0"/>
              <a:t>Die when in excess and sink to the sea floor where they are ina</a:t>
            </a:r>
            <a:r>
              <a:rPr lang="en-US" dirty="0"/>
              <a:t>ccessible to saprobe feeding</a:t>
            </a:r>
          </a:p>
          <a:p>
            <a:pPr lvl="1"/>
            <a:r>
              <a:rPr lang="en-US" dirty="0"/>
              <a:t>The CO</a:t>
            </a:r>
            <a:r>
              <a:rPr lang="en-US" baseline="-25000" dirty="0"/>
              <a:t>2</a:t>
            </a:r>
            <a:r>
              <a:rPr lang="en-US" dirty="0"/>
              <a:t> that diatoms consume is not returned to the atmosphere, helping to maintain a balance carbon cycle.</a:t>
            </a:r>
          </a:p>
        </p:txBody>
      </p:sp>
    </p:spTree>
    <p:extLst>
      <p:ext uri="{BB962C8B-B14F-4D97-AF65-F5344CB8AC3E}">
        <p14:creationId xmlns:p14="http://schemas.microsoft.com/office/powerpoint/2010/main" val="267887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24 </a:t>
            </a:r>
            <a:endParaRPr lang="en-US" sz="3200" dirty="0">
              <a:solidFill>
                <a:schemeClr val="accent1"/>
              </a:solidFill>
            </a:endParaRPr>
          </a:p>
        </p:txBody>
      </p:sp>
      <p:sp>
        <p:nvSpPr>
          <p:cNvPr id="3" name="TextBox 2">
            <a:extLst>
              <a:ext uri="{FF2B5EF4-FFF2-40B4-BE49-F238E27FC236}">
                <a16:creationId xmlns:a16="http://schemas.microsoft.com/office/drawing/2014/main" id="{A12BFBAA-766C-EEAE-CD35-34A476FDC6B8}"/>
              </a:ext>
            </a:extLst>
          </p:cNvPr>
          <p:cNvSpPr txBox="1"/>
          <p:nvPr/>
        </p:nvSpPr>
        <p:spPr>
          <a:xfrm>
            <a:off x="2286000" y="5791200"/>
            <a:ext cx="4572000" cy="246221"/>
          </a:xfrm>
          <a:prstGeom prst="rect">
            <a:avLst/>
          </a:prstGeom>
          <a:noFill/>
        </p:spPr>
        <p:txBody>
          <a:bodyPr wrap="square">
            <a:spAutoFit/>
          </a:bodyPr>
          <a:lstStyle/>
          <a:p>
            <a:pPr algn="ctr"/>
            <a:r>
              <a:rPr lang="en-US" sz="1000" dirty="0"/>
              <a:t>Lauren Dauphin, ASA Earth Observatory on Wikimedia Commons. "Phytoplankton."</a:t>
            </a:r>
          </a:p>
        </p:txBody>
      </p:sp>
      <p:pic>
        <p:nvPicPr>
          <p:cNvPr id="6" name="Content Placeholder 6" descr="A cloud of blue and green (phyotoplankton) is shown floating in the ocean">
            <a:extLst>
              <a:ext uri="{FF2B5EF4-FFF2-40B4-BE49-F238E27FC236}">
                <a16:creationId xmlns:a16="http://schemas.microsoft.com/office/drawing/2014/main" id="{9EFC3C23-8AAC-56C2-DE39-9830B0480EF7}"/>
              </a:ext>
            </a:extLst>
          </p:cNvPr>
          <p:cNvPicPr>
            <a:picLocks noGrp="1" noChangeAspect="1"/>
          </p:cNvPicPr>
          <p:nvPr>
            <p:ph idx="1"/>
          </p:nvPr>
        </p:nvPicPr>
        <p:blipFill>
          <a:blip r:embed="rId3"/>
          <a:srcRect l="25927" t="7000" r="24999" b="6334"/>
          <a:stretch/>
        </p:blipFill>
        <p:spPr>
          <a:xfrm>
            <a:off x="2171700" y="1073988"/>
            <a:ext cx="4800600" cy="4710023"/>
          </a:xfrm>
        </p:spPr>
      </p:pic>
    </p:spTree>
    <p:extLst>
      <p:ext uri="{BB962C8B-B14F-4D97-AF65-F5344CB8AC3E}">
        <p14:creationId xmlns:p14="http://schemas.microsoft.com/office/powerpoint/2010/main" val="24152456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097280"/>
            <a:ext cx="8229600" cy="4541520"/>
          </a:xfrm>
        </p:spPr>
        <p:txBody>
          <a:bodyPr>
            <a:normAutofit fontScale="92500" lnSpcReduction="10000"/>
          </a:bodyPr>
          <a:lstStyle/>
          <a:p>
            <a:r>
              <a:rPr lang="en-US" sz="3000" dirty="0"/>
              <a:t>A significant fraction of ocean phytoplankton is composed of various protists, including diatoms, dinoflagellates, Foraminiferans, and choanoflagellates (Figure 24). Many have outer shells, or tests, made of calcium carbonate or cellulose. The carbon in calcium carbonate and cellulose are derived from carbon dioxide, a greenhouse gas. </a:t>
            </a:r>
          </a:p>
          <a:p>
            <a:pPr marL="457200" indent="-457200">
              <a:buFont typeface="Arial" panose="020B0604020202020204" pitchFamily="34" charset="0"/>
              <a:buChar char="•"/>
            </a:pPr>
            <a:r>
              <a:rPr lang="en-US" sz="3000" dirty="0"/>
              <a:t>In a group, discuss how protist phytoplankton represent an important sink, or storage, for global atmospheric carbon dioxide and its relation to global climate change</a:t>
            </a:r>
            <a:r>
              <a:rPr lang="en-US" dirty="0"/>
              <a:t>.</a:t>
            </a:r>
          </a:p>
        </p:txBody>
      </p:sp>
    </p:spTree>
    <p:extLst>
      <p:ext uri="{BB962C8B-B14F-4D97-AF65-F5344CB8AC3E}">
        <p14:creationId xmlns:p14="http://schemas.microsoft.com/office/powerpoint/2010/main" val="3868173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66800"/>
            <a:ext cx="8229600" cy="2971800"/>
          </a:xfrm>
        </p:spPr>
        <p:txBody>
          <a:bodyPr>
            <a:normAutofit/>
          </a:bodyPr>
          <a:lstStyle/>
          <a:p>
            <a:r>
              <a:rPr lang="en-US" dirty="0"/>
              <a:t>Determine whether the shell/test of the given protist groups are made of silicon dioxide, cellulose, or calcium carbonate.</a:t>
            </a:r>
          </a:p>
          <a:p>
            <a:pPr marL="457200" indent="-457200">
              <a:buFont typeface="Arial" panose="020B0604020202020204" pitchFamily="34" charset="0"/>
              <a:buChar char="•"/>
            </a:pPr>
            <a:r>
              <a:rPr lang="en-US" dirty="0"/>
              <a:t>Diatom</a:t>
            </a:r>
          </a:p>
          <a:p>
            <a:pPr marL="457200" indent="-457200">
              <a:buFont typeface="Arial" panose="020B0604020202020204" pitchFamily="34" charset="0"/>
              <a:buChar char="•"/>
            </a:pPr>
            <a:r>
              <a:rPr lang="en-US" dirty="0"/>
              <a:t>Dinoflagellate</a:t>
            </a:r>
          </a:p>
          <a:p>
            <a:pPr marL="457200" indent="-457200">
              <a:buFont typeface="Arial" panose="020B0604020202020204" pitchFamily="34" charset="0"/>
              <a:buChar char="•"/>
            </a:pPr>
            <a:r>
              <a:rPr lang="en-US" dirty="0"/>
              <a:t>Foraminiferans</a:t>
            </a:r>
          </a:p>
        </p:txBody>
      </p:sp>
    </p:spTree>
    <p:extLst>
      <p:ext uri="{BB962C8B-B14F-4D97-AF65-F5344CB8AC3E}">
        <p14:creationId xmlns:p14="http://schemas.microsoft.com/office/powerpoint/2010/main" val="382876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FFEA-6C2B-4C8E-06F0-D94E0550F80F}"/>
              </a:ext>
            </a:extLst>
          </p:cNvPr>
          <p:cNvSpPr>
            <a:spLocks noGrp="1"/>
          </p:cNvSpPr>
          <p:nvPr>
            <p:ph type="title"/>
          </p:nvPr>
        </p:nvSpPr>
        <p:spPr/>
        <p:txBody>
          <a:bodyPr/>
          <a:lstStyle/>
          <a:p>
            <a:r>
              <a:rPr lang="en-US" dirty="0"/>
              <a:t>Stramenophiles: Golden Algae</a:t>
            </a:r>
          </a:p>
        </p:txBody>
      </p:sp>
      <p:sp>
        <p:nvSpPr>
          <p:cNvPr id="3" name="Content Placeholder 2">
            <a:extLst>
              <a:ext uri="{FF2B5EF4-FFF2-40B4-BE49-F238E27FC236}">
                <a16:creationId xmlns:a16="http://schemas.microsoft.com/office/drawing/2014/main" id="{EB3EFA83-FAA3-98F7-2EEC-F1ACF0B5B064}"/>
              </a:ext>
            </a:extLst>
          </p:cNvPr>
          <p:cNvSpPr>
            <a:spLocks noGrp="1"/>
          </p:cNvSpPr>
          <p:nvPr>
            <p:ph idx="1"/>
          </p:nvPr>
        </p:nvSpPr>
        <p:spPr/>
        <p:txBody>
          <a:bodyPr/>
          <a:lstStyle/>
          <a:p>
            <a:pPr marL="0" indent="0">
              <a:buNone/>
            </a:pPr>
            <a:r>
              <a:rPr lang="en-US" dirty="0"/>
              <a:t>Golden algae:</a:t>
            </a:r>
          </a:p>
          <a:p>
            <a:r>
              <a:rPr lang="en-US" dirty="0"/>
              <a:t>Are usually unicellular (although there are some species that can form large colonies)</a:t>
            </a:r>
          </a:p>
          <a:p>
            <a:r>
              <a:rPr lang="en-US" dirty="0"/>
              <a:t>Are golden due to their extensive carotenoids (photosynthetic pigments that are yellow or orange)</a:t>
            </a:r>
          </a:p>
          <a:p>
            <a:r>
              <a:rPr lang="en-US" dirty="0"/>
              <a:t>Are found in both freshwater and marine environments</a:t>
            </a:r>
          </a:p>
          <a:p>
            <a:r>
              <a:rPr lang="en-US" dirty="0"/>
              <a:t>Are among the freshwater and marine plankton</a:t>
            </a:r>
          </a:p>
        </p:txBody>
      </p:sp>
    </p:spTree>
    <p:extLst>
      <p:ext uri="{BB962C8B-B14F-4D97-AF65-F5344CB8AC3E}">
        <p14:creationId xmlns:p14="http://schemas.microsoft.com/office/powerpoint/2010/main" val="23970001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FFEA-6C2B-4C8E-06F0-D94E0550F80F}"/>
              </a:ext>
            </a:extLst>
          </p:cNvPr>
          <p:cNvSpPr>
            <a:spLocks noGrp="1"/>
          </p:cNvSpPr>
          <p:nvPr>
            <p:ph type="title"/>
          </p:nvPr>
        </p:nvSpPr>
        <p:spPr/>
        <p:txBody>
          <a:bodyPr/>
          <a:lstStyle/>
          <a:p>
            <a:r>
              <a:rPr lang="en-US" dirty="0"/>
              <a:t>Stramenophiles: Brown Algae</a:t>
            </a:r>
          </a:p>
        </p:txBody>
      </p:sp>
      <p:sp>
        <p:nvSpPr>
          <p:cNvPr id="3" name="Content Placeholder 2">
            <a:extLst>
              <a:ext uri="{FF2B5EF4-FFF2-40B4-BE49-F238E27FC236}">
                <a16:creationId xmlns:a16="http://schemas.microsoft.com/office/drawing/2014/main" id="{EB3EFA83-FAA3-98F7-2EEC-F1ACF0B5B064}"/>
              </a:ext>
            </a:extLst>
          </p:cNvPr>
          <p:cNvSpPr>
            <a:spLocks noGrp="1"/>
          </p:cNvSpPr>
          <p:nvPr>
            <p:ph idx="1"/>
          </p:nvPr>
        </p:nvSpPr>
        <p:spPr>
          <a:xfrm>
            <a:off x="457200" y="990600"/>
            <a:ext cx="8229600" cy="5410200"/>
          </a:xfrm>
        </p:spPr>
        <p:txBody>
          <a:bodyPr>
            <a:normAutofit/>
          </a:bodyPr>
          <a:lstStyle/>
          <a:p>
            <a:pPr marL="0" indent="0">
              <a:buNone/>
            </a:pPr>
            <a:r>
              <a:rPr lang="en-US" dirty="0"/>
              <a:t>Brown algae:</a:t>
            </a:r>
          </a:p>
          <a:p>
            <a:r>
              <a:rPr lang="en-US" dirty="0"/>
              <a:t>Are primarily marine, multicellular organisms known as seaweeds (Example: giant kelps)</a:t>
            </a:r>
          </a:p>
          <a:p>
            <a:r>
              <a:rPr lang="en-US" dirty="0"/>
              <a:t>May have evolved specialized </a:t>
            </a:r>
          </a:p>
          <a:p>
            <a:pPr lvl="1"/>
            <a:r>
              <a:rPr lang="en-US" dirty="0"/>
              <a:t>Rootlike holdfasts</a:t>
            </a:r>
          </a:p>
          <a:p>
            <a:pPr lvl="1"/>
            <a:r>
              <a:rPr lang="en-US" dirty="0"/>
              <a:t>Stemlike stipes up to 60 m long</a:t>
            </a:r>
          </a:p>
          <a:p>
            <a:pPr lvl="1"/>
            <a:r>
              <a:rPr lang="en-US" dirty="0"/>
              <a:t>Leaflike blades that photosynthesize</a:t>
            </a:r>
          </a:p>
          <a:p>
            <a:r>
              <a:rPr lang="en-US" dirty="0"/>
              <a:t>Have a variety of life cycles, including alternation of generations</a:t>
            </a:r>
          </a:p>
          <a:p>
            <a:r>
              <a:rPr lang="en-US" dirty="0"/>
              <a:t>Example: </a:t>
            </a:r>
            <a:r>
              <a:rPr lang="en-US" i="1" dirty="0"/>
              <a:t>Laminaria</a:t>
            </a:r>
            <a:endParaRPr lang="en-US" dirty="0"/>
          </a:p>
        </p:txBody>
      </p:sp>
    </p:spTree>
    <p:extLst>
      <p:ext uri="{BB962C8B-B14F-4D97-AF65-F5344CB8AC3E}">
        <p14:creationId xmlns:p14="http://schemas.microsoft.com/office/powerpoint/2010/main" val="10514910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25 </a:t>
            </a:r>
            <a:endParaRPr lang="en-US" sz="3200" dirty="0">
              <a:solidFill>
                <a:schemeClr val="accent1"/>
              </a:solidFill>
            </a:endParaRPr>
          </a:p>
        </p:txBody>
      </p:sp>
      <p:sp>
        <p:nvSpPr>
          <p:cNvPr id="3" name="TextBox 2">
            <a:extLst>
              <a:ext uri="{FF2B5EF4-FFF2-40B4-BE49-F238E27FC236}">
                <a16:creationId xmlns:a16="http://schemas.microsoft.com/office/drawing/2014/main" id="{716C9807-DD6D-8BD7-35F6-477A00FA3B45}"/>
              </a:ext>
            </a:extLst>
          </p:cNvPr>
          <p:cNvSpPr txBox="1"/>
          <p:nvPr/>
        </p:nvSpPr>
        <p:spPr>
          <a:xfrm>
            <a:off x="2284095" y="5779142"/>
            <a:ext cx="4572000" cy="246221"/>
          </a:xfrm>
          <a:prstGeom prst="rect">
            <a:avLst/>
          </a:prstGeom>
          <a:noFill/>
        </p:spPr>
        <p:txBody>
          <a:bodyPr wrap="square">
            <a:spAutoFit/>
          </a:bodyPr>
          <a:lstStyle/>
          <a:p>
            <a:pPr algn="ctr"/>
            <a:r>
              <a:rPr lang="en-US" sz="1000" dirty="0"/>
              <a:t>CNX OpenStax on Wikimedia Commons. "</a:t>
            </a:r>
            <a:r>
              <a:rPr lang="en-US" sz="1000" i="1" dirty="0"/>
              <a:t>Laminaria</a:t>
            </a:r>
            <a:r>
              <a:rPr lang="en-US" sz="1000" dirty="0"/>
              <a:t> life cycle."</a:t>
            </a:r>
          </a:p>
        </p:txBody>
      </p:sp>
      <p:pic>
        <p:nvPicPr>
          <p:cNvPr id="6" name="Content Placeholder 5" descr="The life cycle of the brown algae, Laminaria, begins when sporangia undergo meiosis, producing 1n zoospores. The zoospores undergo mitosis, producing multicellular male and female gametophytes. The female gametophyte produces eggs, and the male gametophyte produces sperm. The sperm fertilizes the egg, producing a 2n zygote. The zygote undergoes mitosis, producing a multicellular sporophyte. The mature sporophyte produces sporangia, completing the cycle. A photo inset shows the sporophyte stage, which resembles a plant with long, flat bladelike leaves attached to green stalks via bladder like connections. Both the blade and stalks are submerged. Sporangia are associated with the leaf like structures.">
            <a:extLst>
              <a:ext uri="{FF2B5EF4-FFF2-40B4-BE49-F238E27FC236}">
                <a16:creationId xmlns:a16="http://schemas.microsoft.com/office/drawing/2014/main" id="{6578F6E8-C6A9-2B3C-2C8F-516197AC8235}"/>
              </a:ext>
            </a:extLst>
          </p:cNvPr>
          <p:cNvPicPr>
            <a:picLocks noGrp="1" noChangeAspect="1"/>
          </p:cNvPicPr>
          <p:nvPr>
            <p:ph idx="1"/>
          </p:nvPr>
        </p:nvPicPr>
        <p:blipFill>
          <a:blip r:embed="rId3"/>
          <a:srcRect l="7408" t="7000" r="6481" b="4668"/>
          <a:stretch/>
        </p:blipFill>
        <p:spPr>
          <a:xfrm>
            <a:off x="694426" y="1219200"/>
            <a:ext cx="7755147" cy="4419600"/>
          </a:xfrm>
        </p:spPr>
      </p:pic>
    </p:spTree>
    <p:extLst>
      <p:ext uri="{BB962C8B-B14F-4D97-AF65-F5344CB8AC3E}">
        <p14:creationId xmlns:p14="http://schemas.microsoft.com/office/powerpoint/2010/main" val="20104235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53AA-7B71-700E-1CB3-C52D33B1D49B}"/>
              </a:ext>
            </a:extLst>
          </p:cNvPr>
          <p:cNvSpPr>
            <a:spLocks noGrp="1"/>
          </p:cNvSpPr>
          <p:nvPr>
            <p:ph type="title"/>
          </p:nvPr>
        </p:nvSpPr>
        <p:spPr/>
        <p:txBody>
          <a:bodyPr/>
          <a:lstStyle/>
          <a:p>
            <a:r>
              <a:rPr lang="en-US" dirty="0"/>
              <a:t>Stramenophiles: Oomycetes</a:t>
            </a:r>
          </a:p>
        </p:txBody>
      </p:sp>
      <p:sp>
        <p:nvSpPr>
          <p:cNvPr id="3" name="Content Placeholder 2">
            <a:extLst>
              <a:ext uri="{FF2B5EF4-FFF2-40B4-BE49-F238E27FC236}">
                <a16:creationId xmlns:a16="http://schemas.microsoft.com/office/drawing/2014/main" id="{C77242A7-8AA3-D2EA-8ABC-01B896E42C33}"/>
              </a:ext>
            </a:extLst>
          </p:cNvPr>
          <p:cNvSpPr>
            <a:spLocks noGrp="1"/>
          </p:cNvSpPr>
          <p:nvPr>
            <p:ph idx="1"/>
          </p:nvPr>
        </p:nvSpPr>
        <p:spPr>
          <a:xfrm>
            <a:off x="457200" y="1097280"/>
            <a:ext cx="8229600" cy="5074920"/>
          </a:xfrm>
        </p:spPr>
        <p:txBody>
          <a:bodyPr>
            <a:normAutofit fontScale="85000" lnSpcReduction="10000"/>
          </a:bodyPr>
          <a:lstStyle/>
          <a:p>
            <a:pPr marL="0" indent="0">
              <a:buNone/>
            </a:pPr>
            <a:r>
              <a:rPr lang="en-US" dirty="0"/>
              <a:t>Oomycetes (the "egg fungus," water molds):</a:t>
            </a:r>
          </a:p>
          <a:p>
            <a:r>
              <a:rPr lang="en-US" dirty="0"/>
              <a:t>Have a fungus-like morphology, but sequence data shows they are not closely related to fungi</a:t>
            </a:r>
          </a:p>
          <a:p>
            <a:r>
              <a:rPr lang="en-US" dirty="0"/>
              <a:t>Have cellulose-based cell walls and extensive filament networks for nutrient uptake</a:t>
            </a:r>
          </a:p>
          <a:p>
            <a:r>
              <a:rPr lang="en-US" dirty="0"/>
              <a:t>Often have 2 oppositely directed flagella (one hairy and one smooth) for locomotion as diploid spores</a:t>
            </a:r>
          </a:p>
          <a:p>
            <a:r>
              <a:rPr lang="en-US" dirty="0"/>
              <a:t>Are nonphotosynthetic</a:t>
            </a:r>
          </a:p>
          <a:p>
            <a:r>
              <a:rPr lang="en-US" dirty="0"/>
              <a:t>Include many saprobes and parasites</a:t>
            </a:r>
          </a:p>
          <a:p>
            <a:pPr lvl="1"/>
            <a:r>
              <a:rPr lang="en-US" dirty="0"/>
              <a:t>They appear as white fluffy growths on dead organisms</a:t>
            </a:r>
          </a:p>
          <a:p>
            <a:r>
              <a:rPr lang="en-US" dirty="0"/>
              <a:t>Are usually aquatic, but some parasitize terrestrial plants</a:t>
            </a:r>
          </a:p>
          <a:p>
            <a:pPr lvl="1"/>
            <a:r>
              <a:rPr lang="en-US" dirty="0"/>
              <a:t>Example: </a:t>
            </a:r>
            <a:r>
              <a:rPr lang="en-US" i="1" dirty="0"/>
              <a:t>Phytophthora infestans </a:t>
            </a:r>
            <a:r>
              <a:rPr lang="en-US" dirty="0"/>
              <a:t>caused Irish potato famine.</a:t>
            </a:r>
          </a:p>
        </p:txBody>
      </p:sp>
    </p:spTree>
    <p:extLst>
      <p:ext uri="{BB962C8B-B14F-4D97-AF65-F5344CB8AC3E}">
        <p14:creationId xmlns:p14="http://schemas.microsoft.com/office/powerpoint/2010/main" val="28394704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26 </a:t>
            </a:r>
            <a:endParaRPr lang="en-US" sz="3200" dirty="0">
              <a:solidFill>
                <a:schemeClr val="accent1"/>
              </a:solidFill>
            </a:endParaRPr>
          </a:p>
        </p:txBody>
      </p:sp>
      <p:sp>
        <p:nvSpPr>
          <p:cNvPr id="3" name="TextBox 2">
            <a:extLst>
              <a:ext uri="{FF2B5EF4-FFF2-40B4-BE49-F238E27FC236}">
                <a16:creationId xmlns:a16="http://schemas.microsoft.com/office/drawing/2014/main" id="{B1A14C5D-3B9B-6FDF-A389-AC56069462A0}"/>
              </a:ext>
            </a:extLst>
          </p:cNvPr>
          <p:cNvSpPr txBox="1"/>
          <p:nvPr/>
        </p:nvSpPr>
        <p:spPr>
          <a:xfrm>
            <a:off x="2286000" y="5778794"/>
            <a:ext cx="4572000" cy="246221"/>
          </a:xfrm>
          <a:prstGeom prst="rect">
            <a:avLst/>
          </a:prstGeom>
          <a:noFill/>
        </p:spPr>
        <p:txBody>
          <a:bodyPr wrap="square">
            <a:spAutoFit/>
          </a:bodyPr>
          <a:lstStyle/>
          <a:p>
            <a:pPr algn="ctr"/>
            <a:r>
              <a:rPr lang="en-US" sz="1000" dirty="0"/>
              <a:t>Onco p53 on Wikimedia Commons. "</a:t>
            </a:r>
            <a:r>
              <a:rPr lang="en-US" sz="1000" i="1" dirty="0"/>
              <a:t>Phytophthora agathidicida</a:t>
            </a:r>
            <a:r>
              <a:rPr lang="en-US" sz="1000" dirty="0"/>
              <a:t>."</a:t>
            </a:r>
          </a:p>
        </p:txBody>
      </p:sp>
      <p:pic>
        <p:nvPicPr>
          <p:cNvPr id="6" name="Content Placeholder 6" descr="A micrograph of P. agathidicida">
            <a:extLst>
              <a:ext uri="{FF2B5EF4-FFF2-40B4-BE49-F238E27FC236}">
                <a16:creationId xmlns:a16="http://schemas.microsoft.com/office/drawing/2014/main" id="{3DF6E811-6FA4-A8A6-0456-EC5B1D657BA8}"/>
              </a:ext>
            </a:extLst>
          </p:cNvPr>
          <p:cNvPicPr>
            <a:picLocks noGrp="1" noChangeAspect="1"/>
          </p:cNvPicPr>
          <p:nvPr>
            <p:ph idx="1"/>
          </p:nvPr>
        </p:nvPicPr>
        <p:blipFill>
          <a:blip r:embed="rId3"/>
          <a:srcRect l="23149" t="6666" r="23147" b="6666"/>
          <a:stretch/>
        </p:blipFill>
        <p:spPr>
          <a:xfrm>
            <a:off x="2095500" y="1208689"/>
            <a:ext cx="4953000" cy="4440621"/>
          </a:xfrm>
        </p:spPr>
      </p:pic>
    </p:spTree>
    <p:extLst>
      <p:ext uri="{BB962C8B-B14F-4D97-AF65-F5344CB8AC3E}">
        <p14:creationId xmlns:p14="http://schemas.microsoft.com/office/powerpoint/2010/main" val="25847855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C5BB-3E63-1AB9-696C-7E0DE4C92603}"/>
              </a:ext>
            </a:extLst>
          </p:cNvPr>
          <p:cNvSpPr>
            <a:spLocks noGrp="1"/>
          </p:cNvSpPr>
          <p:nvPr>
            <p:ph type="title"/>
          </p:nvPr>
        </p:nvSpPr>
        <p:spPr/>
        <p:txBody>
          <a:bodyPr/>
          <a:lstStyle/>
          <a:p>
            <a:r>
              <a:rPr lang="en-US" dirty="0"/>
              <a:t>Supergroup Excavata</a:t>
            </a:r>
          </a:p>
        </p:txBody>
      </p:sp>
      <p:sp>
        <p:nvSpPr>
          <p:cNvPr id="3" name="Content Placeholder 2">
            <a:extLst>
              <a:ext uri="{FF2B5EF4-FFF2-40B4-BE49-F238E27FC236}">
                <a16:creationId xmlns:a16="http://schemas.microsoft.com/office/drawing/2014/main" id="{9CAD8989-C962-1BF5-2467-247A16EF9A0B}"/>
              </a:ext>
            </a:extLst>
          </p:cNvPr>
          <p:cNvSpPr>
            <a:spLocks noGrp="1"/>
          </p:cNvSpPr>
          <p:nvPr>
            <p:ph idx="1"/>
          </p:nvPr>
        </p:nvSpPr>
        <p:spPr>
          <a:xfrm>
            <a:off x="457200" y="990600"/>
            <a:ext cx="8229600" cy="5105400"/>
          </a:xfrm>
        </p:spPr>
        <p:txBody>
          <a:bodyPr>
            <a:normAutofit fontScale="92500" lnSpcReduction="10000"/>
          </a:bodyPr>
          <a:lstStyle/>
          <a:p>
            <a:pPr marL="0" indent="0">
              <a:buNone/>
            </a:pPr>
            <a:r>
              <a:rPr lang="en-US" dirty="0"/>
              <a:t>Excavata:</a:t>
            </a:r>
          </a:p>
          <a:p>
            <a:r>
              <a:rPr lang="en-US" dirty="0"/>
              <a:t>Are commonly asymmetrical, single-celled organisms with a groove "excavated" from one side</a:t>
            </a:r>
          </a:p>
          <a:p>
            <a:r>
              <a:rPr lang="en-US" dirty="0"/>
              <a:t>Include heterotrophic predators, photosynthetic species, and parasites</a:t>
            </a:r>
          </a:p>
          <a:p>
            <a:r>
              <a:rPr lang="en-US" dirty="0"/>
              <a:t>Have a variety of modified mitochondria as well as chloroplasts derived from green algae by secondary endosymbiosis</a:t>
            </a:r>
          </a:p>
          <a:p>
            <a:r>
              <a:rPr lang="en-US" dirty="0"/>
              <a:t>Include:</a:t>
            </a:r>
          </a:p>
          <a:p>
            <a:pPr lvl="1"/>
            <a:r>
              <a:rPr lang="en-US" dirty="0"/>
              <a:t>Diplomonads (usually symbionts or parasites)</a:t>
            </a:r>
          </a:p>
          <a:p>
            <a:pPr lvl="1"/>
            <a:r>
              <a:rPr lang="en-US" dirty="0"/>
              <a:t>Parabasalids (usually symbionts or parasites)</a:t>
            </a:r>
          </a:p>
          <a:p>
            <a:pPr lvl="1"/>
            <a:r>
              <a:rPr lang="en-US" dirty="0"/>
              <a:t>Euglenozoans (usually free-living)</a:t>
            </a:r>
          </a:p>
        </p:txBody>
      </p:sp>
    </p:spTree>
    <p:extLst>
      <p:ext uri="{BB962C8B-B14F-4D97-AF65-F5344CB8AC3E}">
        <p14:creationId xmlns:p14="http://schemas.microsoft.com/office/powerpoint/2010/main" val="3407004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696DE-B190-42E6-3C08-CF9BA46C45D5}"/>
              </a:ext>
            </a:extLst>
          </p:cNvPr>
          <p:cNvSpPr>
            <a:spLocks noGrp="1"/>
          </p:cNvSpPr>
          <p:nvPr>
            <p:ph type="title"/>
          </p:nvPr>
        </p:nvSpPr>
        <p:spPr/>
        <p:txBody>
          <a:bodyPr/>
          <a:lstStyle/>
          <a:p>
            <a:r>
              <a:rPr lang="en-US" dirty="0"/>
              <a:t>Phagocytosis Is Commonly Used By Amoebas</a:t>
            </a:r>
          </a:p>
        </p:txBody>
      </p:sp>
      <p:sp>
        <p:nvSpPr>
          <p:cNvPr id="3" name="Content Placeholder 2">
            <a:extLst>
              <a:ext uri="{FF2B5EF4-FFF2-40B4-BE49-F238E27FC236}">
                <a16:creationId xmlns:a16="http://schemas.microsoft.com/office/drawing/2014/main" id="{BE9470FF-F5C9-25CC-0F70-C5D84E6A34A7}"/>
              </a:ext>
            </a:extLst>
          </p:cNvPr>
          <p:cNvSpPr>
            <a:spLocks noGrp="1"/>
          </p:cNvSpPr>
          <p:nvPr>
            <p:ph idx="1"/>
          </p:nvPr>
        </p:nvSpPr>
        <p:spPr>
          <a:xfrm>
            <a:off x="457200" y="1097280"/>
            <a:ext cx="8229600" cy="4998720"/>
          </a:xfrm>
        </p:spPr>
        <p:txBody>
          <a:bodyPr>
            <a:normAutofit fontScale="92500"/>
          </a:bodyPr>
          <a:lstStyle/>
          <a:p>
            <a:pPr marL="0" indent="0">
              <a:buNone/>
            </a:pPr>
            <a:r>
              <a:rPr lang="en-US" dirty="0"/>
              <a:t>Heterotrophic amoebas commonly ingest food by phagocytosis.</a:t>
            </a:r>
          </a:p>
          <a:p>
            <a:r>
              <a:rPr lang="en-US" i="1" dirty="0"/>
              <a:t>Phagocytosis</a:t>
            </a:r>
            <a:r>
              <a:rPr lang="en-US" dirty="0"/>
              <a:t> is the engulfment of food particles, forming a membrane-bound food vacuole (or phagosome) inside the cell.</a:t>
            </a:r>
          </a:p>
          <a:p>
            <a:r>
              <a:rPr lang="en-US" dirty="0"/>
              <a:t>The phagosome then fuses with a lysosome (containing hydrolytic enzymes) to form a </a:t>
            </a:r>
            <a:r>
              <a:rPr lang="en-US" b="1" dirty="0"/>
              <a:t>phagolysosome</a:t>
            </a:r>
            <a:r>
              <a:rPr lang="en-US" dirty="0"/>
              <a:t>.</a:t>
            </a:r>
          </a:p>
          <a:p>
            <a:r>
              <a:rPr lang="en-US" dirty="0"/>
              <a:t>Food is broken down in the phagolysosome and then diffuses to the cytoplasm where it is used for metabolism.</a:t>
            </a:r>
          </a:p>
          <a:p>
            <a:r>
              <a:rPr lang="en-US" dirty="0"/>
              <a:t>Undigested remains are expelled by </a:t>
            </a:r>
            <a:r>
              <a:rPr lang="en-US" i="1" dirty="0"/>
              <a:t>exocytosis</a:t>
            </a:r>
            <a:r>
              <a:rPr lang="en-US" dirty="0"/>
              <a:t>.</a:t>
            </a:r>
          </a:p>
        </p:txBody>
      </p:sp>
    </p:spTree>
    <p:extLst>
      <p:ext uri="{BB962C8B-B14F-4D97-AF65-F5344CB8AC3E}">
        <p14:creationId xmlns:p14="http://schemas.microsoft.com/office/powerpoint/2010/main" val="21631380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E141-88DE-B839-6CB2-C50249136A59}"/>
              </a:ext>
            </a:extLst>
          </p:cNvPr>
          <p:cNvSpPr>
            <a:spLocks noGrp="1"/>
          </p:cNvSpPr>
          <p:nvPr>
            <p:ph type="title"/>
          </p:nvPr>
        </p:nvSpPr>
        <p:spPr/>
        <p:txBody>
          <a:bodyPr/>
          <a:lstStyle/>
          <a:p>
            <a:r>
              <a:rPr lang="en-US" dirty="0"/>
              <a:t>Excavata: Diplomonads</a:t>
            </a:r>
          </a:p>
        </p:txBody>
      </p:sp>
      <p:sp>
        <p:nvSpPr>
          <p:cNvPr id="3" name="Content Placeholder 2">
            <a:extLst>
              <a:ext uri="{FF2B5EF4-FFF2-40B4-BE49-F238E27FC236}">
                <a16:creationId xmlns:a16="http://schemas.microsoft.com/office/drawing/2014/main" id="{2AF06657-52E6-0AA1-A13D-A4EAD48CF84E}"/>
              </a:ext>
            </a:extLst>
          </p:cNvPr>
          <p:cNvSpPr>
            <a:spLocks noGrp="1"/>
          </p:cNvSpPr>
          <p:nvPr>
            <p:ph idx="1"/>
          </p:nvPr>
        </p:nvSpPr>
        <p:spPr>
          <a:xfrm>
            <a:off x="457200" y="1097280"/>
            <a:ext cx="4724400" cy="5151120"/>
          </a:xfrm>
        </p:spPr>
        <p:txBody>
          <a:bodyPr>
            <a:normAutofit fontScale="85000" lnSpcReduction="10000"/>
          </a:bodyPr>
          <a:lstStyle/>
          <a:p>
            <a:pPr marL="0" indent="0">
              <a:buNone/>
            </a:pPr>
            <a:r>
              <a:rPr lang="en-US" dirty="0"/>
              <a:t>Diplomonads:</a:t>
            </a:r>
          </a:p>
          <a:p>
            <a:r>
              <a:rPr lang="en-US" dirty="0"/>
              <a:t>Have </a:t>
            </a:r>
            <a:r>
              <a:rPr lang="en-US" b="1" dirty="0"/>
              <a:t>mitosomes</a:t>
            </a:r>
            <a:r>
              <a:rPr lang="en-US" dirty="0"/>
              <a:t> (mitochondrial remnant organelles) that function in Fe and S metabolism, but not as respiratory organelles</a:t>
            </a:r>
          </a:p>
          <a:p>
            <a:r>
              <a:rPr lang="en-US" dirty="0"/>
              <a:t>Live in anaerobic environments using other pathways like glycolysis to generate energy</a:t>
            </a:r>
          </a:p>
          <a:p>
            <a:r>
              <a:rPr lang="en-US" dirty="0"/>
              <a:t>Each have 2 similar but not identical haploid nuclei</a:t>
            </a:r>
          </a:p>
          <a:p>
            <a:r>
              <a:rPr lang="en-US" dirty="0"/>
              <a:t>Each have 4 pairs of locomotor flagella that are deeply rooted in basal bodies that lie between the nuclei</a:t>
            </a:r>
          </a:p>
        </p:txBody>
      </p:sp>
      <p:pic>
        <p:nvPicPr>
          <p:cNvPr id="6" name="Content Placeholder 6" descr="A micrograph of an intestinal parasite">
            <a:extLst>
              <a:ext uri="{FF2B5EF4-FFF2-40B4-BE49-F238E27FC236}">
                <a16:creationId xmlns:a16="http://schemas.microsoft.com/office/drawing/2014/main" id="{5F2D3C55-0385-953E-0B45-B1B05057DBEE}"/>
              </a:ext>
            </a:extLst>
          </p:cNvPr>
          <p:cNvPicPr>
            <a:picLocks noChangeAspect="1"/>
          </p:cNvPicPr>
          <p:nvPr/>
        </p:nvPicPr>
        <p:blipFill>
          <a:blip r:embed="rId2"/>
          <a:srcRect l="26852" t="6999" r="25926" b="6844"/>
          <a:stretch/>
        </p:blipFill>
        <p:spPr>
          <a:xfrm>
            <a:off x="5391150" y="1171000"/>
            <a:ext cx="3543300" cy="3591500"/>
          </a:xfrm>
          <a:prstGeom prst="rect">
            <a:avLst/>
          </a:prstGeom>
        </p:spPr>
      </p:pic>
      <p:sp>
        <p:nvSpPr>
          <p:cNvPr id="5" name="TextBox 4">
            <a:extLst>
              <a:ext uri="{FF2B5EF4-FFF2-40B4-BE49-F238E27FC236}">
                <a16:creationId xmlns:a16="http://schemas.microsoft.com/office/drawing/2014/main" id="{2DB34870-0781-39AB-06BA-72592B4C9418}"/>
              </a:ext>
            </a:extLst>
          </p:cNvPr>
          <p:cNvSpPr txBox="1"/>
          <p:nvPr/>
        </p:nvSpPr>
        <p:spPr>
          <a:xfrm>
            <a:off x="5562600" y="4800600"/>
            <a:ext cx="3200400" cy="738664"/>
          </a:xfrm>
          <a:prstGeom prst="rect">
            <a:avLst/>
          </a:prstGeom>
          <a:noFill/>
        </p:spPr>
        <p:txBody>
          <a:bodyPr wrap="square" rtlCol="0">
            <a:spAutoFit/>
          </a:bodyPr>
          <a:lstStyle/>
          <a:p>
            <a:pPr algn="ctr"/>
            <a:r>
              <a:rPr lang="en-US" sz="1400" b="1" dirty="0"/>
              <a:t>23.2 Figure 27: </a:t>
            </a:r>
            <a:r>
              <a:rPr lang="en-US" sz="1400" i="1" dirty="0"/>
              <a:t>Giardia lamblia</a:t>
            </a:r>
            <a:r>
              <a:rPr lang="en-US" sz="1400" dirty="0"/>
              <a:t>, an intestinal parasite that causes diarrhea when ingested, is a diplomonad.</a:t>
            </a:r>
            <a:endParaRPr lang="en-US" sz="1400" b="1" dirty="0"/>
          </a:p>
        </p:txBody>
      </p:sp>
      <p:sp>
        <p:nvSpPr>
          <p:cNvPr id="7" name="TextBox 6">
            <a:extLst>
              <a:ext uri="{FF2B5EF4-FFF2-40B4-BE49-F238E27FC236}">
                <a16:creationId xmlns:a16="http://schemas.microsoft.com/office/drawing/2014/main" id="{708C7B22-4465-AD93-9769-CAA11DCBC521}"/>
              </a:ext>
            </a:extLst>
          </p:cNvPr>
          <p:cNvSpPr txBox="1"/>
          <p:nvPr/>
        </p:nvSpPr>
        <p:spPr>
          <a:xfrm>
            <a:off x="4876800" y="5650691"/>
            <a:ext cx="4572000" cy="246221"/>
          </a:xfrm>
          <a:prstGeom prst="rect">
            <a:avLst/>
          </a:prstGeom>
          <a:noFill/>
        </p:spPr>
        <p:txBody>
          <a:bodyPr wrap="square">
            <a:spAutoFit/>
          </a:bodyPr>
          <a:lstStyle/>
          <a:p>
            <a:pPr algn="ctr"/>
            <a:r>
              <a:rPr lang="en-US" sz="1000" dirty="0"/>
              <a:t>Janice Haney Carr, CDC on Wikimedia Commons. "</a:t>
            </a:r>
            <a:r>
              <a:rPr lang="en-US" sz="1000" i="1" dirty="0"/>
              <a:t>Giardia lamblia</a:t>
            </a:r>
            <a:r>
              <a:rPr lang="en-US" sz="1000" dirty="0"/>
              <a:t>."</a:t>
            </a:r>
          </a:p>
        </p:txBody>
      </p:sp>
    </p:spTree>
    <p:extLst>
      <p:ext uri="{BB962C8B-B14F-4D97-AF65-F5344CB8AC3E}">
        <p14:creationId xmlns:p14="http://schemas.microsoft.com/office/powerpoint/2010/main" val="3175341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1FE0-D44F-D37B-6CD3-81534D796898}"/>
              </a:ext>
            </a:extLst>
          </p:cNvPr>
          <p:cNvSpPr>
            <a:spLocks noGrp="1"/>
          </p:cNvSpPr>
          <p:nvPr>
            <p:ph type="title"/>
          </p:nvPr>
        </p:nvSpPr>
        <p:spPr/>
        <p:txBody>
          <a:bodyPr/>
          <a:lstStyle/>
          <a:p>
            <a:r>
              <a:rPr lang="en-US" dirty="0"/>
              <a:t>Excavata: Parabasalids</a:t>
            </a:r>
          </a:p>
        </p:txBody>
      </p:sp>
      <p:sp>
        <p:nvSpPr>
          <p:cNvPr id="3" name="Content Placeholder 2">
            <a:extLst>
              <a:ext uri="{FF2B5EF4-FFF2-40B4-BE49-F238E27FC236}">
                <a16:creationId xmlns:a16="http://schemas.microsoft.com/office/drawing/2014/main" id="{20CBDBC5-B926-C34D-1969-27274E4C81AB}"/>
              </a:ext>
            </a:extLst>
          </p:cNvPr>
          <p:cNvSpPr>
            <a:spLocks noGrp="1"/>
          </p:cNvSpPr>
          <p:nvPr>
            <p:ph idx="1"/>
          </p:nvPr>
        </p:nvSpPr>
        <p:spPr>
          <a:xfrm>
            <a:off x="457200" y="1097280"/>
            <a:ext cx="8229600" cy="5151120"/>
          </a:xfrm>
        </p:spPr>
        <p:txBody>
          <a:bodyPr>
            <a:normAutofit fontScale="77500" lnSpcReduction="20000"/>
          </a:bodyPr>
          <a:lstStyle/>
          <a:p>
            <a:pPr marL="0" indent="0">
              <a:buNone/>
            </a:pPr>
            <a:r>
              <a:rPr lang="en-US" dirty="0"/>
              <a:t>Parabasalids:</a:t>
            </a:r>
          </a:p>
          <a:p>
            <a:r>
              <a:rPr lang="en-US" dirty="0"/>
              <a:t>Are named for the parabasal apparatus consisting of a Golgi complex with cytoskeletal fibers</a:t>
            </a:r>
          </a:p>
          <a:p>
            <a:r>
              <a:rPr lang="en-US" dirty="0"/>
              <a:t>Each have an axostyle, a bundle of fibers running the cell’s length and beyond, in the cytoskeleton</a:t>
            </a:r>
          </a:p>
          <a:p>
            <a:r>
              <a:rPr lang="en-US" dirty="0"/>
              <a:t>Move with flagella and membrane rippling</a:t>
            </a:r>
          </a:p>
          <a:p>
            <a:r>
              <a:rPr lang="en-US" dirty="0"/>
              <a:t>Have </a:t>
            </a:r>
            <a:r>
              <a:rPr lang="en-US" b="1" dirty="0"/>
              <a:t>hydrogenosomes</a:t>
            </a:r>
            <a:r>
              <a:rPr lang="en-US" dirty="0"/>
              <a:t>, modified mitochondria that function anaerobically to produce H</a:t>
            </a:r>
            <a:r>
              <a:rPr lang="en-US" baseline="-25000" dirty="0"/>
              <a:t>2</a:t>
            </a:r>
            <a:r>
              <a:rPr lang="en-US" dirty="0"/>
              <a:t> gas</a:t>
            </a:r>
          </a:p>
          <a:p>
            <a:r>
              <a:rPr lang="en-US" dirty="0"/>
              <a:t>Include </a:t>
            </a:r>
            <a:r>
              <a:rPr lang="en-US" i="1" dirty="0"/>
              <a:t>Trichomonas vaginalis</a:t>
            </a:r>
            <a:r>
              <a:rPr lang="en-US" dirty="0"/>
              <a:t>, which causes a human STD</a:t>
            </a:r>
          </a:p>
          <a:p>
            <a:pPr lvl="1"/>
            <a:r>
              <a:rPr lang="en-US" dirty="0"/>
              <a:t>Men rarely show symptoms</a:t>
            </a:r>
          </a:p>
          <a:p>
            <a:pPr lvl="1"/>
            <a:r>
              <a:rPr lang="en-US" dirty="0"/>
              <a:t>Women become more susceptible to HIV infection, are more likely to develop cervical cancer, and are at risk for preterm delivery if pregnant</a:t>
            </a:r>
          </a:p>
          <a:p>
            <a:r>
              <a:rPr lang="en-US" dirty="0"/>
              <a:t>Colonize the rumens of ruminants and the guts of termites, digesting cellulose</a:t>
            </a:r>
          </a:p>
          <a:p>
            <a:pPr lvl="1"/>
            <a:r>
              <a:rPr lang="en-US" dirty="0"/>
              <a:t>These have multiple flagella and may recruit spirochetes</a:t>
            </a:r>
          </a:p>
        </p:txBody>
      </p:sp>
    </p:spTree>
    <p:extLst>
      <p:ext uri="{BB962C8B-B14F-4D97-AF65-F5344CB8AC3E}">
        <p14:creationId xmlns:p14="http://schemas.microsoft.com/office/powerpoint/2010/main" val="1705283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8A79-06A3-B716-7055-7C4F3CD97C36}"/>
              </a:ext>
            </a:extLst>
          </p:cNvPr>
          <p:cNvSpPr>
            <a:spLocks noGrp="1"/>
          </p:cNvSpPr>
          <p:nvPr>
            <p:ph type="title"/>
          </p:nvPr>
        </p:nvSpPr>
        <p:spPr/>
        <p:txBody>
          <a:bodyPr/>
          <a:lstStyle/>
          <a:p>
            <a:r>
              <a:rPr lang="en-US" dirty="0"/>
              <a:t>Excavata: Euglenozoans</a:t>
            </a:r>
          </a:p>
        </p:txBody>
      </p:sp>
      <p:sp>
        <p:nvSpPr>
          <p:cNvPr id="3" name="Content Placeholder 2">
            <a:extLst>
              <a:ext uri="{FF2B5EF4-FFF2-40B4-BE49-F238E27FC236}">
                <a16:creationId xmlns:a16="http://schemas.microsoft.com/office/drawing/2014/main" id="{7CD29CFB-2F04-FF89-4B18-36BDBC74BF02}"/>
              </a:ext>
            </a:extLst>
          </p:cNvPr>
          <p:cNvSpPr>
            <a:spLocks noGrp="1"/>
          </p:cNvSpPr>
          <p:nvPr>
            <p:ph idx="1"/>
          </p:nvPr>
        </p:nvSpPr>
        <p:spPr/>
        <p:txBody>
          <a:bodyPr/>
          <a:lstStyle/>
          <a:p>
            <a:pPr marL="0" indent="0">
              <a:buNone/>
            </a:pPr>
            <a:r>
              <a:rPr lang="en-US" dirty="0"/>
              <a:t>Euglenozoans (euglenoids):</a:t>
            </a:r>
          </a:p>
          <a:p>
            <a:r>
              <a:rPr lang="en-US" dirty="0"/>
              <a:t>Include parasites, heterotrophs, autotrophs, and mixotrophs</a:t>
            </a:r>
          </a:p>
          <a:p>
            <a:r>
              <a:rPr lang="en-US" dirty="0"/>
              <a:t>Range in size from 10–500 </a:t>
            </a:r>
            <a:r>
              <a:rPr lang="el-GR" dirty="0"/>
              <a:t>μ</a:t>
            </a:r>
            <a:r>
              <a:rPr lang="en-US" dirty="0"/>
              <a:t>m</a:t>
            </a:r>
          </a:p>
          <a:p>
            <a:r>
              <a:rPr lang="en-US" dirty="0"/>
              <a:t>Use their 2 long flagella to move through aquatic habitats towards light sensed by their eyespots</a:t>
            </a:r>
          </a:p>
          <a:p>
            <a:r>
              <a:rPr lang="en-US" dirty="0"/>
              <a:t>Include 2 important genera:</a:t>
            </a:r>
          </a:p>
          <a:p>
            <a:pPr lvl="1"/>
            <a:r>
              <a:rPr lang="en-US" i="1" dirty="0"/>
              <a:t>Euglena</a:t>
            </a:r>
          </a:p>
          <a:p>
            <a:pPr lvl="1"/>
            <a:r>
              <a:rPr lang="en-US" i="1" dirty="0"/>
              <a:t>Trypanosoma</a:t>
            </a:r>
          </a:p>
        </p:txBody>
      </p:sp>
    </p:spTree>
    <p:extLst>
      <p:ext uri="{BB962C8B-B14F-4D97-AF65-F5344CB8AC3E}">
        <p14:creationId xmlns:p14="http://schemas.microsoft.com/office/powerpoint/2010/main" val="41660926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415B-3B96-4563-C13E-03392F0ED4DC}"/>
              </a:ext>
            </a:extLst>
          </p:cNvPr>
          <p:cNvSpPr>
            <a:spLocks noGrp="1"/>
          </p:cNvSpPr>
          <p:nvPr>
            <p:ph type="title"/>
          </p:nvPr>
        </p:nvSpPr>
        <p:spPr/>
        <p:txBody>
          <a:bodyPr/>
          <a:lstStyle/>
          <a:p>
            <a:r>
              <a:rPr lang="en-US" dirty="0"/>
              <a:t>Euglenozoans: </a:t>
            </a:r>
            <a:r>
              <a:rPr lang="en-US" i="1" dirty="0"/>
              <a:t>Euglena</a:t>
            </a:r>
            <a:endParaRPr lang="en-US" dirty="0"/>
          </a:p>
        </p:txBody>
      </p:sp>
      <p:sp>
        <p:nvSpPr>
          <p:cNvPr id="3" name="Content Placeholder 2">
            <a:extLst>
              <a:ext uri="{FF2B5EF4-FFF2-40B4-BE49-F238E27FC236}">
                <a16:creationId xmlns:a16="http://schemas.microsoft.com/office/drawing/2014/main" id="{A9402D54-257B-EFD1-0ED4-4AAFE497415E}"/>
              </a:ext>
            </a:extLst>
          </p:cNvPr>
          <p:cNvSpPr>
            <a:spLocks noGrp="1"/>
          </p:cNvSpPr>
          <p:nvPr>
            <p:ph idx="1"/>
          </p:nvPr>
        </p:nvSpPr>
        <p:spPr>
          <a:xfrm>
            <a:off x="457200" y="1097280"/>
            <a:ext cx="8229600" cy="4754880"/>
          </a:xfrm>
        </p:spPr>
        <p:txBody>
          <a:bodyPr>
            <a:normAutofit fontScale="92500" lnSpcReduction="10000"/>
          </a:bodyPr>
          <a:lstStyle/>
          <a:p>
            <a:pPr marL="0" indent="0">
              <a:buNone/>
            </a:pPr>
            <a:r>
              <a:rPr lang="en-US" i="1" dirty="0"/>
              <a:t>Euglena</a:t>
            </a:r>
            <a:r>
              <a:rPr lang="en-US" dirty="0"/>
              <a:t>:</a:t>
            </a:r>
          </a:p>
          <a:p>
            <a:r>
              <a:rPr lang="en-US" dirty="0"/>
              <a:t>Include some mixotrophs that show the ability to photosynthesis only when light is present</a:t>
            </a:r>
          </a:p>
          <a:p>
            <a:pPr lvl="1"/>
            <a:r>
              <a:rPr lang="en-US" dirty="0"/>
              <a:t>In the dark, their chloroplasts shrink up and stop working, while their cells take in organic nutrients.</a:t>
            </a:r>
          </a:p>
          <a:p>
            <a:r>
              <a:rPr lang="en-US" dirty="0"/>
              <a:t>Have chloroplasts descending from a green alga by secondary endosymbiosis</a:t>
            </a:r>
          </a:p>
          <a:p>
            <a:r>
              <a:rPr lang="en-US" dirty="0"/>
              <a:t>Each have a tough pellicle composed of protein bands attached to the cytoskeleton</a:t>
            </a:r>
          </a:p>
          <a:p>
            <a:pPr lvl="1"/>
            <a:r>
              <a:rPr lang="en-US" dirty="0"/>
              <a:t>These bands spiral around the cell, giving it its flexibility.</a:t>
            </a:r>
          </a:p>
        </p:txBody>
      </p:sp>
    </p:spTree>
    <p:extLst>
      <p:ext uri="{BB962C8B-B14F-4D97-AF65-F5344CB8AC3E}">
        <p14:creationId xmlns:p14="http://schemas.microsoft.com/office/powerpoint/2010/main" val="26260252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16E6-9097-D566-6002-F88F3B82EB57}"/>
              </a:ext>
            </a:extLst>
          </p:cNvPr>
          <p:cNvSpPr>
            <a:spLocks noGrp="1"/>
          </p:cNvSpPr>
          <p:nvPr>
            <p:ph type="title"/>
          </p:nvPr>
        </p:nvSpPr>
        <p:spPr/>
        <p:txBody>
          <a:bodyPr/>
          <a:lstStyle/>
          <a:p>
            <a:r>
              <a:rPr lang="en-US" dirty="0"/>
              <a:t>Euglenozoans: </a:t>
            </a:r>
            <a:r>
              <a:rPr lang="en-US" i="1" dirty="0"/>
              <a:t>Trypanosoma</a:t>
            </a:r>
            <a:endParaRPr lang="en-US" dirty="0"/>
          </a:p>
        </p:txBody>
      </p:sp>
      <p:sp>
        <p:nvSpPr>
          <p:cNvPr id="3" name="Content Placeholder 2">
            <a:extLst>
              <a:ext uri="{FF2B5EF4-FFF2-40B4-BE49-F238E27FC236}">
                <a16:creationId xmlns:a16="http://schemas.microsoft.com/office/drawing/2014/main" id="{2F8C574E-6EEC-348A-EA66-24483B79349A}"/>
              </a:ext>
            </a:extLst>
          </p:cNvPr>
          <p:cNvSpPr>
            <a:spLocks noGrp="1"/>
          </p:cNvSpPr>
          <p:nvPr>
            <p:ph idx="1"/>
          </p:nvPr>
        </p:nvSpPr>
        <p:spPr>
          <a:xfrm>
            <a:off x="457200" y="990600"/>
            <a:ext cx="8229600" cy="5379720"/>
          </a:xfrm>
        </p:spPr>
        <p:txBody>
          <a:bodyPr>
            <a:normAutofit fontScale="92500" lnSpcReduction="10000"/>
          </a:bodyPr>
          <a:lstStyle/>
          <a:p>
            <a:pPr marL="0" indent="0">
              <a:buNone/>
            </a:pPr>
            <a:r>
              <a:rPr lang="en-US" i="1" dirty="0"/>
              <a:t>Trypanosoma </a:t>
            </a:r>
            <a:r>
              <a:rPr lang="en-US" dirty="0"/>
              <a:t>(trypanosomes):</a:t>
            </a:r>
          </a:p>
          <a:p>
            <a:r>
              <a:rPr lang="en-US" dirty="0"/>
              <a:t>Are kinetoplastids, meaning each has a </a:t>
            </a:r>
            <a:r>
              <a:rPr lang="en-US" b="1" dirty="0"/>
              <a:t>kinetoplast</a:t>
            </a:r>
            <a:r>
              <a:rPr lang="en-US" dirty="0"/>
              <a:t>, a large, modified mitochondrion carrying multiple circular DNAs</a:t>
            </a:r>
          </a:p>
          <a:p>
            <a:r>
              <a:rPr lang="en-US" dirty="0"/>
              <a:t>Infect insects and humans, causing disease</a:t>
            </a:r>
          </a:p>
          <a:p>
            <a:pPr lvl="1"/>
            <a:r>
              <a:rPr lang="en-US" i="1" dirty="0"/>
              <a:t>T. brucei</a:t>
            </a:r>
            <a:r>
              <a:rPr lang="en-US" dirty="0"/>
              <a:t> develops in the tsetse fly's gut after biting an infected human or mammal</a:t>
            </a:r>
          </a:p>
          <a:p>
            <a:pPr lvl="2"/>
            <a:r>
              <a:rPr lang="en-US" sz="2800" dirty="0"/>
              <a:t>It travels to the insect's salivary glands and is introduced to a new host when the fly bites them and consumes another blood meal.</a:t>
            </a:r>
          </a:p>
          <a:p>
            <a:pPr lvl="2"/>
            <a:r>
              <a:rPr lang="en-US" sz="2800" dirty="0"/>
              <a:t>It is common in central Africa and causes African sleeping sickness (which involves chronic fatigue, a coma, and possible death).</a:t>
            </a:r>
          </a:p>
        </p:txBody>
      </p:sp>
    </p:spTree>
    <p:extLst>
      <p:ext uri="{BB962C8B-B14F-4D97-AF65-F5344CB8AC3E}">
        <p14:creationId xmlns:p14="http://schemas.microsoft.com/office/powerpoint/2010/main" val="12140957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28 </a:t>
            </a:r>
            <a:endParaRPr lang="en-US" sz="3200" dirty="0">
              <a:solidFill>
                <a:schemeClr val="accent1"/>
              </a:solidFill>
            </a:endParaRPr>
          </a:p>
        </p:txBody>
      </p:sp>
      <p:sp>
        <p:nvSpPr>
          <p:cNvPr id="7" name="TextBox 6">
            <a:extLst>
              <a:ext uri="{FF2B5EF4-FFF2-40B4-BE49-F238E27FC236}">
                <a16:creationId xmlns:a16="http://schemas.microsoft.com/office/drawing/2014/main" id="{DF4BCF53-0DD0-47CC-26B2-94547E82ADEC}"/>
              </a:ext>
            </a:extLst>
          </p:cNvPr>
          <p:cNvSpPr txBox="1"/>
          <p:nvPr/>
        </p:nvSpPr>
        <p:spPr>
          <a:xfrm>
            <a:off x="2286000" y="5795287"/>
            <a:ext cx="4572000" cy="246221"/>
          </a:xfrm>
          <a:prstGeom prst="rect">
            <a:avLst/>
          </a:prstGeom>
          <a:noFill/>
        </p:spPr>
        <p:txBody>
          <a:bodyPr wrap="square">
            <a:spAutoFit/>
          </a:bodyPr>
          <a:lstStyle/>
          <a:p>
            <a:pPr algn="ctr"/>
            <a:r>
              <a:rPr lang="en-US" sz="1000" dirty="0"/>
              <a:t>DPDx on Wikimedia Commons. "African </a:t>
            </a:r>
            <a:r>
              <a:rPr lang="en-US" sz="1000" i="1" dirty="0"/>
              <a:t>Trypanosoma</a:t>
            </a:r>
            <a:r>
              <a:rPr lang="en-US" sz="1000" dirty="0"/>
              <a:t> life cycle."</a:t>
            </a:r>
          </a:p>
        </p:txBody>
      </p:sp>
      <p:pic>
        <p:nvPicPr>
          <p:cNvPr id="3" name="Content Placeholder 6" descr="The life cycle of Trypanosoma brucei begins when the tsetse fly takes a blood meal from a human host and injects the parasite into the bloodstream. Trypanosoma brucei multiplies by binary fission in blood, lymph, and spinal fluid. When another tsetse fly bites the infected person, it takes up the pathogen, which then multiplies by binary fission in the fly's midgut. Trypanosoma brucei transforms into an infective stage and enters the salivary gland, where it multiplies. The cycle is completed when the fly takes a blood meal from another human.">
            <a:extLst>
              <a:ext uri="{FF2B5EF4-FFF2-40B4-BE49-F238E27FC236}">
                <a16:creationId xmlns:a16="http://schemas.microsoft.com/office/drawing/2014/main" id="{2153138C-AADD-6615-E282-A9A5EE760990}"/>
              </a:ext>
            </a:extLst>
          </p:cNvPr>
          <p:cNvPicPr>
            <a:picLocks noGrp="1" noChangeAspect="1"/>
          </p:cNvPicPr>
          <p:nvPr>
            <p:ph idx="1"/>
          </p:nvPr>
        </p:nvPicPr>
        <p:blipFill>
          <a:blip r:embed="rId3"/>
          <a:srcRect l="15741" t="5332" r="13889" b="4668"/>
          <a:stretch/>
        </p:blipFill>
        <p:spPr>
          <a:xfrm>
            <a:off x="1265995" y="1078230"/>
            <a:ext cx="6612010" cy="4698007"/>
          </a:xfrm>
        </p:spPr>
      </p:pic>
    </p:spTree>
    <p:extLst>
      <p:ext uri="{BB962C8B-B14F-4D97-AF65-F5344CB8AC3E}">
        <p14:creationId xmlns:p14="http://schemas.microsoft.com/office/powerpoint/2010/main" val="888363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005840"/>
            <a:ext cx="8229600" cy="5394960"/>
          </a:xfrm>
        </p:spPr>
        <p:txBody>
          <a:bodyPr>
            <a:normAutofit fontScale="85000" lnSpcReduction="20000"/>
          </a:bodyPr>
          <a:lstStyle/>
          <a:p>
            <a:pPr marL="457200" indent="-457200">
              <a:buFont typeface="Arial" panose="020B0604020202020204" pitchFamily="34" charset="0"/>
              <a:buChar char="•"/>
            </a:pPr>
            <a:r>
              <a:rPr lang="en-US" dirty="0"/>
              <a:t>Protists are diverse because they are an artificial assembly of phylogenetically unrelated groups.</a:t>
            </a:r>
          </a:p>
          <a:p>
            <a:pPr marL="1200150" lvl="1" indent="-457200">
              <a:buFont typeface="Arial" panose="020B0604020202020204" pitchFamily="34" charset="0"/>
              <a:buChar char="•"/>
            </a:pPr>
            <a:r>
              <a:rPr lang="en-US" dirty="0"/>
              <a:t>They display highly varied cell structures, several reproductive strategies, many types of nutrition, and varied habitats.</a:t>
            </a:r>
          </a:p>
          <a:p>
            <a:pPr marL="1200150" lvl="1" indent="-457200">
              <a:buFont typeface="Arial" panose="020B0604020202020204" pitchFamily="34" charset="0"/>
              <a:buChar char="•"/>
            </a:pPr>
            <a:r>
              <a:rPr lang="en-US" dirty="0"/>
              <a:t>Most protists are motile but have a variety of structures for locomotion.</a:t>
            </a:r>
          </a:p>
          <a:p>
            <a:pPr marL="1200150" lvl="1" indent="-457200">
              <a:buFont typeface="Arial" panose="020B0604020202020204" pitchFamily="34" charset="0"/>
              <a:buChar char="•"/>
            </a:pPr>
            <a:r>
              <a:rPr lang="en-US" dirty="0"/>
              <a:t>They have been difficult to classify.</a:t>
            </a:r>
          </a:p>
          <a:p>
            <a:pPr marL="457200" indent="-457200">
              <a:buFont typeface="Arial" panose="020B0604020202020204" pitchFamily="34" charset="0"/>
              <a:buChar char="•"/>
            </a:pPr>
            <a:r>
              <a:rPr lang="en-US" dirty="0"/>
              <a:t>Protists are currently found in 6 supergroups that create clusters of species all derived from a common ancestor, but the DNA evidence supports some of these more than others.</a:t>
            </a:r>
          </a:p>
          <a:p>
            <a:pPr marL="1200150" lvl="1" indent="-457200">
              <a:buFont typeface="Arial" panose="020B0604020202020204" pitchFamily="34" charset="0"/>
              <a:buChar char="•"/>
            </a:pPr>
            <a:r>
              <a:rPr lang="en-US" dirty="0"/>
              <a:t>The supergroups include: Archaeplastida, Amoebozoa, Opisthokonta, Rhizaria, Chromalveolata, and Excavata</a:t>
            </a:r>
          </a:p>
          <a:p>
            <a:pPr marL="1200150" lvl="1" indent="-457200">
              <a:buFont typeface="Arial" panose="020B0604020202020204" pitchFamily="34" charset="0"/>
              <a:buChar char="•"/>
            </a:pPr>
            <a:r>
              <a:rPr lang="en-US" dirty="0"/>
              <a:t>There are both commonalities and variations within each supergroup.</a:t>
            </a:r>
          </a:p>
        </p:txBody>
      </p:sp>
    </p:spTree>
    <p:extLst>
      <p:ext uri="{BB962C8B-B14F-4D97-AF65-F5344CB8AC3E}">
        <p14:creationId xmlns:p14="http://schemas.microsoft.com/office/powerpoint/2010/main" val="29009551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23.2 Figure 2 </a:t>
            </a:r>
            <a:endParaRPr lang="en-US" sz="3200" dirty="0">
              <a:solidFill>
                <a:schemeClr val="accent1"/>
              </a:solidFill>
            </a:endParaRPr>
          </a:p>
        </p:txBody>
      </p:sp>
      <p:sp>
        <p:nvSpPr>
          <p:cNvPr id="3" name="TextBox 2">
            <a:extLst>
              <a:ext uri="{FF2B5EF4-FFF2-40B4-BE49-F238E27FC236}">
                <a16:creationId xmlns:a16="http://schemas.microsoft.com/office/drawing/2014/main" id="{86168AA7-372F-2DA8-A41B-9CF2DDFE296E}"/>
              </a:ext>
            </a:extLst>
          </p:cNvPr>
          <p:cNvSpPr txBox="1"/>
          <p:nvPr/>
        </p:nvSpPr>
        <p:spPr>
          <a:xfrm>
            <a:off x="2285999" y="5768988"/>
            <a:ext cx="4572000" cy="246221"/>
          </a:xfrm>
          <a:prstGeom prst="rect">
            <a:avLst/>
          </a:prstGeom>
          <a:noFill/>
        </p:spPr>
        <p:txBody>
          <a:bodyPr wrap="square">
            <a:spAutoFit/>
          </a:bodyPr>
          <a:lstStyle/>
          <a:p>
            <a:pPr algn="ctr"/>
            <a:r>
              <a:rPr lang="en-US" sz="1000" dirty="0"/>
              <a:t>CNX OpenStax on Wikimedia Commons. "Protist transportation." </a:t>
            </a:r>
          </a:p>
        </p:txBody>
      </p:sp>
      <p:pic>
        <p:nvPicPr>
          <p:cNvPr id="6" name="Content Placeholder 6" descr="Phagocytosis involves several key steps: chemotaxis, where phagocytes are attracted to the site of infection or inflammation; recognition and attachment, where phagocytes bind to specific molecules on the target's surface; engulfment, where the phagocyte surrounds and internalizes the target; phagosome maturation, where the phagosome fuses with lysosomes to form a phagolysosome; degradation, where the target is broken down by enzymes and antimicrobial substances; and exocytosis, where the waste material is expelled from the cell. These steps allow phagocytes to eliminate pathogens and maintain tissue homeostasis.">
            <a:extLst>
              <a:ext uri="{FF2B5EF4-FFF2-40B4-BE49-F238E27FC236}">
                <a16:creationId xmlns:a16="http://schemas.microsoft.com/office/drawing/2014/main" id="{74EF607D-E287-A86C-992C-E9158E1A8441}"/>
              </a:ext>
            </a:extLst>
          </p:cNvPr>
          <p:cNvPicPr>
            <a:picLocks noGrp="1" noChangeAspect="1"/>
          </p:cNvPicPr>
          <p:nvPr>
            <p:ph idx="1"/>
          </p:nvPr>
        </p:nvPicPr>
        <p:blipFill>
          <a:blip r:embed="rId3"/>
          <a:srcRect l="13889" t="7000" r="12963" b="4668"/>
          <a:stretch/>
        </p:blipFill>
        <p:spPr>
          <a:xfrm>
            <a:off x="1562100" y="1409700"/>
            <a:ext cx="6019800" cy="4038600"/>
          </a:xfrm>
        </p:spPr>
      </p:pic>
    </p:spTree>
    <p:extLst>
      <p:ext uri="{BB962C8B-B14F-4D97-AF65-F5344CB8AC3E}">
        <p14:creationId xmlns:p14="http://schemas.microsoft.com/office/powerpoint/2010/main" val="106437004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5948</TotalTime>
  <Words>5539</Words>
  <Application>Microsoft Office PowerPoint</Application>
  <PresentationFormat>On-screen Show (4:3)</PresentationFormat>
  <Paragraphs>590</Paragraphs>
  <Slides>87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Calibri</vt:lpstr>
      <vt:lpstr>Century Gothic</vt:lpstr>
      <vt:lpstr>Open Sans</vt:lpstr>
      <vt:lpstr>Office Theme</vt:lpstr>
      <vt:lpstr>Lesson 23.2</vt:lpstr>
      <vt:lpstr>Objectives</vt:lpstr>
      <vt:lpstr>Protists Are Numerous and Diverse</vt:lpstr>
      <vt:lpstr>Protists Are Complex</vt:lpstr>
      <vt:lpstr>Protists Differ in Size and Structure</vt:lpstr>
      <vt:lpstr>23.2 Figure 1</vt:lpstr>
      <vt:lpstr>Protists Vary Widely In Nutritional Strategies</vt:lpstr>
      <vt:lpstr>Phagocytosis Is Commonly Used By Amoebas</vt:lpstr>
      <vt:lpstr>23.2 Figure 2 </vt:lpstr>
      <vt:lpstr>Protists Vary In Their Modes of Movement</vt:lpstr>
      <vt:lpstr>Some Protists Can Show Directional Movement</vt:lpstr>
      <vt:lpstr>Protists Vary In Their Reproduction Strategies1</vt:lpstr>
      <vt:lpstr>Protists Vary In Their Reproduction Strategies2</vt:lpstr>
      <vt:lpstr>Protist Life Cycles Vary Considerably</vt:lpstr>
      <vt:lpstr>Protists Typically Live in Aquatic Environments</vt:lpstr>
      <vt:lpstr>Classification of Protists Is Challenging</vt:lpstr>
      <vt:lpstr>23.2 Figure 4 </vt:lpstr>
      <vt:lpstr>Group Activity1</vt:lpstr>
      <vt:lpstr>Supergroup Archaeplastida1</vt:lpstr>
      <vt:lpstr>Supergroup Archaeplastida2</vt:lpstr>
      <vt:lpstr>Archaeplastida: Glaucophytes</vt:lpstr>
      <vt:lpstr>Archaeplastida: Red Algae</vt:lpstr>
      <vt:lpstr>Archaeplastida: Green Algae</vt:lpstr>
      <vt:lpstr>Green Algae: Charophytes</vt:lpstr>
      <vt:lpstr>Green Algae: Chlorophytes</vt:lpstr>
      <vt:lpstr>Green Algae: Chlorophytes—Chlamydomonas</vt:lpstr>
      <vt:lpstr>Green Algae: Chlorophytes—Volvox</vt:lpstr>
      <vt:lpstr>23.2 Figure 6 </vt:lpstr>
      <vt:lpstr>Green Algae: Chlorophytes—Ulva and Caulerpa</vt:lpstr>
      <vt:lpstr>23.2 Figure 7 </vt:lpstr>
      <vt:lpstr>Supergroup Amoebozoa</vt:lpstr>
      <vt:lpstr>Amoebozoa: Gymnomoebae</vt:lpstr>
      <vt:lpstr>23.2 Figure 8 </vt:lpstr>
      <vt:lpstr>Amoebozoa: Slime Molds</vt:lpstr>
      <vt:lpstr>Amoebozoa: Slime Molds—Plasmodial Slime Molds</vt:lpstr>
      <vt:lpstr>23.2 Figure 9 </vt:lpstr>
      <vt:lpstr>Amoebozoa: Slime Molds—Cellular Slime Molds</vt:lpstr>
      <vt:lpstr>23.2 Figure 10 </vt:lpstr>
      <vt:lpstr>Supergroup Opisthokonta</vt:lpstr>
      <vt:lpstr>Opisthokonta: Mesomycetozoa</vt:lpstr>
      <vt:lpstr>Three Supergroups Result from Primary Endosymbiosis</vt:lpstr>
      <vt:lpstr>Supergroup Rhizaria</vt:lpstr>
      <vt:lpstr>23.2 Figure 12 </vt:lpstr>
      <vt:lpstr>Rhizaria: Foraminiferans (Forams)</vt:lpstr>
      <vt:lpstr>23.2 Figure 13 </vt:lpstr>
      <vt:lpstr>Rhizaria: Radiolarians</vt:lpstr>
      <vt:lpstr>Rhizaria: Cercozoa</vt:lpstr>
      <vt:lpstr>23.2 Figure 15 </vt:lpstr>
      <vt:lpstr>Supergroup Chromalveolata</vt:lpstr>
      <vt:lpstr>Chromalveolata: Alveolates</vt:lpstr>
      <vt:lpstr>Alveolates: Dinoflagellates1</vt:lpstr>
      <vt:lpstr>Alveolates: Dinoflagellates2</vt:lpstr>
      <vt:lpstr>23.2 Figure 16 </vt:lpstr>
      <vt:lpstr>Evolution Connection1</vt:lpstr>
      <vt:lpstr>23.2 Figure 17 </vt:lpstr>
      <vt:lpstr>Alveolates: Dinoflagellates3</vt:lpstr>
      <vt:lpstr>23.2 Figure 18 </vt:lpstr>
      <vt:lpstr>Alveolates: Apicomplexans</vt:lpstr>
      <vt:lpstr>23.2 Figure 19 </vt:lpstr>
      <vt:lpstr>Alveolates: Ciliates</vt:lpstr>
      <vt:lpstr>Alveolates: Ciliates—Paramecium2</vt:lpstr>
      <vt:lpstr>Alveolates: Ciliates—Paramecium1</vt:lpstr>
      <vt:lpstr>23.2 Figure 20 </vt:lpstr>
      <vt:lpstr>Alveolates: Ciliates—Paramecium Sexual Reproduction1</vt:lpstr>
      <vt:lpstr>Alveolates: Ciliates—Paramecium Sexual Reproduction2</vt:lpstr>
      <vt:lpstr>Chromalveolata: Stramenophiles1</vt:lpstr>
      <vt:lpstr>Chromalveolata: Stramenophiles2</vt:lpstr>
      <vt:lpstr>Stramenophiles: Diatoms1</vt:lpstr>
      <vt:lpstr>23.2 Figure 23 </vt:lpstr>
      <vt:lpstr>Stramenophiles: Diatoms2</vt:lpstr>
      <vt:lpstr>23.2 Figure 24 </vt:lpstr>
      <vt:lpstr>Group Activity2</vt:lpstr>
      <vt:lpstr>Think It Through</vt:lpstr>
      <vt:lpstr>Stramenophiles: Golden Algae</vt:lpstr>
      <vt:lpstr>Stramenophiles: Brown Algae</vt:lpstr>
      <vt:lpstr>23.2 Figure 25 </vt:lpstr>
      <vt:lpstr>Stramenophiles: Oomycetes</vt:lpstr>
      <vt:lpstr>23.2 Figure 26 </vt:lpstr>
      <vt:lpstr>Supergroup Excavata</vt:lpstr>
      <vt:lpstr>Excavata: Diplomonads</vt:lpstr>
      <vt:lpstr>Excavata: Parabasalids</vt:lpstr>
      <vt:lpstr>Excavata: Euglenozoans</vt:lpstr>
      <vt:lpstr>Euglenozoans: Euglena</vt:lpstr>
      <vt:lpstr>Euglenozoans: Trypanosoma</vt:lpstr>
      <vt:lpstr>23.2 Figure 28 </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218</cp:revision>
  <dcterms:created xsi:type="dcterms:W3CDTF">2013-04-26T14:43:13Z</dcterms:created>
  <dcterms:modified xsi:type="dcterms:W3CDTF">2024-10-10T13:12:23Z</dcterms:modified>
</cp:coreProperties>
</file>