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36"/>
  </p:notesMasterIdLst>
  <p:handoutMasterIdLst>
    <p:handoutMasterId r:id="rId37"/>
  </p:handoutMasterIdLst>
  <p:sldIdLst>
    <p:sldId id="272" r:id="rId3"/>
    <p:sldId id="264" r:id="rId4"/>
    <p:sldId id="265" r:id="rId5"/>
    <p:sldId id="282" r:id="rId6"/>
    <p:sldId id="273" r:id="rId7"/>
    <p:sldId id="274" r:id="rId8"/>
    <p:sldId id="283" r:id="rId9"/>
    <p:sldId id="284" r:id="rId10"/>
    <p:sldId id="271" r:id="rId11"/>
    <p:sldId id="285" r:id="rId12"/>
    <p:sldId id="286" r:id="rId13"/>
    <p:sldId id="287" r:id="rId14"/>
    <p:sldId id="288" r:id="rId15"/>
    <p:sldId id="276" r:id="rId16"/>
    <p:sldId id="267" r:id="rId17"/>
    <p:sldId id="289" r:id="rId18"/>
    <p:sldId id="290" r:id="rId19"/>
    <p:sldId id="281" r:id="rId20"/>
    <p:sldId id="291" r:id="rId21"/>
    <p:sldId id="270"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280" r:id="rId35"/>
  </p:sldIdLst>
  <p:sldSz cx="9144000" cy="6858000" type="screen4x3"/>
  <p:notesSz cx="6858000" cy="9144000"/>
  <p:embeddedFontLst>
    <p:embeddedFont>
      <p:font typeface="Century Gothic" panose="020B050202020202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22" autoAdjust="0"/>
    <p:restoredTop sz="86410" autoAdjust="0"/>
  </p:normalViewPr>
  <p:slideViewPr>
    <p:cSldViewPr>
      <p:cViewPr varScale="1">
        <p:scale>
          <a:sx n="95" d="100"/>
          <a:sy n="95" d="100"/>
        </p:scale>
        <p:origin x="1692" y="114"/>
      </p:cViewPr>
      <p:guideLst>
        <p:guide orient="horz" pos="2160"/>
        <p:guide pos="2880"/>
      </p:guideLst>
    </p:cSldViewPr>
  </p:slideViewPr>
  <p:outlineViewPr>
    <p:cViewPr>
      <p:scale>
        <a:sx n="33" d="100"/>
        <a:sy n="33" d="100"/>
      </p:scale>
      <p:origin x="0" y="-1660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10/24/2024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10/24/2024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species and variations of mollusks; this illustration shows the anatomy of an aquatic gastropod. In a terrestrial gastropod, the mantle cavity itself would serve as a respiratory organ. The visceral mass is the region that contains the internal organs.</a:t>
            </a:r>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1656091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During embryonic development of some gastropods, the visceral mass undergoes torsion, or counterclockwise rotation of the visceral anatomical features. As a result, the anus of the adult animal is located over the head. Although torsion is always counterclockwise, the shell may coil in either direction; thus, coiling of a shell is not the same as torsion of the visceral mass.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2726661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3957133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12: This schematic drawing shows the basic anatomy of annelids in a cross-sectional view.</a:t>
            </a:r>
          </a:p>
        </p:txBody>
      </p:sp>
      <p:sp>
        <p:nvSpPr>
          <p:cNvPr id="4" name="Slide Number Placeholder 3"/>
          <p:cNvSpPr>
            <a:spLocks noGrp="1"/>
          </p:cNvSpPr>
          <p:nvPr>
            <p:ph type="sldNum" sz="quarter" idx="5"/>
          </p:nvPr>
        </p:nvSpPr>
        <p:spPr/>
        <p:txBody>
          <a:bodyPr/>
          <a:lstStyle/>
          <a:p>
            <a:fld id="{7115ED13-301A-4C0A-8C7F-A4982DED9D67}" type="slidenum">
              <a:rPr lang="en-US" smtClean="0"/>
              <a:pPr/>
              <a:t>29</a:t>
            </a:fld>
            <a:endParaRPr lang="en-US" dirty="0"/>
          </a:p>
        </p:txBody>
      </p:sp>
    </p:spTree>
    <p:extLst>
      <p:ext uri="{BB962C8B-B14F-4D97-AF65-F5344CB8AC3E}">
        <p14:creationId xmlns:p14="http://schemas.microsoft.com/office/powerpoint/2010/main" val="4204441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175B06AC-3E0A-3A8A-CD3B-AFD55189A50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6" name="Picture 5">
            <a:extLst>
              <a:ext uri="{FF2B5EF4-FFF2-40B4-BE49-F238E27FC236}">
                <a16:creationId xmlns:a16="http://schemas.microsoft.com/office/drawing/2014/main" id="{1B3DA503-490D-B193-5025-7F22A00DF5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AFBBBB7-62C2-C5B0-8CAC-081528C313B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697594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4F7D244-1759-F6B6-A713-BD13B69CF12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2" name="Picture 1">
            <a:extLst>
              <a:ext uri="{FF2B5EF4-FFF2-40B4-BE49-F238E27FC236}">
                <a16:creationId xmlns:a16="http://schemas.microsoft.com/office/drawing/2014/main" id="{EF3D812D-D342-F97A-0C0B-50F4E1D51204}"/>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0" y="1"/>
            <a:ext cx="9177868" cy="68834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374768" y="1658652"/>
            <a:ext cx="8437595" cy="1481456"/>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00316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7E9B5BA-F34C-487F-052B-B7C79786C5E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BE2738E-A38B-F648-B8B4-60AC45EA79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2A80AB1E-C3FD-4E7D-CFFD-D52ED4D057D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2D52192-BA76-469E-3E69-543F50A4F7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3ACDB26-6BC2-4FF3-EDA7-B82CA9D0D93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B321BED-3E8B-8634-9281-F9C3A04BF5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747710E-E792-E9D0-CD12-400B12F78C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28.4</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Mollusks and Annelids (Superphylum Lophotrochozoa)</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4CB1-6789-060A-1A15-29CCA2D8CBBA}"/>
              </a:ext>
            </a:extLst>
          </p:cNvPr>
          <p:cNvSpPr>
            <a:spLocks noGrp="1"/>
          </p:cNvSpPr>
          <p:nvPr>
            <p:ph type="title"/>
          </p:nvPr>
        </p:nvSpPr>
        <p:spPr/>
        <p:txBody>
          <a:bodyPr/>
          <a:lstStyle/>
          <a:p>
            <a:r>
              <a:rPr lang="en-US" dirty="0"/>
              <a:t>Classification of the Phylum Mollusca</a:t>
            </a:r>
            <a:r>
              <a:rPr lang="en-US" sz="1400" baseline="-25000" dirty="0"/>
              <a:t>1</a:t>
            </a:r>
          </a:p>
        </p:txBody>
      </p:sp>
      <p:sp>
        <p:nvSpPr>
          <p:cNvPr id="3" name="Content Placeholder 2">
            <a:extLst>
              <a:ext uri="{FF2B5EF4-FFF2-40B4-BE49-F238E27FC236}">
                <a16:creationId xmlns:a16="http://schemas.microsoft.com/office/drawing/2014/main" id="{E8632351-2A80-5FD9-28F5-CB9C52CD6570}"/>
              </a:ext>
            </a:extLst>
          </p:cNvPr>
          <p:cNvSpPr>
            <a:spLocks noGrp="1"/>
          </p:cNvSpPr>
          <p:nvPr>
            <p:ph idx="1"/>
          </p:nvPr>
        </p:nvSpPr>
        <p:spPr>
          <a:xfrm>
            <a:off x="457200" y="1280160"/>
            <a:ext cx="8229600" cy="2606040"/>
          </a:xfrm>
        </p:spPr>
        <p:txBody>
          <a:bodyPr>
            <a:normAutofit fontScale="62500" lnSpcReduction="20000"/>
          </a:bodyPr>
          <a:lstStyle/>
          <a:p>
            <a:pPr marL="457200" indent="-457200">
              <a:buFont typeface="Arial" panose="020B0604020202020204" pitchFamily="34" charset="0"/>
              <a:buChar char="•"/>
            </a:pPr>
            <a:r>
              <a:rPr lang="en-US" dirty="0"/>
              <a:t>The phylum Mollusca is highly diverse, ranging from chitons to intelligent squids, with variations primarily in foot and mantle modifications.</a:t>
            </a:r>
          </a:p>
          <a:p>
            <a:pPr marL="457200" indent="-457200">
              <a:buFont typeface="Arial" panose="020B0604020202020204" pitchFamily="34" charset="0"/>
              <a:buChar char="•"/>
            </a:pPr>
            <a:r>
              <a:rPr lang="en-US" dirty="0"/>
              <a:t>Mollusca is divided into eight classes: Caudofoveata, Solenogastres, Monoplacophora, Polyplacophora, Gastropoda, Cephalopoda, Bivalvia, and Scaphopoda.</a:t>
            </a:r>
          </a:p>
          <a:p>
            <a:pPr marL="457200" indent="-457200">
              <a:buFont typeface="Arial" panose="020B0604020202020204" pitchFamily="34" charset="0"/>
              <a:buChar char="•"/>
            </a:pPr>
            <a:r>
              <a:rPr lang="en-US" dirty="0"/>
              <a:t>Caudofoveata and Solenogastres are shell-less, worm-like marine mollusks with calcareous spicules in their cuticle for protection.</a:t>
            </a:r>
          </a:p>
          <a:p>
            <a:pPr marL="1200150" lvl="1" indent="-457200">
              <a:buFont typeface="Arial" panose="020B0604020202020204" pitchFamily="34" charset="0"/>
              <a:buChar char="•"/>
            </a:pPr>
            <a:r>
              <a:rPr lang="en-US" dirty="0"/>
              <a:t>These two groups lack eyes, tentacles, and nephridia, with Caudofoveata having a radula but no foot, and Solenogastres lacking a radula and gills but having a reduced foot.</a:t>
            </a:r>
          </a:p>
        </p:txBody>
      </p:sp>
      <p:sp>
        <p:nvSpPr>
          <p:cNvPr id="6" name="TextBox 5">
            <a:extLst>
              <a:ext uri="{FF2B5EF4-FFF2-40B4-BE49-F238E27FC236}">
                <a16:creationId xmlns:a16="http://schemas.microsoft.com/office/drawing/2014/main" id="{4C376442-7EF7-E60B-BBDC-CCE93745F52D}"/>
              </a:ext>
            </a:extLst>
          </p:cNvPr>
          <p:cNvSpPr txBox="1"/>
          <p:nvPr/>
        </p:nvSpPr>
        <p:spPr>
          <a:xfrm>
            <a:off x="4011" y="4874986"/>
            <a:ext cx="3124200" cy="738664"/>
          </a:xfrm>
          <a:prstGeom prst="rect">
            <a:avLst/>
          </a:prstGeom>
          <a:noFill/>
        </p:spPr>
        <p:txBody>
          <a:bodyPr wrap="square">
            <a:spAutoFit/>
          </a:bodyPr>
          <a:lstStyle/>
          <a:p>
            <a:r>
              <a:rPr lang="en-US" sz="1400" b="1" dirty="0"/>
              <a:t>28.4 Figure 2: </a:t>
            </a:r>
            <a:r>
              <a:rPr lang="en-US" sz="1400" dirty="0"/>
              <a:t>(a) Scutopus robustus, a member of Caudofoveata, (b) Epimenia, a member of Solenogastres.</a:t>
            </a:r>
          </a:p>
        </p:txBody>
      </p:sp>
      <p:sp>
        <p:nvSpPr>
          <p:cNvPr id="8" name="TextBox 7">
            <a:extLst>
              <a:ext uri="{FF2B5EF4-FFF2-40B4-BE49-F238E27FC236}">
                <a16:creationId xmlns:a16="http://schemas.microsoft.com/office/drawing/2014/main" id="{AA91754F-B105-ED76-CB15-2643EC55D475}"/>
              </a:ext>
            </a:extLst>
          </p:cNvPr>
          <p:cNvSpPr txBox="1"/>
          <p:nvPr/>
        </p:nvSpPr>
        <p:spPr>
          <a:xfrm>
            <a:off x="-719889" y="5577840"/>
            <a:ext cx="4572000" cy="338554"/>
          </a:xfrm>
          <a:prstGeom prst="rect">
            <a:avLst/>
          </a:prstGeom>
          <a:noFill/>
        </p:spPr>
        <p:txBody>
          <a:bodyPr wrap="square">
            <a:spAutoFit/>
          </a:bodyPr>
          <a:lstStyle/>
          <a:p>
            <a:pPr algn="ctr"/>
            <a:r>
              <a:rPr lang="en-US" sz="800" dirty="0"/>
              <a:t>Elena Gerasimova on Wikimedia Commons. "Scutopus robustus."</a:t>
            </a:r>
          </a:p>
          <a:p>
            <a:pPr algn="ctr"/>
            <a:r>
              <a:rPr lang="en-US" sz="800" dirty="0"/>
              <a:t>NOAA on Wikimedia Commons. "Epimenia."</a:t>
            </a:r>
          </a:p>
        </p:txBody>
      </p:sp>
      <p:pic>
        <p:nvPicPr>
          <p:cNvPr id="5" name="Content Placeholder 10" descr="Two images of organisms from the phylum Mollusca">
            <a:extLst>
              <a:ext uri="{FF2B5EF4-FFF2-40B4-BE49-F238E27FC236}">
                <a16:creationId xmlns:a16="http://schemas.microsoft.com/office/drawing/2014/main" id="{238CB641-5BCC-5164-EFF5-C612D3F913EB}"/>
              </a:ext>
            </a:extLst>
          </p:cNvPr>
          <p:cNvPicPr>
            <a:picLocks noChangeAspect="1"/>
          </p:cNvPicPr>
          <p:nvPr/>
        </p:nvPicPr>
        <p:blipFill>
          <a:blip r:embed="rId2"/>
          <a:srcRect t="4693" b="5760"/>
          <a:stretch/>
        </p:blipFill>
        <p:spPr>
          <a:xfrm>
            <a:off x="3128211" y="3752152"/>
            <a:ext cx="4770164" cy="2164242"/>
          </a:xfrm>
          <a:prstGeom prst="rect">
            <a:avLst/>
          </a:prstGeom>
        </p:spPr>
      </p:pic>
    </p:spTree>
    <p:extLst>
      <p:ext uri="{BB962C8B-B14F-4D97-AF65-F5344CB8AC3E}">
        <p14:creationId xmlns:p14="http://schemas.microsoft.com/office/powerpoint/2010/main" val="3493095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BAFA-41CC-D5D2-7A3E-6DCF4C9F4693}"/>
              </a:ext>
            </a:extLst>
          </p:cNvPr>
          <p:cNvSpPr>
            <a:spLocks noGrp="1"/>
          </p:cNvSpPr>
          <p:nvPr>
            <p:ph type="title"/>
          </p:nvPr>
        </p:nvSpPr>
        <p:spPr/>
        <p:txBody>
          <a:bodyPr/>
          <a:lstStyle/>
          <a:p>
            <a:r>
              <a:rPr lang="en-US" dirty="0"/>
              <a:t>Classification of the Phylum Mollusca</a:t>
            </a:r>
            <a:r>
              <a:rPr lang="en-US" sz="1400" baseline="-25000" dirty="0"/>
              <a:t>2</a:t>
            </a:r>
            <a:endParaRPr lang="en-US" dirty="0"/>
          </a:p>
        </p:txBody>
      </p:sp>
      <p:sp>
        <p:nvSpPr>
          <p:cNvPr id="3" name="Content Placeholder 2">
            <a:extLst>
              <a:ext uri="{FF2B5EF4-FFF2-40B4-BE49-F238E27FC236}">
                <a16:creationId xmlns:a16="http://schemas.microsoft.com/office/drawing/2014/main" id="{91B7D26B-3A5C-2972-A8B1-C363DF2B4014}"/>
              </a:ext>
            </a:extLst>
          </p:cNvPr>
          <p:cNvSpPr>
            <a:spLocks noGrp="1"/>
          </p:cNvSpPr>
          <p:nvPr>
            <p:ph idx="1"/>
          </p:nvPr>
        </p:nvSpPr>
        <p:spPr>
          <a:xfrm>
            <a:off x="457200" y="1280160"/>
            <a:ext cx="5610726" cy="4815840"/>
          </a:xfrm>
        </p:spPr>
        <p:txBody>
          <a:bodyPr>
            <a:normAutofit fontScale="70000" lnSpcReduction="20000"/>
          </a:bodyPr>
          <a:lstStyle/>
          <a:p>
            <a:r>
              <a:rPr lang="en-US" dirty="0"/>
              <a:t>Monoplacophora have a simple radula, looped digestive system, multiple excretory organs, paired gonads, and multiple gills between the foot and mantle edge.</a:t>
            </a:r>
          </a:p>
          <a:p>
            <a:endParaRPr lang="en-US" dirty="0"/>
          </a:p>
          <a:p>
            <a:r>
              <a:rPr lang="en-US" dirty="0"/>
              <a:t>Polyplacophora, or chitons, have eight limy dorsal plates, a broad ventral foot for suction, and a mantle extending beyond the shell with protective calcareous spines.</a:t>
            </a:r>
          </a:p>
          <a:p>
            <a:pPr marL="457200" indent="-457200">
              <a:buFont typeface="Arial" panose="020B0604020202020204" pitchFamily="34" charset="0"/>
              <a:buChar char="•"/>
            </a:pPr>
            <a:r>
              <a:rPr lang="en-US" dirty="0"/>
              <a:t>Chitons have multiple gill pairs, an </a:t>
            </a:r>
            <a:r>
              <a:rPr lang="en-US" i="1" dirty="0"/>
              <a:t>open circulatory system </a:t>
            </a:r>
            <a:r>
              <a:rPr lang="en-US" dirty="0"/>
              <a:t>(</a:t>
            </a:r>
            <a:r>
              <a:rPr lang="en-US" b="1" dirty="0"/>
              <a:t>hemocoel</a:t>
            </a:r>
            <a:r>
              <a:rPr lang="en-US" dirty="0"/>
              <a:t>), and a radula with ultra-hard magnetite teeth for scraping food off rocks.</a:t>
            </a:r>
          </a:p>
          <a:p>
            <a:pPr marL="457200" indent="-457200">
              <a:buFont typeface="Arial" panose="020B0604020202020204" pitchFamily="34" charset="0"/>
              <a:buChar char="•"/>
            </a:pPr>
            <a:r>
              <a:rPr lang="en-US" dirty="0"/>
              <a:t>The nervous system of chitons is rudimentary, with buccal ganglia and unique sensory structures called esthetes in the shell, plus a chemoreceptive subradular organ under the radula.</a:t>
            </a:r>
          </a:p>
        </p:txBody>
      </p:sp>
      <p:pic>
        <p:nvPicPr>
          <p:cNvPr id="6" name="Content Placeholder 6" descr="A photograph of a chiton">
            <a:extLst>
              <a:ext uri="{FF2B5EF4-FFF2-40B4-BE49-F238E27FC236}">
                <a16:creationId xmlns:a16="http://schemas.microsoft.com/office/drawing/2014/main" id="{4ACAD945-3FBB-C377-525F-E0754DBD328B}"/>
              </a:ext>
            </a:extLst>
          </p:cNvPr>
          <p:cNvPicPr>
            <a:picLocks noChangeAspect="1"/>
          </p:cNvPicPr>
          <p:nvPr/>
        </p:nvPicPr>
        <p:blipFill>
          <a:blip r:embed="rId2"/>
          <a:srcRect t="7013" b="5986"/>
          <a:stretch/>
        </p:blipFill>
        <p:spPr>
          <a:xfrm>
            <a:off x="6200272" y="2645967"/>
            <a:ext cx="2819400" cy="1849833"/>
          </a:xfrm>
          <a:prstGeom prst="rect">
            <a:avLst/>
          </a:prstGeom>
        </p:spPr>
      </p:pic>
      <p:sp>
        <p:nvSpPr>
          <p:cNvPr id="5" name="TextBox 4" descr="A photograph of a chiton">
            <a:extLst>
              <a:ext uri="{FF2B5EF4-FFF2-40B4-BE49-F238E27FC236}">
                <a16:creationId xmlns:a16="http://schemas.microsoft.com/office/drawing/2014/main" id="{4984B45E-E94C-C487-DD15-BB38D0518673}"/>
              </a:ext>
            </a:extLst>
          </p:cNvPr>
          <p:cNvSpPr txBox="1"/>
          <p:nvPr/>
        </p:nvSpPr>
        <p:spPr>
          <a:xfrm>
            <a:off x="6761471" y="4495800"/>
            <a:ext cx="1697003" cy="307777"/>
          </a:xfrm>
          <a:prstGeom prst="rect">
            <a:avLst/>
          </a:prstGeom>
          <a:noFill/>
        </p:spPr>
        <p:txBody>
          <a:bodyPr wrap="none" rtlCol="0">
            <a:spAutoFit/>
          </a:bodyPr>
          <a:lstStyle/>
          <a:p>
            <a:pPr algn="ctr"/>
            <a:r>
              <a:rPr lang="en-US" sz="1400" b="1" dirty="0"/>
              <a:t>28.4 Figure 3: </a:t>
            </a:r>
            <a:r>
              <a:rPr lang="en-US" sz="1400" dirty="0"/>
              <a:t>Chiton</a:t>
            </a:r>
          </a:p>
        </p:txBody>
      </p:sp>
      <p:sp>
        <p:nvSpPr>
          <p:cNvPr id="7" name="TextBox 6">
            <a:extLst>
              <a:ext uri="{FF2B5EF4-FFF2-40B4-BE49-F238E27FC236}">
                <a16:creationId xmlns:a16="http://schemas.microsoft.com/office/drawing/2014/main" id="{0FCBF0B5-86D5-76D8-DA38-0E0AE41F5985}"/>
              </a:ext>
            </a:extLst>
          </p:cNvPr>
          <p:cNvSpPr txBox="1"/>
          <p:nvPr/>
        </p:nvSpPr>
        <p:spPr>
          <a:xfrm>
            <a:off x="5896976" y="4894703"/>
            <a:ext cx="3425992" cy="407804"/>
          </a:xfrm>
          <a:prstGeom prst="rect">
            <a:avLst/>
          </a:prstGeom>
          <a:noFill/>
        </p:spPr>
        <p:txBody>
          <a:bodyPr wrap="square">
            <a:spAutoFit/>
          </a:bodyPr>
          <a:lstStyle/>
          <a:p>
            <a:pPr algn="ctr"/>
            <a:r>
              <a:rPr lang="en-US" sz="1000" dirty="0"/>
              <a:t>Juan Francisco Araya, Marta Esther Araya on Wikimedia Commons. "Polyplacophora."</a:t>
            </a:r>
          </a:p>
        </p:txBody>
      </p:sp>
    </p:spTree>
    <p:extLst>
      <p:ext uri="{BB962C8B-B14F-4D97-AF65-F5344CB8AC3E}">
        <p14:creationId xmlns:p14="http://schemas.microsoft.com/office/powerpoint/2010/main" val="3172982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BAFA-41CC-D5D2-7A3E-6DCF4C9F4693}"/>
              </a:ext>
            </a:extLst>
          </p:cNvPr>
          <p:cNvSpPr>
            <a:spLocks noGrp="1"/>
          </p:cNvSpPr>
          <p:nvPr>
            <p:ph type="title"/>
          </p:nvPr>
        </p:nvSpPr>
        <p:spPr/>
        <p:txBody>
          <a:bodyPr/>
          <a:lstStyle/>
          <a:p>
            <a:r>
              <a:rPr lang="en-US" dirty="0"/>
              <a:t>Bivalves</a:t>
            </a:r>
            <a:r>
              <a:rPr lang="en-US" sz="1400" baseline="-25000" dirty="0"/>
              <a:t>1</a:t>
            </a:r>
            <a:endParaRPr lang="en-US" dirty="0"/>
          </a:p>
        </p:txBody>
      </p:sp>
      <p:sp>
        <p:nvSpPr>
          <p:cNvPr id="3" name="Content Placeholder 2">
            <a:extLst>
              <a:ext uri="{FF2B5EF4-FFF2-40B4-BE49-F238E27FC236}">
                <a16:creationId xmlns:a16="http://schemas.microsoft.com/office/drawing/2014/main" id="{91B7D26B-3A5C-2972-A8B1-C363DF2B4014}"/>
              </a:ext>
            </a:extLst>
          </p:cNvPr>
          <p:cNvSpPr>
            <a:spLocks noGrp="1"/>
          </p:cNvSpPr>
          <p:nvPr>
            <p:ph idx="1"/>
          </p:nvPr>
        </p:nvSpPr>
        <p:spPr>
          <a:xfrm>
            <a:off x="457200" y="1280160"/>
            <a:ext cx="8229600" cy="2987040"/>
          </a:xfrm>
        </p:spPr>
        <p:txBody>
          <a:bodyPr>
            <a:normAutofit fontScale="70000" lnSpcReduction="20000"/>
          </a:bodyPr>
          <a:lstStyle/>
          <a:p>
            <a:r>
              <a:rPr lang="en-US" dirty="0"/>
              <a:t>Bivalves are two-shelled mollusks found in marine and freshwater habitats, with shells joined by hinge ligaments and teeth, composed of three layers.</a:t>
            </a:r>
          </a:p>
          <a:p>
            <a:pPr marL="457200" indent="-457200">
              <a:buFont typeface="Arial" panose="020B0604020202020204" pitchFamily="34" charset="0"/>
              <a:buChar char="•"/>
            </a:pPr>
            <a:r>
              <a:rPr lang="en-US" dirty="0"/>
              <a:t>Bivalves have a laterally flattened body, wedge-shaped foot, and poorly developed head region, lacking a radula as they are filter-feeders.</a:t>
            </a:r>
          </a:p>
          <a:p>
            <a:pPr marL="457200" indent="-457200">
              <a:buFont typeface="Arial" panose="020B0604020202020204" pitchFamily="34" charset="0"/>
              <a:buChar char="•"/>
            </a:pPr>
            <a:r>
              <a:rPr lang="en-US" dirty="0"/>
              <a:t>Water circulation in bivalves occurs through incurrent and excurrent siphons, with </a:t>
            </a:r>
            <a:r>
              <a:rPr lang="en-US" b="1" dirty="0"/>
              <a:t>ctenidia</a:t>
            </a:r>
            <a:r>
              <a:rPr lang="en-US" dirty="0"/>
              <a:t> (gills) capturing food particles and moving them to the mouth via cilia.</a:t>
            </a:r>
          </a:p>
          <a:p>
            <a:pPr marL="457200" indent="-457200">
              <a:buFont typeface="Arial" panose="020B0604020202020204" pitchFamily="34" charset="0"/>
              <a:buChar char="•"/>
            </a:pPr>
            <a:r>
              <a:rPr lang="en-US" dirty="0"/>
              <a:t>Bivalves have various sensory structures along the mantle edge, including eyespots in some species like scallops.</a:t>
            </a:r>
          </a:p>
        </p:txBody>
      </p:sp>
      <p:sp>
        <p:nvSpPr>
          <p:cNvPr id="9" name="TextBox 8">
            <a:extLst>
              <a:ext uri="{FF2B5EF4-FFF2-40B4-BE49-F238E27FC236}">
                <a16:creationId xmlns:a16="http://schemas.microsoft.com/office/drawing/2014/main" id="{CB4CD04B-CB9C-408D-8B20-9E04113290DC}"/>
              </a:ext>
            </a:extLst>
          </p:cNvPr>
          <p:cNvSpPr txBox="1"/>
          <p:nvPr/>
        </p:nvSpPr>
        <p:spPr>
          <a:xfrm>
            <a:off x="76200" y="4282681"/>
            <a:ext cx="2318084" cy="1384995"/>
          </a:xfrm>
          <a:prstGeom prst="rect">
            <a:avLst/>
          </a:prstGeom>
          <a:noFill/>
        </p:spPr>
        <p:txBody>
          <a:bodyPr wrap="square">
            <a:spAutoFit/>
          </a:bodyPr>
          <a:lstStyle/>
          <a:p>
            <a:r>
              <a:rPr lang="en-US" sz="1400" b="1" dirty="0"/>
              <a:t>28.4 Figure 4: </a:t>
            </a:r>
            <a:r>
              <a:rPr lang="en-US" sz="1400" dirty="0"/>
              <a:t>(a) These mussels, found in intertidal zones, show the bivalve shell. (b) The scallop </a:t>
            </a:r>
            <a:r>
              <a:rPr lang="en-US" sz="1400" i="1" dirty="0"/>
              <a:t>Argopecten irradians </a:t>
            </a:r>
            <a:r>
              <a:rPr lang="en-US" sz="1400" dirty="0"/>
              <a:t>has a fluted shell and conspicuous eyespots.</a:t>
            </a:r>
          </a:p>
        </p:txBody>
      </p:sp>
      <p:sp>
        <p:nvSpPr>
          <p:cNvPr id="11" name="TextBox 10">
            <a:extLst>
              <a:ext uri="{FF2B5EF4-FFF2-40B4-BE49-F238E27FC236}">
                <a16:creationId xmlns:a16="http://schemas.microsoft.com/office/drawing/2014/main" id="{D77453B5-562E-1BDA-2C46-599FE8EF7CFE}"/>
              </a:ext>
            </a:extLst>
          </p:cNvPr>
          <p:cNvSpPr txBox="1"/>
          <p:nvPr/>
        </p:nvSpPr>
        <p:spPr>
          <a:xfrm>
            <a:off x="-609600" y="5660977"/>
            <a:ext cx="4584030" cy="338554"/>
          </a:xfrm>
          <a:prstGeom prst="rect">
            <a:avLst/>
          </a:prstGeom>
          <a:noFill/>
        </p:spPr>
        <p:txBody>
          <a:bodyPr wrap="square">
            <a:spAutoFit/>
          </a:bodyPr>
          <a:lstStyle/>
          <a:p>
            <a:pPr algn="ctr"/>
            <a:r>
              <a:rPr lang="en-US" sz="800" dirty="0"/>
              <a:t>Ian Sutton on Wikimedia Commons. "Mussels."</a:t>
            </a:r>
          </a:p>
          <a:p>
            <a:pPr algn="ctr"/>
            <a:r>
              <a:rPr lang="en-US" sz="800" dirty="0"/>
              <a:t>Rachael Norris and Marina Freudzon on Wikimedia Commons. "Scallop."</a:t>
            </a:r>
          </a:p>
        </p:txBody>
      </p:sp>
      <p:pic>
        <p:nvPicPr>
          <p:cNvPr id="4" name="Content Placeholder 6" descr="Two images: (a) is a beach filled with mussels; (b) is a scallop with eyes on every ridge and the foot in the middle.">
            <a:extLst>
              <a:ext uri="{FF2B5EF4-FFF2-40B4-BE49-F238E27FC236}">
                <a16:creationId xmlns:a16="http://schemas.microsoft.com/office/drawing/2014/main" id="{CAE2A8F7-02B8-191D-DA9F-5C1EF46D2335}"/>
              </a:ext>
            </a:extLst>
          </p:cNvPr>
          <p:cNvPicPr>
            <a:picLocks noChangeAspect="1"/>
          </p:cNvPicPr>
          <p:nvPr/>
        </p:nvPicPr>
        <p:blipFill>
          <a:blip r:embed="rId2"/>
          <a:srcRect t="8462" b="7541"/>
          <a:stretch/>
        </p:blipFill>
        <p:spPr>
          <a:xfrm>
            <a:off x="2819400" y="3809372"/>
            <a:ext cx="5715000" cy="2010834"/>
          </a:xfrm>
          <a:prstGeom prst="rect">
            <a:avLst/>
          </a:prstGeom>
        </p:spPr>
      </p:pic>
    </p:spTree>
    <p:extLst>
      <p:ext uri="{BB962C8B-B14F-4D97-AF65-F5344CB8AC3E}">
        <p14:creationId xmlns:p14="http://schemas.microsoft.com/office/powerpoint/2010/main" val="4010960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E384-9949-2963-DB7B-AB8946377DB3}"/>
              </a:ext>
            </a:extLst>
          </p:cNvPr>
          <p:cNvSpPr>
            <a:spLocks noGrp="1"/>
          </p:cNvSpPr>
          <p:nvPr>
            <p:ph type="title"/>
          </p:nvPr>
        </p:nvSpPr>
        <p:spPr/>
        <p:txBody>
          <a:bodyPr/>
          <a:lstStyle/>
          <a:p>
            <a:r>
              <a:rPr lang="en-US" dirty="0"/>
              <a:t>Bivalves</a:t>
            </a:r>
            <a:r>
              <a:rPr lang="en-US" sz="1400" baseline="-25000" dirty="0"/>
              <a:t>2</a:t>
            </a:r>
            <a:endParaRPr lang="en-US" dirty="0"/>
          </a:p>
        </p:txBody>
      </p:sp>
      <p:sp>
        <p:nvSpPr>
          <p:cNvPr id="3" name="Content Placeholder 2">
            <a:extLst>
              <a:ext uri="{FF2B5EF4-FFF2-40B4-BE49-F238E27FC236}">
                <a16:creationId xmlns:a16="http://schemas.microsoft.com/office/drawing/2014/main" id="{D3EDB337-2D81-B9B9-7F39-279613EB53D7}"/>
              </a:ext>
            </a:extLst>
          </p:cNvPr>
          <p:cNvSpPr>
            <a:spLocks noGrp="1"/>
          </p:cNvSpPr>
          <p:nvPr>
            <p:ph idx="1"/>
          </p:nvPr>
        </p:nvSpPr>
        <p:spPr>
          <a:xfrm>
            <a:off x="457200" y="1280160"/>
            <a:ext cx="4343400" cy="4572000"/>
          </a:xfrm>
        </p:spPr>
        <p:txBody>
          <a:bodyPr/>
          <a:lstStyle/>
          <a:p>
            <a:r>
              <a:rPr lang="en-US" dirty="0"/>
              <a:t>Some bivalves, like oysters and mussels, possess the unique ability to secrete and deposit a calcareous </a:t>
            </a:r>
            <a:r>
              <a:rPr lang="en-US" b="1" dirty="0"/>
              <a:t>nacre</a:t>
            </a:r>
            <a:r>
              <a:rPr lang="en-US" dirty="0"/>
              <a:t> or "mother of pearl" around foreign particles that may enter the mantle cavity.</a:t>
            </a:r>
          </a:p>
        </p:txBody>
      </p:sp>
      <p:sp>
        <p:nvSpPr>
          <p:cNvPr id="5" name="TextBox 4">
            <a:extLst>
              <a:ext uri="{FF2B5EF4-FFF2-40B4-BE49-F238E27FC236}">
                <a16:creationId xmlns:a16="http://schemas.microsoft.com/office/drawing/2014/main" id="{7F78BAAC-3EF4-35B2-4FAA-E8EC9E1C7E81}"/>
              </a:ext>
            </a:extLst>
          </p:cNvPr>
          <p:cNvSpPr txBox="1"/>
          <p:nvPr/>
        </p:nvSpPr>
        <p:spPr>
          <a:xfrm>
            <a:off x="6208294" y="1387583"/>
            <a:ext cx="1524000" cy="307777"/>
          </a:xfrm>
          <a:prstGeom prst="rect">
            <a:avLst/>
          </a:prstGeom>
          <a:noFill/>
        </p:spPr>
        <p:txBody>
          <a:bodyPr wrap="square" rtlCol="0">
            <a:spAutoFit/>
          </a:bodyPr>
          <a:lstStyle/>
          <a:p>
            <a:pPr algn="ctr"/>
            <a:r>
              <a:rPr lang="en-US" sz="1400" b="1" dirty="0"/>
              <a:t>28.4 Figure 5</a:t>
            </a:r>
          </a:p>
        </p:txBody>
      </p:sp>
      <p:pic>
        <p:nvPicPr>
          <p:cNvPr id="6" name="Content Placeholder 10" descr="A photograph of a shell with an iridescent inside">
            <a:extLst>
              <a:ext uri="{FF2B5EF4-FFF2-40B4-BE49-F238E27FC236}">
                <a16:creationId xmlns:a16="http://schemas.microsoft.com/office/drawing/2014/main" id="{33E7B48F-348C-C6F4-5F2C-AA74E03ADBB3}"/>
              </a:ext>
            </a:extLst>
          </p:cNvPr>
          <p:cNvPicPr>
            <a:picLocks noChangeAspect="1"/>
          </p:cNvPicPr>
          <p:nvPr/>
        </p:nvPicPr>
        <p:blipFill>
          <a:blip r:embed="rId2"/>
          <a:srcRect t="4517" b="4653"/>
          <a:stretch/>
        </p:blipFill>
        <p:spPr>
          <a:xfrm>
            <a:off x="5291234" y="1732199"/>
            <a:ext cx="3358119" cy="2590800"/>
          </a:xfrm>
          <a:prstGeom prst="rect">
            <a:avLst/>
          </a:prstGeom>
        </p:spPr>
      </p:pic>
      <p:sp>
        <p:nvSpPr>
          <p:cNvPr id="7" name="TextBox 6">
            <a:extLst>
              <a:ext uri="{FF2B5EF4-FFF2-40B4-BE49-F238E27FC236}">
                <a16:creationId xmlns:a16="http://schemas.microsoft.com/office/drawing/2014/main" id="{CB6C0487-6D32-B3AA-CBF5-0ECAD8204AB8}"/>
              </a:ext>
            </a:extLst>
          </p:cNvPr>
          <p:cNvSpPr txBox="1"/>
          <p:nvPr/>
        </p:nvSpPr>
        <p:spPr>
          <a:xfrm>
            <a:off x="4684293" y="4382768"/>
            <a:ext cx="4572000" cy="246221"/>
          </a:xfrm>
          <a:prstGeom prst="rect">
            <a:avLst/>
          </a:prstGeom>
          <a:noFill/>
        </p:spPr>
        <p:txBody>
          <a:bodyPr wrap="square">
            <a:spAutoFit/>
          </a:bodyPr>
          <a:lstStyle/>
          <a:p>
            <a:pPr algn="ctr"/>
            <a:r>
              <a:rPr lang="en-US" sz="1000" dirty="0"/>
              <a:t>Hannes Grobe on Wikimedia Commons. "Mother of pearl."</a:t>
            </a:r>
          </a:p>
        </p:txBody>
      </p:sp>
    </p:spTree>
    <p:extLst>
      <p:ext uri="{BB962C8B-B14F-4D97-AF65-F5344CB8AC3E}">
        <p14:creationId xmlns:p14="http://schemas.microsoft.com/office/powerpoint/2010/main" val="1981530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1</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lstStyle/>
          <a:p>
            <a:pPr marL="457200" indent="-457200">
              <a:buFont typeface="Arial" panose="020B0604020202020204" pitchFamily="34" charset="0"/>
              <a:buChar char="•"/>
            </a:pPr>
            <a:r>
              <a:rPr lang="en-US" dirty="0"/>
              <a:t>The ability of some bivalves to secrete excess nacre ("mother of pearl") is used prominently in the jewelry industry. </a:t>
            </a:r>
          </a:p>
          <a:p>
            <a:pPr marL="457200" indent="-457200">
              <a:buFont typeface="Arial" panose="020B0604020202020204" pitchFamily="34" charset="0"/>
              <a:buChar char="•"/>
            </a:pPr>
            <a:r>
              <a:rPr lang="en-US" dirty="0"/>
              <a:t>A small shell bead is surgically implanted into a pearl oyster to serve as the nucleus, or center, of the pearl.</a:t>
            </a:r>
          </a:p>
          <a:p>
            <a:pPr marL="457200" indent="-457200">
              <a:buFont typeface="Arial" panose="020B0604020202020204" pitchFamily="34" charset="0"/>
              <a:buChar char="•"/>
            </a:pPr>
            <a:r>
              <a:rPr lang="en-US" dirty="0"/>
              <a:t>Over time, layer after layer of nacre is secreted onto the surface of the bead and a cultured pearl is formed.</a:t>
            </a:r>
          </a:p>
        </p:txBody>
      </p:sp>
    </p:spTree>
    <p:extLst>
      <p:ext uri="{BB962C8B-B14F-4D97-AF65-F5344CB8AC3E}">
        <p14:creationId xmlns:p14="http://schemas.microsoft.com/office/powerpoint/2010/main" val="1146028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Gastropoda</a:t>
            </a:r>
            <a:r>
              <a:rPr lang="en-US" sz="1400" baseline="-25000" dirty="0"/>
              <a:t>1</a:t>
            </a:r>
            <a:endParaRPr lang="en-US" sz="3200" dirty="0">
              <a:solidFill>
                <a:schemeClr val="accent1"/>
              </a:solidFill>
            </a:endParaRPr>
          </a:p>
        </p:txBody>
      </p:sp>
      <p:sp>
        <p:nvSpPr>
          <p:cNvPr id="13315" name="Rectangle 3"/>
          <p:cNvSpPr>
            <a:spLocks noGrp="1"/>
          </p:cNvSpPr>
          <p:nvPr>
            <p:ph idx="1"/>
          </p:nvPr>
        </p:nvSpPr>
        <p:spPr>
          <a:xfrm>
            <a:off x="457200" y="1280160"/>
            <a:ext cx="8229600" cy="2453640"/>
          </a:xfrm>
          <a:prstGeom prst="rect">
            <a:avLst/>
          </a:prstGeom>
        </p:spPr>
        <p:txBody>
          <a:bodyPr>
            <a:normAutofit lnSpcReduction="10000"/>
          </a:bodyPr>
          <a:lstStyle/>
          <a:p>
            <a:pPr marL="0" indent="0">
              <a:buNone/>
              <a:tabLst>
                <a:tab pos="461963" algn="l"/>
              </a:tabLst>
            </a:pPr>
            <a:r>
              <a:rPr lang="en-US" i="0" dirty="0">
                <a:solidFill>
                  <a:schemeClr val="tx1"/>
                </a:solidFill>
              </a:rPr>
              <a:t>More than half of Mollusks are Gastropoda.</a:t>
            </a:r>
          </a:p>
          <a:p>
            <a:pPr>
              <a:tabLst>
                <a:tab pos="461963" algn="l"/>
              </a:tabLst>
            </a:pPr>
            <a:r>
              <a:rPr lang="en-US" i="0" dirty="0">
                <a:solidFill>
                  <a:schemeClr val="tx1"/>
                </a:solidFill>
              </a:rPr>
              <a:t>May or may not have a shell</a:t>
            </a:r>
          </a:p>
          <a:p>
            <a:pPr lvl="1">
              <a:tabLst>
                <a:tab pos="461963" algn="l"/>
              </a:tabLst>
            </a:pPr>
            <a:r>
              <a:rPr lang="en-US" dirty="0">
                <a:solidFill>
                  <a:schemeClr val="tx1"/>
                </a:solidFill>
              </a:rPr>
              <a:t>Usually an asymmetrical, coiled shell</a:t>
            </a:r>
          </a:p>
          <a:p>
            <a:pPr lvl="1">
              <a:tabLst>
                <a:tab pos="461963" algn="l"/>
              </a:tabLst>
            </a:pPr>
            <a:r>
              <a:rPr lang="en-US" i="0" dirty="0">
                <a:solidFill>
                  <a:schemeClr val="tx1"/>
                </a:solidFill>
              </a:rPr>
              <a:t>May be </a:t>
            </a:r>
            <a:r>
              <a:rPr lang="en-US" b="1" i="0" dirty="0">
                <a:solidFill>
                  <a:schemeClr val="tx1"/>
                </a:solidFill>
              </a:rPr>
              <a:t>planospiral:</a:t>
            </a:r>
            <a:r>
              <a:rPr lang="en-US" i="0" dirty="0">
                <a:solidFill>
                  <a:schemeClr val="tx1"/>
                </a:solidFill>
              </a:rPr>
              <a:t> like a garden hose wound up</a:t>
            </a:r>
            <a:r>
              <a:rPr lang="en-US" dirty="0">
                <a:solidFill>
                  <a:schemeClr val="tx1"/>
                </a:solidFill>
              </a:rPr>
              <a:t> or </a:t>
            </a:r>
            <a:r>
              <a:rPr lang="en-US" b="1" dirty="0">
                <a:solidFill>
                  <a:schemeClr val="tx1"/>
                </a:solidFill>
              </a:rPr>
              <a:t>conispiral:</a:t>
            </a:r>
            <a:r>
              <a:rPr lang="en-US" dirty="0">
                <a:solidFill>
                  <a:schemeClr val="tx1"/>
                </a:solidFill>
              </a:rPr>
              <a:t> like a spiral staircase</a:t>
            </a:r>
            <a:endParaRPr lang="en-US" i="0" dirty="0">
              <a:solidFill>
                <a:schemeClr val="tx1"/>
              </a:solidFill>
            </a:endParaRPr>
          </a:p>
        </p:txBody>
      </p:sp>
      <p:sp>
        <p:nvSpPr>
          <p:cNvPr id="4" name="TextBox 3">
            <a:extLst>
              <a:ext uri="{FF2B5EF4-FFF2-40B4-BE49-F238E27FC236}">
                <a16:creationId xmlns:a16="http://schemas.microsoft.com/office/drawing/2014/main" id="{CA4DEF6C-1E97-25D2-D871-E83B2D628923}"/>
              </a:ext>
            </a:extLst>
          </p:cNvPr>
          <p:cNvSpPr txBox="1"/>
          <p:nvPr/>
        </p:nvSpPr>
        <p:spPr>
          <a:xfrm>
            <a:off x="457200" y="4928384"/>
            <a:ext cx="1981200" cy="954107"/>
          </a:xfrm>
          <a:prstGeom prst="rect">
            <a:avLst/>
          </a:prstGeom>
          <a:noFill/>
        </p:spPr>
        <p:txBody>
          <a:bodyPr wrap="square">
            <a:spAutoFit/>
          </a:bodyPr>
          <a:lstStyle/>
          <a:p>
            <a:r>
              <a:rPr lang="en-US" sz="1400" b="1" dirty="0"/>
              <a:t>28.4 Figure 6: </a:t>
            </a:r>
            <a:r>
              <a:rPr lang="en-US" sz="1400" dirty="0"/>
              <a:t>(a) Snails and (b) slugs are both gastropods, but slugs lack a shell.</a:t>
            </a:r>
          </a:p>
        </p:txBody>
      </p:sp>
      <p:pic>
        <p:nvPicPr>
          <p:cNvPr id="3" name="Content Placeholder 6" descr="Two images: (a) shows a snail with a shell; (b) shows a slug without a shell.">
            <a:extLst>
              <a:ext uri="{FF2B5EF4-FFF2-40B4-BE49-F238E27FC236}">
                <a16:creationId xmlns:a16="http://schemas.microsoft.com/office/drawing/2014/main" id="{8192BAD5-6444-CEED-C9D5-90DA86A0DB51}"/>
              </a:ext>
            </a:extLst>
          </p:cNvPr>
          <p:cNvPicPr>
            <a:picLocks noChangeAspect="1"/>
          </p:cNvPicPr>
          <p:nvPr/>
        </p:nvPicPr>
        <p:blipFill>
          <a:blip r:embed="rId2"/>
          <a:srcRect l="1852" t="7790" r="927" b="6854"/>
          <a:stretch/>
        </p:blipFill>
        <p:spPr>
          <a:xfrm>
            <a:off x="2514600" y="3546807"/>
            <a:ext cx="5943600" cy="2151018"/>
          </a:xfrm>
          <a:prstGeom prst="rect">
            <a:avLst/>
          </a:prstGeom>
        </p:spPr>
      </p:pic>
      <p:sp>
        <p:nvSpPr>
          <p:cNvPr id="6" name="TextBox 5">
            <a:extLst>
              <a:ext uri="{FF2B5EF4-FFF2-40B4-BE49-F238E27FC236}">
                <a16:creationId xmlns:a16="http://schemas.microsoft.com/office/drawing/2014/main" id="{46BDC0D3-7D34-05F9-D7EE-208EFCE0233F}"/>
              </a:ext>
            </a:extLst>
          </p:cNvPr>
          <p:cNvSpPr txBox="1"/>
          <p:nvPr/>
        </p:nvSpPr>
        <p:spPr>
          <a:xfrm>
            <a:off x="3200400" y="5697825"/>
            <a:ext cx="4572000" cy="369332"/>
          </a:xfrm>
          <a:prstGeom prst="rect">
            <a:avLst/>
          </a:prstGeom>
          <a:noFill/>
        </p:spPr>
        <p:txBody>
          <a:bodyPr wrap="square">
            <a:spAutoFit/>
          </a:bodyPr>
          <a:lstStyle/>
          <a:p>
            <a:pPr algn="ctr"/>
            <a:r>
              <a:rPr lang="en-US" sz="900" dirty="0"/>
              <a:t>macrophile on Wikimedia Commons. "Snail."</a:t>
            </a:r>
          </a:p>
          <a:p>
            <a:pPr algn="ctr"/>
            <a:r>
              <a:rPr lang="en-US" sz="900" dirty="0"/>
              <a:t>Paul Harrison on Wikimedia Commons. "Banana slug."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96BC-A3D1-6E39-3DF0-79E5D18FCCBF}"/>
              </a:ext>
            </a:extLst>
          </p:cNvPr>
          <p:cNvSpPr>
            <a:spLocks noGrp="1"/>
          </p:cNvSpPr>
          <p:nvPr>
            <p:ph type="title"/>
          </p:nvPr>
        </p:nvSpPr>
        <p:spPr/>
        <p:txBody>
          <a:bodyPr/>
          <a:lstStyle/>
          <a:p>
            <a:r>
              <a:rPr lang="en-US" dirty="0"/>
              <a:t>Gastropoda</a:t>
            </a:r>
            <a:r>
              <a:rPr lang="en-US" sz="1400" baseline="-25000" dirty="0"/>
              <a:t>2</a:t>
            </a:r>
            <a:endParaRPr lang="en-US" dirty="0"/>
          </a:p>
        </p:txBody>
      </p:sp>
      <p:sp>
        <p:nvSpPr>
          <p:cNvPr id="3" name="Content Placeholder 2">
            <a:extLst>
              <a:ext uri="{FF2B5EF4-FFF2-40B4-BE49-F238E27FC236}">
                <a16:creationId xmlns:a16="http://schemas.microsoft.com/office/drawing/2014/main" id="{E4C6737F-3762-F56A-73B1-3CEA031D7CA8}"/>
              </a:ext>
            </a:extLst>
          </p:cNvPr>
          <p:cNvSpPr>
            <a:spLocks noGrp="1"/>
          </p:cNvSpPr>
          <p:nvPr>
            <p:ph idx="1"/>
          </p:nvPr>
        </p:nvSpPr>
        <p:spPr/>
        <p:txBody>
          <a:bodyPr>
            <a:normAutofit fontScale="92500" lnSpcReduction="20000"/>
          </a:bodyPr>
          <a:lstStyle/>
          <a:p>
            <a:r>
              <a:rPr lang="en-US" dirty="0"/>
              <a:t>A key characteristic of some gastropods is the embryonic development of torsion, where the mantle and visceral mass are rotated around the perpendicular axis over the center.</a:t>
            </a:r>
          </a:p>
          <a:p>
            <a:pPr marL="457200" indent="-457200">
              <a:buFont typeface="Arial" panose="020B0604020202020204" pitchFamily="34" charset="0"/>
              <a:buChar char="•"/>
            </a:pPr>
            <a:r>
              <a:rPr lang="en-US" dirty="0"/>
              <a:t>Switches which side some organs are on</a:t>
            </a:r>
          </a:p>
          <a:p>
            <a:pPr marL="457200" indent="-457200">
              <a:buFont typeface="Arial" panose="020B0604020202020204" pitchFamily="34" charset="0"/>
              <a:buChar char="•"/>
            </a:pPr>
            <a:r>
              <a:rPr lang="en-US" dirty="0"/>
              <a:t>Allows room for the head to reside in the shell and the foot or </a:t>
            </a:r>
            <a:r>
              <a:rPr lang="en-US" b="1" dirty="0"/>
              <a:t>operculum</a:t>
            </a:r>
            <a:r>
              <a:rPr lang="en-US" dirty="0"/>
              <a:t> to protect the shell opening</a:t>
            </a:r>
          </a:p>
          <a:p>
            <a:pPr marL="457200" indent="-457200">
              <a:buFont typeface="Arial" panose="020B0604020202020204" pitchFamily="34" charset="0"/>
              <a:buChar char="•"/>
            </a:pPr>
            <a:r>
              <a:rPr lang="en-US" dirty="0"/>
              <a:t>Potential problem of waste backwashing over the gills, causing </a:t>
            </a:r>
            <a:r>
              <a:rPr lang="en-US" b="1" dirty="0"/>
              <a:t>fouling</a:t>
            </a:r>
          </a:p>
          <a:p>
            <a:endParaRPr lang="en-US" dirty="0"/>
          </a:p>
          <a:p>
            <a:r>
              <a:rPr lang="en-US" dirty="0"/>
              <a:t>In land gastropods, the mantle acts as a lung and </a:t>
            </a:r>
            <a:r>
              <a:rPr lang="en-US" b="1" dirty="0"/>
              <a:t>nephridia</a:t>
            </a:r>
            <a:r>
              <a:rPr lang="en-US" dirty="0"/>
              <a:t> (kidneys) are found in the mantle cavity.</a:t>
            </a:r>
          </a:p>
        </p:txBody>
      </p:sp>
    </p:spTree>
    <p:extLst>
      <p:ext uri="{BB962C8B-B14F-4D97-AF65-F5344CB8AC3E}">
        <p14:creationId xmlns:p14="http://schemas.microsoft.com/office/powerpoint/2010/main" val="2419103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CD3FF-A8BE-4B8A-174E-7C3C31E7315D}"/>
              </a:ext>
            </a:extLst>
          </p:cNvPr>
          <p:cNvSpPr>
            <a:spLocks noGrp="1"/>
          </p:cNvSpPr>
          <p:nvPr>
            <p:ph type="title"/>
          </p:nvPr>
        </p:nvSpPr>
        <p:spPr/>
        <p:txBody>
          <a:bodyPr/>
          <a:lstStyle/>
          <a:p>
            <a:r>
              <a:rPr lang="en-US" dirty="0"/>
              <a:t>28.4 Figure 7</a:t>
            </a:r>
          </a:p>
        </p:txBody>
      </p:sp>
      <p:pic>
        <p:nvPicPr>
          <p:cNvPr id="5" name="Content Placeholder 6" descr="Shown are three mollusks. To the left, a snail, in the middle, a seashell, and to the right, a cuttlefish. Shown is the gastrointestinal tract of each, beginning with the mouth and ending with the anus.">
            <a:extLst>
              <a:ext uri="{FF2B5EF4-FFF2-40B4-BE49-F238E27FC236}">
                <a16:creationId xmlns:a16="http://schemas.microsoft.com/office/drawing/2014/main" id="{4E71B2EC-38B3-1A43-B97A-D3C50FE5E57B}"/>
              </a:ext>
            </a:extLst>
          </p:cNvPr>
          <p:cNvPicPr>
            <a:picLocks noGrp="1" noChangeAspect="1"/>
          </p:cNvPicPr>
          <p:nvPr>
            <p:ph idx="1"/>
          </p:nvPr>
        </p:nvPicPr>
        <p:blipFill>
          <a:blip r:embed="rId3"/>
          <a:srcRect t="12419"/>
          <a:stretch/>
        </p:blipFill>
        <p:spPr>
          <a:xfrm>
            <a:off x="457200" y="2362200"/>
            <a:ext cx="8229600" cy="2626741"/>
          </a:xfrm>
        </p:spPr>
      </p:pic>
    </p:spTree>
    <p:extLst>
      <p:ext uri="{BB962C8B-B14F-4D97-AF65-F5344CB8AC3E}">
        <p14:creationId xmlns:p14="http://schemas.microsoft.com/office/powerpoint/2010/main" val="19805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2</a:t>
            </a:r>
          </a:p>
        </p:txBody>
      </p:sp>
      <p:sp>
        <p:nvSpPr>
          <p:cNvPr id="3" name="Content Placeholder 2">
            <a:extLst>
              <a:ext uri="{FF2B5EF4-FFF2-40B4-BE49-F238E27FC236}">
                <a16:creationId xmlns:a16="http://schemas.microsoft.com/office/drawing/2014/main" id="{0D54836E-1DE3-02CC-70C3-EB5C16CF3F62}"/>
              </a:ext>
              <a:ext uri="{C183D7F6-B498-43B3-948B-1728B52AA6E4}">
                <adec:decorative xmlns:adec="http://schemas.microsoft.com/office/drawing/2017/decorative" val="1"/>
              </a:ext>
            </a:extLst>
          </p:cNvPr>
          <p:cNvSpPr>
            <a:spLocks noGrp="1"/>
          </p:cNvSpPr>
          <p:nvPr>
            <p:ph idx="1"/>
          </p:nvPr>
        </p:nvSpPr>
        <p:spPr/>
        <p:txBody>
          <a:bodyPr>
            <a:normAutofit/>
          </a:bodyPr>
          <a:lstStyle/>
          <a:p>
            <a:r>
              <a:rPr lang="en-US" dirty="0"/>
              <a:t> </a:t>
            </a:r>
          </a:p>
        </p:txBody>
      </p:sp>
      <p:sp>
        <p:nvSpPr>
          <p:cNvPr id="4" name="TextBox 3">
            <a:extLst>
              <a:ext uri="{FF2B5EF4-FFF2-40B4-BE49-F238E27FC236}">
                <a16:creationId xmlns:a16="http://schemas.microsoft.com/office/drawing/2014/main" id="{5B866480-9A2E-B881-E647-AFEB6156DA49}"/>
              </a:ext>
            </a:extLst>
          </p:cNvPr>
          <p:cNvSpPr txBox="1"/>
          <p:nvPr/>
        </p:nvSpPr>
        <p:spPr>
          <a:xfrm>
            <a:off x="457200" y="1284179"/>
            <a:ext cx="5791200" cy="4801314"/>
          </a:xfrm>
          <a:prstGeom prst="rect">
            <a:avLst/>
          </a:prstGeom>
          <a:noFill/>
        </p:spPr>
        <p:txBody>
          <a:bodyPr wrap="square" rtlCol="0">
            <a:spAutoFit/>
          </a:bodyPr>
          <a:lstStyle/>
          <a:p>
            <a:r>
              <a:rPr lang="en-US" dirty="0">
                <a:solidFill>
                  <a:schemeClr val="bg1"/>
                </a:solidFill>
              </a:rPr>
              <a:t>Can Snail Venom Be Used as a Pharmacological Painkiller?</a:t>
            </a:r>
          </a:p>
          <a:p>
            <a:pPr marL="457200" indent="-457200">
              <a:buFont typeface="Arial" panose="020B0604020202020204" pitchFamily="34" charset="0"/>
              <a:buChar char="•"/>
            </a:pPr>
            <a:r>
              <a:rPr lang="en-US" dirty="0">
                <a:solidFill>
                  <a:schemeClr val="bg1"/>
                </a:solidFill>
              </a:rPr>
              <a:t>Marine snails of the genus </a:t>
            </a:r>
            <a:r>
              <a:rPr lang="en-US" i="1" dirty="0">
                <a:solidFill>
                  <a:schemeClr val="bg1"/>
                </a:solidFill>
              </a:rPr>
              <a:t>Conus</a:t>
            </a:r>
            <a:r>
              <a:rPr lang="en-US" dirty="0">
                <a:solidFill>
                  <a:schemeClr val="bg1"/>
                </a:solidFill>
              </a:rPr>
              <a:t> use a venomous stinger to attack prey, injecting a peptide toxin called conotoxin.</a:t>
            </a:r>
          </a:p>
          <a:p>
            <a:pPr marL="457200" indent="-457200">
              <a:buFont typeface="Arial" panose="020B0604020202020204" pitchFamily="34" charset="0"/>
              <a:buChar char="•"/>
            </a:pPr>
            <a:r>
              <a:rPr lang="en-US" dirty="0">
                <a:solidFill>
                  <a:schemeClr val="bg1"/>
                </a:solidFill>
              </a:rPr>
              <a:t>Conotoxins can cause paralysis in humans by targeting the nervous system, specifically by blocking neuronal ion channels.</a:t>
            </a:r>
          </a:p>
          <a:p>
            <a:pPr marL="457200" indent="-457200">
              <a:buFont typeface="Arial" panose="020B0604020202020204" pitchFamily="34" charset="0"/>
              <a:buChar char="•"/>
            </a:pPr>
            <a:r>
              <a:rPr lang="en-US" dirty="0">
                <a:solidFill>
                  <a:schemeClr val="bg1"/>
                </a:solidFill>
              </a:rPr>
              <a:t>Researchers are studying conotoxins for potential medical applications due to their ability to inhibit specific neuronal activity.</a:t>
            </a:r>
          </a:p>
          <a:p>
            <a:pPr marL="457200" indent="-457200">
              <a:buFont typeface="Arial" panose="020B0604020202020204" pitchFamily="34" charset="0"/>
              <a:buChar char="•"/>
            </a:pPr>
            <a:r>
              <a:rPr lang="en-US" dirty="0">
                <a:solidFill>
                  <a:schemeClr val="bg1"/>
                </a:solidFill>
              </a:rPr>
              <a:t>Current research focuses on using conotoxins or their modifications to treat neurological diseases and relieve chronic pain conditions.</a:t>
            </a:r>
          </a:p>
          <a:p>
            <a:pPr marL="457200" indent="-457200">
              <a:buFont typeface="Arial" panose="020B0604020202020204" pitchFamily="34" charset="0"/>
              <a:buChar char="•"/>
            </a:pPr>
            <a:r>
              <a:rPr lang="en-US" dirty="0">
                <a:solidFill>
                  <a:schemeClr val="bg1"/>
                </a:solidFill>
              </a:rPr>
              <a:t>The study of biotoxins like conotoxins exemplifies how biological science can be applied to modern medicine, though research is still in early stages.</a:t>
            </a:r>
          </a:p>
          <a:p>
            <a:endParaRPr lang="en-US" dirty="0">
              <a:solidFill>
                <a:schemeClr val="bg1"/>
              </a:solidFill>
            </a:endParaRPr>
          </a:p>
        </p:txBody>
      </p:sp>
      <p:sp>
        <p:nvSpPr>
          <p:cNvPr id="6" name="TextBox 5">
            <a:extLst>
              <a:ext uri="{FF2B5EF4-FFF2-40B4-BE49-F238E27FC236}">
                <a16:creationId xmlns:a16="http://schemas.microsoft.com/office/drawing/2014/main" id="{36755A35-90B4-633B-ECFC-3D04C365D52F}"/>
              </a:ext>
            </a:extLst>
          </p:cNvPr>
          <p:cNvSpPr txBox="1"/>
          <p:nvPr/>
        </p:nvSpPr>
        <p:spPr>
          <a:xfrm>
            <a:off x="6778064" y="2157994"/>
            <a:ext cx="1219200" cy="307777"/>
          </a:xfrm>
          <a:prstGeom prst="rect">
            <a:avLst/>
          </a:prstGeom>
          <a:noFill/>
        </p:spPr>
        <p:txBody>
          <a:bodyPr wrap="square" rtlCol="0">
            <a:spAutoFit/>
          </a:bodyPr>
          <a:lstStyle/>
          <a:p>
            <a:pPr algn="ctr"/>
            <a:r>
              <a:rPr lang="en-US" sz="1400" b="1" dirty="0">
                <a:solidFill>
                  <a:schemeClr val="bg1"/>
                </a:solidFill>
              </a:rPr>
              <a:t>28.4 Figure 8</a:t>
            </a:r>
          </a:p>
        </p:txBody>
      </p:sp>
      <p:pic>
        <p:nvPicPr>
          <p:cNvPr id="7" name="Content Placeholder 6" descr="A photograph of a marine snail">
            <a:extLst>
              <a:ext uri="{FF2B5EF4-FFF2-40B4-BE49-F238E27FC236}">
                <a16:creationId xmlns:a16="http://schemas.microsoft.com/office/drawing/2014/main" id="{B5CD4313-4E05-B9F6-1F2A-E2F5636C6651}"/>
              </a:ext>
            </a:extLst>
          </p:cNvPr>
          <p:cNvPicPr>
            <a:picLocks noChangeAspect="1"/>
          </p:cNvPicPr>
          <p:nvPr/>
        </p:nvPicPr>
        <p:blipFill>
          <a:blip r:embed="rId3"/>
          <a:srcRect l="3716" t="7013" b="6074"/>
          <a:stretch/>
        </p:blipFill>
        <p:spPr>
          <a:xfrm>
            <a:off x="6248400" y="2465771"/>
            <a:ext cx="2286000" cy="1553830"/>
          </a:xfrm>
          <a:prstGeom prst="rect">
            <a:avLst/>
          </a:prstGeom>
          <a:solidFill>
            <a:schemeClr val="accent1"/>
          </a:solidFill>
        </p:spPr>
      </p:pic>
      <p:sp>
        <p:nvSpPr>
          <p:cNvPr id="8" name="TextBox 7">
            <a:extLst>
              <a:ext uri="{FF2B5EF4-FFF2-40B4-BE49-F238E27FC236}">
                <a16:creationId xmlns:a16="http://schemas.microsoft.com/office/drawing/2014/main" id="{65EEA976-49B5-6E66-4D7E-0B5B419FA567}"/>
              </a:ext>
            </a:extLst>
          </p:cNvPr>
          <p:cNvSpPr txBox="1"/>
          <p:nvPr/>
        </p:nvSpPr>
        <p:spPr>
          <a:xfrm>
            <a:off x="6248400" y="4038023"/>
            <a:ext cx="2286000" cy="400110"/>
          </a:xfrm>
          <a:prstGeom prst="rect">
            <a:avLst/>
          </a:prstGeom>
          <a:noFill/>
        </p:spPr>
        <p:txBody>
          <a:bodyPr wrap="square">
            <a:spAutoFit/>
          </a:bodyPr>
          <a:lstStyle/>
          <a:p>
            <a:pPr algn="ctr"/>
            <a:r>
              <a:rPr lang="en-US" sz="1000" dirty="0">
                <a:solidFill>
                  <a:schemeClr val="bg1"/>
                </a:solidFill>
              </a:rPr>
              <a:t>Pengchao-BGI on Wikimedia Commons. "Chinese tubular cone snail."</a:t>
            </a:r>
          </a:p>
        </p:txBody>
      </p:sp>
    </p:spTree>
    <p:extLst>
      <p:ext uri="{BB962C8B-B14F-4D97-AF65-F5344CB8AC3E}">
        <p14:creationId xmlns:p14="http://schemas.microsoft.com/office/powerpoint/2010/main" val="2906372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623A-820A-3756-8671-8F59702CAF1F}"/>
              </a:ext>
            </a:extLst>
          </p:cNvPr>
          <p:cNvSpPr>
            <a:spLocks noGrp="1"/>
          </p:cNvSpPr>
          <p:nvPr>
            <p:ph type="title"/>
          </p:nvPr>
        </p:nvSpPr>
        <p:spPr/>
        <p:txBody>
          <a:bodyPr/>
          <a:lstStyle/>
          <a:p>
            <a:r>
              <a:rPr lang="en-US" dirty="0"/>
              <a:t>Cephalopods</a:t>
            </a:r>
            <a:r>
              <a:rPr lang="en-US" sz="1400" baseline="-25000" dirty="0"/>
              <a:t>1</a:t>
            </a:r>
          </a:p>
        </p:txBody>
      </p:sp>
      <p:sp>
        <p:nvSpPr>
          <p:cNvPr id="3" name="Content Placeholder 2">
            <a:extLst>
              <a:ext uri="{FF2B5EF4-FFF2-40B4-BE49-F238E27FC236}">
                <a16:creationId xmlns:a16="http://schemas.microsoft.com/office/drawing/2014/main" id="{C4A4A7E4-16C2-A73B-7CAD-458C68E6B5A6}"/>
              </a:ext>
            </a:extLst>
          </p:cNvPr>
          <p:cNvSpPr>
            <a:spLocks noGrp="1"/>
          </p:cNvSpPr>
          <p:nvPr>
            <p:ph idx="1"/>
          </p:nvPr>
        </p:nvSpPr>
        <p:spPr>
          <a:xfrm>
            <a:off x="457200" y="1280160"/>
            <a:ext cx="8229600" cy="2758440"/>
          </a:xfrm>
        </p:spPr>
        <p:txBody>
          <a:bodyPr>
            <a:normAutofit fontScale="92500" lnSpcReduction="20000"/>
          </a:bodyPr>
          <a:lstStyle/>
          <a:p>
            <a:r>
              <a:rPr lang="en-US" sz="2400" dirty="0"/>
              <a:t>Cephalopods include octopuses, squids, cuttlefish, and nautiluses, with some having external shells (like Nautilus) and others having reduced internal shells or no shells.</a:t>
            </a:r>
          </a:p>
          <a:p>
            <a:pPr marL="342900" indent="-342900">
              <a:buFont typeface="Arial" panose="020B0604020202020204" pitchFamily="34" charset="0"/>
              <a:buChar char="•"/>
            </a:pPr>
            <a:r>
              <a:rPr lang="en-US" sz="2400" dirty="0"/>
              <a:t>They can display rapid color changes using:</a:t>
            </a:r>
          </a:p>
          <a:p>
            <a:pPr marL="1085850" lvl="1" indent="-342900">
              <a:buFont typeface="Arial" panose="020B0604020202020204" pitchFamily="34" charset="0"/>
              <a:buChar char="•"/>
            </a:pPr>
            <a:r>
              <a:rPr lang="en-US" sz="2400" dirty="0"/>
              <a:t>Chromatophores: special pigment cells that expand or contract to produce different color patterns in yellow, red, brown, and black</a:t>
            </a:r>
          </a:p>
          <a:p>
            <a:pPr marL="1085850" lvl="1" indent="-342900">
              <a:buFont typeface="Arial" panose="020B0604020202020204" pitchFamily="34" charset="0"/>
              <a:buChar char="•"/>
            </a:pPr>
            <a:r>
              <a:rPr lang="en-US" sz="2400" dirty="0"/>
              <a:t>Contain iridophores and leucophores beneath them that reflect light and can make blue, green, and white</a:t>
            </a:r>
          </a:p>
        </p:txBody>
      </p:sp>
      <p:pic>
        <p:nvPicPr>
          <p:cNvPr id="5" name="Content Placeholder 18" descr="Four photographs of cephalopods">
            <a:extLst>
              <a:ext uri="{FF2B5EF4-FFF2-40B4-BE49-F238E27FC236}">
                <a16:creationId xmlns:a16="http://schemas.microsoft.com/office/drawing/2014/main" id="{B3E132FD-9703-F4F7-992F-2C22C9BC4E16}"/>
              </a:ext>
            </a:extLst>
          </p:cNvPr>
          <p:cNvPicPr>
            <a:picLocks noChangeAspect="1"/>
          </p:cNvPicPr>
          <p:nvPr/>
        </p:nvPicPr>
        <p:blipFill>
          <a:blip r:embed="rId2"/>
          <a:srcRect l="1852" t="12638" r="1852" b="14486"/>
          <a:stretch/>
        </p:blipFill>
        <p:spPr>
          <a:xfrm>
            <a:off x="597924" y="3979244"/>
            <a:ext cx="7924800" cy="1752601"/>
          </a:xfrm>
          <a:prstGeom prst="rect">
            <a:avLst/>
          </a:prstGeom>
        </p:spPr>
      </p:pic>
      <p:sp>
        <p:nvSpPr>
          <p:cNvPr id="6" name="TextBox 5">
            <a:extLst>
              <a:ext uri="{FF2B5EF4-FFF2-40B4-BE49-F238E27FC236}">
                <a16:creationId xmlns:a16="http://schemas.microsoft.com/office/drawing/2014/main" id="{E868506D-6F49-AA9B-D0FC-408D775DFEC9}"/>
              </a:ext>
            </a:extLst>
          </p:cNvPr>
          <p:cNvSpPr txBox="1"/>
          <p:nvPr/>
        </p:nvSpPr>
        <p:spPr>
          <a:xfrm>
            <a:off x="108640" y="5672489"/>
            <a:ext cx="8903368" cy="307777"/>
          </a:xfrm>
          <a:prstGeom prst="rect">
            <a:avLst/>
          </a:prstGeom>
          <a:noFill/>
        </p:spPr>
        <p:txBody>
          <a:bodyPr wrap="square">
            <a:spAutoFit/>
          </a:bodyPr>
          <a:lstStyle/>
          <a:p>
            <a:pPr algn="ctr"/>
            <a:r>
              <a:rPr lang="en-US" sz="1400" b="1" dirty="0"/>
              <a:t>28.4 Figure 9: </a:t>
            </a:r>
            <a:r>
              <a:rPr lang="en-US" sz="1400" dirty="0"/>
              <a:t>The (a) nautilus, (b) giant cuttlefish, (c) reef squid, and (d) blue-ring octopus are all cephalopods.</a:t>
            </a:r>
          </a:p>
        </p:txBody>
      </p:sp>
      <p:sp>
        <p:nvSpPr>
          <p:cNvPr id="8" name="TextBox 7">
            <a:extLst>
              <a:ext uri="{FF2B5EF4-FFF2-40B4-BE49-F238E27FC236}">
                <a16:creationId xmlns:a16="http://schemas.microsoft.com/office/drawing/2014/main" id="{A2742070-25B9-7851-6D6F-1BF904E592B7}"/>
              </a:ext>
            </a:extLst>
          </p:cNvPr>
          <p:cNvSpPr txBox="1"/>
          <p:nvPr/>
        </p:nvSpPr>
        <p:spPr>
          <a:xfrm>
            <a:off x="2286000" y="6106166"/>
            <a:ext cx="4572000" cy="584775"/>
          </a:xfrm>
          <a:prstGeom prst="rect">
            <a:avLst/>
          </a:prstGeom>
          <a:noFill/>
        </p:spPr>
        <p:txBody>
          <a:bodyPr wrap="square">
            <a:spAutoFit/>
          </a:bodyPr>
          <a:lstStyle/>
          <a:p>
            <a:pPr algn="ctr"/>
            <a:r>
              <a:rPr lang="en-US" sz="800" dirty="0"/>
              <a:t>Hans Hillewaert on Wikimedia Commons. "Nautilus."</a:t>
            </a:r>
          </a:p>
          <a:p>
            <a:pPr algn="ctr"/>
            <a:r>
              <a:rPr lang="en-US" sz="800" dirty="0"/>
              <a:t>Nick Hobgood on Wikimedia Commons. "Cuttlefish."</a:t>
            </a:r>
          </a:p>
          <a:p>
            <a:pPr algn="ctr"/>
            <a:r>
              <a:rPr lang="en-US" sz="800" dirty="0"/>
              <a:t>Betty Wills on Wikimedia Commons. "Caribbean reef squid."</a:t>
            </a:r>
          </a:p>
          <a:p>
            <a:pPr algn="ctr"/>
            <a:r>
              <a:rPr lang="en-US" sz="800" dirty="0"/>
              <a:t>Elias Levy on Wikimedia Commons. "Blue-ringed octopus."</a:t>
            </a:r>
          </a:p>
        </p:txBody>
      </p:sp>
    </p:spTree>
    <p:extLst>
      <p:ext uri="{BB962C8B-B14F-4D97-AF65-F5344CB8AC3E}">
        <p14:creationId xmlns:p14="http://schemas.microsoft.com/office/powerpoint/2010/main" val="378898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4401205"/>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formation of the coelom.</a:t>
            </a:r>
          </a:p>
          <a:p>
            <a:pPr marL="457200" indent="-457200">
              <a:buFont typeface="Arial" panose="020B0604020202020204" pitchFamily="34" charset="0"/>
              <a:buChar char="•"/>
              <a:tabLst>
                <a:tab pos="457200" algn="l"/>
              </a:tabLst>
            </a:pPr>
            <a:r>
              <a:rPr lang="en-US" b="1" dirty="0"/>
              <a:t>Describe</a:t>
            </a:r>
            <a:r>
              <a:rPr lang="en-US" dirty="0"/>
              <a:t> the features of animals classified in phylum Annelida.</a:t>
            </a:r>
          </a:p>
          <a:p>
            <a:pPr marL="457200" indent="-457200">
              <a:buFont typeface="Arial" panose="020B0604020202020204" pitchFamily="34" charset="0"/>
              <a:buChar char="•"/>
              <a:tabLst>
                <a:tab pos="457200" algn="l"/>
              </a:tabLst>
            </a:pPr>
            <a:r>
              <a:rPr lang="en-US" b="1" dirty="0"/>
              <a:t>Describe</a:t>
            </a:r>
            <a:r>
              <a:rPr lang="en-US" dirty="0"/>
              <a:t> the major body regions of Mollusca and how they vary in different molluscan classes.</a:t>
            </a:r>
          </a:p>
          <a:p>
            <a:pPr marL="457200" indent="-457200">
              <a:buFont typeface="Arial" panose="020B0604020202020204" pitchFamily="34" charset="0"/>
              <a:buChar char="•"/>
              <a:tabLst>
                <a:tab pos="457200" algn="l"/>
              </a:tabLst>
            </a:pPr>
            <a:r>
              <a:rPr lang="en-US" b="1" dirty="0"/>
              <a:t>Describe</a:t>
            </a:r>
            <a:r>
              <a:rPr lang="en-US" dirty="0"/>
              <a:t> the unique anatomical and morphological features of mollusks and annelids.</a:t>
            </a:r>
          </a:p>
          <a:p>
            <a:pPr marL="457200" indent="-457200">
              <a:buFont typeface="Arial" panose="020B0604020202020204" pitchFamily="34" charset="0"/>
              <a:buChar char="•"/>
              <a:tabLst>
                <a:tab pos="457200" algn="l"/>
              </a:tabLst>
            </a:pPr>
            <a:r>
              <a:rPr lang="en-US" b="1" dirty="0"/>
              <a:t>Discuss</a:t>
            </a:r>
            <a:r>
              <a:rPr lang="en-US" dirty="0"/>
              <a:t> the advantages of true body segmentation.</a:t>
            </a:r>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082041"/>
          </a:xfrm>
        </p:spPr>
        <p:txBody>
          <a:bodyPr/>
          <a:lstStyle/>
          <a:p>
            <a:r>
              <a:rPr lang="en-US" dirty="0"/>
              <a:t>What benefit would a squid have if it could detect light via its skin?</a:t>
            </a:r>
          </a:p>
        </p:txBody>
      </p:sp>
    </p:spTree>
    <p:extLst>
      <p:ext uri="{BB962C8B-B14F-4D97-AF65-F5344CB8AC3E}">
        <p14:creationId xmlns:p14="http://schemas.microsoft.com/office/powerpoint/2010/main" val="3029162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623A-820A-3756-8671-8F59702CAF1F}"/>
              </a:ext>
            </a:extLst>
          </p:cNvPr>
          <p:cNvSpPr>
            <a:spLocks noGrp="1"/>
          </p:cNvSpPr>
          <p:nvPr>
            <p:ph type="title"/>
          </p:nvPr>
        </p:nvSpPr>
        <p:spPr/>
        <p:txBody>
          <a:bodyPr/>
          <a:lstStyle/>
          <a:p>
            <a:r>
              <a:rPr lang="en-US" dirty="0"/>
              <a:t>Cephalopods</a:t>
            </a:r>
            <a:r>
              <a:rPr lang="en-US" sz="1400" baseline="-25000" dirty="0"/>
              <a:t>2</a:t>
            </a:r>
            <a:endParaRPr lang="en-US" dirty="0"/>
          </a:p>
        </p:txBody>
      </p:sp>
      <p:sp>
        <p:nvSpPr>
          <p:cNvPr id="3" name="Content Placeholder 2">
            <a:extLst>
              <a:ext uri="{FF2B5EF4-FFF2-40B4-BE49-F238E27FC236}">
                <a16:creationId xmlns:a16="http://schemas.microsoft.com/office/drawing/2014/main" id="{C4A4A7E4-16C2-A73B-7CAD-458C68E6B5A6}"/>
              </a:ext>
            </a:extLst>
          </p:cNvPr>
          <p:cNvSpPr>
            <a:spLocks noGrp="1"/>
          </p:cNvSpPr>
          <p:nvPr>
            <p:ph idx="1"/>
          </p:nvPr>
        </p:nvSpPr>
        <p:spPr>
          <a:xfrm>
            <a:off x="457200" y="1280160"/>
            <a:ext cx="8229600" cy="4587240"/>
          </a:xfrm>
        </p:spPr>
        <p:txBody>
          <a:bodyPr>
            <a:normAutofit/>
          </a:bodyPr>
          <a:lstStyle/>
          <a:p>
            <a:r>
              <a:rPr lang="en-US" sz="2400" dirty="0"/>
              <a:t>All cephalopods are carnivorous predators with beak-like jaws and radulae, and they are considered the most intelligent mollusks with well-developed nervous systems and image-forming eyes.</a:t>
            </a:r>
          </a:p>
          <a:p>
            <a:pPr marL="342900" indent="-342900">
              <a:buFont typeface="Arial" panose="020B0604020202020204" pitchFamily="34" charset="0"/>
              <a:buChar char="•"/>
            </a:pPr>
            <a:r>
              <a:rPr lang="en-US" sz="2400" dirty="0"/>
              <a:t>They have a closed circulatory system, with blood contained entirely in vessels.</a:t>
            </a:r>
          </a:p>
          <a:p>
            <a:pPr marL="342900" indent="-342900">
              <a:buFont typeface="Arial" panose="020B0604020202020204" pitchFamily="34" charset="0"/>
              <a:buChar char="•"/>
            </a:pPr>
            <a:r>
              <a:rPr lang="en-US" sz="2400" dirty="0"/>
              <a:t>Their foot is modified into arms and tentacles, often with suckers, and they use water expulsion through siphons as their primary mode of locomotion.</a:t>
            </a:r>
          </a:p>
          <a:p>
            <a:pPr marL="342900" indent="-342900">
              <a:buFont typeface="Arial" panose="020B0604020202020204" pitchFamily="34" charset="0"/>
              <a:buChar char="•"/>
            </a:pPr>
            <a:r>
              <a:rPr lang="en-US" sz="2400" dirty="0"/>
              <a:t>Many cephalopods produce ink for defense, which can be used as a "smoke screen" or to create distracting fake images.</a:t>
            </a:r>
          </a:p>
        </p:txBody>
      </p:sp>
    </p:spTree>
    <p:extLst>
      <p:ext uri="{BB962C8B-B14F-4D97-AF65-F5344CB8AC3E}">
        <p14:creationId xmlns:p14="http://schemas.microsoft.com/office/powerpoint/2010/main" val="1905636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8058E-545F-C010-F9FF-661BC3FCD9E2}"/>
              </a:ext>
            </a:extLst>
          </p:cNvPr>
          <p:cNvSpPr>
            <a:spLocks noGrp="1"/>
          </p:cNvSpPr>
          <p:nvPr>
            <p:ph type="title"/>
          </p:nvPr>
        </p:nvSpPr>
        <p:spPr/>
        <p:txBody>
          <a:bodyPr/>
          <a:lstStyle/>
          <a:p>
            <a:r>
              <a:rPr lang="en-US" dirty="0"/>
              <a:t>Cephalopods</a:t>
            </a:r>
            <a:r>
              <a:rPr lang="en-US" sz="1400" baseline="-25000" dirty="0"/>
              <a:t>3</a:t>
            </a:r>
            <a:endParaRPr lang="en-US" dirty="0"/>
          </a:p>
        </p:txBody>
      </p:sp>
      <p:sp>
        <p:nvSpPr>
          <p:cNvPr id="3" name="Content Placeholder 2">
            <a:extLst>
              <a:ext uri="{FF2B5EF4-FFF2-40B4-BE49-F238E27FC236}">
                <a16:creationId xmlns:a16="http://schemas.microsoft.com/office/drawing/2014/main" id="{1E504188-1750-92CB-E92D-1C78C8EACD03}"/>
              </a:ext>
            </a:extLst>
          </p:cNvPr>
          <p:cNvSpPr>
            <a:spLocks noGrp="1"/>
          </p:cNvSpPr>
          <p:nvPr>
            <p:ph idx="1"/>
          </p:nvPr>
        </p:nvSpPr>
        <p:spPr>
          <a:xfrm>
            <a:off x="457200" y="1280160"/>
            <a:ext cx="5562600" cy="4572000"/>
          </a:xfrm>
        </p:spPr>
        <p:txBody>
          <a:bodyPr>
            <a:normAutofit fontScale="92500" lnSpcReduction="10000"/>
          </a:bodyPr>
          <a:lstStyle/>
          <a:p>
            <a:r>
              <a:rPr lang="en-US" dirty="0"/>
              <a:t>Cephalopods are dioecious; females lay eggs in protected areas and sometimes providing extended care.</a:t>
            </a:r>
          </a:p>
          <a:p>
            <a:pPr marL="457200" indent="-457200">
              <a:buFont typeface="Arial" panose="020B0604020202020204" pitchFamily="34" charset="0"/>
              <a:buChar char="•"/>
            </a:pPr>
            <a:r>
              <a:rPr lang="en-US" dirty="0"/>
              <a:t>Unlike most aquatic mollusks, cephalopod eggs develop directly into juveniles without a larval stage.</a:t>
            </a:r>
          </a:p>
          <a:p>
            <a:pPr marL="457200" indent="-457200">
              <a:buFont typeface="Arial" panose="020B0604020202020204" pitchFamily="34" charset="0"/>
              <a:buChar char="•"/>
            </a:pPr>
            <a:r>
              <a:rPr lang="en-US" dirty="0"/>
              <a:t>Scaphopods, or "tusk shells," have a poorly developed head with a radula-containing mouth surrounded by tentacles, a foot similar to bivalves, and use their mantle cavity for respiration.</a:t>
            </a:r>
          </a:p>
        </p:txBody>
      </p:sp>
      <p:pic>
        <p:nvPicPr>
          <p:cNvPr id="5" name="Content Placeholder 6" descr="A photograph of three A. vulgaris, which show a tusk shape">
            <a:extLst>
              <a:ext uri="{FF2B5EF4-FFF2-40B4-BE49-F238E27FC236}">
                <a16:creationId xmlns:a16="http://schemas.microsoft.com/office/drawing/2014/main" id="{8EB28363-DE38-3EBE-C8A5-570B175E28E9}"/>
              </a:ext>
            </a:extLst>
          </p:cNvPr>
          <p:cNvPicPr>
            <a:picLocks noChangeAspect="1"/>
          </p:cNvPicPr>
          <p:nvPr/>
        </p:nvPicPr>
        <p:blipFill>
          <a:blip r:embed="rId2"/>
          <a:srcRect l="11652" t="12014" r="13127" b="9653"/>
          <a:stretch/>
        </p:blipFill>
        <p:spPr>
          <a:xfrm>
            <a:off x="6106976" y="1791955"/>
            <a:ext cx="2893109" cy="2666199"/>
          </a:xfrm>
          <a:prstGeom prst="rect">
            <a:avLst/>
          </a:prstGeom>
        </p:spPr>
      </p:pic>
      <p:sp>
        <p:nvSpPr>
          <p:cNvPr id="6" name="TextBox 5">
            <a:extLst>
              <a:ext uri="{FF2B5EF4-FFF2-40B4-BE49-F238E27FC236}">
                <a16:creationId xmlns:a16="http://schemas.microsoft.com/office/drawing/2014/main" id="{9A05259D-6D65-0341-8CFB-14ECCF13EDB7}"/>
              </a:ext>
            </a:extLst>
          </p:cNvPr>
          <p:cNvSpPr txBox="1"/>
          <p:nvPr/>
        </p:nvSpPr>
        <p:spPr>
          <a:xfrm>
            <a:off x="5799781" y="4494998"/>
            <a:ext cx="3507501" cy="738664"/>
          </a:xfrm>
          <a:prstGeom prst="rect">
            <a:avLst/>
          </a:prstGeom>
          <a:noFill/>
        </p:spPr>
        <p:txBody>
          <a:bodyPr wrap="square">
            <a:spAutoFit/>
          </a:bodyPr>
          <a:lstStyle/>
          <a:p>
            <a:pPr algn="ctr"/>
            <a:r>
              <a:rPr lang="en-US" sz="1400" b="1" dirty="0"/>
              <a:t>28.4 Figure 10</a:t>
            </a:r>
            <a:r>
              <a:rPr lang="en-US" sz="1400" dirty="0"/>
              <a:t>: </a:t>
            </a:r>
            <a:r>
              <a:rPr lang="en-US" sz="1400" i="1" dirty="0"/>
              <a:t>Antalis vulgaris </a:t>
            </a:r>
            <a:r>
              <a:rPr lang="en-US" sz="1400" dirty="0"/>
              <a:t>shows the classic Dentaliidae shape that gives these animals their common name of "tusk shell."</a:t>
            </a:r>
          </a:p>
        </p:txBody>
      </p:sp>
      <p:sp>
        <p:nvSpPr>
          <p:cNvPr id="8" name="TextBox 7">
            <a:extLst>
              <a:ext uri="{FF2B5EF4-FFF2-40B4-BE49-F238E27FC236}">
                <a16:creationId xmlns:a16="http://schemas.microsoft.com/office/drawing/2014/main" id="{C6C2B761-D07B-89D4-06FC-1E4BF1B27CD6}"/>
              </a:ext>
            </a:extLst>
          </p:cNvPr>
          <p:cNvSpPr txBox="1"/>
          <p:nvPr/>
        </p:nvSpPr>
        <p:spPr>
          <a:xfrm>
            <a:off x="5225421" y="5269757"/>
            <a:ext cx="4656220" cy="246221"/>
          </a:xfrm>
          <a:prstGeom prst="rect">
            <a:avLst/>
          </a:prstGeom>
          <a:noFill/>
        </p:spPr>
        <p:txBody>
          <a:bodyPr wrap="square">
            <a:spAutoFit/>
          </a:bodyPr>
          <a:lstStyle/>
          <a:p>
            <a:pPr algn="ctr"/>
            <a:r>
              <a:rPr lang="en-US" sz="1000" dirty="0"/>
              <a:t>Georges Jansoone on Wikimedia Commons. "Tusk shell."</a:t>
            </a:r>
          </a:p>
        </p:txBody>
      </p:sp>
    </p:spTree>
    <p:extLst>
      <p:ext uri="{BB962C8B-B14F-4D97-AF65-F5344CB8AC3E}">
        <p14:creationId xmlns:p14="http://schemas.microsoft.com/office/powerpoint/2010/main" val="3094723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EF6A-45B6-9F69-452F-2CFDD48D4DC7}"/>
              </a:ext>
            </a:extLst>
          </p:cNvPr>
          <p:cNvSpPr>
            <a:spLocks noGrp="1"/>
          </p:cNvSpPr>
          <p:nvPr>
            <p:ph type="title"/>
          </p:nvPr>
        </p:nvSpPr>
        <p:spPr/>
        <p:txBody>
          <a:bodyPr/>
          <a:lstStyle/>
          <a:p>
            <a:r>
              <a:rPr lang="en-US" dirty="0"/>
              <a:t>Phylum Annelida</a:t>
            </a:r>
          </a:p>
        </p:txBody>
      </p:sp>
      <p:sp>
        <p:nvSpPr>
          <p:cNvPr id="3" name="Content Placeholder 2">
            <a:extLst>
              <a:ext uri="{FF2B5EF4-FFF2-40B4-BE49-F238E27FC236}">
                <a16:creationId xmlns:a16="http://schemas.microsoft.com/office/drawing/2014/main" id="{D5503FBE-1768-B9FA-1F58-A42701B8FA06}"/>
              </a:ext>
            </a:extLst>
          </p:cNvPr>
          <p:cNvSpPr>
            <a:spLocks noGrp="1"/>
          </p:cNvSpPr>
          <p:nvPr>
            <p:ph idx="1"/>
          </p:nvPr>
        </p:nvSpPr>
        <p:spPr/>
        <p:txBody>
          <a:bodyPr/>
          <a:lstStyle/>
          <a:p>
            <a:r>
              <a:rPr lang="en-US" dirty="0"/>
              <a:t>Phylum </a:t>
            </a:r>
            <a:r>
              <a:rPr lang="en-US" b="1" dirty="0"/>
              <a:t>Annelida </a:t>
            </a:r>
            <a:r>
              <a:rPr lang="en-US" dirty="0"/>
              <a:t>comprises the true, segmented worms, which can be fond in marine, terrestrial, and freshwater habitats. </a:t>
            </a:r>
          </a:p>
          <a:p>
            <a:pPr marL="457200" indent="-457200">
              <a:buFont typeface="Arial" panose="020B0604020202020204" pitchFamily="34" charset="0"/>
              <a:buChar char="•"/>
            </a:pPr>
            <a:r>
              <a:rPr lang="en-US" dirty="0"/>
              <a:t>Also known as "segmented worms" due to their key characteristic of </a:t>
            </a:r>
            <a:r>
              <a:rPr lang="en-US" b="1" dirty="0"/>
              <a:t>metamerism</a:t>
            </a:r>
            <a:r>
              <a:rPr lang="en-US" dirty="0"/>
              <a:t>, or true segmentation.</a:t>
            </a:r>
          </a:p>
          <a:p>
            <a:pPr marL="457200" indent="-457200">
              <a:buFont typeface="Arial" panose="020B0604020202020204" pitchFamily="34" charset="0"/>
              <a:buChar char="•"/>
            </a:pPr>
            <a:r>
              <a:rPr lang="en-US" dirty="0"/>
              <a:t>Over 22,000 species including:</a:t>
            </a:r>
          </a:p>
          <a:p>
            <a:pPr marL="1200150" lvl="1" indent="-457200">
              <a:buFont typeface="Arial" panose="020B0604020202020204" pitchFamily="34" charset="0"/>
              <a:buChar char="•"/>
            </a:pPr>
            <a:r>
              <a:rPr lang="en-US" dirty="0"/>
              <a:t>Polychaetes: marine annelids with multiple appendages</a:t>
            </a:r>
          </a:p>
          <a:p>
            <a:pPr marL="1200150" lvl="1" indent="-457200">
              <a:buFont typeface="Arial" panose="020B0604020202020204" pitchFamily="34" charset="0"/>
              <a:buChar char="•"/>
            </a:pPr>
            <a:r>
              <a:rPr lang="en-US" dirty="0"/>
              <a:t>Oligochaetes: earthworms and leeches</a:t>
            </a:r>
          </a:p>
        </p:txBody>
      </p:sp>
    </p:spTree>
    <p:extLst>
      <p:ext uri="{BB962C8B-B14F-4D97-AF65-F5344CB8AC3E}">
        <p14:creationId xmlns:p14="http://schemas.microsoft.com/office/powerpoint/2010/main" val="2381900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A49D5-2441-25D1-323E-E77F64C804AB}"/>
              </a:ext>
            </a:extLst>
          </p:cNvPr>
          <p:cNvSpPr>
            <a:spLocks noGrp="1"/>
          </p:cNvSpPr>
          <p:nvPr>
            <p:ph type="title"/>
          </p:nvPr>
        </p:nvSpPr>
        <p:spPr/>
        <p:txBody>
          <a:bodyPr/>
          <a:lstStyle/>
          <a:p>
            <a:r>
              <a:rPr lang="en-US" dirty="0"/>
              <a:t>Annelid Morphology</a:t>
            </a:r>
            <a:r>
              <a:rPr lang="en-US" sz="1400" baseline="-25000" dirty="0"/>
              <a:t>1</a:t>
            </a:r>
          </a:p>
        </p:txBody>
      </p:sp>
      <p:sp>
        <p:nvSpPr>
          <p:cNvPr id="3" name="Content Placeholder 2">
            <a:extLst>
              <a:ext uri="{FF2B5EF4-FFF2-40B4-BE49-F238E27FC236}">
                <a16:creationId xmlns:a16="http://schemas.microsoft.com/office/drawing/2014/main" id="{C94E3A67-B8D5-9C9A-B31B-714BCC798C99}"/>
              </a:ext>
            </a:extLst>
          </p:cNvPr>
          <p:cNvSpPr>
            <a:spLocks noGrp="1"/>
          </p:cNvSpPr>
          <p:nvPr>
            <p:ph idx="1"/>
          </p:nvPr>
        </p:nvSpPr>
        <p:spPr/>
        <p:txBody>
          <a:bodyPr>
            <a:normAutofit fontScale="92500" lnSpcReduction="10000"/>
          </a:bodyPr>
          <a:lstStyle/>
          <a:p>
            <a:r>
              <a:rPr lang="en-US" dirty="0"/>
              <a:t>Annelids display bilateral symmetry and are wormlike in overall morphology.</a:t>
            </a:r>
          </a:p>
          <a:p>
            <a:pPr marL="457200" indent="-457200">
              <a:buFont typeface="Arial" panose="020B0604020202020204" pitchFamily="34" charset="0"/>
              <a:buChar char="•"/>
            </a:pPr>
            <a:r>
              <a:rPr lang="en-US" dirty="0"/>
              <a:t>Have metameric segmentation where several internal and external morphological features are repeated in each body segment</a:t>
            </a:r>
          </a:p>
          <a:p>
            <a:pPr marL="457200" indent="-457200">
              <a:buFont typeface="Arial" panose="020B0604020202020204" pitchFamily="34" charset="0"/>
              <a:buChar char="•"/>
            </a:pPr>
            <a:r>
              <a:rPr lang="en-US" dirty="0"/>
              <a:t>Overall body can be divided into head, body, and pygidium (tail).</a:t>
            </a:r>
          </a:p>
          <a:p>
            <a:pPr marL="457200" indent="-457200">
              <a:buFont typeface="Arial" panose="020B0604020202020204" pitchFamily="34" charset="0"/>
              <a:buChar char="•"/>
            </a:pPr>
            <a:r>
              <a:rPr lang="en-US" dirty="0"/>
              <a:t>During development the segments arise in a pattern called teloblastic growth.</a:t>
            </a:r>
          </a:p>
          <a:p>
            <a:r>
              <a:rPr lang="en-US" dirty="0"/>
              <a:t>In oligochaetes the </a:t>
            </a:r>
            <a:r>
              <a:rPr lang="en-US" b="1" dirty="0"/>
              <a:t>clitellum</a:t>
            </a:r>
            <a:r>
              <a:rPr lang="en-US" dirty="0"/>
              <a:t> is a reproductive structure that generates mucus to aid sperm transfer.</a:t>
            </a:r>
          </a:p>
        </p:txBody>
      </p:sp>
    </p:spTree>
    <p:extLst>
      <p:ext uri="{BB962C8B-B14F-4D97-AF65-F5344CB8AC3E}">
        <p14:creationId xmlns:p14="http://schemas.microsoft.com/office/powerpoint/2010/main" val="3731869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A49D5-2441-25D1-323E-E77F64C804AB}"/>
              </a:ext>
            </a:extLst>
          </p:cNvPr>
          <p:cNvSpPr>
            <a:spLocks noGrp="1"/>
          </p:cNvSpPr>
          <p:nvPr>
            <p:ph type="title"/>
          </p:nvPr>
        </p:nvSpPr>
        <p:spPr/>
        <p:txBody>
          <a:bodyPr/>
          <a:lstStyle/>
          <a:p>
            <a:r>
              <a:rPr lang="en-US" dirty="0"/>
              <a:t>Annelid Morphology</a:t>
            </a:r>
            <a:r>
              <a:rPr lang="en-US" sz="1400" baseline="-25000" dirty="0"/>
              <a:t>2</a:t>
            </a:r>
          </a:p>
        </p:txBody>
      </p:sp>
      <p:sp>
        <p:nvSpPr>
          <p:cNvPr id="3" name="Content Placeholder 2">
            <a:extLst>
              <a:ext uri="{FF2B5EF4-FFF2-40B4-BE49-F238E27FC236}">
                <a16:creationId xmlns:a16="http://schemas.microsoft.com/office/drawing/2014/main" id="{C94E3A67-B8D5-9C9A-B31B-714BCC798C99}"/>
              </a:ext>
            </a:extLst>
          </p:cNvPr>
          <p:cNvSpPr>
            <a:spLocks noGrp="1"/>
          </p:cNvSpPr>
          <p:nvPr>
            <p:ph idx="1"/>
          </p:nvPr>
        </p:nvSpPr>
        <p:spPr>
          <a:xfrm>
            <a:off x="457200" y="1280160"/>
            <a:ext cx="8229600" cy="2453640"/>
          </a:xfrm>
        </p:spPr>
        <p:txBody>
          <a:bodyPr>
            <a:normAutofit/>
          </a:bodyPr>
          <a:lstStyle/>
          <a:p>
            <a:r>
              <a:rPr lang="en-US" dirty="0"/>
              <a:t>In oligochaetes the </a:t>
            </a:r>
            <a:r>
              <a:rPr lang="en-US" b="1" dirty="0"/>
              <a:t>clitellum</a:t>
            </a:r>
            <a:r>
              <a:rPr lang="en-US" dirty="0"/>
              <a:t> is a reproductive structure that generates mucus to aid sperm transfer and produces a cocoon within which fertilization occurs.</a:t>
            </a:r>
          </a:p>
        </p:txBody>
      </p:sp>
      <p:sp>
        <p:nvSpPr>
          <p:cNvPr id="8" name="TextBox 7">
            <a:extLst>
              <a:ext uri="{FF2B5EF4-FFF2-40B4-BE49-F238E27FC236}">
                <a16:creationId xmlns:a16="http://schemas.microsoft.com/office/drawing/2014/main" id="{BAE9568A-621A-135B-FEA8-B0FB9F7328F0}"/>
              </a:ext>
            </a:extLst>
          </p:cNvPr>
          <p:cNvSpPr txBox="1"/>
          <p:nvPr/>
        </p:nvSpPr>
        <p:spPr>
          <a:xfrm>
            <a:off x="1253490" y="2819400"/>
            <a:ext cx="1219200" cy="307777"/>
          </a:xfrm>
          <a:prstGeom prst="rect">
            <a:avLst/>
          </a:prstGeom>
          <a:noFill/>
        </p:spPr>
        <p:txBody>
          <a:bodyPr wrap="square" rtlCol="0">
            <a:spAutoFit/>
          </a:bodyPr>
          <a:lstStyle/>
          <a:p>
            <a:pPr algn="ctr"/>
            <a:r>
              <a:rPr lang="en-US" sz="1400" b="1" dirty="0"/>
              <a:t>28.4 Figure 11</a:t>
            </a:r>
          </a:p>
        </p:txBody>
      </p:sp>
      <p:pic>
        <p:nvPicPr>
          <p:cNvPr id="5" name="Content Placeholder 6" descr="A photograph of a worm in the mud">
            <a:extLst>
              <a:ext uri="{FF2B5EF4-FFF2-40B4-BE49-F238E27FC236}">
                <a16:creationId xmlns:a16="http://schemas.microsoft.com/office/drawing/2014/main" id="{332B6D53-AFE2-A838-1B9F-CDDCE7E79AD7}"/>
              </a:ext>
            </a:extLst>
          </p:cNvPr>
          <p:cNvPicPr>
            <a:picLocks noChangeAspect="1"/>
          </p:cNvPicPr>
          <p:nvPr/>
        </p:nvPicPr>
        <p:blipFill>
          <a:blip r:embed="rId2"/>
          <a:srcRect t="8681" b="5986"/>
          <a:stretch/>
        </p:blipFill>
        <p:spPr>
          <a:xfrm>
            <a:off x="2472690" y="2819400"/>
            <a:ext cx="4198620" cy="3062242"/>
          </a:xfrm>
          <a:prstGeom prst="rect">
            <a:avLst/>
          </a:prstGeom>
        </p:spPr>
      </p:pic>
      <p:sp>
        <p:nvSpPr>
          <p:cNvPr id="6" name="TextBox 5">
            <a:extLst>
              <a:ext uri="{FF2B5EF4-FFF2-40B4-BE49-F238E27FC236}">
                <a16:creationId xmlns:a16="http://schemas.microsoft.com/office/drawing/2014/main" id="{96F335B8-37A7-AA1D-B26A-111DBC0BBD53}"/>
              </a:ext>
            </a:extLst>
          </p:cNvPr>
          <p:cNvSpPr txBox="1"/>
          <p:nvPr/>
        </p:nvSpPr>
        <p:spPr>
          <a:xfrm>
            <a:off x="2266950" y="6032472"/>
            <a:ext cx="4572000" cy="246221"/>
          </a:xfrm>
          <a:prstGeom prst="rect">
            <a:avLst/>
          </a:prstGeom>
          <a:noFill/>
        </p:spPr>
        <p:txBody>
          <a:bodyPr wrap="square">
            <a:spAutoFit/>
          </a:bodyPr>
          <a:lstStyle/>
          <a:p>
            <a:pPr algn="ctr"/>
            <a:r>
              <a:rPr lang="en-US" sz="1000" dirty="0"/>
              <a:t>Rob Hille on Wikimedia Commons. "Earthworm."</a:t>
            </a:r>
          </a:p>
        </p:txBody>
      </p:sp>
    </p:spTree>
    <p:extLst>
      <p:ext uri="{BB962C8B-B14F-4D97-AF65-F5344CB8AC3E}">
        <p14:creationId xmlns:p14="http://schemas.microsoft.com/office/powerpoint/2010/main" val="1048033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81B55-179E-E3D3-BEE2-ED2949AE71FE}"/>
              </a:ext>
            </a:extLst>
          </p:cNvPr>
          <p:cNvSpPr>
            <a:spLocks noGrp="1"/>
          </p:cNvSpPr>
          <p:nvPr>
            <p:ph type="title"/>
          </p:nvPr>
        </p:nvSpPr>
        <p:spPr/>
        <p:txBody>
          <a:bodyPr/>
          <a:lstStyle/>
          <a:p>
            <a:r>
              <a:rPr lang="en-US" dirty="0"/>
              <a:t>Annelid Anatomy</a:t>
            </a:r>
            <a:r>
              <a:rPr lang="en-US" sz="1400" baseline="-25000" dirty="0"/>
              <a:t>1</a:t>
            </a:r>
          </a:p>
        </p:txBody>
      </p:sp>
      <p:sp>
        <p:nvSpPr>
          <p:cNvPr id="3" name="Content Placeholder 2">
            <a:extLst>
              <a:ext uri="{FF2B5EF4-FFF2-40B4-BE49-F238E27FC236}">
                <a16:creationId xmlns:a16="http://schemas.microsoft.com/office/drawing/2014/main" id="{887D7D4B-1B0D-E836-26D9-CD68604893EF}"/>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dirty="0"/>
              <a:t>Annelids have a thin, collagenous external cuticle over their epidermis, with circular and longitudinal muscles underneath, and chitinous bristles (</a:t>
            </a:r>
            <a:r>
              <a:rPr lang="en-US" b="1" dirty="0"/>
              <a:t>setae</a:t>
            </a:r>
            <a:r>
              <a:rPr lang="en-US" dirty="0"/>
              <a:t>) anchored in the epidermis.</a:t>
            </a:r>
          </a:p>
          <a:p>
            <a:pPr marL="1200150" lvl="1" indent="-457200">
              <a:buFont typeface="Arial" panose="020B0604020202020204" pitchFamily="34" charset="0"/>
              <a:buChar char="•"/>
            </a:pPr>
            <a:r>
              <a:rPr lang="en-US" dirty="0"/>
              <a:t>In polychaete worms the setae are paired appendages called </a:t>
            </a:r>
            <a:r>
              <a:rPr lang="en-US" b="1" dirty="0"/>
              <a:t>parapodia</a:t>
            </a:r>
            <a:r>
              <a:rPr lang="en-US" dirty="0"/>
              <a:t>.</a:t>
            </a:r>
          </a:p>
          <a:p>
            <a:pPr marL="457200" indent="-457200">
              <a:buFont typeface="Arial" panose="020B0604020202020204" pitchFamily="34" charset="0"/>
              <a:buChar char="•"/>
            </a:pPr>
            <a:r>
              <a:rPr lang="en-US" dirty="0"/>
              <a:t>Feeding mechanisms vary widely, from filter-feeding polychaetes to soil-ingesting earthworms and blood-feeding leeches.</a:t>
            </a:r>
          </a:p>
          <a:p>
            <a:pPr marL="457200" indent="-457200">
              <a:buFont typeface="Arial" panose="020B0604020202020204" pitchFamily="34" charset="0"/>
              <a:buChar char="•"/>
            </a:pPr>
            <a:r>
              <a:rPr lang="en-US" dirty="0"/>
              <a:t>Most have a well-developed digestive system, with earthworms having a complex tract.</a:t>
            </a:r>
          </a:p>
        </p:txBody>
      </p:sp>
    </p:spTree>
    <p:extLst>
      <p:ext uri="{BB962C8B-B14F-4D97-AF65-F5344CB8AC3E}">
        <p14:creationId xmlns:p14="http://schemas.microsoft.com/office/powerpoint/2010/main" val="1140339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81B55-179E-E3D3-BEE2-ED2949AE71FE}"/>
              </a:ext>
            </a:extLst>
          </p:cNvPr>
          <p:cNvSpPr>
            <a:spLocks noGrp="1"/>
          </p:cNvSpPr>
          <p:nvPr>
            <p:ph type="title"/>
          </p:nvPr>
        </p:nvSpPr>
        <p:spPr/>
        <p:txBody>
          <a:bodyPr/>
          <a:lstStyle/>
          <a:p>
            <a:r>
              <a:rPr lang="en-US" dirty="0"/>
              <a:t>Annelid Anatomy</a:t>
            </a:r>
            <a:r>
              <a:rPr lang="en-US" sz="1400" baseline="-25000" dirty="0"/>
              <a:t>2</a:t>
            </a:r>
          </a:p>
        </p:txBody>
      </p:sp>
      <p:sp>
        <p:nvSpPr>
          <p:cNvPr id="3" name="Content Placeholder 2">
            <a:extLst>
              <a:ext uri="{FF2B5EF4-FFF2-40B4-BE49-F238E27FC236}">
                <a16:creationId xmlns:a16="http://schemas.microsoft.com/office/drawing/2014/main" id="{887D7D4B-1B0D-E836-26D9-CD68604893EF}"/>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dirty="0"/>
              <a:t>Most have a closed circulatory system with dorsal and ventral blood vessels, though some polychaetes and leeches have an open system.</a:t>
            </a:r>
          </a:p>
          <a:p>
            <a:pPr marL="1200150" lvl="1" indent="-457200">
              <a:buFont typeface="Arial" panose="020B0604020202020204" pitchFamily="34" charset="0"/>
              <a:buChar char="•"/>
            </a:pPr>
            <a:r>
              <a:rPr lang="en-US" dirty="0"/>
              <a:t>Many species have extracellular hemoglobin in their blood for oxygen transport.</a:t>
            </a:r>
          </a:p>
          <a:p>
            <a:pPr marL="457200" indent="-457200">
              <a:buFont typeface="Arial" panose="020B0604020202020204" pitchFamily="34" charset="0"/>
              <a:buChar char="•"/>
            </a:pPr>
            <a:r>
              <a:rPr lang="en-US" dirty="0"/>
              <a:t>Gas exchange occurs across the moist body surface, with polychaetes using vascular parapodia as respiratory structures.</a:t>
            </a:r>
          </a:p>
          <a:p>
            <a:pPr marL="457200" indent="-457200">
              <a:buFont typeface="Arial" panose="020B0604020202020204" pitchFamily="34" charset="0"/>
              <a:buChar char="•"/>
            </a:pPr>
            <a:r>
              <a:rPr lang="en-US" dirty="0"/>
              <a:t>Excretion is facilitated by metanephridia in each segment, and annelids have a well-developed nervous system with a ventral nerve cord and segmental ganglia.</a:t>
            </a:r>
          </a:p>
        </p:txBody>
      </p:sp>
    </p:spTree>
    <p:extLst>
      <p:ext uri="{BB962C8B-B14F-4D97-AF65-F5344CB8AC3E}">
        <p14:creationId xmlns:p14="http://schemas.microsoft.com/office/powerpoint/2010/main" val="2246161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81B55-179E-E3D3-BEE2-ED2949AE71FE}"/>
              </a:ext>
            </a:extLst>
          </p:cNvPr>
          <p:cNvSpPr>
            <a:spLocks noGrp="1"/>
          </p:cNvSpPr>
          <p:nvPr>
            <p:ph type="title"/>
          </p:nvPr>
        </p:nvSpPr>
        <p:spPr/>
        <p:txBody>
          <a:bodyPr/>
          <a:lstStyle/>
          <a:p>
            <a:r>
              <a:rPr lang="en-US" dirty="0"/>
              <a:t>Annelid Anatomy</a:t>
            </a:r>
            <a:r>
              <a:rPr lang="en-US" sz="1400" baseline="-25000" dirty="0"/>
              <a:t>3</a:t>
            </a:r>
          </a:p>
        </p:txBody>
      </p:sp>
      <p:sp>
        <p:nvSpPr>
          <p:cNvPr id="3" name="Content Placeholder 2">
            <a:extLst>
              <a:ext uri="{FF2B5EF4-FFF2-40B4-BE49-F238E27FC236}">
                <a16:creationId xmlns:a16="http://schemas.microsoft.com/office/drawing/2014/main" id="{887D7D4B-1B0D-E836-26D9-CD68604893EF}"/>
              </a:ext>
            </a:extLst>
          </p:cNvPr>
          <p:cNvSpPr>
            <a:spLocks noGrp="1"/>
          </p:cNvSpPr>
          <p:nvPr>
            <p:ph idx="1"/>
          </p:nvPr>
        </p:nvSpPr>
        <p:spPr/>
        <p:txBody>
          <a:bodyPr>
            <a:normAutofit/>
          </a:bodyPr>
          <a:lstStyle/>
          <a:p>
            <a:r>
              <a:rPr lang="en-US" dirty="0"/>
              <a:t>Annelids can be monoecious (earthworms, leeches) or dioecious (polychaetes), with various reproductive strategies including cross-fertilization and sex changes.</a:t>
            </a:r>
          </a:p>
          <a:p>
            <a:pPr marL="457200" indent="-457200">
              <a:buFont typeface="Arial" panose="020B0604020202020204" pitchFamily="34" charset="0"/>
              <a:buChar char="•"/>
            </a:pPr>
            <a:r>
              <a:rPr lang="en-US" dirty="0"/>
              <a:t>Polychaetes typically have external fertilization and indirect development with a trochophore larva.</a:t>
            </a:r>
          </a:p>
          <a:p>
            <a:pPr marL="457200" indent="-457200">
              <a:buFont typeface="Arial" panose="020B0604020202020204" pitchFamily="34" charset="0"/>
              <a:buChar char="•"/>
            </a:pPr>
            <a:r>
              <a:rPr lang="en-US" dirty="0"/>
              <a:t>Oligochaetes have internal fertilization and direct development; polychaetes can also reproduce asexually.</a:t>
            </a:r>
          </a:p>
        </p:txBody>
      </p:sp>
    </p:spTree>
    <p:extLst>
      <p:ext uri="{BB962C8B-B14F-4D97-AF65-F5344CB8AC3E}">
        <p14:creationId xmlns:p14="http://schemas.microsoft.com/office/powerpoint/2010/main" val="3701993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03D85-8C1D-1393-AC97-C3F0CBB6E69E}"/>
              </a:ext>
            </a:extLst>
          </p:cNvPr>
          <p:cNvSpPr>
            <a:spLocks noGrp="1"/>
          </p:cNvSpPr>
          <p:nvPr>
            <p:ph type="title"/>
          </p:nvPr>
        </p:nvSpPr>
        <p:spPr/>
        <p:txBody>
          <a:bodyPr/>
          <a:lstStyle/>
          <a:p>
            <a:r>
              <a:rPr lang="en-US" dirty="0"/>
              <a:t>28.4 Figure 12</a:t>
            </a:r>
          </a:p>
        </p:txBody>
      </p:sp>
      <p:sp>
        <p:nvSpPr>
          <p:cNvPr id="6" name="TextBox 5">
            <a:extLst>
              <a:ext uri="{FF2B5EF4-FFF2-40B4-BE49-F238E27FC236}">
                <a16:creationId xmlns:a16="http://schemas.microsoft.com/office/drawing/2014/main" id="{0F7C7BF9-3533-7F5E-AD47-AB5C759AEDCD}"/>
              </a:ext>
            </a:extLst>
          </p:cNvPr>
          <p:cNvSpPr txBox="1"/>
          <p:nvPr/>
        </p:nvSpPr>
        <p:spPr>
          <a:xfrm>
            <a:off x="2286000" y="5637609"/>
            <a:ext cx="4572000" cy="246221"/>
          </a:xfrm>
          <a:prstGeom prst="rect">
            <a:avLst/>
          </a:prstGeom>
          <a:noFill/>
        </p:spPr>
        <p:txBody>
          <a:bodyPr wrap="square">
            <a:spAutoFit/>
          </a:bodyPr>
          <a:lstStyle/>
          <a:p>
            <a:pPr algn="ctr"/>
            <a:r>
              <a:rPr lang="en-US" sz="1000" dirty="0"/>
              <a:t>Hans Hillewaert on Wikimedia Commons. "Annelid anatomy."</a:t>
            </a:r>
          </a:p>
        </p:txBody>
      </p:sp>
      <p:pic>
        <p:nvPicPr>
          <p:cNvPr id="7" name="Content Placeholder 6" descr="The illustration shows a cross-section of an annelid. The body is divided into segmented compartments. The intestine runs through the middle of the compartments, and a ventral nerve cords and ventral blood vessel run along the bottom, a dorsal blood vessel runs along the top. The intestine is divided by the intersegmental septum, with a nephrostome on one side of it and the nephridium on the other. A neuropod juts out of the left side of the annelid.">
            <a:extLst>
              <a:ext uri="{FF2B5EF4-FFF2-40B4-BE49-F238E27FC236}">
                <a16:creationId xmlns:a16="http://schemas.microsoft.com/office/drawing/2014/main" id="{05EC43F1-EB4E-0372-CF57-7F88E7582282}"/>
              </a:ext>
            </a:extLst>
          </p:cNvPr>
          <p:cNvPicPr>
            <a:picLocks noGrp="1" noChangeAspect="1"/>
          </p:cNvPicPr>
          <p:nvPr>
            <p:ph idx="1"/>
          </p:nvPr>
        </p:nvPicPr>
        <p:blipFill>
          <a:blip r:embed="rId3"/>
          <a:srcRect l="7407" t="5334" r="4629" b="4693"/>
          <a:stretch/>
        </p:blipFill>
        <p:spPr>
          <a:xfrm>
            <a:off x="684311" y="1219795"/>
            <a:ext cx="7775377" cy="4418409"/>
          </a:xfrm>
        </p:spPr>
      </p:pic>
    </p:spTree>
    <p:extLst>
      <p:ext uri="{BB962C8B-B14F-4D97-AF65-F5344CB8AC3E}">
        <p14:creationId xmlns:p14="http://schemas.microsoft.com/office/powerpoint/2010/main" val="3548406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Mollusks and Annelids</a:t>
            </a:r>
            <a:br>
              <a:rPr lang="en-US" dirty="0"/>
            </a:br>
            <a:r>
              <a:rPr lang="en-US" dirty="0"/>
              <a:t>(Superphylum Lophotrochozoa)</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i="0" dirty="0">
                <a:solidFill>
                  <a:schemeClr val="tx1"/>
                </a:solidFill>
              </a:rPr>
              <a:t>Annelids and mollusks are the most typical lophotrochozoans.</a:t>
            </a:r>
          </a:p>
          <a:p>
            <a:pPr>
              <a:tabLst>
                <a:tab pos="461963" algn="l"/>
              </a:tabLst>
            </a:pPr>
            <a:r>
              <a:rPr lang="en-US" dirty="0">
                <a:solidFill>
                  <a:schemeClr val="tx1"/>
                </a:solidFill>
              </a:rPr>
              <a:t>Both have free-swimming larvae with wo bands of cilia surrounding a top-like body.</a:t>
            </a:r>
          </a:p>
          <a:p>
            <a:pPr>
              <a:tabLst>
                <a:tab pos="461963" algn="l"/>
              </a:tabLst>
            </a:pPr>
            <a:r>
              <a:rPr lang="en-US" b="1" i="0" dirty="0">
                <a:solidFill>
                  <a:schemeClr val="tx1"/>
                </a:solidFill>
              </a:rPr>
              <a:t>Mollusca</a:t>
            </a:r>
            <a:r>
              <a:rPr lang="en-US" i="0" dirty="0">
                <a:solidFill>
                  <a:schemeClr val="tx1"/>
                </a:solidFill>
              </a:rPr>
              <a:t> has the second greatest number of species of all animal phyla (25% of all marine species).</a:t>
            </a:r>
          </a:p>
          <a:p>
            <a:pPr marL="0" indent="0">
              <a:buNone/>
              <a:tabLst>
                <a:tab pos="461963" algn="l"/>
              </a:tabLst>
            </a:pPr>
            <a:endParaRPr lang="en-US" i="0" dirty="0">
              <a:solidFill>
                <a:schemeClr val="tx1"/>
              </a:solidFill>
            </a:endParaRPr>
          </a:p>
          <a:p>
            <a:pPr marL="0" indent="0">
              <a:buNone/>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6E14-ACA9-C649-6CF8-5E9E02985FF1}"/>
              </a:ext>
            </a:extLst>
          </p:cNvPr>
          <p:cNvSpPr>
            <a:spLocks noGrp="1"/>
          </p:cNvSpPr>
          <p:nvPr>
            <p:ph type="title"/>
          </p:nvPr>
        </p:nvSpPr>
        <p:spPr/>
        <p:txBody>
          <a:bodyPr/>
          <a:lstStyle/>
          <a:p>
            <a:r>
              <a:rPr lang="en-US" dirty="0"/>
              <a:t>Classification of the Phylum Annelida</a:t>
            </a:r>
            <a:r>
              <a:rPr lang="en-US" sz="1400" baseline="-25000" dirty="0"/>
              <a:t>1</a:t>
            </a:r>
          </a:p>
        </p:txBody>
      </p:sp>
      <p:sp>
        <p:nvSpPr>
          <p:cNvPr id="3" name="Content Placeholder 2">
            <a:extLst>
              <a:ext uri="{FF2B5EF4-FFF2-40B4-BE49-F238E27FC236}">
                <a16:creationId xmlns:a16="http://schemas.microsoft.com/office/drawing/2014/main" id="{27C34E35-0688-A85E-CD74-359EA70C5826}"/>
              </a:ext>
            </a:extLst>
          </p:cNvPr>
          <p:cNvSpPr>
            <a:spLocks noGrp="1"/>
          </p:cNvSpPr>
          <p:nvPr>
            <p:ph idx="1"/>
          </p:nvPr>
        </p:nvSpPr>
        <p:spPr>
          <a:xfrm>
            <a:off x="457200" y="1181263"/>
            <a:ext cx="8229600" cy="2834640"/>
          </a:xfrm>
        </p:spPr>
        <p:txBody>
          <a:bodyPr>
            <a:normAutofit fontScale="85000" lnSpcReduction="10000"/>
          </a:bodyPr>
          <a:lstStyle/>
          <a:p>
            <a:r>
              <a:rPr lang="en-US" dirty="0"/>
              <a:t>Over half of the 22,000 annelid species are marine polychaetes ("many bristles").</a:t>
            </a:r>
          </a:p>
          <a:p>
            <a:pPr marL="457200" indent="-457200">
              <a:buFont typeface="Arial" panose="020B0604020202020204" pitchFamily="34" charset="0"/>
              <a:buChar char="•"/>
            </a:pPr>
            <a:r>
              <a:rPr lang="en-US" dirty="0"/>
              <a:t>Chaetae are arranged in clusters on their parapodia (fleshy, flat, paired appendages).</a:t>
            </a:r>
          </a:p>
          <a:p>
            <a:pPr marL="457200" indent="-457200">
              <a:buFont typeface="Arial" panose="020B0604020202020204" pitchFamily="34" charset="0"/>
              <a:buChar char="•"/>
            </a:pPr>
            <a:r>
              <a:rPr lang="en-US" dirty="0"/>
              <a:t>Often use to crawl on the sea floor, swim, or float.</a:t>
            </a:r>
          </a:p>
          <a:p>
            <a:pPr marL="457200" indent="-457200">
              <a:buFont typeface="Arial" panose="020B0604020202020204" pitchFamily="34" charset="0"/>
              <a:buChar char="•"/>
            </a:pPr>
            <a:r>
              <a:rPr lang="en-US" dirty="0"/>
              <a:t>Deepwater, hydrothermal vent polychaetes have no digestive tract but a symbiotic relationship with bacteria. </a:t>
            </a:r>
          </a:p>
        </p:txBody>
      </p:sp>
      <p:sp>
        <p:nvSpPr>
          <p:cNvPr id="6" name="TextBox 5">
            <a:extLst>
              <a:ext uri="{FF2B5EF4-FFF2-40B4-BE49-F238E27FC236}">
                <a16:creationId xmlns:a16="http://schemas.microsoft.com/office/drawing/2014/main" id="{D01042B0-19AD-D88E-0E0B-4277F64DA377}"/>
              </a:ext>
            </a:extLst>
          </p:cNvPr>
          <p:cNvSpPr txBox="1"/>
          <p:nvPr/>
        </p:nvSpPr>
        <p:spPr>
          <a:xfrm>
            <a:off x="320842" y="4013497"/>
            <a:ext cx="2193758" cy="1600438"/>
          </a:xfrm>
          <a:prstGeom prst="rect">
            <a:avLst/>
          </a:prstGeom>
          <a:noFill/>
        </p:spPr>
        <p:txBody>
          <a:bodyPr wrap="square">
            <a:spAutoFit/>
          </a:bodyPr>
          <a:lstStyle/>
          <a:p>
            <a:r>
              <a:rPr lang="en-US" sz="1400" b="1" dirty="0"/>
              <a:t>28.4 Figure 13: </a:t>
            </a:r>
            <a:r>
              <a:rPr lang="en-US" sz="1400" dirty="0"/>
              <a:t>(a) The marine polychaete </a:t>
            </a:r>
            <a:r>
              <a:rPr lang="en-US" sz="1400" i="1" dirty="0"/>
              <a:t>Sirsoe methanicola</a:t>
            </a:r>
            <a:r>
              <a:rPr lang="en-US" sz="1400" dirty="0"/>
              <a:t>, the methane ice worm, (b) forms colonies in frozen methane deposits deep below the ocean's surface. </a:t>
            </a:r>
          </a:p>
        </p:txBody>
      </p:sp>
      <p:pic>
        <p:nvPicPr>
          <p:cNvPr id="5" name="Content Placeholder 6" descr="Two images: (a) shows a single red-orange ice worm; (b) shows a colony of them eating into the ice.">
            <a:extLst>
              <a:ext uri="{FF2B5EF4-FFF2-40B4-BE49-F238E27FC236}">
                <a16:creationId xmlns:a16="http://schemas.microsoft.com/office/drawing/2014/main" id="{8F8CBEB9-2A3A-C896-3F7F-6F47A9D3DAA7}"/>
              </a:ext>
            </a:extLst>
          </p:cNvPr>
          <p:cNvPicPr>
            <a:picLocks noChangeAspect="1"/>
          </p:cNvPicPr>
          <p:nvPr/>
        </p:nvPicPr>
        <p:blipFill>
          <a:blip r:embed="rId2"/>
          <a:srcRect l="1852" t="11130" r="926" b="7851"/>
          <a:stretch/>
        </p:blipFill>
        <p:spPr>
          <a:xfrm>
            <a:off x="2514600" y="3886200"/>
            <a:ext cx="6172200" cy="2057401"/>
          </a:xfrm>
          <a:prstGeom prst="rect">
            <a:avLst/>
          </a:prstGeom>
        </p:spPr>
      </p:pic>
      <p:sp>
        <p:nvSpPr>
          <p:cNvPr id="8" name="TextBox 7">
            <a:extLst>
              <a:ext uri="{FF2B5EF4-FFF2-40B4-BE49-F238E27FC236}">
                <a16:creationId xmlns:a16="http://schemas.microsoft.com/office/drawing/2014/main" id="{76C60CFD-FAD0-54EE-B2F1-471622B498D2}"/>
              </a:ext>
            </a:extLst>
          </p:cNvPr>
          <p:cNvSpPr txBox="1"/>
          <p:nvPr/>
        </p:nvSpPr>
        <p:spPr>
          <a:xfrm>
            <a:off x="2133600" y="6049307"/>
            <a:ext cx="4572000" cy="338554"/>
          </a:xfrm>
          <a:prstGeom prst="rect">
            <a:avLst/>
          </a:prstGeom>
          <a:noFill/>
        </p:spPr>
        <p:txBody>
          <a:bodyPr wrap="square">
            <a:spAutoFit/>
          </a:bodyPr>
          <a:lstStyle/>
          <a:p>
            <a:pPr algn="ctr"/>
            <a:r>
              <a:rPr lang="en-US" sz="800" dirty="0"/>
              <a:t>NOAA on Wikimedia Commons. "Methane ice worm."</a:t>
            </a:r>
          </a:p>
          <a:p>
            <a:pPr algn="ctr"/>
            <a:r>
              <a:rPr lang="en-US" sz="800" dirty="0"/>
              <a:t>NOAA on Wikimedia Commons. "Frozen methane deposits on methane ice worms."</a:t>
            </a:r>
          </a:p>
        </p:txBody>
      </p:sp>
    </p:spTree>
    <p:extLst>
      <p:ext uri="{BB962C8B-B14F-4D97-AF65-F5344CB8AC3E}">
        <p14:creationId xmlns:p14="http://schemas.microsoft.com/office/powerpoint/2010/main" val="786518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54CE6-A789-F2CA-8082-A9E88118B0B9}"/>
              </a:ext>
            </a:extLst>
          </p:cNvPr>
          <p:cNvSpPr>
            <a:spLocks noGrp="1"/>
          </p:cNvSpPr>
          <p:nvPr>
            <p:ph type="title"/>
          </p:nvPr>
        </p:nvSpPr>
        <p:spPr/>
        <p:txBody>
          <a:bodyPr/>
          <a:lstStyle/>
          <a:p>
            <a:r>
              <a:rPr lang="en-US" dirty="0"/>
              <a:t>Classification of the Phylum Annelida</a:t>
            </a:r>
            <a:r>
              <a:rPr lang="en-US" sz="1400" baseline="-25000" dirty="0"/>
              <a:t>2</a:t>
            </a:r>
            <a:endParaRPr lang="en-US" dirty="0"/>
          </a:p>
        </p:txBody>
      </p:sp>
      <p:sp>
        <p:nvSpPr>
          <p:cNvPr id="3" name="Content Placeholder 2">
            <a:extLst>
              <a:ext uri="{FF2B5EF4-FFF2-40B4-BE49-F238E27FC236}">
                <a16:creationId xmlns:a16="http://schemas.microsoft.com/office/drawing/2014/main" id="{72835443-89E3-C7A7-E0C8-AEBD5B13463A}"/>
              </a:ext>
            </a:extLst>
          </p:cNvPr>
          <p:cNvSpPr>
            <a:spLocks noGrp="1"/>
          </p:cNvSpPr>
          <p:nvPr>
            <p:ph idx="1"/>
          </p:nvPr>
        </p:nvSpPr>
        <p:spPr>
          <a:xfrm>
            <a:off x="457200" y="1280160"/>
            <a:ext cx="8229600" cy="3063240"/>
          </a:xfrm>
        </p:spPr>
        <p:txBody>
          <a:bodyPr>
            <a:normAutofit fontScale="77500" lnSpcReduction="20000"/>
          </a:bodyPr>
          <a:lstStyle/>
          <a:p>
            <a:r>
              <a:rPr lang="en-US" dirty="0"/>
              <a:t>Earthworms, the most abundant oligochaetes, are characterized by a permanent clitellum and reduced chaetae on each segment, without parapodia.</a:t>
            </a:r>
          </a:p>
          <a:p>
            <a:pPr marL="457200" indent="-457200">
              <a:buFont typeface="Arial" panose="020B0604020202020204" pitchFamily="34" charset="0"/>
              <a:buChar char="•"/>
            </a:pPr>
            <a:r>
              <a:rPr lang="en-US" dirty="0"/>
              <a:t>Leeches have historically been used medicinally to treat circulatory disorders due to their ability to increase blood circulation and break up clots.</a:t>
            </a:r>
          </a:p>
          <a:p>
            <a:pPr marL="457200" indent="-457200">
              <a:buFont typeface="Arial" panose="020B0604020202020204" pitchFamily="34" charset="0"/>
              <a:buChar char="•"/>
            </a:pPr>
            <a:r>
              <a:rPr lang="en-US" dirty="0"/>
              <a:t>Leeches lack setae and have suckers at both ends for attachment to hosts.</a:t>
            </a:r>
          </a:p>
          <a:p>
            <a:r>
              <a:rPr lang="en-US" dirty="0"/>
              <a:t>The Brachiobdella subclass consists of small, leechlike worms that live on crayfish gills or body surfaces.</a:t>
            </a:r>
          </a:p>
        </p:txBody>
      </p:sp>
      <p:sp>
        <p:nvSpPr>
          <p:cNvPr id="6" name="TextBox 5">
            <a:extLst>
              <a:ext uri="{FF2B5EF4-FFF2-40B4-BE49-F238E27FC236}">
                <a16:creationId xmlns:a16="http://schemas.microsoft.com/office/drawing/2014/main" id="{E6075DB9-1939-B432-6B2F-3BC0FAC38218}"/>
              </a:ext>
            </a:extLst>
          </p:cNvPr>
          <p:cNvSpPr txBox="1"/>
          <p:nvPr/>
        </p:nvSpPr>
        <p:spPr>
          <a:xfrm>
            <a:off x="95459" y="4239967"/>
            <a:ext cx="2205789" cy="954107"/>
          </a:xfrm>
          <a:prstGeom prst="rect">
            <a:avLst/>
          </a:prstGeom>
          <a:noFill/>
        </p:spPr>
        <p:txBody>
          <a:bodyPr wrap="square">
            <a:spAutoFit/>
          </a:bodyPr>
          <a:lstStyle/>
          <a:p>
            <a:r>
              <a:rPr lang="en-US" sz="1400" b="1" dirty="0"/>
              <a:t>28.4 Figure 14: </a:t>
            </a:r>
            <a:r>
              <a:rPr lang="en-US" sz="1400" dirty="0"/>
              <a:t>The (a) earthworm, (b) leech, and (c) featherduster are all annelids.</a:t>
            </a:r>
          </a:p>
        </p:txBody>
      </p:sp>
      <p:pic>
        <p:nvPicPr>
          <p:cNvPr id="5" name="Content Placeholder 6" descr="Three images of annelids">
            <a:extLst>
              <a:ext uri="{FF2B5EF4-FFF2-40B4-BE49-F238E27FC236}">
                <a16:creationId xmlns:a16="http://schemas.microsoft.com/office/drawing/2014/main" id="{4AE83090-E92C-4BA6-2871-EFA9009A061D}"/>
              </a:ext>
            </a:extLst>
          </p:cNvPr>
          <p:cNvPicPr>
            <a:picLocks noChangeAspect="1"/>
          </p:cNvPicPr>
          <p:nvPr/>
        </p:nvPicPr>
        <p:blipFill>
          <a:blip r:embed="rId2"/>
          <a:srcRect l="1852" t="11817" r="1852" b="10664"/>
          <a:stretch/>
        </p:blipFill>
        <p:spPr>
          <a:xfrm>
            <a:off x="2301248" y="4191000"/>
            <a:ext cx="6477000" cy="1743809"/>
          </a:xfrm>
          <a:prstGeom prst="rect">
            <a:avLst/>
          </a:prstGeom>
        </p:spPr>
      </p:pic>
      <p:sp>
        <p:nvSpPr>
          <p:cNvPr id="8" name="TextBox 7">
            <a:extLst>
              <a:ext uri="{FF2B5EF4-FFF2-40B4-BE49-F238E27FC236}">
                <a16:creationId xmlns:a16="http://schemas.microsoft.com/office/drawing/2014/main" id="{EAF1B1DA-B9D5-9862-A413-86199B9FC91B}"/>
              </a:ext>
            </a:extLst>
          </p:cNvPr>
          <p:cNvSpPr txBox="1"/>
          <p:nvPr/>
        </p:nvSpPr>
        <p:spPr>
          <a:xfrm>
            <a:off x="2209800" y="6044749"/>
            <a:ext cx="4572000" cy="461665"/>
          </a:xfrm>
          <a:prstGeom prst="rect">
            <a:avLst/>
          </a:prstGeom>
          <a:noFill/>
        </p:spPr>
        <p:txBody>
          <a:bodyPr wrap="square">
            <a:spAutoFit/>
          </a:bodyPr>
          <a:lstStyle/>
          <a:p>
            <a:pPr algn="ctr"/>
            <a:r>
              <a:rPr lang="en-US" sz="800" dirty="0"/>
              <a:t>Fir0002/Flagstaffotos on Wikimedia Commons. "Earthworm."</a:t>
            </a:r>
          </a:p>
          <a:p>
            <a:pPr algn="ctr"/>
            <a:r>
              <a:rPr lang="en-US" sz="800" dirty="0"/>
              <a:t>GlebK on Wikimedia Commons. "Sucking leech."</a:t>
            </a:r>
          </a:p>
          <a:p>
            <a:pPr algn="ctr"/>
            <a:r>
              <a:rPr lang="en-US" sz="800" dirty="0"/>
              <a:t>Chris Gotschalk on Wikimedia Commons. "Featherduster worm."</a:t>
            </a:r>
          </a:p>
        </p:txBody>
      </p:sp>
    </p:spTree>
    <p:extLst>
      <p:ext uri="{BB962C8B-B14F-4D97-AF65-F5344CB8AC3E}">
        <p14:creationId xmlns:p14="http://schemas.microsoft.com/office/powerpoint/2010/main" val="1451684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8573-6DA2-4F60-3565-62E48470D70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FD1B5D4-6ACC-AF20-45A4-837B4BB9E413}"/>
              </a:ext>
            </a:extLst>
          </p:cNvPr>
          <p:cNvSpPr>
            <a:spLocks noGrp="1"/>
          </p:cNvSpPr>
          <p:nvPr>
            <p:ph idx="1"/>
          </p:nvPr>
        </p:nvSpPr>
        <p:spPr/>
        <p:txBody>
          <a:bodyPr>
            <a:normAutofit fontScale="77500" lnSpcReduction="20000"/>
          </a:bodyPr>
          <a:lstStyle/>
          <a:p>
            <a:r>
              <a:rPr lang="en-US" dirty="0"/>
              <a:t>Phylum Mollusca is a diverse group of protostome invertebrates with seven classes, characterized by a mantle (which secretes a shell in many species) and usually a radula for feeding.</a:t>
            </a:r>
          </a:p>
          <a:p>
            <a:pPr marL="457200" indent="-457200">
              <a:buFont typeface="Arial" panose="020B0604020202020204" pitchFamily="34" charset="0"/>
              <a:buChar char="•"/>
            </a:pPr>
            <a:r>
              <a:rPr lang="en-US" dirty="0"/>
              <a:t>Mollusks have a distinct mantle cavity for respiration (using gills in aquatic species) and a muscular foot adapted for various functions.</a:t>
            </a:r>
          </a:p>
          <a:p>
            <a:pPr marL="457200" indent="-457200">
              <a:buFont typeface="Arial" panose="020B0604020202020204" pitchFamily="34" charset="0"/>
              <a:buChar char="•"/>
            </a:pPr>
            <a:r>
              <a:rPr lang="en-US" dirty="0"/>
              <a:t>Most mollusks have separate sexes and aquatic species often develop through larval stages, including trochophore and veliger larvae.</a:t>
            </a:r>
          </a:p>
          <a:p>
            <a:r>
              <a:rPr lang="en-US" dirty="0"/>
              <a:t>Phylum Annelida consists of segmented worms with metameric segmentation, well-developed organ systems, and two main groups: polychaetes (with parapodia) and oligochaetes (without parapodia).</a:t>
            </a:r>
          </a:p>
          <a:p>
            <a:pPr marL="457200" indent="-457200">
              <a:buFont typeface="Arial" panose="020B0604020202020204" pitchFamily="34" charset="0"/>
              <a:buChar char="•"/>
            </a:pPr>
            <a:r>
              <a:rPr lang="en-US" dirty="0"/>
              <a:t>Annelids exhibit various reproductive strategies, with oligochaetes having a clitellum for reproduction, and development patterns ranging from indirect (with larval stages in polychaetes) to more direct in oligochaetes.</a:t>
            </a:r>
          </a:p>
        </p:txBody>
      </p:sp>
    </p:spTree>
    <p:extLst>
      <p:ext uri="{BB962C8B-B14F-4D97-AF65-F5344CB8AC3E}">
        <p14:creationId xmlns:p14="http://schemas.microsoft.com/office/powerpoint/2010/main" val="4088638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Mollusks and Annelids</a:t>
            </a:r>
            <a:br>
              <a:rPr lang="en-US" dirty="0"/>
            </a:br>
            <a:r>
              <a:rPr lang="en-US" dirty="0"/>
              <a:t>(Superphylum Lophotrochozoa)</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pPr marL="0" indent="0">
              <a:buNone/>
              <a:tabLst>
                <a:tab pos="461963" algn="l"/>
              </a:tabLst>
            </a:pPr>
            <a:r>
              <a:rPr lang="en-US" i="0" dirty="0">
                <a:solidFill>
                  <a:schemeClr val="tx1"/>
                </a:solidFill>
              </a:rPr>
              <a:t>Annelids and mollusks are both:</a:t>
            </a:r>
          </a:p>
          <a:p>
            <a:pPr>
              <a:tabLst>
                <a:tab pos="461963" algn="l"/>
              </a:tabLst>
            </a:pPr>
            <a:r>
              <a:rPr lang="en-US" b="1" dirty="0">
                <a:solidFill>
                  <a:schemeClr val="tx1"/>
                </a:solidFill>
              </a:rPr>
              <a:t>Bilateral symmetrical</a:t>
            </a:r>
            <a:r>
              <a:rPr lang="en-US" dirty="0">
                <a:solidFill>
                  <a:schemeClr val="tx1"/>
                </a:solidFill>
              </a:rPr>
              <a:t>: able to be divided longitudinally into two superficially identical left and right halves</a:t>
            </a:r>
          </a:p>
          <a:p>
            <a:pPr>
              <a:tabLst>
                <a:tab pos="461963" algn="l"/>
              </a:tabLst>
            </a:pPr>
            <a:r>
              <a:rPr lang="en-US" b="1" dirty="0">
                <a:solidFill>
                  <a:schemeClr val="tx1"/>
                </a:solidFill>
              </a:rPr>
              <a:t>Cephalized</a:t>
            </a:r>
            <a:r>
              <a:rPr lang="en-US" dirty="0">
                <a:solidFill>
                  <a:schemeClr val="tx1"/>
                </a:solidFill>
              </a:rPr>
              <a:t>: having sensory and neural organs concentrated in an anterior head</a:t>
            </a:r>
          </a:p>
          <a:p>
            <a:pPr>
              <a:tabLst>
                <a:tab pos="461963" algn="l"/>
              </a:tabLst>
            </a:pPr>
            <a:r>
              <a:rPr lang="en-US" b="1" dirty="0">
                <a:solidFill>
                  <a:schemeClr val="tx1"/>
                </a:solidFill>
              </a:rPr>
              <a:t>Triploblastic</a:t>
            </a:r>
            <a:r>
              <a:rPr lang="en-US" dirty="0">
                <a:solidFill>
                  <a:schemeClr val="tx1"/>
                </a:solidFill>
              </a:rPr>
              <a:t>: having a body derived from three embryonic germ layers (the endoderm, mesoderm, and ectoderm)</a:t>
            </a:r>
          </a:p>
          <a:p>
            <a:pPr>
              <a:tabLst>
                <a:tab pos="461963" algn="l"/>
              </a:tabLst>
            </a:pPr>
            <a:r>
              <a:rPr lang="en-US" b="1" dirty="0">
                <a:solidFill>
                  <a:schemeClr val="tx1"/>
                </a:solidFill>
              </a:rPr>
              <a:t>Schizocoelous</a:t>
            </a:r>
            <a:r>
              <a:rPr lang="en-US" dirty="0">
                <a:solidFill>
                  <a:schemeClr val="tx1"/>
                </a:solidFill>
              </a:rPr>
              <a:t>: having coeloms (body cavities) formed by the splitting of a solid mass of embryonic mesodermal tissue</a:t>
            </a:r>
          </a:p>
          <a:p>
            <a:pPr>
              <a:tabLst>
                <a:tab pos="461963" algn="l"/>
              </a:tabLst>
            </a:pPr>
            <a:r>
              <a:rPr lang="en-US" b="1" dirty="0">
                <a:solidFill>
                  <a:schemeClr val="tx1"/>
                </a:solidFill>
              </a:rPr>
              <a:t>Eucoelomate</a:t>
            </a:r>
            <a:r>
              <a:rPr lang="en-US" dirty="0">
                <a:solidFill>
                  <a:schemeClr val="tx1"/>
                </a:solidFill>
              </a:rPr>
              <a:t>: an organism with a true coelom (body cavity) completely lined by mesodermal tissue</a:t>
            </a:r>
            <a:r>
              <a:rPr lang="en-US" i="0" dirty="0">
                <a:solidFill>
                  <a:schemeClr val="tx1"/>
                </a:solidFill>
              </a:rPr>
              <a:t>	</a:t>
            </a:r>
            <a:endParaRPr lang="en-US" dirty="0">
              <a:solidFill>
                <a:srgbClr val="0000FF"/>
              </a:solidFill>
            </a:endParaRPr>
          </a:p>
        </p:txBody>
      </p:sp>
    </p:spTree>
    <p:extLst>
      <p:ext uri="{BB962C8B-B14F-4D97-AF65-F5344CB8AC3E}">
        <p14:creationId xmlns:p14="http://schemas.microsoft.com/office/powerpoint/2010/main" val="7863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Phylum Mollusca</a:t>
            </a:r>
            <a:r>
              <a:rPr lang="en-US" sz="1400" baseline="-25000" dirty="0"/>
              <a:t>1</a:t>
            </a:r>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a:xfrm>
            <a:off x="457200" y="1280160"/>
            <a:ext cx="8229600" cy="4572000"/>
          </a:xfrm>
        </p:spPr>
        <p:txBody>
          <a:bodyPr>
            <a:normAutofit lnSpcReduction="10000"/>
          </a:bodyPr>
          <a:lstStyle/>
          <a:p>
            <a:r>
              <a:rPr lang="en-US" i="1" dirty="0"/>
              <a:t>Mollusca</a:t>
            </a:r>
            <a:r>
              <a:rPr lang="en-US" dirty="0"/>
              <a:t> means "soft" body.</a:t>
            </a:r>
          </a:p>
          <a:p>
            <a:pPr marL="457200" indent="-457200">
              <a:buFont typeface="Arial" panose="020B0604020202020204" pitchFamily="34" charset="0"/>
              <a:buChar char="•"/>
            </a:pPr>
            <a:r>
              <a:rPr lang="en-US" dirty="0"/>
              <a:t>Predominantly a marine group of animals, but also found in freshwater and terrestrial environments.</a:t>
            </a:r>
          </a:p>
          <a:p>
            <a:pPr marL="457200" indent="-457200">
              <a:buFont typeface="Arial" panose="020B0604020202020204" pitchFamily="34" charset="0"/>
              <a:buChar char="•"/>
            </a:pPr>
            <a:r>
              <a:rPr lang="en-US" dirty="0"/>
              <a:t>Chief locomotor structure is the muscular </a:t>
            </a:r>
            <a:r>
              <a:rPr lang="en-US" i="1" dirty="0"/>
              <a:t>foot</a:t>
            </a:r>
            <a:r>
              <a:rPr lang="en-US" dirty="0"/>
              <a:t>.</a:t>
            </a:r>
          </a:p>
          <a:p>
            <a:pPr marL="457200" indent="-457200">
              <a:buFont typeface="Arial" panose="020B0604020202020204" pitchFamily="34" charset="0"/>
              <a:buChar char="•"/>
            </a:pPr>
            <a:r>
              <a:rPr lang="en-US" dirty="0"/>
              <a:t>Most internal organs are in the </a:t>
            </a:r>
            <a:r>
              <a:rPr lang="en-US" i="1" dirty="0"/>
              <a:t>visceral mass </a:t>
            </a:r>
            <a:r>
              <a:rPr lang="en-US" dirty="0"/>
              <a:t>which is covered by the mantle. </a:t>
            </a:r>
          </a:p>
          <a:p>
            <a:pPr marL="457200" indent="-457200">
              <a:buFont typeface="Arial" panose="020B0604020202020204" pitchFamily="34" charset="0"/>
              <a:buChar char="•"/>
            </a:pPr>
            <a:r>
              <a:rPr lang="en-US" dirty="0"/>
              <a:t>The </a:t>
            </a:r>
            <a:r>
              <a:rPr lang="en-US" b="1" dirty="0"/>
              <a:t>gills</a:t>
            </a:r>
            <a:r>
              <a:rPr lang="en-US" dirty="0"/>
              <a:t> are folded over the visceral mass.</a:t>
            </a:r>
          </a:p>
          <a:p>
            <a:pPr marL="457200" indent="-457200">
              <a:buFont typeface="Arial" panose="020B0604020202020204" pitchFamily="34" charset="0"/>
              <a:buChar char="•"/>
            </a:pPr>
            <a:r>
              <a:rPr lang="en-US" dirty="0"/>
              <a:t>Most mollusks (except bivalves) contain a </a:t>
            </a:r>
            <a:r>
              <a:rPr lang="en-US" i="1" dirty="0"/>
              <a:t>radula</a:t>
            </a:r>
            <a:r>
              <a:rPr lang="en-US" dirty="0"/>
              <a:t>, an abrasive feeding structure.</a:t>
            </a:r>
          </a:p>
          <a:p>
            <a:pPr marL="457200" indent="-457200">
              <a:buFont typeface="Arial" panose="020B0604020202020204" pitchFamily="34" charset="0"/>
              <a:buChar char="•"/>
            </a:pPr>
            <a:r>
              <a:rPr lang="en-US" dirty="0"/>
              <a:t>The mantle secretes a calcium carbonate shell.</a:t>
            </a:r>
          </a:p>
          <a:p>
            <a:endParaRPr lang="en-US" dirty="0"/>
          </a:p>
        </p:txBody>
      </p:sp>
    </p:spTree>
    <p:extLst>
      <p:ext uri="{BB962C8B-B14F-4D97-AF65-F5344CB8AC3E}">
        <p14:creationId xmlns:p14="http://schemas.microsoft.com/office/powerpoint/2010/main" val="176985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28.4 Figure 1</a:t>
            </a:r>
          </a:p>
        </p:txBody>
      </p:sp>
      <p:sp>
        <p:nvSpPr>
          <p:cNvPr id="10" name="TextBox 9">
            <a:extLst>
              <a:ext uri="{FF2B5EF4-FFF2-40B4-BE49-F238E27FC236}">
                <a16:creationId xmlns:a16="http://schemas.microsoft.com/office/drawing/2014/main" id="{934BD7CA-E029-F1C0-6927-D716E1B18DBE}"/>
              </a:ext>
            </a:extLst>
          </p:cNvPr>
          <p:cNvSpPr txBox="1"/>
          <p:nvPr/>
        </p:nvSpPr>
        <p:spPr>
          <a:xfrm>
            <a:off x="2286000" y="5659308"/>
            <a:ext cx="4572000" cy="246221"/>
          </a:xfrm>
          <a:prstGeom prst="rect">
            <a:avLst/>
          </a:prstGeom>
          <a:noFill/>
        </p:spPr>
        <p:txBody>
          <a:bodyPr wrap="square">
            <a:spAutoFit/>
          </a:bodyPr>
          <a:lstStyle/>
          <a:p>
            <a:pPr algn="ctr"/>
            <a:r>
              <a:rPr lang="en-US" sz="1000" dirty="0"/>
              <a:t>AI2 on Wikimedia Commons. "Snail diagram."</a:t>
            </a:r>
          </a:p>
        </p:txBody>
      </p:sp>
      <p:pic>
        <p:nvPicPr>
          <p:cNvPr id="5" name="Content Placeholder 5" descr="The illustration shows a cross-section of a snail. The body of the snail is called the visceral mass. The mouth leads to a crop, then to the stomach, which is toward the back of the animal. The liver is located above the stomach, and the kidney is located below the stomach, above the heart. Below the heart is the vas deferens, followed by the mucous gland, oviduct, and dart sac. To the center of the interior of the shell is the lung, and below the lung is the anus. The visceral mass is surrounded by a mantle. A shell covers all the organs of the snail. The skin of the snail is covered in respiratory pores. Two tentacles protrude from the front, each with an eye at the end, as well as cerebral ganglia.">
            <a:extLst>
              <a:ext uri="{FF2B5EF4-FFF2-40B4-BE49-F238E27FC236}">
                <a16:creationId xmlns:a16="http://schemas.microsoft.com/office/drawing/2014/main" id="{ADDC3999-3B31-60C0-D268-CE7D5B31407B}"/>
              </a:ext>
            </a:extLst>
          </p:cNvPr>
          <p:cNvPicPr>
            <a:picLocks noGrp="1" noChangeAspect="1"/>
          </p:cNvPicPr>
          <p:nvPr>
            <p:ph idx="1"/>
          </p:nvPr>
        </p:nvPicPr>
        <p:blipFill>
          <a:blip r:embed="rId3"/>
          <a:srcRect t="3666" b="6334"/>
          <a:stretch/>
        </p:blipFill>
        <p:spPr>
          <a:xfrm>
            <a:off x="457200" y="1527761"/>
            <a:ext cx="8229600" cy="4114800"/>
          </a:xfrm>
        </p:spPr>
      </p:pic>
    </p:spTree>
    <p:extLst>
      <p:ext uri="{BB962C8B-B14F-4D97-AF65-F5344CB8AC3E}">
        <p14:creationId xmlns:p14="http://schemas.microsoft.com/office/powerpoint/2010/main" val="2900955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Phylum Mollusca</a:t>
            </a:r>
            <a:r>
              <a:rPr lang="en-US" sz="1400" baseline="-25000" dirty="0"/>
              <a:t>2</a:t>
            </a:r>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a:xfrm>
            <a:off x="457200" y="1280160"/>
            <a:ext cx="8229600" cy="4572000"/>
          </a:xfrm>
        </p:spPr>
        <p:txBody>
          <a:bodyPr>
            <a:normAutofit fontScale="92500" lnSpcReduction="20000"/>
          </a:bodyPr>
          <a:lstStyle/>
          <a:p>
            <a:r>
              <a:rPr lang="en-US" dirty="0"/>
              <a:t>The muscular foot is used for locomotion and anchorage.</a:t>
            </a:r>
          </a:p>
          <a:p>
            <a:pPr marL="457200" indent="-457200">
              <a:buFont typeface="Arial" panose="020B0604020202020204" pitchFamily="34" charset="0"/>
              <a:buChar char="•"/>
            </a:pPr>
            <a:r>
              <a:rPr lang="en-US" dirty="0"/>
              <a:t>Foot is usually the same size as the opening of the shell in shelled mollusks. </a:t>
            </a:r>
          </a:p>
          <a:p>
            <a:pPr marL="457200" indent="-457200">
              <a:buFont typeface="Arial" panose="020B0604020202020204" pitchFamily="34" charset="0"/>
              <a:buChar char="•"/>
            </a:pPr>
            <a:r>
              <a:rPr lang="en-US" dirty="0"/>
              <a:t>Foot is both retractable and extendable.</a:t>
            </a:r>
          </a:p>
          <a:p>
            <a:endParaRPr lang="en-US" dirty="0"/>
          </a:p>
          <a:p>
            <a:r>
              <a:rPr lang="en-US" dirty="0"/>
              <a:t>The visceral mass contains digestive, nervous, excretory, reproductive, and respiratory systems. </a:t>
            </a:r>
          </a:p>
          <a:p>
            <a:pPr marL="457200" indent="-457200">
              <a:buFont typeface="Arial" panose="020B0604020202020204" pitchFamily="34" charset="0"/>
              <a:buChar char="•"/>
            </a:pPr>
            <a:r>
              <a:rPr lang="en-US" dirty="0"/>
              <a:t>Aquatic species have gills and terrestrial species have lungs.</a:t>
            </a:r>
          </a:p>
          <a:p>
            <a:pPr marL="457200" indent="-457200">
              <a:buFont typeface="Arial" panose="020B0604020202020204" pitchFamily="34" charset="0"/>
              <a:buChar char="•"/>
            </a:pPr>
            <a:r>
              <a:rPr lang="en-US" dirty="0"/>
              <a:t>A reduced coelom surrounds the gonads, kidneys, and intestines, making the mantle cavity the major internal body chamber.</a:t>
            </a:r>
          </a:p>
        </p:txBody>
      </p:sp>
    </p:spTree>
    <p:extLst>
      <p:ext uri="{BB962C8B-B14F-4D97-AF65-F5344CB8AC3E}">
        <p14:creationId xmlns:p14="http://schemas.microsoft.com/office/powerpoint/2010/main" val="3862307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Phylum Mollusca</a:t>
            </a:r>
            <a:r>
              <a:rPr lang="en-US" sz="1400" baseline="-25000" dirty="0"/>
              <a:t>3</a:t>
            </a:r>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a:xfrm>
            <a:off x="457200" y="1280160"/>
            <a:ext cx="8229600" cy="4572000"/>
          </a:xfrm>
        </p:spPr>
        <p:txBody>
          <a:bodyPr>
            <a:normAutofit fontScale="85000" lnSpcReduction="10000"/>
          </a:bodyPr>
          <a:lstStyle/>
          <a:p>
            <a:pPr marL="457200" indent="-457200">
              <a:buFont typeface="Arial" panose="020B0604020202020204" pitchFamily="34" charset="0"/>
              <a:buChar char="•"/>
            </a:pPr>
            <a:r>
              <a:rPr lang="en-US" dirty="0"/>
              <a:t>Most mollusks have a special rasp-like organ, the </a:t>
            </a:r>
            <a:r>
              <a:rPr lang="en-US" b="1" dirty="0"/>
              <a:t>radula</a:t>
            </a:r>
            <a:r>
              <a:rPr lang="en-US" dirty="0"/>
              <a:t>, which bears chitinous, file-like teeth.</a:t>
            </a:r>
          </a:p>
          <a:p>
            <a:pPr marL="1200150" lvl="1" indent="-457200">
              <a:buFont typeface="Arial" panose="020B0604020202020204" pitchFamily="34" charset="0"/>
              <a:buChar char="•"/>
            </a:pPr>
            <a:r>
              <a:rPr lang="en-US" dirty="0"/>
              <a:t>Shreds or scrapes food before it enters the digestive tract.</a:t>
            </a:r>
          </a:p>
          <a:p>
            <a:pPr marL="457200" indent="-457200">
              <a:buFont typeface="Arial" panose="020B0604020202020204" pitchFamily="34" charset="0"/>
              <a:buChar char="•"/>
            </a:pPr>
            <a:r>
              <a:rPr lang="en-US" dirty="0"/>
              <a:t>The </a:t>
            </a:r>
            <a:r>
              <a:rPr lang="en-US" b="1" dirty="0"/>
              <a:t>mantle</a:t>
            </a:r>
            <a:r>
              <a:rPr lang="en-US" dirty="0"/>
              <a:t>, or </a:t>
            </a:r>
            <a:r>
              <a:rPr lang="en-US" i="1" dirty="0"/>
              <a:t>pallium</a:t>
            </a:r>
            <a:r>
              <a:rPr lang="en-US" dirty="0"/>
              <a:t>, is the dorsal epidermis that secretes a calcareous shell to protect the animal.</a:t>
            </a:r>
          </a:p>
          <a:p>
            <a:pPr marL="457200" indent="-457200">
              <a:buFont typeface="Arial" panose="020B0604020202020204" pitchFamily="34" charset="0"/>
              <a:buChar char="•"/>
            </a:pPr>
            <a:r>
              <a:rPr lang="en-US" dirty="0"/>
              <a:t>Most are dioecious (have either male or female reproductive organs.</a:t>
            </a:r>
          </a:p>
          <a:p>
            <a:pPr marL="1200150" lvl="1" indent="-457200">
              <a:buFont typeface="Arial" panose="020B0604020202020204" pitchFamily="34" charset="0"/>
              <a:buChar char="•"/>
            </a:pPr>
            <a:r>
              <a:rPr lang="en-US" dirty="0"/>
              <a:t>External fertilization (other than terrestrial mollusks)</a:t>
            </a:r>
          </a:p>
          <a:p>
            <a:pPr marL="1200150" lvl="1" indent="-457200">
              <a:buFont typeface="Arial" panose="020B0604020202020204" pitchFamily="34" charset="0"/>
              <a:buChar char="•"/>
            </a:pPr>
            <a:r>
              <a:rPr lang="en-US" dirty="0"/>
              <a:t>Aquatic mollusks produce </a:t>
            </a:r>
            <a:r>
              <a:rPr lang="en-US" b="1" dirty="0"/>
              <a:t>trochophore</a:t>
            </a:r>
            <a:r>
              <a:rPr lang="en-US" dirty="0"/>
              <a:t> larva, which can be followed by additional larval stages such as </a:t>
            </a:r>
            <a:r>
              <a:rPr lang="en-US" b="1" dirty="0"/>
              <a:t>veliger</a:t>
            </a:r>
            <a:r>
              <a:rPr lang="en-US" dirty="0"/>
              <a:t> larva.</a:t>
            </a:r>
          </a:p>
        </p:txBody>
      </p:sp>
    </p:spTree>
    <p:extLst>
      <p:ext uri="{BB962C8B-B14F-4D97-AF65-F5344CB8AC3E}">
        <p14:creationId xmlns:p14="http://schemas.microsoft.com/office/powerpoint/2010/main" val="2800440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3063240"/>
          </a:xfrm>
        </p:spPr>
        <p:txBody>
          <a:bodyPr/>
          <a:lstStyle/>
          <a:p>
            <a:r>
              <a:rPr lang="en-US" dirty="0"/>
              <a:t>For each function, provide the mollusk structure that is described.</a:t>
            </a:r>
          </a:p>
          <a:p>
            <a:pPr marL="457200" indent="-457200">
              <a:buFont typeface="Arial" panose="020B0604020202020204" pitchFamily="34" charset="0"/>
              <a:buChar char="•"/>
            </a:pPr>
            <a:r>
              <a:rPr lang="en-US" dirty="0"/>
              <a:t>Used to shred or scrape food before ingestion</a:t>
            </a:r>
          </a:p>
          <a:p>
            <a:pPr marL="457200" indent="-457200">
              <a:buFont typeface="Arial" panose="020B0604020202020204" pitchFamily="34" charset="0"/>
              <a:buChar char="•"/>
            </a:pPr>
            <a:r>
              <a:rPr lang="en-US" dirty="0"/>
              <a:t>Used for locomotion and anchorage</a:t>
            </a:r>
          </a:p>
          <a:p>
            <a:pPr marL="457200" indent="-457200">
              <a:buFont typeface="Arial" panose="020B0604020202020204" pitchFamily="34" charset="0"/>
              <a:buChar char="•"/>
            </a:pPr>
            <a:r>
              <a:rPr lang="en-US" dirty="0"/>
              <a:t>Contains digestive, nervous, excretory, reproductive, and respiratory systems</a:t>
            </a:r>
          </a:p>
        </p:txBody>
      </p:sp>
    </p:spTree>
    <p:extLst>
      <p:ext uri="{BB962C8B-B14F-4D97-AF65-F5344CB8AC3E}">
        <p14:creationId xmlns:p14="http://schemas.microsoft.com/office/powerpoint/2010/main" val="193357242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1952</TotalTime>
  <Words>2741</Words>
  <Application>Microsoft Office PowerPoint</Application>
  <PresentationFormat>On-screen Show (4:3)</PresentationFormat>
  <Paragraphs>203</Paragraphs>
  <Slides>33</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Calibri</vt:lpstr>
      <vt:lpstr>Century Gothic</vt:lpstr>
      <vt:lpstr>Aptos</vt:lpstr>
      <vt:lpstr>Arial</vt:lpstr>
      <vt:lpstr>Courier New</vt:lpstr>
      <vt:lpstr>Office Theme</vt:lpstr>
      <vt:lpstr>1_Office Theme</vt:lpstr>
      <vt:lpstr>Lesson 28.4</vt:lpstr>
      <vt:lpstr>Objectives</vt:lpstr>
      <vt:lpstr>Mollusks and Annelids (Superphylum Lophotrochozoa)1</vt:lpstr>
      <vt:lpstr>Mollusks and Annelids (Superphylum Lophotrochozoa)2</vt:lpstr>
      <vt:lpstr>Phylum Mollusca1</vt:lpstr>
      <vt:lpstr>28.4 Figure 1</vt:lpstr>
      <vt:lpstr>Phylum Mollusca2</vt:lpstr>
      <vt:lpstr>Phylum Mollusca3</vt:lpstr>
      <vt:lpstr>Think It Through</vt:lpstr>
      <vt:lpstr>Classification of the Phylum Mollusca1</vt:lpstr>
      <vt:lpstr>Classification of the Phylum Mollusca2</vt:lpstr>
      <vt:lpstr>Bivalves1</vt:lpstr>
      <vt:lpstr>Bivalves2</vt:lpstr>
      <vt:lpstr>Science and You1</vt:lpstr>
      <vt:lpstr>Gastropoda1</vt:lpstr>
      <vt:lpstr>Gastropoda2</vt:lpstr>
      <vt:lpstr>28.4 Figure 7</vt:lpstr>
      <vt:lpstr>Science and You2</vt:lpstr>
      <vt:lpstr>Cephalopods1</vt:lpstr>
      <vt:lpstr>Reflection Question</vt:lpstr>
      <vt:lpstr>Cephalopods2</vt:lpstr>
      <vt:lpstr>Cephalopods3</vt:lpstr>
      <vt:lpstr>Phylum Annelida</vt:lpstr>
      <vt:lpstr>Annelid Morphology1</vt:lpstr>
      <vt:lpstr>Annelid Morphology2</vt:lpstr>
      <vt:lpstr>Annelid Anatomy1</vt:lpstr>
      <vt:lpstr>Annelid Anatomy2</vt:lpstr>
      <vt:lpstr>Annelid Anatomy3</vt:lpstr>
      <vt:lpstr>28.4 Figure 12</vt:lpstr>
      <vt:lpstr>Classification of the Phylum Annelida1</vt:lpstr>
      <vt:lpstr>Classification of the Phylum Annelida2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183</cp:revision>
  <dcterms:created xsi:type="dcterms:W3CDTF">2013-04-26T14:43:13Z</dcterms:created>
  <dcterms:modified xsi:type="dcterms:W3CDTF">2024-10-24T11:49:34Z</dcterms:modified>
</cp:coreProperties>
</file>