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25"/>
  </p:notesMasterIdLst>
  <p:handoutMasterIdLst>
    <p:handoutMasterId r:id="rId26"/>
  </p:handoutMasterIdLst>
  <p:sldIdLst>
    <p:sldId id="272" r:id="rId3"/>
    <p:sldId id="264" r:id="rId4"/>
    <p:sldId id="265" r:id="rId5"/>
    <p:sldId id="270" r:id="rId6"/>
    <p:sldId id="273" r:id="rId7"/>
    <p:sldId id="274" r:id="rId8"/>
    <p:sldId id="267" r:id="rId9"/>
    <p:sldId id="283" r:id="rId10"/>
    <p:sldId id="284" r:id="rId11"/>
    <p:sldId id="285" r:id="rId12"/>
    <p:sldId id="271" r:id="rId13"/>
    <p:sldId id="276" r:id="rId14"/>
    <p:sldId id="288" r:id="rId15"/>
    <p:sldId id="282" r:id="rId16"/>
    <p:sldId id="286" r:id="rId17"/>
    <p:sldId id="287" r:id="rId18"/>
    <p:sldId id="289" r:id="rId19"/>
    <p:sldId id="290" r:id="rId20"/>
    <p:sldId id="291" r:id="rId21"/>
    <p:sldId id="281" r:id="rId22"/>
    <p:sldId id="292" r:id="rId23"/>
    <p:sldId id="280" r:id="rId24"/>
  </p:sldIdLst>
  <p:sldSz cx="9144000" cy="6858000" type="screen4x3"/>
  <p:notesSz cx="6858000" cy="9144000"/>
  <p:embeddedFontLst>
    <p:embeddedFont>
      <p:font typeface="Century Gothic" panose="020B050202020202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5" autoAdjust="0"/>
    <p:restoredTop sz="86410" autoAdjust="0"/>
  </p:normalViewPr>
  <p:slideViewPr>
    <p:cSldViewPr>
      <p:cViewPr varScale="1">
        <p:scale>
          <a:sx n="95" d="100"/>
          <a:sy n="95" d="100"/>
        </p:scale>
        <p:origin x="1866" y="114"/>
      </p:cViewPr>
      <p:guideLst>
        <p:guide orient="horz" pos="2160"/>
        <p:guide pos="2880"/>
      </p:guideLst>
    </p:cSldViewPr>
  </p:slideViewPr>
  <p:outlineViewPr>
    <p:cViewPr>
      <p:scale>
        <a:sx n="33" d="100"/>
        <a:sy n="33" d="100"/>
      </p:scale>
      <p:origin x="0" y="-432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4</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scanning electron micrograph shows (a) the soybean cyst nematode (</a:t>
            </a:r>
            <a:r>
              <a:rPr lang="en-US" i="1" dirty="0"/>
              <a:t>Heterodera glycines</a:t>
            </a:r>
            <a:r>
              <a:rPr lang="en-US" dirty="0"/>
              <a:t>) and a nematode egg at 1,000X magnification. (b) A schematic representation shows the anatomy of a typical nematode.</a:t>
            </a:r>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329553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3096844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1911763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guinea worm </a:t>
            </a:r>
            <a:r>
              <a:rPr lang="en-US" i="1" dirty="0"/>
              <a:t>Dracunculus medinensis </a:t>
            </a:r>
            <a:r>
              <a:rPr lang="en-US" dirty="0"/>
              <a:t>infects about 3.5 million people annually, mostly in Africa. (a) Here, the worm is wrapped around a stick so it can be slowly extracted. (b) Infection occurs when people consume water contaminated by infected copepods, but this can easily be prevented by simple filtration systems.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974628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3935362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3563280A-3E38-09FD-5966-C368AF1421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pic>
        <p:nvPicPr>
          <p:cNvPr id="6" name="Picture 5">
            <a:extLst>
              <a:ext uri="{FF2B5EF4-FFF2-40B4-BE49-F238E27FC236}">
                <a16:creationId xmlns:a16="http://schemas.microsoft.com/office/drawing/2014/main" id="{3F939F19-7CDC-5A9E-4EBC-1DBD54D9381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256C8AC-0FBB-919F-C1DB-9E1CFF419F3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1668573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BD8A81C-E144-70F0-28CE-33197D19C9C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2" name="Picture 1">
            <a:extLst>
              <a:ext uri="{FF2B5EF4-FFF2-40B4-BE49-F238E27FC236}">
                <a16:creationId xmlns:a16="http://schemas.microsoft.com/office/drawing/2014/main" id="{EF3D812D-D342-F97A-0C0B-50F4E1D51204}"/>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0" y="1"/>
            <a:ext cx="9177868" cy="68834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374768" y="1658652"/>
            <a:ext cx="8437595" cy="1481456"/>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200316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166464F-2943-0F37-19B7-BA2A3B336DA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DBAE388-3F34-82B6-1CFC-D6AAD878D41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471A97AB-B2A1-2995-1D61-757A33574A6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AC862D1-9B59-7E8E-301C-3FD513ED1AA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4A5ABB1-E166-C71D-A847-97B5D0DC5DC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46DEADD-37ED-F056-D293-1AF82FCDDE6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8477604-E05A-E4E5-7B5E-C55682AB8AA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28.5</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125638" cy="990600"/>
          </a:xfrm>
          <a:prstGeom prst="rect">
            <a:avLst/>
          </a:prstGeom>
        </p:spPr>
        <p:txBody>
          <a:bodyPr/>
          <a:lstStyle>
            <a:lvl1pPr marL="0" indent="0">
              <a:buNone/>
              <a:defRPr b="1"/>
            </a:lvl1pPr>
          </a:lstStyle>
          <a:p>
            <a:pPr lvl="0"/>
            <a:r>
              <a:rPr lang="en-US" dirty="0"/>
              <a:t>Nematodes and Tardigrades (Superphylum Ecdysozoa)</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0662-A394-D54D-206B-05B6849EE6A5}"/>
              </a:ext>
            </a:extLst>
          </p:cNvPr>
          <p:cNvSpPr>
            <a:spLocks noGrp="1"/>
          </p:cNvSpPr>
          <p:nvPr>
            <p:ph type="title"/>
          </p:nvPr>
        </p:nvSpPr>
        <p:spPr/>
        <p:txBody>
          <a:bodyPr/>
          <a:lstStyle/>
          <a:p>
            <a:r>
              <a:rPr lang="en-US" dirty="0"/>
              <a:t>Nematoda Reproduction</a:t>
            </a:r>
            <a:endParaRPr lang="en-US" sz="1400" baseline="-25000" dirty="0"/>
          </a:p>
        </p:txBody>
      </p:sp>
      <p:sp>
        <p:nvSpPr>
          <p:cNvPr id="3" name="Content Placeholder 2">
            <a:extLst>
              <a:ext uri="{FF2B5EF4-FFF2-40B4-BE49-F238E27FC236}">
                <a16:creationId xmlns:a16="http://schemas.microsoft.com/office/drawing/2014/main" id="{DCB1FF4A-0E57-D9BC-2D20-DE7EDCDC80AC}"/>
              </a:ext>
            </a:extLst>
          </p:cNvPr>
          <p:cNvSpPr>
            <a:spLocks noGrp="1"/>
          </p:cNvSpPr>
          <p:nvPr>
            <p:ph idx="1"/>
          </p:nvPr>
        </p:nvSpPr>
        <p:spPr/>
        <p:txBody>
          <a:bodyPr>
            <a:normAutofit fontScale="77500" lnSpcReduction="20000"/>
          </a:bodyPr>
          <a:lstStyle/>
          <a:p>
            <a:r>
              <a:rPr lang="en-US" dirty="0"/>
              <a:t>Nematodes employ a variety of reproductive strategies, ranging from monoecious to dioecious to parthenogenetic (reproduction without fertilization).</a:t>
            </a:r>
          </a:p>
          <a:p>
            <a:pPr marL="457200" indent="-457200">
              <a:buFont typeface="Arial" panose="020B0604020202020204" pitchFamily="34" charset="0"/>
              <a:buChar char="•"/>
            </a:pPr>
            <a:r>
              <a:rPr lang="en-US" i="1" dirty="0"/>
              <a:t>C. elegans </a:t>
            </a:r>
            <a:r>
              <a:rPr lang="en-US" dirty="0"/>
              <a:t>is primarily monoecious with self-fertilizing hermaphrodites and some males; hermaphrodites produce both ova and sperm at different times in the same gonad.</a:t>
            </a:r>
          </a:p>
          <a:p>
            <a:pPr marL="1200150" lvl="1" indent="-457200">
              <a:buFont typeface="Arial" panose="020B0604020202020204" pitchFamily="34" charset="0"/>
              <a:buChar char="•"/>
            </a:pPr>
            <a:r>
              <a:rPr lang="en-US" dirty="0"/>
              <a:t>In anatomical males, specialized structures at the tail of the male called copulatory spicules keep him in place and open the vulva of the female, into which the amoeboid sperm travel into the spermatheca.</a:t>
            </a:r>
          </a:p>
          <a:p>
            <a:pPr marL="1200150" lvl="1" indent="-457200">
              <a:buFont typeface="Arial" panose="020B0604020202020204" pitchFamily="34" charset="0"/>
              <a:buChar char="•"/>
            </a:pPr>
            <a:r>
              <a:rPr lang="en-US" dirty="0"/>
              <a:t>Embryonic development begins shortly after fertilization, followed by four larval stages (L1</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L4) with molting between each stage.</a:t>
            </a:r>
          </a:p>
          <a:p>
            <a:pPr marL="1200150" lvl="1" indent="-457200">
              <a:buFont typeface="Arial" panose="020B0604020202020204" pitchFamily="34" charset="0"/>
              <a:buChar char="•"/>
            </a:pPr>
            <a:r>
              <a:rPr lang="en-US" dirty="0"/>
              <a:t>Adverse environmental conditions can lead to the formation of a </a:t>
            </a:r>
            <a:r>
              <a:rPr lang="en-US" i="1" dirty="0"/>
              <a:t>dauer larva </a:t>
            </a:r>
            <a:r>
              <a:rPr lang="en-US" dirty="0"/>
              <a:t>stage (intermediate stage).</a:t>
            </a:r>
          </a:p>
        </p:txBody>
      </p:sp>
    </p:spTree>
    <p:extLst>
      <p:ext uri="{BB962C8B-B14F-4D97-AF65-F5344CB8AC3E}">
        <p14:creationId xmlns:p14="http://schemas.microsoft.com/office/powerpoint/2010/main" val="3510005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05840"/>
          </a:xfrm>
        </p:spPr>
        <p:txBody>
          <a:bodyPr/>
          <a:lstStyle/>
          <a:p>
            <a:r>
              <a:rPr lang="en-US" dirty="0"/>
              <a:t>What is the difference between a monoecious and dioecious species?</a:t>
            </a:r>
          </a:p>
        </p:txBody>
      </p:sp>
    </p:spTree>
    <p:extLst>
      <p:ext uri="{BB962C8B-B14F-4D97-AF65-F5344CB8AC3E}">
        <p14:creationId xmlns:p14="http://schemas.microsoft.com/office/powerpoint/2010/main" val="1933572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1</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a:bodyPr>
          <a:lstStyle/>
          <a:p>
            <a:r>
              <a:rPr lang="en-US" sz="2600" i="1" dirty="0">
                <a:solidFill>
                  <a:schemeClr val="bg1"/>
                </a:solidFill>
              </a:rPr>
              <a:t>C. Elegans</a:t>
            </a:r>
            <a:r>
              <a:rPr lang="en-US" sz="2600" dirty="0">
                <a:solidFill>
                  <a:schemeClr val="bg1"/>
                </a:solidFill>
              </a:rPr>
              <a:t>: The Model System for Linking Developmental Studies with Genetics</a:t>
            </a:r>
          </a:p>
          <a:p>
            <a:pPr marL="457200" indent="-457200">
              <a:buFont typeface="Arial" panose="020B0604020202020204" pitchFamily="34" charset="0"/>
              <a:buChar char="•"/>
            </a:pPr>
            <a:r>
              <a:rPr lang="en-US" sz="2600" i="1" dirty="0">
                <a:solidFill>
                  <a:schemeClr val="bg1"/>
                </a:solidFill>
              </a:rPr>
              <a:t>C. elegans</a:t>
            </a:r>
            <a:r>
              <a:rPr lang="en-US" sz="2600" dirty="0">
                <a:solidFill>
                  <a:schemeClr val="bg1"/>
                </a:solidFill>
              </a:rPr>
              <a:t>, introduced by Dr. Sydney Brenner in 1963, is a model organism used to study various biological processes, from nicotine dependence to lipid regulation.</a:t>
            </a:r>
          </a:p>
          <a:p>
            <a:endParaRPr lang="en-US" dirty="0"/>
          </a:p>
        </p:txBody>
      </p:sp>
      <p:sp>
        <p:nvSpPr>
          <p:cNvPr id="7" name="TextBox 6">
            <a:extLst>
              <a:ext uri="{FF2B5EF4-FFF2-40B4-BE49-F238E27FC236}">
                <a16:creationId xmlns:a16="http://schemas.microsoft.com/office/drawing/2014/main" id="{3F2AACCA-9013-394A-F79F-333E00E378D0}"/>
              </a:ext>
            </a:extLst>
          </p:cNvPr>
          <p:cNvSpPr txBox="1"/>
          <p:nvPr/>
        </p:nvSpPr>
        <p:spPr>
          <a:xfrm>
            <a:off x="1832150" y="4465458"/>
            <a:ext cx="2765297" cy="954107"/>
          </a:xfrm>
          <a:prstGeom prst="rect">
            <a:avLst/>
          </a:prstGeom>
          <a:noFill/>
        </p:spPr>
        <p:txBody>
          <a:bodyPr wrap="square">
            <a:spAutoFit/>
          </a:bodyPr>
          <a:lstStyle/>
          <a:p>
            <a:r>
              <a:rPr lang="en-US" sz="1400" b="1" dirty="0">
                <a:solidFill>
                  <a:schemeClr val="bg1"/>
                </a:solidFill>
              </a:rPr>
              <a:t>28.5 Figure 2: </a:t>
            </a:r>
            <a:r>
              <a:rPr lang="en-US" sz="1400" dirty="0">
                <a:solidFill>
                  <a:schemeClr val="bg1"/>
                </a:solidFill>
              </a:rPr>
              <a:t>This light micrograph shows the body of a roundworm. </a:t>
            </a:r>
            <a:r>
              <a:rPr lang="en-US" sz="1400" i="1" dirty="0">
                <a:solidFill>
                  <a:schemeClr val="bg1"/>
                </a:solidFill>
              </a:rPr>
              <a:t>C. elegans</a:t>
            </a:r>
            <a:r>
              <a:rPr lang="en-US" sz="1400" dirty="0">
                <a:solidFill>
                  <a:schemeClr val="bg1"/>
                </a:solidFill>
              </a:rPr>
              <a:t> are hermaphrodites and consist of exactly 959 somatic cells.</a:t>
            </a:r>
          </a:p>
        </p:txBody>
      </p:sp>
      <p:sp>
        <p:nvSpPr>
          <p:cNvPr id="9" name="TextBox 8">
            <a:extLst>
              <a:ext uri="{FF2B5EF4-FFF2-40B4-BE49-F238E27FC236}">
                <a16:creationId xmlns:a16="http://schemas.microsoft.com/office/drawing/2014/main" id="{1E31109B-326A-FE26-7B2E-1C7FCAD0027D}"/>
              </a:ext>
            </a:extLst>
          </p:cNvPr>
          <p:cNvSpPr txBox="1"/>
          <p:nvPr/>
        </p:nvSpPr>
        <p:spPr>
          <a:xfrm>
            <a:off x="1832150" y="5481689"/>
            <a:ext cx="2895599" cy="400110"/>
          </a:xfrm>
          <a:prstGeom prst="rect">
            <a:avLst/>
          </a:prstGeom>
          <a:noFill/>
        </p:spPr>
        <p:txBody>
          <a:bodyPr wrap="square">
            <a:spAutoFit/>
          </a:bodyPr>
          <a:lstStyle/>
          <a:p>
            <a:pPr algn="ctr"/>
            <a:r>
              <a:rPr lang="en-US" sz="1000" dirty="0">
                <a:solidFill>
                  <a:schemeClr val="bg1"/>
                </a:solidFill>
              </a:rPr>
              <a:t>Bob Goldstein, UNC Chapel Hill on Wikimedia Commons. "Adult hermaphrodite."</a:t>
            </a:r>
          </a:p>
        </p:txBody>
      </p:sp>
      <p:pic>
        <p:nvPicPr>
          <p:cNvPr id="4" name="Content Placeholder 6" descr="A micrograph shows the simple wormlike body of C. elegans.">
            <a:extLst>
              <a:ext uri="{FF2B5EF4-FFF2-40B4-BE49-F238E27FC236}">
                <a16:creationId xmlns:a16="http://schemas.microsoft.com/office/drawing/2014/main" id="{908349C2-ABBD-E44A-C77B-8CE77D5246C3}"/>
              </a:ext>
            </a:extLst>
          </p:cNvPr>
          <p:cNvPicPr>
            <a:picLocks noChangeAspect="1"/>
          </p:cNvPicPr>
          <p:nvPr/>
        </p:nvPicPr>
        <p:blipFill>
          <a:blip r:embed="rId3"/>
          <a:srcRect t="7013" b="5986"/>
          <a:stretch/>
        </p:blipFill>
        <p:spPr>
          <a:xfrm>
            <a:off x="4604656" y="3481311"/>
            <a:ext cx="2707193" cy="2264671"/>
          </a:xfrm>
          <a:prstGeom prst="rect">
            <a:avLst/>
          </a:prstGeom>
          <a:solidFill>
            <a:schemeClr val="accent1"/>
          </a:solidFill>
        </p:spPr>
      </p:pic>
    </p:spTree>
    <p:extLst>
      <p:ext uri="{BB962C8B-B14F-4D97-AF65-F5344CB8AC3E}">
        <p14:creationId xmlns:p14="http://schemas.microsoft.com/office/powerpoint/2010/main" val="1146028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2</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fontScale="40000" lnSpcReduction="20000"/>
          </a:bodyPr>
          <a:lstStyle/>
          <a:p>
            <a:pPr marL="285750" indent="-285750">
              <a:buFont typeface="Arial" panose="020B0604020202020204" pitchFamily="34" charset="0"/>
              <a:buChar char="•"/>
            </a:pPr>
            <a:r>
              <a:rPr lang="en-US" sz="5800" dirty="0">
                <a:solidFill>
                  <a:schemeClr val="bg1"/>
                </a:solidFill>
              </a:rPr>
              <a:t>It's a transparent, free-living soil nematode about 1mm long, easily cultured in lab conditions, with a simple structure and a genome of 20,000 genes.</a:t>
            </a:r>
          </a:p>
          <a:p>
            <a:pPr marL="285750" indent="-285750">
              <a:buFont typeface="Arial" panose="020B0604020202020204" pitchFamily="34" charset="0"/>
              <a:buChar char="•"/>
            </a:pPr>
            <a:r>
              <a:rPr lang="en-US" sz="5800" i="1" dirty="0">
                <a:solidFill>
                  <a:schemeClr val="bg1"/>
                </a:solidFill>
              </a:rPr>
              <a:t>C. elegans </a:t>
            </a:r>
            <a:r>
              <a:rPr lang="en-US" sz="5800" dirty="0">
                <a:solidFill>
                  <a:schemeClr val="bg1"/>
                </a:solidFill>
              </a:rPr>
              <a:t>has a short life cycle (3 days from egg to adult) and a total lifespan of 2</a:t>
            </a: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sz="5800" dirty="0">
                <a:solidFill>
                  <a:schemeClr val="bg1"/>
                </a:solidFill>
              </a:rPr>
              <a:t>3 weeks, facilitating rapid experimentation and observation of age-related phenomena.</a:t>
            </a:r>
          </a:p>
          <a:p>
            <a:pPr marL="285750" indent="-285750">
              <a:buFont typeface="Arial" panose="020B0604020202020204" pitchFamily="34" charset="0"/>
              <a:buChar char="•"/>
            </a:pPr>
            <a:r>
              <a:rPr lang="en-US" sz="5800" dirty="0">
                <a:solidFill>
                  <a:schemeClr val="bg1"/>
                </a:solidFill>
              </a:rPr>
              <a:t>The nematode has two sexes (hermaphrodites XX and males XO) and a constant number and position of somatic cells in adult hermaphrodites, making it ideal for studying cell differentiation, communication, and genetics.</a:t>
            </a:r>
          </a:p>
          <a:p>
            <a:pPr marL="285750" indent="-285750">
              <a:buFont typeface="Arial" panose="020B0604020202020204" pitchFamily="34" charset="0"/>
              <a:buChar char="•"/>
            </a:pPr>
            <a:r>
              <a:rPr lang="en-US" sz="5800" i="1" dirty="0">
                <a:solidFill>
                  <a:schemeClr val="bg1"/>
                </a:solidFill>
              </a:rPr>
              <a:t>C. elegans </a:t>
            </a:r>
            <a:r>
              <a:rPr lang="en-US" sz="5800" dirty="0">
                <a:solidFill>
                  <a:schemeClr val="bg1"/>
                </a:solidFill>
              </a:rPr>
              <a:t>is amenable to genetic manipulations, and its transparency allows researchers to easily observe internal changes, making it an excellent model for studying various cellular processes.</a:t>
            </a:r>
          </a:p>
          <a:p>
            <a:endParaRPr lang="en-US" dirty="0"/>
          </a:p>
        </p:txBody>
      </p:sp>
    </p:spTree>
    <p:extLst>
      <p:ext uri="{BB962C8B-B14F-4D97-AF65-F5344CB8AC3E}">
        <p14:creationId xmlns:p14="http://schemas.microsoft.com/office/powerpoint/2010/main" val="3623704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3</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219200"/>
            <a:ext cx="8229600" cy="4724400"/>
          </a:xfrm>
        </p:spPr>
        <p:txBody>
          <a:bodyPr>
            <a:normAutofit lnSpcReduction="10000"/>
          </a:bodyPr>
          <a:lstStyle/>
          <a:p>
            <a:endParaRPr lang="en-US" dirty="0"/>
          </a:p>
          <a:p>
            <a:endParaRPr lang="en-US" dirty="0"/>
          </a:p>
          <a:p>
            <a:endParaRPr lang="en-US" dirty="0"/>
          </a:p>
          <a:p>
            <a:endParaRPr lang="en-US" dirty="0"/>
          </a:p>
          <a:p>
            <a:endParaRPr lang="en-US" dirty="0"/>
          </a:p>
          <a:p>
            <a:endParaRPr lang="en-US" sz="1400" dirty="0"/>
          </a:p>
          <a:p>
            <a:endParaRPr lang="en-US" sz="1400" dirty="0"/>
          </a:p>
          <a:p>
            <a:endParaRPr lang="en-US" sz="1400" dirty="0"/>
          </a:p>
          <a:p>
            <a:endParaRPr lang="en-US" sz="1400" dirty="0"/>
          </a:p>
          <a:p>
            <a:endParaRPr lang="en-US" sz="1400" dirty="0"/>
          </a:p>
          <a:p>
            <a:endParaRPr lang="en-US" sz="1400" dirty="0"/>
          </a:p>
          <a:p>
            <a:pPr algn="ctr"/>
            <a:endParaRPr lang="en-US" sz="1400" b="1" dirty="0"/>
          </a:p>
          <a:p>
            <a:pPr algn="ctr"/>
            <a:r>
              <a:rPr lang="en-US" sz="1400" b="1" dirty="0"/>
              <a:t>28.5 Figure 3: </a:t>
            </a:r>
            <a:r>
              <a:rPr lang="en-US" sz="1400" i="1" dirty="0"/>
              <a:t>C. elegans </a:t>
            </a:r>
            <a:r>
              <a:rPr lang="en-US" sz="1400" dirty="0"/>
              <a:t>adults with neurons genetically modified to express green fluorescent protein. Under a fluorescence microscope, neurons glow green to allow visualization of neural development in living worms.</a:t>
            </a:r>
          </a:p>
        </p:txBody>
      </p:sp>
      <p:sp>
        <p:nvSpPr>
          <p:cNvPr id="6" name="TextBox 5">
            <a:extLst>
              <a:ext uri="{FF2B5EF4-FFF2-40B4-BE49-F238E27FC236}">
                <a16:creationId xmlns:a16="http://schemas.microsoft.com/office/drawing/2014/main" id="{4D9C3E9C-F050-0218-3934-A6ED6A652643}"/>
              </a:ext>
            </a:extLst>
          </p:cNvPr>
          <p:cNvSpPr txBox="1"/>
          <p:nvPr/>
        </p:nvSpPr>
        <p:spPr>
          <a:xfrm>
            <a:off x="2209800" y="5697379"/>
            <a:ext cx="4572000" cy="246221"/>
          </a:xfrm>
          <a:prstGeom prst="rect">
            <a:avLst/>
          </a:prstGeom>
          <a:noFill/>
        </p:spPr>
        <p:txBody>
          <a:bodyPr wrap="square">
            <a:spAutoFit/>
          </a:bodyPr>
          <a:lstStyle/>
          <a:p>
            <a:pPr algn="ctr"/>
            <a:r>
              <a:rPr lang="en-US" sz="1000" dirty="0">
                <a:solidFill>
                  <a:schemeClr val="bg1"/>
                </a:solidFill>
              </a:rPr>
              <a:t>Heiti Paves on Wikimedia Commons. "</a:t>
            </a:r>
            <a:r>
              <a:rPr lang="en-US" sz="1000" i="1" dirty="0">
                <a:solidFill>
                  <a:schemeClr val="bg1"/>
                </a:solidFill>
              </a:rPr>
              <a:t>C. elegans</a:t>
            </a:r>
            <a:r>
              <a:rPr lang="en-US" sz="1000" dirty="0">
                <a:solidFill>
                  <a:schemeClr val="bg1"/>
                </a:solidFill>
              </a:rPr>
              <a:t>."</a:t>
            </a:r>
          </a:p>
        </p:txBody>
      </p:sp>
      <p:pic>
        <p:nvPicPr>
          <p:cNvPr id="5" name="Content Placeholder 6" descr="A micrograph shows G F P glowing green in the body of several C. elegans">
            <a:extLst>
              <a:ext uri="{FF2B5EF4-FFF2-40B4-BE49-F238E27FC236}">
                <a16:creationId xmlns:a16="http://schemas.microsoft.com/office/drawing/2014/main" id="{86B97A5E-6A89-08F7-1E4F-50EFC7E1B190}"/>
              </a:ext>
            </a:extLst>
          </p:cNvPr>
          <p:cNvPicPr>
            <a:picLocks noChangeAspect="1"/>
          </p:cNvPicPr>
          <p:nvPr/>
        </p:nvPicPr>
        <p:blipFill>
          <a:blip r:embed="rId3"/>
          <a:srcRect t="8681" b="7986"/>
          <a:stretch/>
        </p:blipFill>
        <p:spPr>
          <a:xfrm>
            <a:off x="1751838" y="1524000"/>
            <a:ext cx="5640324" cy="3523442"/>
          </a:xfrm>
          <a:prstGeom prst="rect">
            <a:avLst/>
          </a:prstGeom>
          <a:solidFill>
            <a:schemeClr val="accent1"/>
          </a:solidFill>
        </p:spPr>
      </p:pic>
    </p:spTree>
    <p:extLst>
      <p:ext uri="{BB962C8B-B14F-4D97-AF65-F5344CB8AC3E}">
        <p14:creationId xmlns:p14="http://schemas.microsoft.com/office/powerpoint/2010/main" val="1116804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E46AA-A9BD-7895-6D86-1891B7C72C52}"/>
              </a:ext>
            </a:extLst>
          </p:cNvPr>
          <p:cNvSpPr>
            <a:spLocks noGrp="1"/>
          </p:cNvSpPr>
          <p:nvPr>
            <p:ph type="title"/>
          </p:nvPr>
        </p:nvSpPr>
        <p:spPr/>
        <p:txBody>
          <a:bodyPr/>
          <a:lstStyle/>
          <a:p>
            <a:r>
              <a:rPr lang="en-US" dirty="0"/>
              <a:t>Parasitic Nematodes</a:t>
            </a:r>
          </a:p>
        </p:txBody>
      </p:sp>
      <p:sp>
        <p:nvSpPr>
          <p:cNvPr id="3" name="Content Placeholder 2">
            <a:extLst>
              <a:ext uri="{FF2B5EF4-FFF2-40B4-BE49-F238E27FC236}">
                <a16:creationId xmlns:a16="http://schemas.microsoft.com/office/drawing/2014/main" id="{DA6503E5-CAD3-7DB6-E9FA-87D46065F312}"/>
              </a:ext>
            </a:extLst>
          </p:cNvPr>
          <p:cNvSpPr>
            <a:spLocks noGrp="1"/>
          </p:cNvSpPr>
          <p:nvPr>
            <p:ph idx="1"/>
          </p:nvPr>
        </p:nvSpPr>
        <p:spPr/>
        <p:txBody>
          <a:bodyPr>
            <a:normAutofit fontScale="85000" lnSpcReduction="20000"/>
          </a:bodyPr>
          <a:lstStyle/>
          <a:p>
            <a:r>
              <a:rPr lang="en-US" dirty="0"/>
              <a:t>Many nematodes are examples of endoparasitism.</a:t>
            </a:r>
          </a:p>
          <a:p>
            <a:pPr marL="457200" indent="-457200">
              <a:buFont typeface="Arial" panose="020B0604020202020204" pitchFamily="34" charset="0"/>
              <a:buChar char="•"/>
            </a:pPr>
            <a:r>
              <a:rPr lang="en-US" dirty="0"/>
              <a:t>Life cycles often include multiple hosts and have significant medical and veterinary impacts.</a:t>
            </a:r>
          </a:p>
          <a:p>
            <a:pPr marL="1200150" lvl="1" indent="-457200">
              <a:buFont typeface="Arial" panose="020B0604020202020204" pitchFamily="34" charset="0"/>
              <a:buChar char="•"/>
            </a:pPr>
            <a:r>
              <a:rPr lang="en-US" dirty="0"/>
              <a:t>Guinea worms (</a:t>
            </a:r>
            <a:r>
              <a:rPr lang="en-US" i="1" dirty="0"/>
              <a:t>Dracunculus medinensis</a:t>
            </a:r>
            <a:r>
              <a:rPr lang="en-US" dirty="0"/>
              <a:t>) can infect humans through unfiltered water containing copepods.</a:t>
            </a:r>
          </a:p>
          <a:p>
            <a:pPr marL="1200150" lvl="1" indent="-457200">
              <a:buFont typeface="Arial" panose="020B0604020202020204" pitchFamily="34" charset="0"/>
              <a:buChar char="•"/>
            </a:pPr>
            <a:r>
              <a:rPr lang="en-US" dirty="0"/>
              <a:t>Hookworms (</a:t>
            </a:r>
            <a:r>
              <a:rPr lang="en-US" i="1" dirty="0"/>
              <a:t>Ancylostoma</a:t>
            </a:r>
            <a:r>
              <a:rPr lang="en-US" dirty="0"/>
              <a:t> and </a:t>
            </a:r>
            <a:r>
              <a:rPr lang="en-US" i="1" dirty="0"/>
              <a:t>Necator</a:t>
            </a:r>
            <a:r>
              <a:rPr lang="en-US" dirty="0"/>
              <a:t>) infest dogs, cats, and humans.</a:t>
            </a:r>
          </a:p>
          <a:p>
            <a:pPr marL="1200150" lvl="1" indent="-457200">
              <a:buFont typeface="Arial" panose="020B0604020202020204" pitchFamily="34" charset="0"/>
              <a:buChar char="•"/>
            </a:pPr>
            <a:r>
              <a:rPr lang="en-US" dirty="0"/>
              <a:t>Trichina (</a:t>
            </a:r>
            <a:r>
              <a:rPr lang="en-US" i="1" dirty="0"/>
              <a:t>Trichinella</a:t>
            </a:r>
            <a:r>
              <a:rPr lang="en-US" dirty="0"/>
              <a:t>) worms infect humans from undercooked pork.</a:t>
            </a:r>
          </a:p>
          <a:p>
            <a:pPr marL="1200150" lvl="1" indent="-457200">
              <a:buFont typeface="Arial" panose="020B0604020202020204" pitchFamily="34" charset="0"/>
              <a:buChar char="•"/>
            </a:pPr>
            <a:r>
              <a:rPr lang="en-US" dirty="0"/>
              <a:t>Intestinal roundworms (</a:t>
            </a:r>
            <a:r>
              <a:rPr lang="en-US" i="1" dirty="0"/>
              <a:t>Ascaris</a:t>
            </a:r>
            <a:r>
              <a:rPr lang="en-US" dirty="0"/>
              <a:t>) steal nutrients and can cause physical blockages in the intestines. </a:t>
            </a:r>
          </a:p>
          <a:p>
            <a:pPr marL="1200150" lvl="1" indent="-457200">
              <a:buFont typeface="Arial" panose="020B0604020202020204" pitchFamily="34" charset="0"/>
              <a:buChar char="•"/>
            </a:pPr>
            <a:r>
              <a:rPr lang="en-US" dirty="0"/>
              <a:t>Filarial worms (</a:t>
            </a:r>
            <a:r>
              <a:rPr lang="en-US" i="1" dirty="0"/>
              <a:t>Dirofilaria</a:t>
            </a:r>
            <a:r>
              <a:rPr lang="en-US" dirty="0"/>
              <a:t> and </a:t>
            </a:r>
            <a:r>
              <a:rPr lang="en-US" i="1" dirty="0"/>
              <a:t>Wuchereria</a:t>
            </a:r>
            <a:r>
              <a:rPr lang="en-US" dirty="0"/>
              <a:t>) are transmitted by mosquitoes to humans.</a:t>
            </a:r>
          </a:p>
        </p:txBody>
      </p:sp>
    </p:spTree>
    <p:extLst>
      <p:ext uri="{BB962C8B-B14F-4D97-AF65-F5344CB8AC3E}">
        <p14:creationId xmlns:p14="http://schemas.microsoft.com/office/powerpoint/2010/main" val="1165659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072A9-873C-A917-A06F-37DD449EE392}"/>
              </a:ext>
            </a:extLst>
          </p:cNvPr>
          <p:cNvSpPr>
            <a:spLocks noGrp="1"/>
          </p:cNvSpPr>
          <p:nvPr>
            <p:ph type="title"/>
          </p:nvPr>
        </p:nvSpPr>
        <p:spPr/>
        <p:txBody>
          <a:bodyPr/>
          <a:lstStyle/>
          <a:p>
            <a:r>
              <a:rPr lang="en-US" dirty="0"/>
              <a:t>28.5 Figure 4</a:t>
            </a:r>
          </a:p>
        </p:txBody>
      </p:sp>
      <p:sp>
        <p:nvSpPr>
          <p:cNvPr id="6" name="TextBox 5">
            <a:extLst>
              <a:ext uri="{FF2B5EF4-FFF2-40B4-BE49-F238E27FC236}">
                <a16:creationId xmlns:a16="http://schemas.microsoft.com/office/drawing/2014/main" id="{1E7C3390-8370-D2C6-0E35-BC303E535169}"/>
              </a:ext>
            </a:extLst>
          </p:cNvPr>
          <p:cNvSpPr txBox="1"/>
          <p:nvPr/>
        </p:nvSpPr>
        <p:spPr>
          <a:xfrm>
            <a:off x="2285999" y="5654594"/>
            <a:ext cx="4572000" cy="400110"/>
          </a:xfrm>
          <a:prstGeom prst="rect">
            <a:avLst/>
          </a:prstGeom>
          <a:noFill/>
        </p:spPr>
        <p:txBody>
          <a:bodyPr wrap="square">
            <a:spAutoFit/>
          </a:bodyPr>
          <a:lstStyle/>
          <a:p>
            <a:pPr algn="ctr"/>
            <a:r>
              <a:rPr lang="en-US" sz="1000" dirty="0"/>
              <a:t>CDC on Wikimedia Commons. "Guinea worm in leg vein."</a:t>
            </a:r>
          </a:p>
          <a:p>
            <a:pPr algn="ctr"/>
            <a:r>
              <a:rPr lang="en-US" sz="1000" dirty="0"/>
              <a:t>CDC on Wikimedia Commons. "Life cycle of Dracunculus medinensis."</a:t>
            </a:r>
          </a:p>
        </p:txBody>
      </p:sp>
      <p:pic>
        <p:nvPicPr>
          <p:cNvPr id="7" name="Content Placeholder 10" descr="Two images relating to the guinea worm Dracunculus medinensis are shown. Image (a) is a photograph of a foot with a guinea worm extending from a blister. The end of the worm is wrapped around a stick. Image (b) shows the life cycle of the guinea worm, which begins with step 1, when a person drinks unfiltered water containing copepods infected with guinea worm larvae. In 2, larvae, which are released when the copepods die, penetrate the wall of the stomach and intestine. The worms mature and reproduce. In 3 and 4, fertilized females migrate to the surface of the skin, where they discharge larvae into the water. Copepods consume the larvae. In 5 and 6, the copepods are consumed by humans, completing the cycle. About a year after infection, the female worm emerges from the skin.">
            <a:extLst>
              <a:ext uri="{FF2B5EF4-FFF2-40B4-BE49-F238E27FC236}">
                <a16:creationId xmlns:a16="http://schemas.microsoft.com/office/drawing/2014/main" id="{570189C7-A076-6D7B-6CDC-2F5C1EDDB874}"/>
              </a:ext>
            </a:extLst>
          </p:cNvPr>
          <p:cNvPicPr>
            <a:picLocks noGrp="1" noChangeAspect="1"/>
          </p:cNvPicPr>
          <p:nvPr>
            <p:ph idx="1"/>
          </p:nvPr>
        </p:nvPicPr>
        <p:blipFill>
          <a:blip r:embed="rId3"/>
          <a:srcRect t="7013" b="6320"/>
          <a:stretch/>
        </p:blipFill>
        <p:spPr>
          <a:xfrm>
            <a:off x="519802" y="1295400"/>
            <a:ext cx="8104395" cy="4267200"/>
          </a:xfrm>
        </p:spPr>
      </p:pic>
    </p:spTree>
    <p:extLst>
      <p:ext uri="{BB962C8B-B14F-4D97-AF65-F5344CB8AC3E}">
        <p14:creationId xmlns:p14="http://schemas.microsoft.com/office/powerpoint/2010/main" val="193445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7113-8E54-7F3F-C32E-AFD9ADD51967}"/>
              </a:ext>
            </a:extLst>
          </p:cNvPr>
          <p:cNvSpPr>
            <a:spLocks noGrp="1"/>
          </p:cNvSpPr>
          <p:nvPr>
            <p:ph type="title"/>
          </p:nvPr>
        </p:nvSpPr>
        <p:spPr/>
        <p:txBody>
          <a:bodyPr/>
          <a:lstStyle/>
          <a:p>
            <a:r>
              <a:rPr lang="en-US" dirty="0"/>
              <a:t>Phylum Tardigrada</a:t>
            </a:r>
          </a:p>
        </p:txBody>
      </p:sp>
      <p:sp>
        <p:nvSpPr>
          <p:cNvPr id="3" name="Content Placeholder 2">
            <a:extLst>
              <a:ext uri="{FF2B5EF4-FFF2-40B4-BE49-F238E27FC236}">
                <a16:creationId xmlns:a16="http://schemas.microsoft.com/office/drawing/2014/main" id="{93C5339F-9C94-B8AE-F4B4-ADB78B380318}"/>
              </a:ext>
            </a:extLst>
          </p:cNvPr>
          <p:cNvSpPr>
            <a:spLocks noGrp="1"/>
          </p:cNvSpPr>
          <p:nvPr>
            <p:ph idx="1"/>
          </p:nvPr>
        </p:nvSpPr>
        <p:spPr>
          <a:xfrm>
            <a:off x="457200" y="1280160"/>
            <a:ext cx="8229600" cy="2758440"/>
          </a:xfrm>
        </p:spPr>
        <p:txBody>
          <a:bodyPr>
            <a:normAutofit fontScale="77500" lnSpcReduction="20000"/>
          </a:bodyPr>
          <a:lstStyle/>
          <a:p>
            <a:r>
              <a:rPr lang="en-US" dirty="0"/>
              <a:t>The tardigrades ("slow-steppers" or "water-bears") comprise a phylum of inconspicuous little animals living in marine, freshwater, or damp terrestrial environments throughout the world.</a:t>
            </a:r>
          </a:p>
          <a:p>
            <a:pPr marL="457200" indent="-457200">
              <a:buFont typeface="Arial" panose="020B0604020202020204" pitchFamily="34" charset="0"/>
              <a:buChar char="•"/>
            </a:pPr>
            <a:r>
              <a:rPr lang="en-US" dirty="0"/>
              <a:t>Have a chitinous cuticle that covers the body surface and can be divided into plates</a:t>
            </a:r>
          </a:p>
          <a:p>
            <a:pPr marL="457200" indent="-457200">
              <a:buFont typeface="Arial" panose="020B0604020202020204" pitchFamily="34" charset="0"/>
              <a:buChar char="•"/>
            </a:pPr>
            <a:r>
              <a:rPr lang="en-US" dirty="0"/>
              <a:t>Can enter a state called cryptobiosis, providing resistance in multiple environmental challenges including desiccation, low temperatures, vacuum, high pressure, and radiation</a:t>
            </a:r>
          </a:p>
        </p:txBody>
      </p:sp>
      <p:sp>
        <p:nvSpPr>
          <p:cNvPr id="5" name="TextBox 4">
            <a:extLst>
              <a:ext uri="{FF2B5EF4-FFF2-40B4-BE49-F238E27FC236}">
                <a16:creationId xmlns:a16="http://schemas.microsoft.com/office/drawing/2014/main" id="{5D9EADC9-FBB4-1ACA-6C92-0E7FD3392AF6}"/>
              </a:ext>
            </a:extLst>
          </p:cNvPr>
          <p:cNvSpPr txBox="1"/>
          <p:nvPr/>
        </p:nvSpPr>
        <p:spPr>
          <a:xfrm>
            <a:off x="457200" y="3884711"/>
            <a:ext cx="1600200" cy="307777"/>
          </a:xfrm>
          <a:prstGeom prst="rect">
            <a:avLst/>
          </a:prstGeom>
          <a:noFill/>
        </p:spPr>
        <p:txBody>
          <a:bodyPr wrap="square" rtlCol="0">
            <a:spAutoFit/>
          </a:bodyPr>
          <a:lstStyle/>
          <a:p>
            <a:pPr algn="ctr"/>
            <a:r>
              <a:rPr lang="en-US" sz="1400" b="1" dirty="0"/>
              <a:t>28.5 Figure 5</a:t>
            </a:r>
          </a:p>
        </p:txBody>
      </p:sp>
      <p:sp>
        <p:nvSpPr>
          <p:cNvPr id="7" name="TextBox 6">
            <a:extLst>
              <a:ext uri="{FF2B5EF4-FFF2-40B4-BE49-F238E27FC236}">
                <a16:creationId xmlns:a16="http://schemas.microsoft.com/office/drawing/2014/main" id="{46D49773-BFF7-DACD-7A2D-BDCEB90B8915}"/>
              </a:ext>
            </a:extLst>
          </p:cNvPr>
          <p:cNvSpPr txBox="1"/>
          <p:nvPr/>
        </p:nvSpPr>
        <p:spPr>
          <a:xfrm>
            <a:off x="1676400" y="5733989"/>
            <a:ext cx="5791200" cy="338554"/>
          </a:xfrm>
          <a:prstGeom prst="rect">
            <a:avLst/>
          </a:prstGeom>
          <a:noFill/>
        </p:spPr>
        <p:txBody>
          <a:bodyPr wrap="square">
            <a:spAutoFit/>
          </a:bodyPr>
          <a:lstStyle/>
          <a:p>
            <a:pPr algn="ctr"/>
            <a:r>
              <a:rPr lang="en-US" sz="800" dirty="0"/>
              <a:t>Schokraie E, Warnken U, Hotz-Wagenblatt A, Grohme MA, Hengherr S, et al. (2012) on Wikimedia Commons. "</a:t>
            </a:r>
            <a:r>
              <a:rPr lang="en-US" sz="800" i="1" dirty="0"/>
              <a:t>Milnesium tardigradum</a:t>
            </a:r>
            <a:r>
              <a:rPr lang="en-US" sz="800" dirty="0"/>
              <a:t>."</a:t>
            </a:r>
          </a:p>
          <a:p>
            <a:pPr algn="ctr"/>
            <a:r>
              <a:rPr lang="en-US" sz="800" dirty="0"/>
              <a:t>Guidetti, Roberto on Wikimedia Commons. "Tardigrade under microscope."</a:t>
            </a:r>
          </a:p>
        </p:txBody>
      </p:sp>
      <p:pic>
        <p:nvPicPr>
          <p:cNvPr id="6" name="Content Placeholder 6" descr="Image (a) shows a creature with six legs, a segmented body, and no eyes. Image (b) shows the inside of a similar creature.">
            <a:extLst>
              <a:ext uri="{FF2B5EF4-FFF2-40B4-BE49-F238E27FC236}">
                <a16:creationId xmlns:a16="http://schemas.microsoft.com/office/drawing/2014/main" id="{7CD53AD7-A774-0D80-911E-A6D36E4559E1}"/>
              </a:ext>
            </a:extLst>
          </p:cNvPr>
          <p:cNvPicPr>
            <a:picLocks noChangeAspect="1"/>
          </p:cNvPicPr>
          <p:nvPr/>
        </p:nvPicPr>
        <p:blipFill>
          <a:blip r:embed="rId2"/>
          <a:srcRect l="1852" t="8250" r="927" b="7413"/>
          <a:stretch/>
        </p:blipFill>
        <p:spPr>
          <a:xfrm>
            <a:off x="2286000" y="3712363"/>
            <a:ext cx="4724400" cy="1889761"/>
          </a:xfrm>
          <a:prstGeom prst="rect">
            <a:avLst/>
          </a:prstGeom>
        </p:spPr>
      </p:pic>
    </p:spTree>
    <p:extLst>
      <p:ext uri="{BB962C8B-B14F-4D97-AF65-F5344CB8AC3E}">
        <p14:creationId xmlns:p14="http://schemas.microsoft.com/office/powerpoint/2010/main" val="1311779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21E52-70E5-19E4-A1F6-22010FE98585}"/>
              </a:ext>
            </a:extLst>
          </p:cNvPr>
          <p:cNvSpPr>
            <a:spLocks noGrp="1"/>
          </p:cNvSpPr>
          <p:nvPr>
            <p:ph type="title"/>
          </p:nvPr>
        </p:nvSpPr>
        <p:spPr/>
        <p:txBody>
          <a:bodyPr/>
          <a:lstStyle/>
          <a:p>
            <a:r>
              <a:rPr lang="en-US" dirty="0"/>
              <a:t>Morphology and Physiology</a:t>
            </a:r>
          </a:p>
        </p:txBody>
      </p:sp>
      <p:sp>
        <p:nvSpPr>
          <p:cNvPr id="3" name="Content Placeholder 2">
            <a:extLst>
              <a:ext uri="{FF2B5EF4-FFF2-40B4-BE49-F238E27FC236}">
                <a16:creationId xmlns:a16="http://schemas.microsoft.com/office/drawing/2014/main" id="{A19B50FF-75BD-5064-556D-181D74001DF0}"/>
              </a:ext>
            </a:extLst>
          </p:cNvPr>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dirty="0"/>
              <a:t>Tardigrades have cylindrical bodies with four pairs of clawed legs, used for walking and clinging to substrates, and a cuticle that is periodically shed.</a:t>
            </a:r>
          </a:p>
          <a:p>
            <a:pPr marL="457200" indent="-457200">
              <a:buFont typeface="Arial" panose="020B0604020202020204" pitchFamily="34" charset="0"/>
              <a:buChar char="•"/>
            </a:pPr>
            <a:r>
              <a:rPr lang="en-US" dirty="0"/>
              <a:t>They have a simple digestive system with a circular mouth, muscular pharynx, and salivary glands, feeding on plants, algae, or small animals using a chitinous stylet to pierce plant cells.</a:t>
            </a:r>
          </a:p>
          <a:p>
            <a:pPr marL="457200" indent="-457200">
              <a:buFont typeface="Arial" panose="020B0604020202020204" pitchFamily="34" charset="0"/>
              <a:buChar char="•"/>
            </a:pPr>
            <a:r>
              <a:rPr lang="en-US" dirty="0"/>
              <a:t>Tardigrades have a </a:t>
            </a:r>
            <a:r>
              <a:rPr lang="en-US" i="1" dirty="0"/>
              <a:t>hemocoel</a:t>
            </a:r>
            <a:r>
              <a:rPr lang="en-US" dirty="0"/>
              <a:t> as their main body cavity, use Malpighian tubules for waste removal, and have a simple nervous system with a dorsal brain, ventral nerve cord, and basic sensory structures like eyespots and sensory cilia.</a:t>
            </a:r>
          </a:p>
        </p:txBody>
      </p:sp>
    </p:spTree>
    <p:extLst>
      <p:ext uri="{BB962C8B-B14F-4D97-AF65-F5344CB8AC3E}">
        <p14:creationId xmlns:p14="http://schemas.microsoft.com/office/powerpoint/2010/main" val="2645035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566F-EB66-DADC-7F8B-4D83F39A84C6}"/>
              </a:ext>
            </a:extLst>
          </p:cNvPr>
          <p:cNvSpPr>
            <a:spLocks noGrp="1"/>
          </p:cNvSpPr>
          <p:nvPr>
            <p:ph type="title"/>
          </p:nvPr>
        </p:nvSpPr>
        <p:spPr/>
        <p:txBody>
          <a:bodyPr/>
          <a:lstStyle/>
          <a:p>
            <a:r>
              <a:rPr lang="en-US" dirty="0"/>
              <a:t>Tardigrada Reproduction</a:t>
            </a:r>
          </a:p>
        </p:txBody>
      </p:sp>
      <p:sp>
        <p:nvSpPr>
          <p:cNvPr id="3" name="Content Placeholder 2">
            <a:extLst>
              <a:ext uri="{FF2B5EF4-FFF2-40B4-BE49-F238E27FC236}">
                <a16:creationId xmlns:a16="http://schemas.microsoft.com/office/drawing/2014/main" id="{4A89E641-F512-DB06-2338-DCE1F206D0B9}"/>
              </a:ext>
            </a:extLst>
          </p:cNvPr>
          <p:cNvSpPr>
            <a:spLocks noGrp="1"/>
          </p:cNvSpPr>
          <p:nvPr>
            <p:ph idx="1"/>
          </p:nvPr>
        </p:nvSpPr>
        <p:spPr/>
        <p:txBody>
          <a:bodyPr/>
          <a:lstStyle/>
          <a:p>
            <a:pPr marL="457200" indent="-457200">
              <a:buFont typeface="Arial" panose="020B0604020202020204" pitchFamily="34" charset="0"/>
              <a:buChar char="•"/>
            </a:pPr>
            <a:r>
              <a:rPr lang="en-US" dirty="0"/>
              <a:t>Most tardigrades are dioecious, and males and females each have a single gonad.</a:t>
            </a:r>
          </a:p>
          <a:p>
            <a:pPr marL="1200150" lvl="1" indent="-457200">
              <a:buFont typeface="Arial" panose="020B0604020202020204" pitchFamily="34" charset="0"/>
              <a:buChar char="•"/>
            </a:pPr>
            <a:r>
              <a:rPr lang="en-US" dirty="0"/>
              <a:t>Mating usually occurs at the time of a molt, and fertilization is external.</a:t>
            </a:r>
          </a:p>
          <a:p>
            <a:pPr marL="1200150" lvl="1" indent="-457200">
              <a:buFont typeface="Arial" panose="020B0604020202020204" pitchFamily="34" charset="0"/>
              <a:buChar char="•"/>
            </a:pPr>
            <a:r>
              <a:rPr lang="en-US" dirty="0"/>
              <a:t>Development is direct (no larval stage).</a:t>
            </a:r>
          </a:p>
          <a:p>
            <a:pPr marL="457200" indent="-457200">
              <a:buFont typeface="Arial" panose="020B0604020202020204" pitchFamily="34" charset="0"/>
              <a:buChar char="•"/>
            </a:pPr>
            <a:r>
              <a:rPr lang="en-US" dirty="0"/>
              <a:t>Growth occurs by cell enlargement, not division.</a:t>
            </a:r>
          </a:p>
        </p:txBody>
      </p:sp>
    </p:spTree>
    <p:extLst>
      <p:ext uri="{BB962C8B-B14F-4D97-AF65-F5344CB8AC3E}">
        <p14:creationId xmlns:p14="http://schemas.microsoft.com/office/powerpoint/2010/main" val="3606941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2505301"/>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features of tardigrades.</a:t>
            </a:r>
          </a:p>
          <a:p>
            <a:pPr marL="457200" indent="-457200">
              <a:buFont typeface="Arial" panose="020B0604020202020204" pitchFamily="34" charset="0"/>
              <a:buChar char="•"/>
              <a:tabLst>
                <a:tab pos="457200" algn="l"/>
              </a:tabLst>
            </a:pPr>
            <a:r>
              <a:rPr lang="en-US" b="1" dirty="0"/>
              <a:t>Describe</a:t>
            </a:r>
            <a:r>
              <a:rPr lang="en-US" dirty="0"/>
              <a:t> the importance of </a:t>
            </a:r>
            <a:r>
              <a:rPr lang="en-US" i="1" dirty="0"/>
              <a:t>Caenorhabditis elegans</a:t>
            </a:r>
            <a:r>
              <a:rPr lang="en-US" dirty="0"/>
              <a:t> in research.</a:t>
            </a:r>
          </a:p>
          <a:p>
            <a:pPr marL="457200" indent="-457200">
              <a:buFont typeface="Arial" panose="020B0604020202020204" pitchFamily="34" charset="0"/>
              <a:buChar char="•"/>
              <a:tabLst>
                <a:tab pos="457200" algn="l"/>
              </a:tabLst>
            </a:pPr>
            <a:r>
              <a:rPr lang="en-US" b="1" dirty="0"/>
              <a:t>Describe</a:t>
            </a:r>
            <a:r>
              <a:rPr lang="en-US" dirty="0"/>
              <a:t> the structural organization of nematodes.</a:t>
            </a:r>
          </a:p>
          <a:p>
            <a:pPr lvl="1" indent="-457200">
              <a:buFont typeface="Arial" panose="020B0604020202020204" pitchFamily="34" charset="0"/>
              <a:buChar char="•"/>
              <a:tabLst>
                <a:tab pos="457200" algn="l"/>
              </a:tabLst>
            </a:pP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r>
              <a:rPr lang="en-US" sz="1400"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548641"/>
          </a:xfrm>
        </p:spPr>
        <p:txBody>
          <a:bodyPr/>
          <a:lstStyle/>
          <a:p>
            <a:r>
              <a:rPr lang="en-US" dirty="0"/>
              <a:t>Why are tardigrades able to survive in outer space?</a:t>
            </a:r>
          </a:p>
        </p:txBody>
      </p:sp>
    </p:spTree>
    <p:extLst>
      <p:ext uri="{BB962C8B-B14F-4D97-AF65-F5344CB8AC3E}">
        <p14:creationId xmlns:p14="http://schemas.microsoft.com/office/powerpoint/2010/main" val="457610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13B1E-3DB6-5BD2-60E8-EBE2AF5656FE}"/>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D947C6BD-E31B-24D4-ADF8-EE859E03C08B}"/>
              </a:ext>
            </a:extLst>
          </p:cNvPr>
          <p:cNvSpPr>
            <a:spLocks noGrp="1"/>
          </p:cNvSpPr>
          <p:nvPr>
            <p:ph idx="1"/>
          </p:nvPr>
        </p:nvSpPr>
        <p:spPr/>
        <p:txBody>
          <a:bodyPr>
            <a:normAutofit fontScale="85000" lnSpcReduction="20000"/>
          </a:bodyPr>
          <a:lstStyle/>
          <a:p>
            <a:pPr marL="457200" indent="-457200">
              <a:buFont typeface="Arial" panose="020B0604020202020204" pitchFamily="34" charset="0"/>
              <a:buChar char="•"/>
            </a:pPr>
            <a:r>
              <a:rPr lang="en-US" dirty="0"/>
              <a:t>Ecdysozoa are characterized by a collagenous/chitinous cuticle that requires periodic molting during growth.</a:t>
            </a:r>
          </a:p>
          <a:p>
            <a:pPr marL="457200" indent="-457200">
              <a:buFont typeface="Arial" panose="020B0604020202020204" pitchFamily="34" charset="0"/>
              <a:buChar char="•"/>
            </a:pPr>
            <a:r>
              <a:rPr lang="en-US" dirty="0"/>
              <a:t>Nematodes are roundworms with a pseudocoel, complete digestive system, differentiated nervous system, and rudimentary excretory system.</a:t>
            </a:r>
          </a:p>
          <a:p>
            <a:pPr marL="457200" indent="-457200">
              <a:buFont typeface="Arial" panose="020B0604020202020204" pitchFamily="34" charset="0"/>
              <a:buChar char="•"/>
            </a:pPr>
            <a:r>
              <a:rPr lang="en-US" dirty="0"/>
              <a:t>The phylum Nematoda includes both free-living (e.g., </a:t>
            </a:r>
            <a:r>
              <a:rPr lang="en-US" i="1" dirty="0"/>
              <a:t>C. elegans</a:t>
            </a:r>
            <a:r>
              <a:rPr lang="en-US" dirty="0"/>
              <a:t>) and parasitic species, with various reproductive strategies (dioecious and hermaphroditic).</a:t>
            </a:r>
          </a:p>
          <a:p>
            <a:pPr marL="457200" indent="-457200">
              <a:buFont typeface="Arial" panose="020B0604020202020204" pitchFamily="34" charset="0"/>
              <a:buChar char="•"/>
            </a:pPr>
            <a:r>
              <a:rPr lang="en-US" dirty="0"/>
              <a:t>Nematode development involves several larval stages, and most adults have a fixed number of cells (eutely).</a:t>
            </a:r>
          </a:p>
          <a:p>
            <a:pPr marL="457200" indent="-457200">
              <a:buFont typeface="Arial" panose="020B0604020202020204" pitchFamily="34" charset="0"/>
              <a:buChar char="•"/>
            </a:pPr>
            <a:r>
              <a:rPr lang="en-US" dirty="0"/>
              <a:t>Tardigrades ("water bears") are tiny, segmented animals with four pairs of clawed legs, a pseudocoel, fixed cell numbers as adults, and the ability to enter cryptobiosis to survive harsh conditions.</a:t>
            </a:r>
          </a:p>
        </p:txBody>
      </p:sp>
    </p:spTree>
    <p:extLst>
      <p:ext uri="{BB962C8B-B14F-4D97-AF65-F5344CB8AC3E}">
        <p14:creationId xmlns:p14="http://schemas.microsoft.com/office/powerpoint/2010/main" val="2091027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pt-BR" dirty="0"/>
              <a:t>Nematodes and Tardigrades</a:t>
            </a:r>
            <a:br>
              <a:rPr lang="pt-BR" dirty="0"/>
            </a:br>
            <a:r>
              <a:rPr lang="pt-BR" dirty="0"/>
              <a:t>(Superphylum Ecdysozoa)</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tabLst>
                <a:tab pos="461963" algn="l"/>
              </a:tabLst>
            </a:pPr>
            <a:r>
              <a:rPr lang="en-US" dirty="0">
                <a:solidFill>
                  <a:schemeClr val="tx1"/>
                </a:solidFill>
              </a:rPr>
              <a:t>Contains two of the most diverse animal phyla:</a:t>
            </a:r>
          </a:p>
          <a:p>
            <a:pPr>
              <a:tabLst>
                <a:tab pos="461963" algn="l"/>
              </a:tabLst>
            </a:pPr>
            <a:r>
              <a:rPr lang="en-US" b="1" dirty="0">
                <a:solidFill>
                  <a:schemeClr val="tx1"/>
                </a:solidFill>
              </a:rPr>
              <a:t>Nematoda</a:t>
            </a:r>
            <a:r>
              <a:rPr lang="en-US" dirty="0">
                <a:solidFill>
                  <a:schemeClr val="tx1"/>
                </a:solidFill>
              </a:rPr>
              <a:t>: roundworms </a:t>
            </a:r>
          </a:p>
          <a:p>
            <a:pPr>
              <a:tabLst>
                <a:tab pos="461963" algn="l"/>
              </a:tabLst>
            </a:pPr>
            <a:r>
              <a:rPr lang="en-US" b="1" dirty="0">
                <a:solidFill>
                  <a:schemeClr val="tx1"/>
                </a:solidFill>
              </a:rPr>
              <a:t>Arthropoda</a:t>
            </a:r>
            <a:r>
              <a:rPr lang="en-US" dirty="0">
                <a:solidFill>
                  <a:schemeClr val="tx1"/>
                </a:solidFill>
              </a:rPr>
              <a:t>: arthropods</a:t>
            </a:r>
          </a:p>
          <a:p>
            <a:pPr lvl="1">
              <a:tabLst>
                <a:tab pos="461963" algn="l"/>
              </a:tabLst>
            </a:pPr>
            <a:r>
              <a:rPr lang="en-US" dirty="0">
                <a:solidFill>
                  <a:schemeClr val="tx1"/>
                </a:solidFill>
              </a:rPr>
              <a:t>Most distinguishing feature is the </a:t>
            </a:r>
            <a:r>
              <a:rPr lang="en-US" b="1" dirty="0">
                <a:solidFill>
                  <a:schemeClr val="tx1"/>
                </a:solidFill>
              </a:rPr>
              <a:t>cuticle</a:t>
            </a:r>
            <a:r>
              <a:rPr lang="en-US" dirty="0">
                <a:solidFill>
                  <a:schemeClr val="tx1"/>
                </a:solidFill>
              </a:rPr>
              <a:t>: a tough but flexible exoskeleton that protects these animals from water loss, predators, and other dangers of the external environment.</a:t>
            </a:r>
          </a:p>
          <a:p>
            <a:pPr marL="0" indent="0">
              <a:buNone/>
              <a:tabLst>
                <a:tab pos="461963" algn="l"/>
              </a:tabLst>
            </a:pPr>
            <a:endParaRPr lang="en-US" i="0" dirty="0">
              <a:solidFill>
                <a:schemeClr val="tx1"/>
              </a:solidFill>
            </a:endParaRPr>
          </a:p>
          <a:p>
            <a:pPr marL="0" indent="0">
              <a:buNone/>
              <a:tabLst>
                <a:tab pos="461963" algn="l"/>
              </a:tabLst>
            </a:pPr>
            <a:r>
              <a:rPr lang="en-US" i="0" dirty="0">
                <a:solidFill>
                  <a:schemeClr val="tx1"/>
                </a:solidFill>
              </a:rPr>
              <a:t>The Ecdysozoa is considered monophyletic: a clade consisting of all evolutionary descendants from one common ancestor. </a:t>
            </a:r>
          </a:p>
          <a:p>
            <a:pPr>
              <a:tabLst>
                <a:tab pos="461963" algn="l"/>
              </a:tabLst>
            </a:pPr>
            <a:r>
              <a:rPr lang="en-US" i="0" dirty="0">
                <a:solidFill>
                  <a:schemeClr val="tx1"/>
                </a:solidFill>
              </a:rPr>
              <a:t>All go through ecdysis—the shedding of an old exoskeleton.</a:t>
            </a: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r>
              <a:rPr lang="en-US" sz="1400" baseline="-25000" dirty="0"/>
              <a:t>1</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844041"/>
          </a:xfrm>
        </p:spPr>
        <p:txBody>
          <a:bodyPr>
            <a:normAutofit lnSpcReduction="10000"/>
          </a:bodyPr>
          <a:lstStyle/>
          <a:p>
            <a:pPr marL="457200" indent="-457200">
              <a:buFont typeface="Arial" panose="020B0604020202020204" pitchFamily="34" charset="0"/>
              <a:buChar char="•"/>
            </a:pPr>
            <a:r>
              <a:rPr lang="en-US" dirty="0"/>
              <a:t>What are some animals that you know of that go through a molting process? </a:t>
            </a:r>
          </a:p>
          <a:p>
            <a:pPr marL="457200" indent="-457200">
              <a:buFont typeface="Arial" panose="020B0604020202020204" pitchFamily="34" charset="0"/>
              <a:buChar char="•"/>
            </a:pPr>
            <a:r>
              <a:rPr lang="en-US" dirty="0"/>
              <a:t>Are there any advantages or disadvantages to having a life cycle that requires molting?</a:t>
            </a:r>
          </a:p>
        </p:txBody>
      </p:sp>
    </p:spTree>
    <p:extLst>
      <p:ext uri="{BB962C8B-B14F-4D97-AF65-F5344CB8AC3E}">
        <p14:creationId xmlns:p14="http://schemas.microsoft.com/office/powerpoint/2010/main" val="3029162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9D1-CC1E-D743-F8C5-64F3916DB8C6}"/>
              </a:ext>
            </a:extLst>
          </p:cNvPr>
          <p:cNvSpPr>
            <a:spLocks noGrp="1"/>
          </p:cNvSpPr>
          <p:nvPr>
            <p:ph type="title"/>
          </p:nvPr>
        </p:nvSpPr>
        <p:spPr/>
        <p:txBody>
          <a:bodyPr/>
          <a:lstStyle/>
          <a:p>
            <a:r>
              <a:rPr lang="en-US" dirty="0"/>
              <a:t>Phylum Nematoda</a:t>
            </a:r>
          </a:p>
        </p:txBody>
      </p:sp>
      <p:sp>
        <p:nvSpPr>
          <p:cNvPr id="3" name="Content Placeholder 2">
            <a:extLst>
              <a:ext uri="{FF2B5EF4-FFF2-40B4-BE49-F238E27FC236}">
                <a16:creationId xmlns:a16="http://schemas.microsoft.com/office/drawing/2014/main" id="{80B3AB4A-6A73-FBC6-3526-1F0E57E5A3BA}"/>
              </a:ext>
            </a:extLst>
          </p:cNvPr>
          <p:cNvSpPr>
            <a:spLocks noGrp="1"/>
          </p:cNvSpPr>
          <p:nvPr>
            <p:ph idx="1"/>
          </p:nvPr>
        </p:nvSpPr>
        <p:spPr>
          <a:xfrm>
            <a:off x="457200" y="1280160"/>
            <a:ext cx="8229600" cy="4572000"/>
          </a:xfrm>
        </p:spPr>
        <p:txBody>
          <a:bodyPr>
            <a:normAutofit fontScale="92500" lnSpcReduction="20000"/>
          </a:bodyPr>
          <a:lstStyle/>
          <a:p>
            <a:pPr marL="457200" indent="-457200">
              <a:buFont typeface="Arial" panose="020B0604020202020204" pitchFamily="34" charset="0"/>
              <a:buChar char="•"/>
            </a:pPr>
            <a:r>
              <a:rPr lang="en-US" dirty="0"/>
              <a:t>Nematodes are triploblastic, bilaterally symmetrical pseudocoelomates with a tubular morphology and circular cross-section.</a:t>
            </a:r>
          </a:p>
          <a:p>
            <a:pPr marL="457200" indent="-457200">
              <a:buFont typeface="Arial" panose="020B0604020202020204" pitchFamily="34" charset="0"/>
              <a:buChar char="•"/>
            </a:pPr>
            <a:r>
              <a:rPr lang="en-US" dirty="0"/>
              <a:t>The phylum Nematoda includes over 28,000 known species, with an estimated 16,000 being parasitic, though nematologists believe there may be over 1 million unclassified species.</a:t>
            </a:r>
          </a:p>
          <a:p>
            <a:pPr marL="457200" indent="-457200">
              <a:buFont typeface="Arial" panose="020B0604020202020204" pitchFamily="34" charset="0"/>
              <a:buChar char="•"/>
            </a:pPr>
            <a:r>
              <a:rPr lang="en-US" dirty="0"/>
              <a:t>The name </a:t>
            </a:r>
            <a:r>
              <a:rPr lang="en-US" i="1" dirty="0"/>
              <a:t>Nematoda</a:t>
            </a:r>
            <a:r>
              <a:rPr lang="en-US" dirty="0"/>
              <a:t> comes from the Greek word "nemos," meaning "thread," and includes all true roundworms.</a:t>
            </a:r>
          </a:p>
          <a:p>
            <a:pPr marL="457200" indent="-457200">
              <a:buFont typeface="Arial" panose="020B0604020202020204" pitchFamily="34" charset="0"/>
              <a:buChar char="•"/>
            </a:pPr>
            <a:r>
              <a:rPr lang="en-US" i="1" dirty="0"/>
              <a:t>Caenorhabditis elegans</a:t>
            </a:r>
            <a:r>
              <a:rPr lang="en-US" dirty="0"/>
              <a:t>, a free-living nematode, is widely used as a model organism in biological research worldwide.</a:t>
            </a:r>
          </a:p>
        </p:txBody>
      </p:sp>
    </p:spTree>
    <p:extLst>
      <p:ext uri="{BB962C8B-B14F-4D97-AF65-F5344CB8AC3E}">
        <p14:creationId xmlns:p14="http://schemas.microsoft.com/office/powerpoint/2010/main" val="176985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Morphology</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4511040"/>
          </a:xfrm>
        </p:spPr>
        <p:txBody>
          <a:bodyPr>
            <a:normAutofit fontScale="92500" lnSpcReduction="10000"/>
          </a:bodyPr>
          <a:lstStyle/>
          <a:p>
            <a:pPr marL="457200" indent="-457200">
              <a:buFont typeface="Arial" panose="020B0604020202020204" pitchFamily="34" charset="0"/>
              <a:buChar char="•"/>
            </a:pPr>
            <a:r>
              <a:rPr lang="en-US" dirty="0"/>
              <a:t>Nematodes have a cylindrical body with a complete digestive system, including a mouth, muscular pharynx, intestine, rectum, and anus.</a:t>
            </a:r>
          </a:p>
          <a:p>
            <a:pPr marL="457200" indent="-457200">
              <a:buFont typeface="Arial" panose="020B0604020202020204" pitchFamily="34" charset="0"/>
              <a:buChar char="•"/>
            </a:pPr>
            <a:r>
              <a:rPr lang="en-US" dirty="0"/>
              <a:t>Their epidermis can be a single layer of cells or a syncytium (multinucleated tissue that is formed by the fusion of many cells), covered by a protective cuticle rich in collagen and </a:t>
            </a:r>
            <a:r>
              <a:rPr lang="en-US" b="1" dirty="0"/>
              <a:t>chitin</a:t>
            </a:r>
            <a:r>
              <a:rPr lang="en-US" dirty="0"/>
              <a:t>.</a:t>
            </a:r>
          </a:p>
          <a:p>
            <a:pPr marL="457200" indent="-457200">
              <a:buFont typeface="Arial" panose="020B0604020202020204" pitchFamily="34" charset="0"/>
              <a:buChar char="•"/>
            </a:pPr>
            <a:r>
              <a:rPr lang="en-US" dirty="0"/>
              <a:t>Nematodes have a unique muscle attachment system, with only a longitudinal layer directly attached to dorsal and ventral nerve cords, resulting in their characteristic whiplike movement.</a:t>
            </a:r>
          </a:p>
        </p:txBody>
      </p:sp>
    </p:spTree>
    <p:extLst>
      <p:ext uri="{BB962C8B-B14F-4D97-AF65-F5344CB8AC3E}">
        <p14:creationId xmlns:p14="http://schemas.microsoft.com/office/powerpoint/2010/main" val="2900955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28.5 Figure 1</a:t>
            </a:r>
            <a:endParaRPr lang="en-US" sz="3200" dirty="0">
              <a:solidFill>
                <a:schemeClr val="accent1"/>
              </a:solidFill>
            </a:endParaRPr>
          </a:p>
        </p:txBody>
      </p:sp>
      <p:sp>
        <p:nvSpPr>
          <p:cNvPr id="7" name="TextBox 6">
            <a:extLst>
              <a:ext uri="{FF2B5EF4-FFF2-40B4-BE49-F238E27FC236}">
                <a16:creationId xmlns:a16="http://schemas.microsoft.com/office/drawing/2014/main" id="{AD3067EF-7056-8443-E365-A0850514B6B9}"/>
              </a:ext>
            </a:extLst>
          </p:cNvPr>
          <p:cNvSpPr txBox="1"/>
          <p:nvPr/>
        </p:nvSpPr>
        <p:spPr>
          <a:xfrm>
            <a:off x="2095500" y="5486400"/>
            <a:ext cx="4953000" cy="400110"/>
          </a:xfrm>
          <a:prstGeom prst="rect">
            <a:avLst/>
          </a:prstGeom>
          <a:noFill/>
        </p:spPr>
        <p:txBody>
          <a:bodyPr wrap="square">
            <a:spAutoFit/>
          </a:bodyPr>
          <a:lstStyle/>
          <a:p>
            <a:pPr algn="ctr"/>
            <a:r>
              <a:rPr lang="en-US" sz="1000" dirty="0"/>
              <a:t>Agricultural Research Service on Wikimedia Commons. "Soybean cyst nematode and egg."</a:t>
            </a:r>
          </a:p>
          <a:p>
            <a:pPr algn="ctr"/>
            <a:r>
              <a:rPr lang="en-US" sz="1000" dirty="0"/>
              <a:t>K.D. Schroeder on Wikimedia Commons. "Nematode anatomy."</a:t>
            </a:r>
          </a:p>
        </p:txBody>
      </p:sp>
      <p:pic>
        <p:nvPicPr>
          <p:cNvPr id="2" name="Content Placeholder 6" descr="Two images of a nematode are shown. Figure A shows a worm-shaped nematode next to a capsule-shaped nematode egg. Figure B is an illustration that shows a cross-section of a nematode, with the gastrointestinal system and reproductive system highlighted. The mouth connects to a pharynx, then to an intestine, ending with the rectum and anus. The nematode has anterior and distal gonads, a uterus, vulva, embryos, and germ cells, as well as oocytes.">
            <a:extLst>
              <a:ext uri="{FF2B5EF4-FFF2-40B4-BE49-F238E27FC236}">
                <a16:creationId xmlns:a16="http://schemas.microsoft.com/office/drawing/2014/main" id="{731E3209-FB58-7AEB-7BA6-0F0F861A3471}"/>
              </a:ext>
            </a:extLst>
          </p:cNvPr>
          <p:cNvPicPr>
            <a:picLocks noGrp="1" noChangeAspect="1"/>
          </p:cNvPicPr>
          <p:nvPr>
            <p:ph idx="1"/>
          </p:nvPr>
        </p:nvPicPr>
        <p:blipFill>
          <a:blip r:embed="rId3"/>
          <a:srcRect t="7331" b="8655"/>
          <a:stretch/>
        </p:blipFill>
        <p:spPr>
          <a:xfrm>
            <a:off x="234780" y="1943100"/>
            <a:ext cx="8674440" cy="29718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0C3CB-391D-8E4C-65BD-AF9619BE50D5}"/>
              </a:ext>
            </a:extLst>
          </p:cNvPr>
          <p:cNvSpPr>
            <a:spLocks noGrp="1"/>
          </p:cNvSpPr>
          <p:nvPr>
            <p:ph type="title"/>
          </p:nvPr>
        </p:nvSpPr>
        <p:spPr/>
        <p:txBody>
          <a:bodyPr/>
          <a:lstStyle/>
          <a:p>
            <a:r>
              <a:rPr lang="en-US" dirty="0"/>
              <a:t>Excretory System</a:t>
            </a:r>
          </a:p>
        </p:txBody>
      </p:sp>
      <p:sp>
        <p:nvSpPr>
          <p:cNvPr id="3" name="Content Placeholder 2">
            <a:extLst>
              <a:ext uri="{FF2B5EF4-FFF2-40B4-BE49-F238E27FC236}">
                <a16:creationId xmlns:a16="http://schemas.microsoft.com/office/drawing/2014/main" id="{77C7241B-34A8-AE49-3DFF-63FAD65E6E67}"/>
              </a:ext>
            </a:extLst>
          </p:cNvPr>
          <p:cNvSpPr>
            <a:spLocks noGrp="1"/>
          </p:cNvSpPr>
          <p:nvPr>
            <p:ph idx="1"/>
          </p:nvPr>
        </p:nvSpPr>
        <p:spPr>
          <a:xfrm>
            <a:off x="457200" y="1280160"/>
            <a:ext cx="8229600" cy="4587240"/>
          </a:xfrm>
        </p:spPr>
        <p:txBody>
          <a:bodyPr/>
          <a:lstStyle/>
          <a:p>
            <a:r>
              <a:rPr lang="en-US" dirty="0"/>
              <a:t>Specialized excretory systems are not well developed. </a:t>
            </a:r>
          </a:p>
          <a:p>
            <a:pPr marL="457200" indent="-457200">
              <a:buFont typeface="Arial" panose="020B0604020202020204" pitchFamily="34" charset="0"/>
              <a:buChar char="•"/>
            </a:pPr>
            <a:r>
              <a:rPr lang="en-US" dirty="0"/>
              <a:t>Usually ammonia (NH</a:t>
            </a:r>
            <a:r>
              <a:rPr lang="en-US" baseline="-25000" dirty="0"/>
              <a:t>3</a:t>
            </a:r>
            <a:r>
              <a:rPr lang="en-US" dirty="0"/>
              <a:t>) is released directly across the body wall.</a:t>
            </a:r>
          </a:p>
          <a:p>
            <a:pPr marL="457200" indent="-457200">
              <a:buFont typeface="Arial" panose="020B0604020202020204" pitchFamily="34" charset="0"/>
              <a:buChar char="•"/>
            </a:pPr>
            <a:r>
              <a:rPr lang="en-US" dirty="0"/>
              <a:t>Osmoregulation and salt balance are performed by simple excretory cells or glands.</a:t>
            </a:r>
          </a:p>
          <a:p>
            <a:pPr marL="457200" indent="-457200">
              <a:buFont typeface="Arial" panose="020B0604020202020204" pitchFamily="34" charset="0"/>
              <a:buChar char="•"/>
            </a:pPr>
            <a:r>
              <a:rPr lang="en-US" dirty="0"/>
              <a:t>In marine nematodes these cells are called renette cells.</a:t>
            </a:r>
          </a:p>
        </p:txBody>
      </p:sp>
    </p:spTree>
    <p:extLst>
      <p:ext uri="{BB962C8B-B14F-4D97-AF65-F5344CB8AC3E}">
        <p14:creationId xmlns:p14="http://schemas.microsoft.com/office/powerpoint/2010/main" val="1614584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51EA-D30D-94FB-C02D-D7D2A6846772}"/>
              </a:ext>
            </a:extLst>
          </p:cNvPr>
          <p:cNvSpPr>
            <a:spLocks noGrp="1"/>
          </p:cNvSpPr>
          <p:nvPr>
            <p:ph type="title"/>
          </p:nvPr>
        </p:nvSpPr>
        <p:spPr/>
        <p:txBody>
          <a:bodyPr/>
          <a:lstStyle/>
          <a:p>
            <a:r>
              <a:rPr lang="en-US" dirty="0"/>
              <a:t>Nervous System</a:t>
            </a:r>
          </a:p>
        </p:txBody>
      </p:sp>
      <p:sp>
        <p:nvSpPr>
          <p:cNvPr id="3" name="Content Placeholder 2">
            <a:extLst>
              <a:ext uri="{FF2B5EF4-FFF2-40B4-BE49-F238E27FC236}">
                <a16:creationId xmlns:a16="http://schemas.microsoft.com/office/drawing/2014/main" id="{F0ED2969-9B17-42BB-4F9D-B647939F4617}"/>
              </a:ext>
            </a:extLst>
          </p:cNvPr>
          <p:cNvSpPr>
            <a:spLocks noGrp="1"/>
          </p:cNvSpPr>
          <p:nvPr>
            <p:ph idx="1"/>
          </p:nvPr>
        </p:nvSpPr>
        <p:spPr/>
        <p:txBody>
          <a:bodyPr/>
          <a:lstStyle/>
          <a:p>
            <a:r>
              <a:rPr lang="en-US" dirty="0"/>
              <a:t>Most nematodes have four longitudinal nerve cords that run along the length of the body in dorsal, ventral, and lateral positions. </a:t>
            </a:r>
          </a:p>
          <a:p>
            <a:pPr marL="457200" indent="-457200">
              <a:buFont typeface="Arial" panose="020B0604020202020204" pitchFamily="34" charset="0"/>
              <a:buChar char="•"/>
            </a:pPr>
            <a:r>
              <a:rPr lang="en-US" dirty="0"/>
              <a:t>All fuse at the anterior end forming a pharyngeal nerve ring around the pharynx, acting as the brain.</a:t>
            </a:r>
          </a:p>
          <a:p>
            <a:pPr marL="457200" indent="-457200">
              <a:buFont typeface="Arial" panose="020B0604020202020204" pitchFamily="34" charset="0"/>
              <a:buChar char="•"/>
            </a:pPr>
            <a:r>
              <a:rPr lang="en-US" dirty="0"/>
              <a:t>Similar fusion happens to form a posterior ganglion at the tail.</a:t>
            </a:r>
          </a:p>
        </p:txBody>
      </p:sp>
    </p:spTree>
    <p:extLst>
      <p:ext uri="{BB962C8B-B14F-4D97-AF65-F5344CB8AC3E}">
        <p14:creationId xmlns:p14="http://schemas.microsoft.com/office/powerpoint/2010/main" val="327138655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1767</TotalTime>
  <Words>1599</Words>
  <Application>Microsoft Office PowerPoint</Application>
  <PresentationFormat>On-screen Show (4:3)</PresentationFormat>
  <Paragraphs>124</Paragraphs>
  <Slides>22</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Courier New</vt:lpstr>
      <vt:lpstr>Calibri</vt:lpstr>
      <vt:lpstr>Century Gothic</vt:lpstr>
      <vt:lpstr>Aptos</vt:lpstr>
      <vt:lpstr>Office Theme</vt:lpstr>
      <vt:lpstr>1_Office Theme</vt:lpstr>
      <vt:lpstr>Lesson 28.5</vt:lpstr>
      <vt:lpstr>Objectives</vt:lpstr>
      <vt:lpstr>Nematodes and Tardigrades (Superphylum Ecdysozoa)</vt:lpstr>
      <vt:lpstr>Reflection Question1</vt:lpstr>
      <vt:lpstr>Phylum Nematoda</vt:lpstr>
      <vt:lpstr>Morphology</vt:lpstr>
      <vt:lpstr>28.5 Figure 1</vt:lpstr>
      <vt:lpstr>Excretory System</vt:lpstr>
      <vt:lpstr>Nervous System</vt:lpstr>
      <vt:lpstr>Nematoda Reproduction</vt:lpstr>
      <vt:lpstr>Think It Through</vt:lpstr>
      <vt:lpstr>Science and You1</vt:lpstr>
      <vt:lpstr>Science and You2</vt:lpstr>
      <vt:lpstr>Science and You3</vt:lpstr>
      <vt:lpstr>Parasitic Nematodes</vt:lpstr>
      <vt:lpstr>28.5 Figure 4</vt:lpstr>
      <vt:lpstr>Phylum Tardigrada</vt:lpstr>
      <vt:lpstr>Morphology and Physiology</vt:lpstr>
      <vt:lpstr>Tardigrada Reproduction</vt:lpstr>
      <vt:lpstr>Reflection Question2</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184</cp:revision>
  <dcterms:created xsi:type="dcterms:W3CDTF">2013-04-26T14:43:13Z</dcterms:created>
  <dcterms:modified xsi:type="dcterms:W3CDTF">2024-10-23T19:39:34Z</dcterms:modified>
</cp:coreProperties>
</file>