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5" r:id="rId4"/>
    <p:sldId id="284" r:id="rId5"/>
    <p:sldId id="299" r:id="rId6"/>
    <p:sldId id="312" r:id="rId7"/>
    <p:sldId id="313" r:id="rId8"/>
    <p:sldId id="314" r:id="rId9"/>
    <p:sldId id="283" r:id="rId10"/>
    <p:sldId id="280" r:id="rId11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2B0353-CABB-4FAB-A4F3-DF56B7A02BBF}" name="Talissa Nahass" initials="TN" userId="S-1-5-21-1482476501-413027322-842925246-31537" providerId="AD"/>
  <p188:author id="{A8C4B1AB-DEAC-C301-E150-F72A6C26D63A}" name="Annaleise Radchenko" initials="AR" userId="S::aradchenko@hawkeslearning.com::6249d1a9-d5dd-4793-b8df-98b5e6874abb" providerId="AD"/>
  <p188:author id="{7B0524F6-B035-EE67-A646-E651113F22FC}" name="Nagesh" initials="NU" userId="S::nagesh@hawkeslearning.com::e8859af6-52ab-4618-b6d1-119b38b63a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66092"/>
    <a:srgbClr val="2D7D9F"/>
    <a:srgbClr val="0000FF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94" autoAdjust="0"/>
  </p:normalViewPr>
  <p:slideViewPr>
    <p:cSldViewPr>
      <p:cViewPr varScale="1">
        <p:scale>
          <a:sx n="105" d="100"/>
          <a:sy n="105" d="100"/>
        </p:scale>
        <p:origin x="10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2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included as a relevant application for this topic.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7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24442" y="967713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0" y="2743200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>
            <a:lvl1pPr algn="l">
              <a:defRPr i="0"/>
            </a:lvl1pPr>
          </a:lstStyle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56" y="-381000"/>
            <a:ext cx="58935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B7C2D7-3C77-F651-DCB3-AF8240B4F7F0}"/>
              </a:ext>
            </a:extLst>
          </p:cNvPr>
          <p:cNvSpPr txBox="1"/>
          <p:nvPr userDrawn="1"/>
        </p:nvSpPr>
        <p:spPr>
          <a:xfrm>
            <a:off x="3200400" y="6101789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6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D897E6E3-42E4-5FE6-9717-C0B296498B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3.1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189CE456-C9D8-D033-BDC3-453F76027A81}"/>
              </a:ext>
            </a:extLst>
          </p:cNvPr>
          <p:cNvSpPr txBox="1">
            <a:spLocks/>
          </p:cNvSpPr>
          <p:nvPr/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Synthesis of Macromolecules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185" y="3129625"/>
            <a:ext cx="84296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4412F44-E9AD-CA5D-3424-C0919E7B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7486" y="1650955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37ABF-8A74-7D16-5E9D-DD08BEAD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2387600"/>
            <a:ext cx="6858000" cy="2387600"/>
          </a:xfrm>
        </p:spPr>
        <p:txBody>
          <a:bodyPr anchor="b"/>
          <a:lstStyle/>
          <a:p>
            <a:r>
              <a:rPr lang="en-US" dirty="0"/>
              <a:t>End of Hawkes Learning PowerPoint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37E7D-3E91-A190-96AE-EB330CCD1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055441"/>
            <a:ext cx="8229600" cy="14711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/>
              <a:t>Explain</a:t>
            </a:r>
            <a:r>
              <a:rPr lang="en-US" dirty="0"/>
              <a:t> dehydration (or condensation) and hydrolysis reactions.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0" dirty="0"/>
              <a:t>Understand</a:t>
            </a:r>
            <a:r>
              <a:rPr lang="en-US" i="0" dirty="0"/>
              <a:t> macromolecule synthesis.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Biological Macromolecules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500" dirty="0"/>
              <a:t>Food provides nutrients like </a:t>
            </a:r>
            <a:r>
              <a:rPr lang="en-US" sz="2500" b="1" dirty="0"/>
              <a:t>biological macromolecules </a:t>
            </a:r>
            <a:r>
              <a:rPr lang="en-US" sz="2500" dirty="0"/>
              <a:t>that are necessary for life.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6FD23-71B0-F465-E012-A03A89548B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81450" y="2057400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3.1 Figure 1</a:t>
            </a:r>
          </a:p>
        </p:txBody>
      </p:sp>
      <p:pic>
        <p:nvPicPr>
          <p:cNvPr id="2" name="Content Placeholder 5" descr="Several plates show a variety of foods, such as bread, cheese, nuts, and fruits.">
            <a:extLst>
              <a:ext uri="{FF2B5EF4-FFF2-40B4-BE49-F238E27FC236}">
                <a16:creationId xmlns:a16="http://schemas.microsoft.com/office/drawing/2014/main" id="{3BCE7D93-5F08-6CC5-3DCC-6520DEEC24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30" t="5334" r="4630" b="4666"/>
          <a:stretch/>
        </p:blipFill>
        <p:spPr>
          <a:xfrm>
            <a:off x="1562100" y="2386310"/>
            <a:ext cx="6019800" cy="3317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D9076E-77A0-5066-8333-2C6B6A1BA8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971933" y="5724477"/>
            <a:ext cx="3200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Karolina Grabowska on Pexels. "Charcuterie board."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DBDB-FA84-0CF0-8691-1AABC904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of Macromolecules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1A853-966C-99FB-FA3D-E8AEC7D6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4419600" cy="4572000"/>
          </a:xfrm>
        </p:spPr>
        <p:txBody>
          <a:bodyPr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Biological macromolecules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are large molecules built from smaller organic units.</a:t>
            </a:r>
          </a:p>
          <a:p>
            <a:pPr marL="447675" indent="-4476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arbohydrates, lipids, proteins, and nucleic acids</a:t>
            </a:r>
          </a:p>
          <a:p>
            <a:pPr marL="447675" indent="-4476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Comprise most of a cell's dry mass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  <a:p>
            <a:pPr marL="447675" indent="-4476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Organic (contain carbon)</a:t>
            </a:r>
          </a:p>
          <a:p>
            <a:pPr marL="447675" indent="-4476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May contain other elements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4AFF9-CD36-1731-4E6D-CD9D643F99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245375" y="1400592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3.1 Figure 2</a:t>
            </a:r>
          </a:p>
        </p:txBody>
      </p:sp>
      <p:pic>
        <p:nvPicPr>
          <p:cNvPr id="6" name="Content Placeholder 6" descr="The flow charts starts with a drawing of an atom. This points to a molecule, which then points to a macromolecule. The macromolecule points to a drawing of an organelle, which points to a drawing of a cell. The cell points to a drawing of tissue, which points to a drawing of some of the organs that are in the ear. This then points to a drawing of a vulture that is labeled &quot;Organism.&quot;">
            <a:extLst>
              <a:ext uri="{FF2B5EF4-FFF2-40B4-BE49-F238E27FC236}">
                <a16:creationId xmlns:a16="http://schemas.microsoft.com/office/drawing/2014/main" id="{BD825DBC-CD3A-27EA-B6BD-79A5B5FD35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58" b="5042"/>
          <a:stretch/>
        </p:blipFill>
        <p:spPr>
          <a:xfrm>
            <a:off x="4876800" y="1896711"/>
            <a:ext cx="3871852" cy="1935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9B497C-085A-CC97-2F7C-EFB4E80056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235858" y="3989009"/>
            <a:ext cx="3200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Karolina Grabowska on Pexels. "Charcuterie board."</a:t>
            </a:r>
          </a:p>
        </p:txBody>
      </p:sp>
    </p:spTree>
    <p:extLst>
      <p:ext uri="{BB962C8B-B14F-4D97-AF65-F5344CB8AC3E}">
        <p14:creationId xmlns:p14="http://schemas.microsoft.com/office/powerpoint/2010/main" val="103996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DBDB-FA84-0CF0-8691-1AABC904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Science and You</a:t>
            </a:r>
            <a:r>
              <a:rPr lang="en-US" sz="1600" baseline="-25000" dirty="0"/>
              <a:t>1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C1444A-7FAE-8179-2DCA-7BE81B902600}"/>
              </a:ext>
            </a:extLst>
          </p:cNvPr>
          <p:cNvSpPr txBox="1">
            <a:spLocks/>
          </p:cNvSpPr>
          <p:nvPr/>
        </p:nvSpPr>
        <p:spPr>
          <a:xfrm>
            <a:off x="457200" y="1280160"/>
            <a:ext cx="8229600" cy="3291840"/>
          </a:xfrm>
          <a:prstGeom prst="rect">
            <a:avLst/>
          </a:prstGeom>
          <a:solidFill>
            <a:srgbClr val="1F497D"/>
          </a:solidFill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Nucleic acids create DNA, the genetic code containing all human genes.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3.3 billion nucleotide human genome weighs only 3.59 picograms or 0.00000000359 milligrams.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Each body cell contains the entire human genome.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Since there are trillions of cells, this means there is a vast amount of nucleic acid in the human body.</a:t>
            </a:r>
          </a:p>
        </p:txBody>
      </p:sp>
    </p:spTree>
    <p:extLst>
      <p:ext uri="{BB962C8B-B14F-4D97-AF65-F5344CB8AC3E}">
        <p14:creationId xmlns:p14="http://schemas.microsoft.com/office/powerpoint/2010/main" val="203071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C436-919C-9491-7CC8-10436FE3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Dehydration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9431-2FF0-D892-7AFC-C3E56DEB4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5213"/>
            <a:ext cx="8229600" cy="4572000"/>
          </a:xfrm>
        </p:spPr>
        <p:txBody>
          <a:bodyPr>
            <a:normAutofit/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Monomers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covalently bond to each other to create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polymers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by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dehydration synthesis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1190625" lvl="1" indent="-4476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/>
              <a:t>Forms a water molecule when monomers bond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Different monomers and configurations form various macromolecule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polymers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1190625" lvl="1" indent="-4476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Glucose (monomer) can form starch, glycogen, and cellulose (polymers).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8D2FA-3BE9-4A1B-10F3-1382E8787B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051458" y="3678937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3.1 Figure 3</a:t>
            </a:r>
          </a:p>
        </p:txBody>
      </p:sp>
      <p:pic>
        <p:nvPicPr>
          <p:cNvPr id="4" name="Content Placeholder 6" descr="Shown is the reaction of two glucose monomers to form maltose. When maltose is formed, a water molecule is released. The components of the linkage are one oxygen and one hydrogen from a glucose molecule combining with one hydrogen from a second glucose molecule.">
            <a:extLst>
              <a:ext uri="{FF2B5EF4-FFF2-40B4-BE49-F238E27FC236}">
                <a16:creationId xmlns:a16="http://schemas.microsoft.com/office/drawing/2014/main" id="{E134EB4E-4C61-ACD3-A858-C1CF3590FD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26" b="51540"/>
          <a:stretch/>
        </p:blipFill>
        <p:spPr>
          <a:xfrm>
            <a:off x="835056" y="3957401"/>
            <a:ext cx="7613904" cy="1832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86E06-7F19-D2DA-6B53-89C3AB45CF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315496" y="5790378"/>
            <a:ext cx="4513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OpenStax. "Dehydration synthesis." Modified.</a:t>
            </a:r>
          </a:p>
        </p:txBody>
      </p:sp>
    </p:spTree>
    <p:extLst>
      <p:ext uri="{BB962C8B-B14F-4D97-AF65-F5344CB8AC3E}">
        <p14:creationId xmlns:p14="http://schemas.microsoft.com/office/powerpoint/2010/main" val="122089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C436-919C-9491-7CC8-10436FE3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Hydrolysis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9431-2FF0-D892-7AFC-C3E56DEB4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Polymers break down into monomers during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hydrolysis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where the insertion of a water molecule breaks a covalent bond.</a:t>
            </a:r>
          </a:p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 these reactions, one monomer gains a hydrogen atom and the other a hydroxyl group from the split water molecule.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8D2FA-3BE9-4A1B-10F3-1382E8787B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81449" y="3349823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3.1 Figure 4</a:t>
            </a:r>
          </a:p>
        </p:txBody>
      </p:sp>
      <p:pic>
        <p:nvPicPr>
          <p:cNvPr id="4" name="Content Placeholder 6" descr="Shown is the breakdown of maltose to form two glucose monomers. Water is a reactant. The H 2 O molecule breaks apart, with an oxygen and hydrogen obtained by one of the glucose molecules, and a hydrogen obtained by the second glucose molecule.">
            <a:extLst>
              <a:ext uri="{FF2B5EF4-FFF2-40B4-BE49-F238E27FC236}">
                <a16:creationId xmlns:a16="http://schemas.microsoft.com/office/drawing/2014/main" id="{CAD72929-DD35-AC35-2941-D794B7C77A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7" b="53000"/>
          <a:stretch/>
        </p:blipFill>
        <p:spPr>
          <a:xfrm>
            <a:off x="457199" y="3624739"/>
            <a:ext cx="8229600" cy="198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86E06-7F19-D2DA-6B53-89C3AB45CF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315497" y="5621179"/>
            <a:ext cx="4513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OpenStax. "Hydrolysis." Modified.</a:t>
            </a:r>
          </a:p>
        </p:txBody>
      </p:sp>
    </p:spTree>
    <p:extLst>
      <p:ext uri="{BB962C8B-B14F-4D97-AF65-F5344CB8AC3E}">
        <p14:creationId xmlns:p14="http://schemas.microsoft.com/office/powerpoint/2010/main" val="112135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C436-919C-9491-7CC8-10436FE3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Enzyme-Catalyzed Macromolecule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9431-2FF0-D892-7AFC-C3E56DEB4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4019550" cy="4572000"/>
          </a:xfrm>
        </p:spPr>
        <p:txBody>
          <a:bodyPr>
            <a:normAutofit/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Specific enzymes catalyze dehydration (energy-requiring) and hydrolysis (energy-releasing) reactions for each macromolecule class.</a:t>
            </a:r>
          </a:p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Digestive enzymes hydrolyze food macromolecules, providing energy by breaking them into smaller molecules that cells can absorb.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8D2FA-3BE9-4A1B-10F3-1382E8787B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024143" y="1640395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3.1 Figure 5</a:t>
            </a:r>
          </a:p>
        </p:txBody>
      </p:sp>
      <p:pic>
        <p:nvPicPr>
          <p:cNvPr id="4" name="Content Placeholder 5" descr="Salivary amylase breaks down starch into glucose, maltose, and dextrins. These macromolecules make their way to the pancreas, where pancreatic amylase breaks them down even further, into glucose molecules.">
            <a:extLst>
              <a:ext uri="{FF2B5EF4-FFF2-40B4-BE49-F238E27FC236}">
                <a16:creationId xmlns:a16="http://schemas.microsoft.com/office/drawing/2014/main" id="{CD7D26B4-D4E8-053F-6AA9-3A1AF622BE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81" t="3666" r="6481"/>
          <a:stretch/>
        </p:blipFill>
        <p:spPr>
          <a:xfrm>
            <a:off x="4585521" y="1948172"/>
            <a:ext cx="4064703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8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A5D2-8C66-776B-1849-3670E0B4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70786-3EAA-88D7-77BF-7894D1773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Biological macromolecules are large, life-essential molecules built from smaller organic monomers.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four major macromolecules are proteins, carbohydrates, nucleic acids, and lipids.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Monomers joined by covalent bonds form polymers with new properties and lower osmotic pressure.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Dehydration/condensation reactions join monomers together and release water; hydrolysis breaks polymers down using water.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Dehydration reactions require energy input, while hydrolysis releases energy.</a:t>
            </a:r>
          </a:p>
        </p:txBody>
      </p:sp>
    </p:spTree>
    <p:extLst>
      <p:ext uri="{BB962C8B-B14F-4D97-AF65-F5344CB8AC3E}">
        <p14:creationId xmlns:p14="http://schemas.microsoft.com/office/powerpoint/2010/main" val="2393228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21721</TotalTime>
  <Words>403</Words>
  <Application>Microsoft Office PowerPoint</Application>
  <PresentationFormat>On-screen Show (4:3)</PresentationFormat>
  <Paragraphs>48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Aptos</vt:lpstr>
      <vt:lpstr>Office Theme</vt:lpstr>
      <vt:lpstr>Lesson 3.1</vt:lpstr>
      <vt:lpstr>Objectives</vt:lpstr>
      <vt:lpstr>Biological Macromolecules</vt:lpstr>
      <vt:lpstr>Synthesis of Macromolecules</vt:lpstr>
      <vt:lpstr>Science and You1</vt:lpstr>
      <vt:lpstr>Dehydration Synthesis</vt:lpstr>
      <vt:lpstr>Hydrolysis</vt:lpstr>
      <vt:lpstr>Enzyme-Catalyzed Macromolecule Reactions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Biology, 1st Edition</dc:title>
  <dc:creator>Hawkes Learning</dc:creator>
  <cp:lastModifiedBy>Riley Possanza</cp:lastModifiedBy>
  <cp:revision>265</cp:revision>
  <dcterms:created xsi:type="dcterms:W3CDTF">2013-04-26T14:43:13Z</dcterms:created>
  <dcterms:modified xsi:type="dcterms:W3CDTF">2024-10-07T20:34:15Z</dcterms:modified>
</cp:coreProperties>
</file>