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5"/>
  </p:notesMasterIdLst>
  <p:handoutMasterIdLst>
    <p:handoutMasterId r:id="rId26"/>
  </p:handoutMasterIdLst>
  <p:sldIdLst>
    <p:sldId id="256" r:id="rId2"/>
    <p:sldId id="264" r:id="rId3"/>
    <p:sldId id="265" r:id="rId4"/>
    <p:sldId id="284" r:id="rId5"/>
    <p:sldId id="331" r:id="rId6"/>
    <p:sldId id="315" r:id="rId7"/>
    <p:sldId id="317" r:id="rId8"/>
    <p:sldId id="316" r:id="rId9"/>
    <p:sldId id="333" r:id="rId10"/>
    <p:sldId id="318" r:id="rId11"/>
    <p:sldId id="319" r:id="rId12"/>
    <p:sldId id="320" r:id="rId13"/>
    <p:sldId id="321" r:id="rId14"/>
    <p:sldId id="329" r:id="rId15"/>
    <p:sldId id="322" r:id="rId16"/>
    <p:sldId id="323" r:id="rId17"/>
    <p:sldId id="334" r:id="rId18"/>
    <p:sldId id="325" r:id="rId19"/>
    <p:sldId id="327" r:id="rId20"/>
    <p:sldId id="328" r:id="rId21"/>
    <p:sldId id="330" r:id="rId22"/>
    <p:sldId id="283" r:id="rId23"/>
    <p:sldId id="280" r:id="rId24"/>
  </p:sldIdLst>
  <p:sldSz cx="9144000" cy="6858000" type="screen4x3"/>
  <p:notesSz cx="6858000" cy="9144000"/>
  <p:embeddedFontLst>
    <p:embeddedFont>
      <p:font typeface="Century Gothic" panose="020B0502020202020204" pitchFamily="34" charset="0"/>
      <p:regular r:id="rId27"/>
      <p:bold r:id="rId28"/>
      <p:italic r:id="rId29"/>
      <p:boldItalic r:id="rId30"/>
    </p:embeddedFont>
    <p:embeddedFont>
      <p:font typeface="Open Sans" panose="020B060603050402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2B0353-CABB-4FAB-A4F3-DF56B7A02BBF}" name="Talissa Nahass" initials="TN" userId="S-1-5-21-1482476501-413027322-842925246-31537" providerId="AD"/>
  <p188:author id="{A8C4B1AB-DEAC-C301-E150-F72A6C26D63A}" name="Annaleise Radchenko" initials="AR" userId="S::aradchenko@hawkeslearning.com::6249d1a9-d5dd-4793-b8df-98b5e6874abb" providerId="AD"/>
  <p188:author id="{7B0524F6-B035-EE67-A646-E651113F22FC}" name="Nagesh" initials="NU" userId="S::nagesh@hawkeslearning.com::e8859af6-52ab-4618-b6d1-119b38b63a2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366092"/>
    <a:srgbClr val="2D7D9F"/>
    <a:srgbClr val="0000FF"/>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25" autoAdjust="0"/>
    <p:restoredTop sz="94794" autoAdjust="0"/>
  </p:normalViewPr>
  <p:slideViewPr>
    <p:cSldViewPr>
      <p:cViewPr varScale="1">
        <p:scale>
          <a:sx n="105" d="100"/>
          <a:sy n="105" d="100"/>
        </p:scale>
        <p:origin x="1164" y="102"/>
      </p:cViewPr>
      <p:guideLst>
        <p:guide orient="horz" pos="2160"/>
        <p:guide pos="2880"/>
      </p:guideLst>
    </p:cSldViewPr>
  </p:slideViewPr>
  <p:outlineViewPr>
    <p:cViewPr>
      <p:scale>
        <a:sx n="33" d="100"/>
        <a:sy n="33" d="100"/>
      </p:scale>
      <p:origin x="0" y="-6246"/>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10/8/2024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10/8/2024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a:t>
            </a:fld>
            <a:endParaRPr lang="en-US" dirty="0"/>
          </a:p>
        </p:txBody>
      </p:sp>
    </p:spTree>
    <p:extLst>
      <p:ext uri="{BB962C8B-B14F-4D97-AF65-F5344CB8AC3E}">
        <p14:creationId xmlns:p14="http://schemas.microsoft.com/office/powerpoint/2010/main" val="595323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Scientists classify monosaccharides based on the position of their carbonyl group and the number of carbons in the backbone. Aldoses have a carbonyl group (C=O) at the end of the carbon chain, and ketoses have a carbonyl group in the middle of the carbon chain. Trioses, pentoses, and hexoses have 3, 5, and 6 carbon backbones, respectively.</a:t>
            </a:r>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3473612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and six carbon monosaccharides exist in equilibrium between linear and ring forms. When the ring forms, the side chain it closes on locks into an α or β position. Fructose and ribose also form rings although they form five-membered rings instead of the six-membered ring of glucose.</a:t>
            </a:r>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11</a:t>
            </a:fld>
            <a:endParaRPr lang="en-US" dirty="0"/>
          </a:p>
        </p:txBody>
      </p:sp>
    </p:spTree>
    <p:extLst>
      <p:ext uri="{BB962C8B-B14F-4D97-AF65-F5344CB8AC3E}">
        <p14:creationId xmlns:p14="http://schemas.microsoft.com/office/powerpoint/2010/main" val="3811425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The reflection question is included here to use as a talking point or for a think-pair-share activity.</a:t>
            </a:r>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4178229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Amylose and amylopectin are two different starch forms. Amylose (top) consists of unbranched chains of glucose monomers connected by α 1-4 glycosidic linkages. Amylopectin (bottom) consists of branching chains of glucose monomers connected by α 1-4 and α 1-6 glycosidic linkages. Because of the way the subunits are joined, the glucose chains have a helical structure. Glycogen (not shown), a type of starch found in animal cells, is similar in structure to amylopectin but more highly branched.</a:t>
            </a:r>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915213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IN"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5325161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itle 1"/>
          <p:cNvSpPr>
            <a:spLocks noGrp="1"/>
          </p:cNvSpPr>
          <p:nvPr userDrawn="1">
            <p:ph type="ctrTitle" idx="4294967295"/>
          </p:nvPr>
        </p:nvSpPr>
        <p:spPr>
          <a:xfrm>
            <a:off x="24442" y="967713"/>
            <a:ext cx="7772400" cy="1470025"/>
          </a:xfrm>
          <a:prstGeom prst="rect">
            <a:avLst/>
          </a:prstGeom>
        </p:spPr>
        <p:txBody>
          <a:bodyPr anchor="ctr" anchorCtr="0"/>
          <a:lstStyle>
            <a:lvl1pPr algn="l">
              <a:defRPr/>
            </a:lvl1pPr>
          </a:lstStyle>
          <a:p>
            <a:pPr eaLnBrk="1" hangingPunct="1"/>
            <a:endParaRPr lang="en-US" b="1" dirty="0">
              <a:solidFill>
                <a:srgbClr val="1F497D"/>
              </a:solidFill>
              <a:latin typeface="Arial" charset="0"/>
              <a:cs typeface="Arial" charset="0"/>
            </a:endParaRPr>
          </a:p>
        </p:txBody>
      </p:sp>
      <p:sp>
        <p:nvSpPr>
          <p:cNvPr id="13" name="Subtitle 2"/>
          <p:cNvSpPr>
            <a:spLocks noGrp="1"/>
          </p:cNvSpPr>
          <p:nvPr userDrawn="1">
            <p:ph type="subTitle" idx="4294967295"/>
          </p:nvPr>
        </p:nvSpPr>
        <p:spPr>
          <a:xfrm>
            <a:off x="0" y="2743200"/>
            <a:ext cx="6400800" cy="1752600"/>
          </a:xfrm>
          <a:prstGeom prst="rect">
            <a:avLst/>
          </a:prstGeom>
        </p:spPr>
        <p:txBody>
          <a:bodyPr rtlCol="0" anchor="t" anchorCtr="1">
            <a:normAutofit/>
          </a:bodyPr>
          <a:lstStyle>
            <a:lvl1pPr algn="l">
              <a:defRPr i="0"/>
            </a:lvl1pPr>
          </a:lstStyle>
          <a:p>
            <a:pPr>
              <a:buNone/>
              <a:defRPr/>
            </a:pPr>
            <a:endParaRPr lang="en-US" b="1" i="1" dirty="0">
              <a:solidFill>
                <a:srgbClr val="1F497D"/>
              </a:solidFill>
            </a:endParaRPr>
          </a:p>
        </p:txBody>
      </p:sp>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82756" y="-381000"/>
            <a:ext cx="5893594" cy="6858000"/>
          </a:xfrm>
          <a:prstGeom prst="rect">
            <a:avLst/>
          </a:prstGeom>
        </p:spPr>
      </p:pic>
      <p:sp>
        <p:nvSpPr>
          <p:cNvPr id="4" name="TextBox 3">
            <a:extLst>
              <a:ext uri="{FF2B5EF4-FFF2-40B4-BE49-F238E27FC236}">
                <a16:creationId xmlns:a16="http://schemas.microsoft.com/office/drawing/2014/main" id="{22B7C2D7-3C77-F651-DCB3-AF8240B4F7F0}"/>
              </a:ext>
            </a:extLst>
          </p:cNvPr>
          <p:cNvSpPr txBox="1"/>
          <p:nvPr userDrawn="1"/>
        </p:nvSpPr>
        <p:spPr>
          <a:xfrm>
            <a:off x="3200400" y="6101789"/>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2341138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 id="2147483658"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2">
            <a:extLst>
              <a:ext uri="{FF2B5EF4-FFF2-40B4-BE49-F238E27FC236}">
                <a16:creationId xmlns:a16="http://schemas.microsoft.com/office/drawing/2014/main" id="{D897E6E3-42E4-5FE6-9717-C0B296498B25}"/>
              </a:ext>
            </a:extLst>
          </p:cNvPr>
          <p:cNvSpPr txBox="1">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spcBef>
                <a:spcPct val="20000"/>
              </a:spcBef>
              <a:buFont typeface="Arial" pitchFamily="34" charset="0"/>
              <a:buNone/>
              <a:defRPr sz="4400" b="1"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3.2</a:t>
            </a:r>
          </a:p>
        </p:txBody>
      </p:sp>
      <p:sp>
        <p:nvSpPr>
          <p:cNvPr id="5" name="Content Placeholder 8">
            <a:extLst>
              <a:ext uri="{FF2B5EF4-FFF2-40B4-BE49-F238E27FC236}">
                <a16:creationId xmlns:a16="http://schemas.microsoft.com/office/drawing/2014/main" id="{189CE456-C9D8-D033-BDC3-453F76027A81}"/>
              </a:ext>
            </a:extLst>
          </p:cNvPr>
          <p:cNvSpPr txBox="1">
            <a:spLocks/>
          </p:cNvSpPr>
          <p:nvPr/>
        </p:nvSpPr>
        <p:spPr>
          <a:xfrm>
            <a:off x="379562" y="2627694"/>
            <a:ext cx="3581400" cy="990600"/>
          </a:xfrm>
          <a:prstGeom prst="rect">
            <a:avLst/>
          </a:prstGeom>
        </p:spPr>
        <p:txBody>
          <a:bodyPr/>
          <a:lstStyle>
            <a:lvl1pPr marL="0" indent="0" algn="l" defTabSz="914400" rtl="0" eaLnBrk="1" latinLnBrk="0" hangingPunct="1">
              <a:spcBef>
                <a:spcPct val="20000"/>
              </a:spcBef>
              <a:buFont typeface="Arial" pitchFamily="34" charset="0"/>
              <a:buNone/>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Carbohydrates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C454F-339C-0F98-F375-886661A54446}"/>
              </a:ext>
            </a:extLst>
          </p:cNvPr>
          <p:cNvSpPr>
            <a:spLocks noGrp="1"/>
          </p:cNvSpPr>
          <p:nvPr>
            <p:ph type="title"/>
          </p:nvPr>
        </p:nvSpPr>
        <p:spPr/>
        <p:txBody>
          <a:bodyPr/>
          <a:lstStyle/>
          <a:p>
            <a:r>
              <a:rPr lang="en-IN" dirty="0"/>
              <a:t>Monosaccharides</a:t>
            </a:r>
            <a:r>
              <a:rPr lang="en-IN" sz="1400" baseline="-25000" dirty="0"/>
              <a:t>3</a:t>
            </a:r>
            <a:endParaRPr lang="en-IN" sz="1400" dirty="0"/>
          </a:p>
        </p:txBody>
      </p:sp>
      <p:sp>
        <p:nvSpPr>
          <p:cNvPr id="3" name="Content Placeholder 2">
            <a:extLst>
              <a:ext uri="{FF2B5EF4-FFF2-40B4-BE49-F238E27FC236}">
                <a16:creationId xmlns:a16="http://schemas.microsoft.com/office/drawing/2014/main" id="{436F6409-0BA1-FFA4-F827-F743FE58FF31}"/>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en-US" dirty="0"/>
              <a:t>Monosaccharides can form linear chains or ring forms </a:t>
            </a:r>
          </a:p>
          <a:p>
            <a:pPr marL="1200150" lvl="1" indent="-457200">
              <a:buFont typeface="Arial" panose="020B0604020202020204" pitchFamily="34" charset="0"/>
              <a:buChar char="•"/>
            </a:pPr>
            <a:r>
              <a:rPr lang="en-US" dirty="0"/>
              <a:t>Favor ring forms in aqueous solutions</a:t>
            </a:r>
          </a:p>
          <a:p>
            <a:pPr marL="457200" indent="-457200">
              <a:buFont typeface="Arial" panose="020B0604020202020204" pitchFamily="34" charset="0"/>
              <a:buChar char="•"/>
            </a:pPr>
            <a:r>
              <a:rPr lang="en-US" dirty="0"/>
              <a:t>Ring formation makes the carbon at end of the chain (C=O) lose its double bond to oxygen to complete its attachment to the ring.</a:t>
            </a:r>
          </a:p>
          <a:p>
            <a:pPr marL="457200" indent="-457200">
              <a:buFont typeface="Arial" panose="020B0604020202020204" pitchFamily="34" charset="0"/>
              <a:buChar char="•"/>
            </a:pPr>
            <a:r>
              <a:rPr lang="en-US" dirty="0"/>
              <a:t>Hydroxyl group on carbon-1 can be alpha (α) (below ring) or beta (ß) (above ring) position.</a:t>
            </a:r>
          </a:p>
          <a:p>
            <a:pPr marL="457200" indent="-457200">
              <a:buFont typeface="Arial" panose="020B0604020202020204" pitchFamily="34" charset="0"/>
              <a:buChar char="•"/>
            </a:pPr>
            <a:r>
              <a:rPr lang="en-US" dirty="0"/>
              <a:t>These orientations create structural isomers of monosaccharides.</a:t>
            </a:r>
            <a:endParaRPr lang="en-IN" dirty="0"/>
          </a:p>
        </p:txBody>
      </p:sp>
    </p:spTree>
    <p:extLst>
      <p:ext uri="{BB962C8B-B14F-4D97-AF65-F5344CB8AC3E}">
        <p14:creationId xmlns:p14="http://schemas.microsoft.com/office/powerpoint/2010/main" val="2174371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3AC64-184C-6920-9A88-6EA38A0D7614}"/>
              </a:ext>
            </a:extLst>
          </p:cNvPr>
          <p:cNvSpPr>
            <a:spLocks noGrp="1"/>
          </p:cNvSpPr>
          <p:nvPr>
            <p:ph type="title"/>
          </p:nvPr>
        </p:nvSpPr>
        <p:spPr/>
        <p:txBody>
          <a:bodyPr/>
          <a:lstStyle/>
          <a:p>
            <a:r>
              <a:rPr lang="en-IN" dirty="0"/>
              <a:t>3.2 Figure 4</a:t>
            </a:r>
          </a:p>
        </p:txBody>
      </p:sp>
      <p:sp>
        <p:nvSpPr>
          <p:cNvPr id="3" name="TextBox 2">
            <a:extLst>
              <a:ext uri="{FF2B5EF4-FFF2-40B4-BE49-F238E27FC236}">
                <a16:creationId xmlns:a16="http://schemas.microsoft.com/office/drawing/2014/main" id="{47E673F6-0C14-89F1-056F-6FA8D66D39EE}"/>
              </a:ext>
              <a:ext uri="{C183D7F6-B498-43B3-948B-1728B52AA6E4}">
                <adec:decorative xmlns:adec="http://schemas.microsoft.com/office/drawing/2017/decorative" val="0"/>
              </a:ext>
            </a:extLst>
          </p:cNvPr>
          <p:cNvSpPr txBox="1"/>
          <p:nvPr/>
        </p:nvSpPr>
        <p:spPr>
          <a:xfrm>
            <a:off x="456859" y="4876800"/>
            <a:ext cx="8229599" cy="246221"/>
          </a:xfrm>
          <a:prstGeom prst="rect">
            <a:avLst/>
          </a:prstGeom>
          <a:noFill/>
        </p:spPr>
        <p:txBody>
          <a:bodyPr wrap="square" rtlCol="0">
            <a:spAutoFit/>
          </a:bodyPr>
          <a:lstStyle/>
          <a:p>
            <a:pPr algn="ctr"/>
            <a:r>
              <a:rPr lang="en-US" sz="1000" dirty="0"/>
              <a:t>CNX OpenStax on Wikimedia Commons. "Glucose molecules." Modified.</a:t>
            </a:r>
          </a:p>
        </p:txBody>
      </p:sp>
      <p:pic>
        <p:nvPicPr>
          <p:cNvPr id="7" name="Content Placeholder 6" descr="The conversion of glucose between linear and ring forms is shown. The glucose ring has five carbons and an oxygen. In alpha glucose, the first hydroxyl group is locked in a down position, and in beta glucose, the ring is locked in an up position. Structures for ring forms of ribose and fructose are also shown. Both sugars have a ring with four carbons and an oxygen.">
            <a:extLst>
              <a:ext uri="{FF2B5EF4-FFF2-40B4-BE49-F238E27FC236}">
                <a16:creationId xmlns:a16="http://schemas.microsoft.com/office/drawing/2014/main" id="{376C5E0C-B213-6F69-D41B-0A8A32C71110}"/>
              </a:ext>
            </a:extLst>
          </p:cNvPr>
          <p:cNvPicPr>
            <a:picLocks noGrp="1" noChangeAspect="1"/>
          </p:cNvPicPr>
          <p:nvPr>
            <p:ph idx="1"/>
          </p:nvPr>
        </p:nvPicPr>
        <p:blipFill>
          <a:blip r:embed="rId3"/>
          <a:srcRect t="5333" b="23000"/>
          <a:stretch/>
        </p:blipFill>
        <p:spPr>
          <a:xfrm>
            <a:off x="462955" y="1600200"/>
            <a:ext cx="8229600" cy="3276600"/>
          </a:xfrm>
        </p:spPr>
      </p:pic>
    </p:spTree>
    <p:extLst>
      <p:ext uri="{BB962C8B-B14F-4D97-AF65-F5344CB8AC3E}">
        <p14:creationId xmlns:p14="http://schemas.microsoft.com/office/powerpoint/2010/main" val="2205054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6D35-F19A-31E4-2A44-0B7FE35FFA8D}"/>
              </a:ext>
            </a:extLst>
          </p:cNvPr>
          <p:cNvSpPr>
            <a:spLocks noGrp="1"/>
          </p:cNvSpPr>
          <p:nvPr>
            <p:ph type="title"/>
          </p:nvPr>
        </p:nvSpPr>
        <p:spPr/>
        <p:txBody>
          <a:bodyPr/>
          <a:lstStyle/>
          <a:p>
            <a:r>
              <a:rPr lang="en-IN" dirty="0"/>
              <a:t>Disaccharides</a:t>
            </a:r>
          </a:p>
        </p:txBody>
      </p:sp>
      <p:sp>
        <p:nvSpPr>
          <p:cNvPr id="3" name="Content Placeholder 2">
            <a:extLst>
              <a:ext uri="{FF2B5EF4-FFF2-40B4-BE49-F238E27FC236}">
                <a16:creationId xmlns:a16="http://schemas.microsoft.com/office/drawing/2014/main" id="{93A70968-BA40-CBF1-CAD1-728B41DB9BC0}"/>
              </a:ext>
            </a:extLst>
          </p:cNvPr>
          <p:cNvSpPr>
            <a:spLocks noGrp="1"/>
          </p:cNvSpPr>
          <p:nvPr>
            <p:ph idx="1"/>
          </p:nvPr>
        </p:nvSpPr>
        <p:spPr/>
        <p:txBody>
          <a:bodyPr/>
          <a:lstStyle/>
          <a:p>
            <a:pPr marL="457200" indent="-457200">
              <a:buFont typeface="Arial" panose="020B0604020202020204" pitchFamily="34" charset="0"/>
              <a:buChar char="•"/>
            </a:pPr>
            <a:r>
              <a:rPr lang="en-US" sz="2400" b="1" dirty="0"/>
              <a:t>Disaccharides:</a:t>
            </a:r>
            <a:r>
              <a:rPr lang="en-US" sz="2400" dirty="0"/>
              <a:t> (</a:t>
            </a:r>
            <a:r>
              <a:rPr lang="en-US" sz="2400" i="1" dirty="0"/>
              <a:t>di</a:t>
            </a:r>
            <a:r>
              <a:rPr lang="en-US" sz="2400" dirty="0"/>
              <a:t>- means two) form via dehydration reaction between two monosaccharides, creating a </a:t>
            </a:r>
            <a:r>
              <a:rPr lang="en-US" sz="2400" b="1" dirty="0"/>
              <a:t>glycosidic bond </a:t>
            </a:r>
            <a:r>
              <a:rPr lang="en-US" sz="2400" dirty="0"/>
              <a:t>(covalent bond between monosaccharides)</a:t>
            </a:r>
            <a:r>
              <a:rPr lang="en-IN" sz="2400" dirty="0"/>
              <a:t>.</a:t>
            </a:r>
          </a:p>
          <a:p>
            <a:pPr marL="457200" indent="-457200">
              <a:buFont typeface="Arial" panose="020B0604020202020204" pitchFamily="34" charset="0"/>
              <a:buChar char="•"/>
            </a:pPr>
            <a:r>
              <a:rPr lang="en-US" sz="2400" dirty="0"/>
              <a:t>The glycosidic bond is alpha when the carbon-1 OH group is below the ring plane and beta when the carbon-1 OH group is above the ring plane.</a:t>
            </a:r>
            <a:endParaRPr lang="en-IN" sz="2400" dirty="0"/>
          </a:p>
          <a:p>
            <a:pPr marL="457200" indent="-457200">
              <a:buFont typeface="Arial" panose="020B0604020202020204" pitchFamily="34" charset="0"/>
              <a:buChar char="•"/>
            </a:pPr>
            <a:endParaRPr lang="en-IN" dirty="0"/>
          </a:p>
        </p:txBody>
      </p:sp>
      <p:sp>
        <p:nvSpPr>
          <p:cNvPr id="6" name="TextBox 5">
            <a:extLst>
              <a:ext uri="{FF2B5EF4-FFF2-40B4-BE49-F238E27FC236}">
                <a16:creationId xmlns:a16="http://schemas.microsoft.com/office/drawing/2014/main" id="{610441FC-E164-7D62-14CA-24E1EBC051A7}"/>
              </a:ext>
              <a:ext uri="{C183D7F6-B498-43B3-948B-1728B52AA6E4}">
                <adec:decorative xmlns:adec="http://schemas.microsoft.com/office/drawing/2017/decorative" val="0"/>
              </a:ext>
            </a:extLst>
          </p:cNvPr>
          <p:cNvSpPr txBox="1"/>
          <p:nvPr/>
        </p:nvSpPr>
        <p:spPr>
          <a:xfrm>
            <a:off x="4114800" y="3437291"/>
            <a:ext cx="1073727" cy="307777"/>
          </a:xfrm>
          <a:prstGeom prst="rect">
            <a:avLst/>
          </a:prstGeom>
          <a:noFill/>
        </p:spPr>
        <p:txBody>
          <a:bodyPr wrap="square" rtlCol="0">
            <a:spAutoFit/>
          </a:bodyPr>
          <a:lstStyle/>
          <a:p>
            <a:pPr algn="ctr"/>
            <a:r>
              <a:rPr lang="en-US" sz="1400" b="1" dirty="0"/>
              <a:t>3.2 Figure 5</a:t>
            </a:r>
          </a:p>
        </p:txBody>
      </p:sp>
      <p:pic>
        <p:nvPicPr>
          <p:cNvPr id="4" name="Content Placeholder 6" descr="Glucose and fructose join in a dehydration reaction, where a lost H 2 O molecule allows a glycosidic bond to form and create sucrose. In sucrose, the glycosidic bond forms via oxygen between carbon-1 in the glucose ring and the carbon-2 of fructose.">
            <a:extLst>
              <a:ext uri="{FF2B5EF4-FFF2-40B4-BE49-F238E27FC236}">
                <a16:creationId xmlns:a16="http://schemas.microsoft.com/office/drawing/2014/main" id="{0DF6959D-B466-54F7-CEE9-A5AE76529F7F}"/>
              </a:ext>
            </a:extLst>
          </p:cNvPr>
          <p:cNvPicPr>
            <a:picLocks noChangeAspect="1"/>
          </p:cNvPicPr>
          <p:nvPr/>
        </p:nvPicPr>
        <p:blipFill>
          <a:blip r:embed="rId2"/>
          <a:srcRect t="5333" b="41333"/>
          <a:stretch/>
        </p:blipFill>
        <p:spPr>
          <a:xfrm>
            <a:off x="992331" y="3738972"/>
            <a:ext cx="7318663" cy="2168493"/>
          </a:xfrm>
          <a:prstGeom prst="rect">
            <a:avLst/>
          </a:prstGeom>
        </p:spPr>
      </p:pic>
    </p:spTree>
    <p:extLst>
      <p:ext uri="{BB962C8B-B14F-4D97-AF65-F5344CB8AC3E}">
        <p14:creationId xmlns:p14="http://schemas.microsoft.com/office/powerpoint/2010/main" val="1309028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D2765-25C7-F9B5-0EE7-E98636B415A7}"/>
              </a:ext>
            </a:extLst>
          </p:cNvPr>
          <p:cNvSpPr>
            <a:spLocks noGrp="1"/>
          </p:cNvSpPr>
          <p:nvPr>
            <p:ph type="title"/>
          </p:nvPr>
        </p:nvSpPr>
        <p:spPr/>
        <p:txBody>
          <a:bodyPr/>
          <a:lstStyle/>
          <a:p>
            <a:r>
              <a:rPr lang="en-IN" dirty="0"/>
              <a:t>Common Disaccharides</a:t>
            </a:r>
          </a:p>
        </p:txBody>
      </p:sp>
      <p:sp>
        <p:nvSpPr>
          <p:cNvPr id="3" name="Content Placeholder 2">
            <a:extLst>
              <a:ext uri="{FF2B5EF4-FFF2-40B4-BE49-F238E27FC236}">
                <a16:creationId xmlns:a16="http://schemas.microsoft.com/office/drawing/2014/main" id="{9AD73593-96BD-44AF-9C61-C6BD6701829C}"/>
              </a:ext>
            </a:extLst>
          </p:cNvPr>
          <p:cNvSpPr>
            <a:spLocks noGrp="1"/>
          </p:cNvSpPr>
          <p:nvPr>
            <p:ph idx="1"/>
          </p:nvPr>
        </p:nvSpPr>
        <p:spPr/>
        <p:txBody>
          <a:bodyPr>
            <a:normAutofit/>
          </a:bodyPr>
          <a:lstStyle/>
          <a:p>
            <a:pPr marL="457200" indent="-457200">
              <a:buFont typeface="Arial" panose="020B0604020202020204" pitchFamily="34" charset="0"/>
              <a:buChar char="•"/>
            </a:pPr>
            <a:r>
              <a:rPr lang="en-US" sz="2200" dirty="0"/>
              <a:t>Common disaccharides are formed by combining different monosaccharides:</a:t>
            </a:r>
          </a:p>
          <a:p>
            <a:pPr marL="1200150" lvl="1" indent="-457200">
              <a:buFont typeface="Arial" panose="020B0604020202020204" pitchFamily="34" charset="0"/>
              <a:buChar char="•"/>
            </a:pPr>
            <a:r>
              <a:rPr lang="en-US" sz="2200" dirty="0"/>
              <a:t>Lactose (milk) consists of glucose and galactose.</a:t>
            </a:r>
          </a:p>
          <a:p>
            <a:pPr marL="1200150" lvl="1" indent="-457200">
              <a:buFont typeface="Arial" panose="020B0604020202020204" pitchFamily="34" charset="0"/>
              <a:buChar char="•"/>
            </a:pPr>
            <a:r>
              <a:rPr lang="en-US" sz="2200" dirty="0"/>
              <a:t>Maltose (malt sugar) is formed from two glucose molecules.</a:t>
            </a:r>
          </a:p>
          <a:p>
            <a:pPr marL="1200150" lvl="1" indent="-457200">
              <a:buFont typeface="Arial" panose="020B0604020202020204" pitchFamily="34" charset="0"/>
              <a:buChar char="•"/>
            </a:pPr>
            <a:r>
              <a:rPr lang="en-US" sz="2200" dirty="0"/>
              <a:t>Sucrose (table sugar) comprises glucose and fructose monomers.</a:t>
            </a:r>
          </a:p>
          <a:p>
            <a:pPr marL="457200" indent="-457200">
              <a:buFont typeface="Arial" panose="020B0604020202020204" pitchFamily="34" charset="0"/>
              <a:buChar char="•"/>
            </a:pPr>
            <a:endParaRPr lang="en-IN" sz="2400" dirty="0"/>
          </a:p>
        </p:txBody>
      </p:sp>
      <p:sp>
        <p:nvSpPr>
          <p:cNvPr id="6" name="TextBox 5">
            <a:extLst>
              <a:ext uri="{FF2B5EF4-FFF2-40B4-BE49-F238E27FC236}">
                <a16:creationId xmlns:a16="http://schemas.microsoft.com/office/drawing/2014/main" id="{98C1FA34-D2C8-4B2E-B93A-4D6F1333392E}"/>
              </a:ext>
              <a:ext uri="{C183D7F6-B498-43B3-948B-1728B52AA6E4}">
                <adec:decorative xmlns:adec="http://schemas.microsoft.com/office/drawing/2017/decorative" val="0"/>
              </a:ext>
            </a:extLst>
          </p:cNvPr>
          <p:cNvSpPr txBox="1"/>
          <p:nvPr/>
        </p:nvSpPr>
        <p:spPr>
          <a:xfrm>
            <a:off x="3981450" y="3429000"/>
            <a:ext cx="1181100" cy="307777"/>
          </a:xfrm>
          <a:prstGeom prst="rect">
            <a:avLst/>
          </a:prstGeom>
          <a:noFill/>
        </p:spPr>
        <p:txBody>
          <a:bodyPr wrap="square" rtlCol="0">
            <a:spAutoFit/>
          </a:bodyPr>
          <a:lstStyle/>
          <a:p>
            <a:pPr algn="ctr"/>
            <a:r>
              <a:rPr lang="en-US" sz="1400" b="1" dirty="0"/>
              <a:t>3.2 Figure 6</a:t>
            </a:r>
          </a:p>
        </p:txBody>
      </p:sp>
      <p:pic>
        <p:nvPicPr>
          <p:cNvPr id="4" name="Content Placeholder 6" descr="The chemical structures of sucrose, lactose, and maltose are shown. Both maltose and lactose are made from two glucose monomers joined together in ring form. In maltose, the oxygen in the glycosidic bond points downward. In lactose, the oxygen in the glycosidic bond points upward. Sucrose is made from glucose and fructose monomers. The oxygen in the glycosidic bond points downward.">
            <a:extLst>
              <a:ext uri="{FF2B5EF4-FFF2-40B4-BE49-F238E27FC236}">
                <a16:creationId xmlns:a16="http://schemas.microsoft.com/office/drawing/2014/main" id="{4C9A2D18-1C7D-FBAC-CE1D-829EA60E21BF}"/>
              </a:ext>
            </a:extLst>
          </p:cNvPr>
          <p:cNvPicPr>
            <a:picLocks noChangeAspect="1"/>
          </p:cNvPicPr>
          <p:nvPr/>
        </p:nvPicPr>
        <p:blipFill>
          <a:blip r:embed="rId2"/>
          <a:srcRect t="5333" b="53000"/>
          <a:stretch/>
        </p:blipFill>
        <p:spPr>
          <a:xfrm>
            <a:off x="451104" y="3755065"/>
            <a:ext cx="8229600" cy="1905000"/>
          </a:xfrm>
          <a:prstGeom prst="rect">
            <a:avLst/>
          </a:prstGeom>
        </p:spPr>
      </p:pic>
    </p:spTree>
    <p:extLst>
      <p:ext uri="{BB962C8B-B14F-4D97-AF65-F5344CB8AC3E}">
        <p14:creationId xmlns:p14="http://schemas.microsoft.com/office/powerpoint/2010/main" val="3536066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3DDE-E02E-20C5-D869-0C3F19C085C1}"/>
              </a:ext>
            </a:extLst>
          </p:cNvPr>
          <p:cNvSpPr>
            <a:spLocks noGrp="1"/>
          </p:cNvSpPr>
          <p:nvPr>
            <p:ph type="title"/>
          </p:nvPr>
        </p:nvSpPr>
        <p:spPr/>
        <p:txBody>
          <a:bodyPr/>
          <a:lstStyle/>
          <a:p>
            <a:r>
              <a:rPr lang="en-US" dirty="0"/>
              <a:t>Reflection Questions</a:t>
            </a:r>
            <a:endParaRPr lang="en-IN" dirty="0"/>
          </a:p>
        </p:txBody>
      </p:sp>
      <p:sp>
        <p:nvSpPr>
          <p:cNvPr id="4" name="Content Placeholder 2">
            <a:extLst>
              <a:ext uri="{FF2B5EF4-FFF2-40B4-BE49-F238E27FC236}">
                <a16:creationId xmlns:a16="http://schemas.microsoft.com/office/drawing/2014/main" id="{619C8B6C-0DFC-68FD-C952-A3E1073DCE16}"/>
              </a:ext>
            </a:extLst>
          </p:cNvPr>
          <p:cNvSpPr>
            <a:spLocks noGrp="1"/>
          </p:cNvSpPr>
          <p:nvPr>
            <p:ph idx="1"/>
          </p:nvPr>
        </p:nvSpPr>
        <p:spPr>
          <a:xfrm>
            <a:off x="457200" y="1295400"/>
            <a:ext cx="8229600" cy="2667000"/>
          </a:xfrm>
          <a:solidFill>
            <a:srgbClr val="1F497D"/>
          </a:solidFill>
        </p:spPr>
        <p:txBody>
          <a:bodyPr/>
          <a:lstStyle/>
          <a:p>
            <a:r>
              <a:rPr lang="en-US" dirty="0">
                <a:solidFill>
                  <a:schemeClr val="bg1"/>
                </a:solidFill>
              </a:rPr>
              <a:t>Many people across the world are lactose intolerant. These individuals experience digestive discomfort when they consume foods containing lactose, such as milk and cheese, but they can consume lactose-free milk. What do you think has been added to the lactose-free milk to make it consumable by these individuals?</a:t>
            </a:r>
          </a:p>
        </p:txBody>
      </p:sp>
    </p:spTree>
    <p:extLst>
      <p:ext uri="{BB962C8B-B14F-4D97-AF65-F5344CB8AC3E}">
        <p14:creationId xmlns:p14="http://schemas.microsoft.com/office/powerpoint/2010/main" val="29149036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7CDBA-3D2F-FD1F-87A9-2BEEE360031D}"/>
              </a:ext>
            </a:extLst>
          </p:cNvPr>
          <p:cNvSpPr>
            <a:spLocks noGrp="1"/>
          </p:cNvSpPr>
          <p:nvPr>
            <p:ph type="title"/>
          </p:nvPr>
        </p:nvSpPr>
        <p:spPr/>
        <p:txBody>
          <a:bodyPr/>
          <a:lstStyle/>
          <a:p>
            <a:r>
              <a:rPr lang="en-IN" dirty="0"/>
              <a:t>Polysaccharides</a:t>
            </a:r>
          </a:p>
        </p:txBody>
      </p:sp>
      <p:sp>
        <p:nvSpPr>
          <p:cNvPr id="3" name="Content Placeholder 2">
            <a:extLst>
              <a:ext uri="{FF2B5EF4-FFF2-40B4-BE49-F238E27FC236}">
                <a16:creationId xmlns:a16="http://schemas.microsoft.com/office/drawing/2014/main" id="{25788579-BB4C-1A3D-207E-8E418D008BE0}"/>
              </a:ext>
            </a:extLst>
          </p:cNvPr>
          <p:cNvSpPr>
            <a:spLocks noGrp="1"/>
          </p:cNvSpPr>
          <p:nvPr>
            <p:ph idx="1"/>
          </p:nvPr>
        </p:nvSpPr>
        <p:spPr>
          <a:xfrm>
            <a:off x="457200" y="1280160"/>
            <a:ext cx="8229600" cy="4572000"/>
          </a:xfrm>
        </p:spPr>
        <p:txBody>
          <a:bodyPr>
            <a:normAutofit/>
          </a:bodyPr>
          <a:lstStyle/>
          <a:p>
            <a:pPr marL="457200" indent="-457200">
              <a:buFont typeface="Arial" panose="020B0604020202020204" pitchFamily="34" charset="0"/>
              <a:buChar char="•"/>
            </a:pPr>
            <a:r>
              <a:rPr lang="en-US" b="1" dirty="0"/>
              <a:t>Polysaccharide:</a:t>
            </a:r>
            <a:r>
              <a:rPr lang="en-US" dirty="0"/>
              <a:t> a long chain of monosaccharides linked by glycosidic bonds, which can be:</a:t>
            </a:r>
          </a:p>
          <a:p>
            <a:pPr marL="1200150" lvl="1" indent="-457200">
              <a:buFont typeface="Arial" panose="020B0604020202020204" pitchFamily="34" charset="0"/>
              <a:buChar char="•"/>
            </a:pPr>
            <a:r>
              <a:rPr lang="en-US" dirty="0"/>
              <a:t>Unbranched (linear) or branched (into multiple chains)</a:t>
            </a:r>
          </a:p>
          <a:p>
            <a:pPr marL="1200150" lvl="1" indent="-457200">
              <a:buFont typeface="Arial" panose="020B0604020202020204" pitchFamily="34" charset="0"/>
              <a:buChar char="•"/>
            </a:pPr>
            <a:r>
              <a:rPr lang="en-US" dirty="0"/>
              <a:t>Branches are strengthened by hydrogen bonds.</a:t>
            </a:r>
          </a:p>
          <a:p>
            <a:pPr marL="1200150" lvl="1" indent="-457200">
              <a:buFont typeface="Arial" panose="020B0604020202020204" pitchFamily="34" charset="0"/>
              <a:buChar char="•"/>
            </a:pPr>
            <a:r>
              <a:rPr lang="en-US" dirty="0"/>
              <a:t>Examples include starch, glycogen, cellulose, and chitin.</a:t>
            </a:r>
          </a:p>
        </p:txBody>
      </p:sp>
    </p:spTree>
    <p:extLst>
      <p:ext uri="{BB962C8B-B14F-4D97-AF65-F5344CB8AC3E}">
        <p14:creationId xmlns:p14="http://schemas.microsoft.com/office/powerpoint/2010/main" val="1382830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E5C08-F70E-004E-867B-D7B8F29998F5}"/>
              </a:ext>
            </a:extLst>
          </p:cNvPr>
          <p:cNvSpPr>
            <a:spLocks noGrp="1"/>
          </p:cNvSpPr>
          <p:nvPr>
            <p:ph type="title"/>
          </p:nvPr>
        </p:nvSpPr>
        <p:spPr/>
        <p:txBody>
          <a:bodyPr/>
          <a:lstStyle/>
          <a:p>
            <a:r>
              <a:rPr lang="en-IN" dirty="0"/>
              <a:t>Polysaccharides: Starch</a:t>
            </a:r>
            <a:endParaRPr lang="en-IN" sz="1400" dirty="0"/>
          </a:p>
        </p:txBody>
      </p:sp>
      <p:sp>
        <p:nvSpPr>
          <p:cNvPr id="3" name="Content Placeholder 2">
            <a:extLst>
              <a:ext uri="{FF2B5EF4-FFF2-40B4-BE49-F238E27FC236}">
                <a16:creationId xmlns:a16="http://schemas.microsoft.com/office/drawing/2014/main" id="{2F89E935-EF65-D69B-C8AA-14C0340AAEB5}"/>
              </a:ext>
            </a:extLst>
          </p:cNvPr>
          <p:cNvSpPr>
            <a:spLocks noGrp="1"/>
          </p:cNvSpPr>
          <p:nvPr>
            <p:ph idx="1"/>
          </p:nvPr>
        </p:nvSpPr>
        <p:spPr>
          <a:xfrm>
            <a:off x="457200" y="1280160"/>
            <a:ext cx="5181600" cy="4572000"/>
          </a:xfrm>
        </p:spPr>
        <p:txBody>
          <a:bodyPr>
            <a:normAutofit fontScale="92500" lnSpcReduction="20000"/>
          </a:bodyPr>
          <a:lstStyle/>
          <a:p>
            <a:pPr marL="457200" indent="-457200">
              <a:buFont typeface="Arial" panose="020B0604020202020204" pitchFamily="34" charset="0"/>
              <a:buChar char="•"/>
            </a:pPr>
            <a:r>
              <a:rPr lang="en-US" sz="2600" b="1" dirty="0"/>
              <a:t>Starch: </a:t>
            </a:r>
            <a:r>
              <a:rPr lang="en-US" sz="2600" dirty="0"/>
              <a:t>polymers that store excess glucose storage in plants such as amylose (unbranched glucose polymer) and amylopectin (branched glucose polymer)</a:t>
            </a:r>
          </a:p>
          <a:p>
            <a:pPr marL="1200150" lvl="1" indent="-457200">
              <a:buFont typeface="Arial" panose="020B0604020202020204" pitchFamily="34" charset="0"/>
              <a:buChar char="•"/>
            </a:pPr>
            <a:r>
              <a:rPr lang="en-US" sz="2600" dirty="0"/>
              <a:t>Stored in the roots and seeds of plants</a:t>
            </a:r>
          </a:p>
          <a:p>
            <a:pPr marL="457200" indent="-457200">
              <a:buFont typeface="Arial" panose="020B0604020202020204" pitchFamily="34" charset="0"/>
              <a:buChar char="•"/>
            </a:pPr>
            <a:r>
              <a:rPr lang="en-US" sz="2600" dirty="0"/>
              <a:t>Enzymes like amylase in saliva break down starch into smaller molecules like maltose and glucose for cellular respiration.</a:t>
            </a:r>
          </a:p>
          <a:p>
            <a:pPr marL="457200" indent="-457200">
              <a:buFont typeface="Arial" panose="020B0604020202020204" pitchFamily="34" charset="0"/>
              <a:buChar char="•"/>
            </a:pPr>
            <a:r>
              <a:rPr lang="en-US" sz="2600" dirty="0"/>
              <a:t>Glucose monomers in starch are joined by α 1-4 or α 1-6 glycosidic bonds.</a:t>
            </a:r>
            <a:endParaRPr lang="en-US" sz="2400" dirty="0"/>
          </a:p>
          <a:p>
            <a:pPr marL="1200150" lvl="1" indent="-457200">
              <a:buFont typeface="Arial" panose="020B0604020202020204" pitchFamily="34" charset="0"/>
              <a:buChar char="•"/>
            </a:pPr>
            <a:endParaRPr lang="en-US" sz="2400" dirty="0"/>
          </a:p>
          <a:p>
            <a:pPr marL="1200150" lvl="1" indent="-457200">
              <a:buFont typeface="Arial" panose="020B0604020202020204" pitchFamily="34" charset="0"/>
              <a:buChar char="•"/>
            </a:pPr>
            <a:endParaRPr lang="en-IN" sz="2400" dirty="0"/>
          </a:p>
        </p:txBody>
      </p:sp>
      <p:sp>
        <p:nvSpPr>
          <p:cNvPr id="6" name="TextBox 5">
            <a:extLst>
              <a:ext uri="{FF2B5EF4-FFF2-40B4-BE49-F238E27FC236}">
                <a16:creationId xmlns:a16="http://schemas.microsoft.com/office/drawing/2014/main" id="{69326216-1DBE-D6BA-7A99-83DC54614674}"/>
              </a:ext>
              <a:ext uri="{C183D7F6-B498-43B3-948B-1728B52AA6E4}">
                <adec:decorative xmlns:adec="http://schemas.microsoft.com/office/drawing/2017/decorative" val="0"/>
              </a:ext>
            </a:extLst>
          </p:cNvPr>
          <p:cNvSpPr txBox="1"/>
          <p:nvPr/>
        </p:nvSpPr>
        <p:spPr>
          <a:xfrm>
            <a:off x="6585861" y="1600200"/>
            <a:ext cx="1181100" cy="307777"/>
          </a:xfrm>
          <a:prstGeom prst="rect">
            <a:avLst/>
          </a:prstGeom>
          <a:noFill/>
        </p:spPr>
        <p:txBody>
          <a:bodyPr wrap="square" rtlCol="0">
            <a:spAutoFit/>
          </a:bodyPr>
          <a:lstStyle/>
          <a:p>
            <a:pPr algn="ctr"/>
            <a:r>
              <a:rPr lang="en-US" sz="1400" b="1" dirty="0"/>
              <a:t>3.2 Figure 7</a:t>
            </a:r>
          </a:p>
        </p:txBody>
      </p:sp>
      <p:pic>
        <p:nvPicPr>
          <p:cNvPr id="4" name="Content Placeholder 5" descr="A photograph shows a pile of potatoes.">
            <a:extLst>
              <a:ext uri="{FF2B5EF4-FFF2-40B4-BE49-F238E27FC236}">
                <a16:creationId xmlns:a16="http://schemas.microsoft.com/office/drawing/2014/main" id="{5B4835D3-F2E5-1964-F4D9-47F459D0121C}"/>
              </a:ext>
            </a:extLst>
          </p:cNvPr>
          <p:cNvPicPr>
            <a:picLocks noChangeAspect="1"/>
          </p:cNvPicPr>
          <p:nvPr/>
        </p:nvPicPr>
        <p:blipFill>
          <a:blip r:embed="rId2"/>
          <a:srcRect l="6482" t="5333" r="6482" b="4667"/>
          <a:stretch/>
        </p:blipFill>
        <p:spPr>
          <a:xfrm>
            <a:off x="5607505" y="1897690"/>
            <a:ext cx="3137810" cy="1802572"/>
          </a:xfrm>
          <a:prstGeom prst="rect">
            <a:avLst/>
          </a:prstGeom>
        </p:spPr>
      </p:pic>
      <p:sp>
        <p:nvSpPr>
          <p:cNvPr id="9" name="TextBox 8">
            <a:extLst>
              <a:ext uri="{FF2B5EF4-FFF2-40B4-BE49-F238E27FC236}">
                <a16:creationId xmlns:a16="http://schemas.microsoft.com/office/drawing/2014/main" id="{CE742809-BA86-0FD7-48C6-AA4BAD0E25D0}"/>
              </a:ext>
              <a:ext uri="{C183D7F6-B498-43B3-948B-1728B52AA6E4}">
                <adec:decorative xmlns:adec="http://schemas.microsoft.com/office/drawing/2017/decorative" val="0"/>
              </a:ext>
            </a:extLst>
          </p:cNvPr>
          <p:cNvSpPr txBox="1"/>
          <p:nvPr/>
        </p:nvSpPr>
        <p:spPr>
          <a:xfrm>
            <a:off x="5399134" y="3716179"/>
            <a:ext cx="3554552" cy="246221"/>
          </a:xfrm>
          <a:prstGeom prst="rect">
            <a:avLst/>
          </a:prstGeom>
          <a:noFill/>
        </p:spPr>
        <p:txBody>
          <a:bodyPr wrap="square" rtlCol="0">
            <a:spAutoFit/>
          </a:bodyPr>
          <a:lstStyle/>
          <a:p>
            <a:pPr algn="ctr"/>
            <a:r>
              <a:rPr lang="en-US" sz="1000" dirty="0"/>
              <a:t>Brett_Hondow on Pixabay. "Potatoes."</a:t>
            </a:r>
          </a:p>
        </p:txBody>
      </p:sp>
    </p:spTree>
    <p:extLst>
      <p:ext uri="{BB962C8B-B14F-4D97-AF65-F5344CB8AC3E}">
        <p14:creationId xmlns:p14="http://schemas.microsoft.com/office/powerpoint/2010/main" val="576747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35E39-98FC-5422-78DE-A6FC833B17CD}"/>
              </a:ext>
            </a:extLst>
          </p:cNvPr>
          <p:cNvSpPr>
            <a:spLocks noGrp="1"/>
          </p:cNvSpPr>
          <p:nvPr>
            <p:ph type="title"/>
          </p:nvPr>
        </p:nvSpPr>
        <p:spPr/>
        <p:txBody>
          <a:bodyPr/>
          <a:lstStyle/>
          <a:p>
            <a:r>
              <a:rPr lang="en-US" dirty="0"/>
              <a:t>3.2 Figure 8</a:t>
            </a:r>
          </a:p>
        </p:txBody>
      </p:sp>
      <p:pic>
        <p:nvPicPr>
          <p:cNvPr id="6" name="Content Placeholder 6" descr="The chemical structures of amylose and amylopectin are shown. Amylose consists of unbranched chains of glucose subunits, forming a helical structure. Amylopectin consists of branched chains of glucose subunits, forming a lightning bolt structure. ">
            <a:extLst>
              <a:ext uri="{FF2B5EF4-FFF2-40B4-BE49-F238E27FC236}">
                <a16:creationId xmlns:a16="http://schemas.microsoft.com/office/drawing/2014/main" id="{A32C3200-88CF-2DBF-A544-0D741CF2BC01}"/>
              </a:ext>
            </a:extLst>
          </p:cNvPr>
          <p:cNvPicPr>
            <a:picLocks noGrp="1" noChangeAspect="1"/>
          </p:cNvPicPr>
          <p:nvPr>
            <p:ph idx="1"/>
          </p:nvPr>
        </p:nvPicPr>
        <p:blipFill>
          <a:blip r:embed="rId3"/>
          <a:srcRect l="29630" t="5334" r="28704"/>
          <a:stretch/>
        </p:blipFill>
        <p:spPr>
          <a:xfrm>
            <a:off x="2705100" y="1097280"/>
            <a:ext cx="3733800" cy="4712885"/>
          </a:xfrm>
        </p:spPr>
      </p:pic>
    </p:spTree>
    <p:extLst>
      <p:ext uri="{BB962C8B-B14F-4D97-AF65-F5344CB8AC3E}">
        <p14:creationId xmlns:p14="http://schemas.microsoft.com/office/powerpoint/2010/main" val="2994089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427DE-1F22-9CCA-AE60-C68F5132CCED}"/>
              </a:ext>
            </a:extLst>
          </p:cNvPr>
          <p:cNvSpPr>
            <a:spLocks noGrp="1"/>
          </p:cNvSpPr>
          <p:nvPr>
            <p:ph type="title"/>
          </p:nvPr>
        </p:nvSpPr>
        <p:spPr/>
        <p:txBody>
          <a:bodyPr/>
          <a:lstStyle/>
          <a:p>
            <a:r>
              <a:rPr lang="en-IN" dirty="0"/>
              <a:t>Polysaccharides: Glycogen and Cellulose</a:t>
            </a:r>
          </a:p>
        </p:txBody>
      </p:sp>
      <p:sp>
        <p:nvSpPr>
          <p:cNvPr id="3" name="Content Placeholder 2">
            <a:extLst>
              <a:ext uri="{FF2B5EF4-FFF2-40B4-BE49-F238E27FC236}">
                <a16:creationId xmlns:a16="http://schemas.microsoft.com/office/drawing/2014/main" id="{2221CEA5-9123-CC33-35C8-85F1DEDF7D6F}"/>
              </a:ext>
            </a:extLst>
          </p:cNvPr>
          <p:cNvSpPr>
            <a:spLocks noGrp="1"/>
          </p:cNvSpPr>
          <p:nvPr>
            <p:ph idx="1"/>
          </p:nvPr>
        </p:nvSpPr>
        <p:spPr>
          <a:xfrm>
            <a:off x="457200" y="1280160"/>
            <a:ext cx="4114800" cy="4572000"/>
          </a:xfrm>
        </p:spPr>
        <p:txBody>
          <a:bodyPr>
            <a:noAutofit/>
          </a:bodyPr>
          <a:lstStyle/>
          <a:p>
            <a:pPr marL="457200" lvl="1" indent="-457200">
              <a:buFont typeface="Arial" panose="020B0604020202020204" pitchFamily="34" charset="0"/>
              <a:buChar char="•"/>
            </a:pPr>
            <a:r>
              <a:rPr lang="en-US" sz="2400" b="1" dirty="0">
                <a:solidFill>
                  <a:srgbClr val="366092"/>
                </a:solidFill>
              </a:rPr>
              <a:t>Glycogen:</a:t>
            </a:r>
            <a:r>
              <a:rPr lang="en-US" sz="2400" dirty="0">
                <a:solidFill>
                  <a:srgbClr val="366092"/>
                </a:solidFill>
              </a:rPr>
              <a:t> branched polymer for glucose storage in animals</a:t>
            </a:r>
          </a:p>
          <a:p>
            <a:pPr marL="857250" lvl="2" indent="-457200"/>
            <a:r>
              <a:rPr lang="en-US" sz="2000" b="1" dirty="0">
                <a:solidFill>
                  <a:srgbClr val="366092"/>
                </a:solidFill>
              </a:rPr>
              <a:t>Glycogenolysis:</a:t>
            </a:r>
            <a:r>
              <a:rPr lang="en-US" sz="2000" dirty="0">
                <a:solidFill>
                  <a:srgbClr val="366092"/>
                </a:solidFill>
              </a:rPr>
              <a:t> break down of glycogen to release glucose into the bloodstream</a:t>
            </a:r>
          </a:p>
          <a:p>
            <a:pPr marL="457200" lvl="1" indent="-457200">
              <a:buFont typeface="Arial" panose="020B0604020202020204" pitchFamily="34" charset="0"/>
              <a:buChar char="•"/>
            </a:pPr>
            <a:r>
              <a:rPr lang="en-US" sz="2400" b="1" dirty="0">
                <a:solidFill>
                  <a:srgbClr val="366092"/>
                </a:solidFill>
              </a:rPr>
              <a:t>Cellulose:</a:t>
            </a:r>
            <a:r>
              <a:rPr lang="en-US" sz="2400" dirty="0">
                <a:solidFill>
                  <a:srgbClr val="366092"/>
                </a:solidFill>
              </a:rPr>
              <a:t> the most abundant biopolymer that forms rigid plant cell walls</a:t>
            </a:r>
            <a:endParaRPr lang="en-IN" sz="2400" dirty="0">
              <a:solidFill>
                <a:srgbClr val="366092"/>
              </a:solidFill>
            </a:endParaRPr>
          </a:p>
          <a:p>
            <a:pPr marL="857250" lvl="2" indent="-457200"/>
            <a:r>
              <a:rPr lang="en-IN" sz="2000" dirty="0">
                <a:solidFill>
                  <a:srgbClr val="366092"/>
                </a:solidFill>
              </a:rPr>
              <a:t>Humans cannot breakdown cellulose, but herbivores and bacteria can.</a:t>
            </a:r>
            <a:endParaRPr lang="en-US" sz="2000" dirty="0">
              <a:solidFill>
                <a:srgbClr val="366092"/>
              </a:solidFill>
            </a:endParaRPr>
          </a:p>
        </p:txBody>
      </p:sp>
      <p:pic>
        <p:nvPicPr>
          <p:cNvPr id="4" name="Content Placeholder 6" descr="Three different magnifications of cellulose are shown. The microfibril is shown as a string-like tube. Further magnification shows that the microfibril is made up of chains of glucose molecules. Further magnification shows the structure of the glucose and that they are linked by hydrogen bonds.">
            <a:extLst>
              <a:ext uri="{FF2B5EF4-FFF2-40B4-BE49-F238E27FC236}">
                <a16:creationId xmlns:a16="http://schemas.microsoft.com/office/drawing/2014/main" id="{4706D44B-D395-49FB-6BEC-170A05BB6AF9}"/>
              </a:ext>
            </a:extLst>
          </p:cNvPr>
          <p:cNvPicPr>
            <a:picLocks noChangeAspect="1"/>
          </p:cNvPicPr>
          <p:nvPr/>
        </p:nvPicPr>
        <p:blipFill>
          <a:blip r:embed="rId2"/>
          <a:srcRect l="13889" t="5334" r="13889" b="3000"/>
          <a:stretch/>
        </p:blipFill>
        <p:spPr>
          <a:xfrm>
            <a:off x="4619725" y="1562725"/>
            <a:ext cx="4191000" cy="2955192"/>
          </a:xfrm>
          <a:prstGeom prst="rect">
            <a:avLst/>
          </a:prstGeom>
        </p:spPr>
      </p:pic>
      <p:sp>
        <p:nvSpPr>
          <p:cNvPr id="6" name="TextBox 5">
            <a:extLst>
              <a:ext uri="{FF2B5EF4-FFF2-40B4-BE49-F238E27FC236}">
                <a16:creationId xmlns:a16="http://schemas.microsoft.com/office/drawing/2014/main" id="{91DC8705-697C-F086-80B3-96EB3FCE8CA8}"/>
              </a:ext>
              <a:ext uri="{C183D7F6-B498-43B3-948B-1728B52AA6E4}">
                <adec:decorative xmlns:adec="http://schemas.microsoft.com/office/drawing/2017/decorative" val="0"/>
              </a:ext>
            </a:extLst>
          </p:cNvPr>
          <p:cNvSpPr txBox="1"/>
          <p:nvPr/>
        </p:nvSpPr>
        <p:spPr>
          <a:xfrm>
            <a:off x="4535475" y="4519285"/>
            <a:ext cx="4377788" cy="523220"/>
          </a:xfrm>
          <a:prstGeom prst="rect">
            <a:avLst/>
          </a:prstGeom>
          <a:noFill/>
        </p:spPr>
        <p:txBody>
          <a:bodyPr wrap="square" rtlCol="0">
            <a:spAutoFit/>
          </a:bodyPr>
          <a:lstStyle/>
          <a:p>
            <a:pPr algn="ctr"/>
            <a:r>
              <a:rPr lang="en-US" sz="1400" b="1" dirty="0"/>
              <a:t>3.2 Figure 9: </a:t>
            </a:r>
            <a:r>
              <a:rPr lang="en-US" sz="1400" dirty="0"/>
              <a:t>In cellulose, glucose monomers are linked in unbranched chains by β 1-4 glycosidic linkages.</a:t>
            </a:r>
          </a:p>
        </p:txBody>
      </p:sp>
      <p:sp>
        <p:nvSpPr>
          <p:cNvPr id="7" name="TextBox 6">
            <a:extLst>
              <a:ext uri="{FF2B5EF4-FFF2-40B4-BE49-F238E27FC236}">
                <a16:creationId xmlns:a16="http://schemas.microsoft.com/office/drawing/2014/main" id="{2D756E0D-5C5C-3BC7-577D-92F16625067B}"/>
              </a:ext>
              <a:ext uri="{C183D7F6-B498-43B3-948B-1728B52AA6E4}">
                <adec:decorative xmlns:adec="http://schemas.microsoft.com/office/drawing/2017/decorative" val="0"/>
              </a:ext>
            </a:extLst>
          </p:cNvPr>
          <p:cNvSpPr txBox="1"/>
          <p:nvPr/>
        </p:nvSpPr>
        <p:spPr>
          <a:xfrm>
            <a:off x="4743650" y="5133945"/>
            <a:ext cx="3943150" cy="400110"/>
          </a:xfrm>
          <a:prstGeom prst="rect">
            <a:avLst/>
          </a:prstGeom>
          <a:noFill/>
        </p:spPr>
        <p:txBody>
          <a:bodyPr wrap="square" rtlCol="0">
            <a:spAutoFit/>
          </a:bodyPr>
          <a:lstStyle/>
          <a:p>
            <a:pPr algn="ctr"/>
            <a:r>
              <a:rPr lang="en-US" sz="1000" dirty="0"/>
              <a:t>Ryan, K. Rao, A. and Hawkins, A. Department of Biology, Texas A&amp;M University. "Cellulose structure."</a:t>
            </a:r>
          </a:p>
        </p:txBody>
      </p:sp>
    </p:spTree>
    <p:extLst>
      <p:ext uri="{BB962C8B-B14F-4D97-AF65-F5344CB8AC3E}">
        <p14:creationId xmlns:p14="http://schemas.microsoft.com/office/powerpoint/2010/main" val="40442706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43A4-9368-C1CB-9FCA-CC62228E82F2}"/>
              </a:ext>
            </a:extLst>
          </p:cNvPr>
          <p:cNvSpPr>
            <a:spLocks noGrp="1"/>
          </p:cNvSpPr>
          <p:nvPr>
            <p:ph type="title"/>
          </p:nvPr>
        </p:nvSpPr>
        <p:spPr/>
        <p:txBody>
          <a:bodyPr/>
          <a:lstStyle/>
          <a:p>
            <a:r>
              <a:rPr lang="en-IN" dirty="0"/>
              <a:t>Polysaccharides: </a:t>
            </a:r>
            <a:r>
              <a:rPr lang="en-US" dirty="0"/>
              <a:t>Chitin</a:t>
            </a:r>
            <a:endParaRPr lang="en-IN" dirty="0"/>
          </a:p>
        </p:txBody>
      </p:sp>
      <p:sp>
        <p:nvSpPr>
          <p:cNvPr id="3" name="Content Placeholder 2">
            <a:extLst>
              <a:ext uri="{FF2B5EF4-FFF2-40B4-BE49-F238E27FC236}">
                <a16:creationId xmlns:a16="http://schemas.microsoft.com/office/drawing/2014/main" id="{5F291DAA-F1FA-BA29-0D26-38B3D5407C50}"/>
              </a:ext>
            </a:extLst>
          </p:cNvPr>
          <p:cNvSpPr>
            <a:spLocks noGrp="1"/>
          </p:cNvSpPr>
          <p:nvPr>
            <p:ph idx="1"/>
          </p:nvPr>
        </p:nvSpPr>
        <p:spPr>
          <a:xfrm>
            <a:off x="457200" y="1280160"/>
            <a:ext cx="5029200" cy="4572000"/>
          </a:xfrm>
        </p:spPr>
        <p:txBody>
          <a:bodyPr>
            <a:normAutofit lnSpcReduction="10000"/>
          </a:bodyPr>
          <a:lstStyle/>
          <a:p>
            <a:pPr marL="457200" indent="-457200">
              <a:buFont typeface="Arial" panose="020B0604020202020204" pitchFamily="34" charset="0"/>
              <a:buChar char="•"/>
            </a:pPr>
            <a:r>
              <a:rPr lang="en-US" b="1" dirty="0"/>
              <a:t>Chitin</a:t>
            </a:r>
            <a:r>
              <a:rPr lang="en-US" dirty="0"/>
              <a:t>, a nitrogen-containing polysaccharide that forms:</a:t>
            </a:r>
          </a:p>
          <a:p>
            <a:pPr marL="1200150" lvl="1" indent="-457200">
              <a:buFont typeface="Arial" panose="020B0604020202020204" pitchFamily="34" charset="0"/>
              <a:buChar char="•"/>
            </a:pPr>
            <a:r>
              <a:rPr lang="en-US" dirty="0"/>
              <a:t>Exoskeletons of arthropods, like insects and crustaceans</a:t>
            </a:r>
          </a:p>
          <a:p>
            <a:pPr marL="1200150" lvl="1" indent="-457200">
              <a:buFont typeface="Arial" panose="020B0604020202020204" pitchFamily="34" charset="0"/>
              <a:buChar char="•"/>
            </a:pPr>
            <a:r>
              <a:rPr lang="en-US" dirty="0"/>
              <a:t>A major component of fungal cell walls</a:t>
            </a:r>
          </a:p>
          <a:p>
            <a:pPr marL="1200150" lvl="1" indent="-457200">
              <a:buFont typeface="Arial" panose="020B0604020202020204" pitchFamily="34" charset="0"/>
              <a:buChar char="•"/>
            </a:pPr>
            <a:r>
              <a:rPr lang="en-US" dirty="0"/>
              <a:t>Composed of repeating N-acetyl-b-d-glucosamine (NAG) units</a:t>
            </a:r>
          </a:p>
        </p:txBody>
      </p:sp>
      <p:sp>
        <p:nvSpPr>
          <p:cNvPr id="7" name="TextBox 6">
            <a:extLst>
              <a:ext uri="{FF2B5EF4-FFF2-40B4-BE49-F238E27FC236}">
                <a16:creationId xmlns:a16="http://schemas.microsoft.com/office/drawing/2014/main" id="{2C862695-EC72-733C-C321-C247D228287E}"/>
              </a:ext>
              <a:ext uri="{C183D7F6-B498-43B3-948B-1728B52AA6E4}">
                <adec:decorative xmlns:adec="http://schemas.microsoft.com/office/drawing/2017/decorative" val="0"/>
              </a:ext>
            </a:extLst>
          </p:cNvPr>
          <p:cNvSpPr txBox="1"/>
          <p:nvPr/>
        </p:nvSpPr>
        <p:spPr>
          <a:xfrm>
            <a:off x="6515100" y="1351002"/>
            <a:ext cx="1181100" cy="307777"/>
          </a:xfrm>
          <a:prstGeom prst="rect">
            <a:avLst/>
          </a:prstGeom>
          <a:noFill/>
        </p:spPr>
        <p:txBody>
          <a:bodyPr wrap="square" rtlCol="0">
            <a:spAutoFit/>
          </a:bodyPr>
          <a:lstStyle/>
          <a:p>
            <a:pPr algn="ctr"/>
            <a:r>
              <a:rPr lang="en-US" sz="1400" b="1" dirty="0"/>
              <a:t>3.2 Figure 10</a:t>
            </a:r>
          </a:p>
        </p:txBody>
      </p:sp>
      <p:pic>
        <p:nvPicPr>
          <p:cNvPr id="4" name="Content Placeholder 5" descr="An image shows an inset shedding its exoskeleton.">
            <a:extLst>
              <a:ext uri="{FF2B5EF4-FFF2-40B4-BE49-F238E27FC236}">
                <a16:creationId xmlns:a16="http://schemas.microsoft.com/office/drawing/2014/main" id="{D5CA96F2-1212-D229-5201-8028A81149DE}"/>
              </a:ext>
            </a:extLst>
          </p:cNvPr>
          <p:cNvPicPr>
            <a:picLocks noChangeAspect="1"/>
          </p:cNvPicPr>
          <p:nvPr/>
        </p:nvPicPr>
        <p:blipFill>
          <a:blip r:embed="rId2"/>
          <a:srcRect l="12037" t="5333" r="11111" b="4667"/>
          <a:stretch/>
        </p:blipFill>
        <p:spPr>
          <a:xfrm>
            <a:off x="5514159" y="1682829"/>
            <a:ext cx="3182981" cy="2070855"/>
          </a:xfrm>
          <a:prstGeom prst="rect">
            <a:avLst/>
          </a:prstGeom>
        </p:spPr>
      </p:pic>
      <p:sp>
        <p:nvSpPr>
          <p:cNvPr id="6" name="TextBox 5">
            <a:extLst>
              <a:ext uri="{FF2B5EF4-FFF2-40B4-BE49-F238E27FC236}">
                <a16:creationId xmlns:a16="http://schemas.microsoft.com/office/drawing/2014/main" id="{425B64F1-964A-650E-AD3A-564A6E1A859E}"/>
              </a:ext>
              <a:ext uri="{C183D7F6-B498-43B3-948B-1728B52AA6E4}">
                <adec:decorative xmlns:adec="http://schemas.microsoft.com/office/drawing/2017/decorative" val="0"/>
              </a:ext>
            </a:extLst>
          </p:cNvPr>
          <p:cNvSpPr txBox="1"/>
          <p:nvPr/>
        </p:nvSpPr>
        <p:spPr>
          <a:xfrm>
            <a:off x="5134075" y="3777735"/>
            <a:ext cx="3943150" cy="246221"/>
          </a:xfrm>
          <a:prstGeom prst="rect">
            <a:avLst/>
          </a:prstGeom>
          <a:noFill/>
        </p:spPr>
        <p:txBody>
          <a:bodyPr wrap="square" rtlCol="0">
            <a:spAutoFit/>
          </a:bodyPr>
          <a:lstStyle/>
          <a:p>
            <a:pPr algn="ctr"/>
            <a:r>
              <a:rPr lang="en-US" sz="1000" dirty="0"/>
              <a:t>Bernard Dupont on Wikimedia Commons. "Black and golden cicada."</a:t>
            </a:r>
          </a:p>
        </p:txBody>
      </p:sp>
    </p:spTree>
    <p:extLst>
      <p:ext uri="{BB962C8B-B14F-4D97-AF65-F5344CB8AC3E}">
        <p14:creationId xmlns:p14="http://schemas.microsoft.com/office/powerpoint/2010/main" val="1374784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2936188"/>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Discuss</a:t>
            </a:r>
            <a:r>
              <a:rPr lang="en-US" dirty="0"/>
              <a:t> the role of carbohydrates as a structural and functional macromolecule of animal and plant cells.</a:t>
            </a:r>
          </a:p>
          <a:p>
            <a:pPr marL="457200" indent="-457200">
              <a:buFont typeface="Arial" panose="020B0604020202020204" pitchFamily="34" charset="0"/>
              <a:buChar char="•"/>
              <a:tabLst>
                <a:tab pos="457200" algn="l"/>
              </a:tabLst>
            </a:pPr>
            <a:r>
              <a:rPr lang="en-US" b="1" i="0" dirty="0"/>
              <a:t>Explain</a:t>
            </a:r>
            <a:r>
              <a:rPr lang="en-US" i="0" dirty="0"/>
              <a:t> carbohydrate classifications.</a:t>
            </a:r>
          </a:p>
          <a:p>
            <a:pPr marL="457200" indent="-457200">
              <a:buFont typeface="Arial" panose="020B0604020202020204" pitchFamily="34" charset="0"/>
              <a:buChar char="•"/>
              <a:tabLst>
                <a:tab pos="457200" algn="l"/>
              </a:tabLst>
            </a:pPr>
            <a:r>
              <a:rPr lang="en-US" b="1" i="0" dirty="0"/>
              <a:t>List</a:t>
            </a:r>
            <a:r>
              <a:rPr lang="en-US" i="0" dirty="0"/>
              <a:t> common monosaccharides, disaccharides, and polysaccharides.</a:t>
            </a:r>
          </a:p>
          <a:p>
            <a:pPr lvl="1" indent="-457200">
              <a:buFont typeface="Arial" panose="020B0604020202020204" pitchFamily="34" charset="0"/>
              <a:buChar char="•"/>
              <a:tabLst>
                <a:tab pos="457200" algn="l"/>
              </a:tabLst>
            </a:pP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51FC-7967-6777-3190-82D93757B477}"/>
              </a:ext>
            </a:extLst>
          </p:cNvPr>
          <p:cNvSpPr>
            <a:spLocks noGrp="1"/>
          </p:cNvSpPr>
          <p:nvPr>
            <p:ph type="title"/>
          </p:nvPr>
        </p:nvSpPr>
        <p:spPr/>
        <p:txBody>
          <a:bodyPr/>
          <a:lstStyle/>
          <a:p>
            <a:r>
              <a:rPr lang="en-US" dirty="0"/>
              <a:t>Science and You</a:t>
            </a:r>
            <a:endParaRPr lang="en-IN" dirty="0"/>
          </a:p>
        </p:txBody>
      </p:sp>
      <p:sp>
        <p:nvSpPr>
          <p:cNvPr id="5" name="Content Placeholder 2">
            <a:extLst>
              <a:ext uri="{FF2B5EF4-FFF2-40B4-BE49-F238E27FC236}">
                <a16:creationId xmlns:a16="http://schemas.microsoft.com/office/drawing/2014/main" id="{3E2B737C-F98C-CC22-AC86-CB30D2E3DC5B}"/>
              </a:ext>
            </a:extLst>
          </p:cNvPr>
          <p:cNvSpPr>
            <a:spLocks noGrp="1"/>
          </p:cNvSpPr>
          <p:nvPr>
            <p:ph idx="1"/>
          </p:nvPr>
        </p:nvSpPr>
        <p:spPr>
          <a:xfrm>
            <a:off x="457200" y="1295400"/>
            <a:ext cx="8229600" cy="4556760"/>
          </a:xfrm>
          <a:solidFill>
            <a:srgbClr val="1F497D"/>
          </a:solidFill>
        </p:spPr>
        <p:txBody>
          <a:bodyPr>
            <a:normAutofit lnSpcReduction="10000"/>
          </a:bodyPr>
          <a:lstStyle/>
          <a:p>
            <a:r>
              <a:rPr lang="en-IN" b="0" i="0" dirty="0">
                <a:solidFill>
                  <a:schemeClr val="bg1"/>
                </a:solidFill>
                <a:effectLst/>
                <a:ea typeface="Open Sans" panose="020B0606030504020204" pitchFamily="34" charset="0"/>
                <a:cs typeface="Open Sans" panose="020B0606030504020204" pitchFamily="34" charset="0"/>
              </a:rPr>
              <a:t>Career: Registered Dietitian</a:t>
            </a:r>
          </a:p>
          <a:p>
            <a:pPr marL="457200" indent="-457200">
              <a:buFont typeface="Arial" panose="020B0604020202020204" pitchFamily="34" charset="0"/>
              <a:buChar char="•"/>
            </a:pPr>
            <a:r>
              <a:rPr lang="en-US" b="0" i="0" dirty="0">
                <a:solidFill>
                  <a:schemeClr val="bg1"/>
                </a:solidFill>
                <a:effectLst/>
                <a:ea typeface="Open Sans" panose="020B0606030504020204" pitchFamily="34" charset="0"/>
                <a:cs typeface="Open Sans" panose="020B0606030504020204" pitchFamily="34" charset="0"/>
              </a:rPr>
              <a:t>Many seek registered dietitians for tailored nutrition plans for health needs or athletics.</a:t>
            </a:r>
          </a:p>
          <a:p>
            <a:pPr marL="457200" indent="-457200">
              <a:buFont typeface="Arial" panose="020B0604020202020204" pitchFamily="34" charset="0"/>
              <a:buChar char="•"/>
            </a:pPr>
            <a:r>
              <a:rPr lang="en-US" b="0" i="0" dirty="0">
                <a:solidFill>
                  <a:schemeClr val="bg1"/>
                </a:solidFill>
                <a:effectLst/>
                <a:ea typeface="Open Sans" panose="020B0606030504020204" pitchFamily="34" charset="0"/>
                <a:cs typeface="Open Sans" panose="020B0606030504020204" pitchFamily="34" charset="0"/>
              </a:rPr>
              <a:t>Dietitians design nutrition plans to treat and prevent diseases across various settings.</a:t>
            </a:r>
          </a:p>
          <a:p>
            <a:pPr marL="457200" indent="-457200">
              <a:buFont typeface="Arial" panose="020B0604020202020204" pitchFamily="34" charset="0"/>
              <a:buChar char="•"/>
            </a:pPr>
            <a:r>
              <a:rPr lang="en-US" b="0" i="0" dirty="0">
                <a:solidFill>
                  <a:schemeClr val="bg1"/>
                </a:solidFill>
                <a:effectLst/>
                <a:ea typeface="Open Sans" panose="020B0606030504020204" pitchFamily="34" charset="0"/>
                <a:cs typeface="Open Sans" panose="020B0606030504020204" pitchFamily="34" charset="0"/>
              </a:rPr>
              <a:t>Becoming a registered dietitian requires a relevant bachelor's degree, internship, and national exam.</a:t>
            </a:r>
          </a:p>
          <a:p>
            <a:pPr marL="457200" indent="-457200">
              <a:buFont typeface="Arial" panose="020B0604020202020204" pitchFamily="34" charset="0"/>
              <a:buChar char="•"/>
            </a:pPr>
            <a:r>
              <a:rPr lang="en-US" b="0" i="0" dirty="0">
                <a:solidFill>
                  <a:schemeClr val="bg1"/>
                </a:solidFill>
                <a:effectLst/>
                <a:ea typeface="Open Sans" panose="020B0606030504020204" pitchFamily="34" charset="0"/>
                <a:cs typeface="Open Sans" panose="020B0606030504020204" pitchFamily="34" charset="0"/>
              </a:rPr>
              <a:t>Dietetics involves studying food sciences to become a </a:t>
            </a:r>
            <a:r>
              <a:rPr lang="en-US" dirty="0">
                <a:solidFill>
                  <a:schemeClr val="bg1"/>
                </a:solidFill>
                <a:ea typeface="Open Sans" panose="020B0606030504020204" pitchFamily="34" charset="0"/>
                <a:cs typeface="Open Sans" panose="020B0606030504020204" pitchFamily="34" charset="0"/>
              </a:rPr>
              <a:t>food expert, including </a:t>
            </a:r>
            <a:r>
              <a:rPr lang="en-US" b="0" i="0" dirty="0">
                <a:solidFill>
                  <a:schemeClr val="bg1"/>
                </a:solidFill>
                <a:effectLst/>
                <a:ea typeface="Open Sans" panose="020B0606030504020204" pitchFamily="34" charset="0"/>
                <a:cs typeface="Open Sans" panose="020B0606030504020204" pitchFamily="34" charset="0"/>
              </a:rPr>
              <a:t>like nutrition, chemistry, biochemistry, and physiology.</a:t>
            </a:r>
          </a:p>
          <a:p>
            <a:endParaRPr lang="en-US" dirty="0">
              <a:solidFill>
                <a:schemeClr val="bg1"/>
              </a:solidFill>
            </a:endParaRPr>
          </a:p>
        </p:txBody>
      </p:sp>
    </p:spTree>
    <p:extLst>
      <p:ext uri="{BB962C8B-B14F-4D97-AF65-F5344CB8AC3E}">
        <p14:creationId xmlns:p14="http://schemas.microsoft.com/office/powerpoint/2010/main" val="2149279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4A90A-5844-00F1-290A-D1B7AC52DFFA}"/>
              </a:ext>
            </a:extLst>
          </p:cNvPr>
          <p:cNvSpPr>
            <a:spLocks noGrp="1"/>
          </p:cNvSpPr>
          <p:nvPr>
            <p:ph type="title"/>
          </p:nvPr>
        </p:nvSpPr>
        <p:spPr/>
        <p:txBody>
          <a:bodyPr/>
          <a:lstStyle/>
          <a:p>
            <a:r>
              <a:rPr lang="en-IN" dirty="0"/>
              <a:t>Benefits of Carbohydrates</a:t>
            </a:r>
          </a:p>
        </p:txBody>
      </p:sp>
      <p:sp>
        <p:nvSpPr>
          <p:cNvPr id="3" name="Content Placeholder 2">
            <a:extLst>
              <a:ext uri="{FF2B5EF4-FFF2-40B4-BE49-F238E27FC236}">
                <a16:creationId xmlns:a16="http://schemas.microsoft.com/office/drawing/2014/main" id="{39D2F6AF-4F44-B1FD-DBA4-1E5B85A8229C}"/>
              </a:ext>
            </a:extLst>
          </p:cNvPr>
          <p:cNvSpPr>
            <a:spLocks noGrp="1"/>
          </p:cNvSpPr>
          <p:nvPr>
            <p:ph idx="1"/>
          </p:nvPr>
        </p:nvSpPr>
        <p:spPr/>
        <p:txBody>
          <a:bodyPr>
            <a:normAutofit/>
          </a:bodyPr>
          <a:lstStyle/>
          <a:p>
            <a:r>
              <a:rPr lang="en-US" sz="2600" dirty="0"/>
              <a:t>Benefits of carbohydrates for overall health:</a:t>
            </a:r>
          </a:p>
          <a:p>
            <a:pPr marL="457200" indent="-457200">
              <a:buFont typeface="Arial" panose="020B0604020202020204" pitchFamily="34" charset="0"/>
              <a:buChar char="•"/>
            </a:pPr>
            <a:r>
              <a:rPr lang="en-US" sz="2600" dirty="0"/>
              <a:t>Provide energy (4.3 Kcal/g) through glucose breakdown and ATP production</a:t>
            </a:r>
          </a:p>
          <a:p>
            <a:pPr marL="457200" indent="-457200">
              <a:buFont typeface="Arial" panose="020B0604020202020204" pitchFamily="34" charset="0"/>
              <a:buChar char="•"/>
            </a:pPr>
            <a:r>
              <a:rPr lang="en-US" sz="2600" dirty="0"/>
              <a:t>Contain fiber which aids in digestion and cholesterol regulation</a:t>
            </a:r>
          </a:p>
          <a:p>
            <a:r>
              <a:rPr lang="en-US" sz="2600" dirty="0"/>
              <a:t>Importance of carbohydrates in a balanced diet:</a:t>
            </a:r>
          </a:p>
          <a:p>
            <a:pPr marL="457200" indent="-457200">
              <a:buFont typeface="Arial" panose="020B0604020202020204" pitchFamily="34" charset="0"/>
              <a:buChar char="•"/>
            </a:pPr>
            <a:r>
              <a:rPr lang="en-US" sz="2600" dirty="0"/>
              <a:t>Have been a part of human diet for thousands of years</a:t>
            </a:r>
          </a:p>
          <a:p>
            <a:pPr marL="457200" indent="-457200">
              <a:buFont typeface="Arial" panose="020B0604020202020204" pitchFamily="34" charset="0"/>
              <a:buChar char="•"/>
            </a:pPr>
            <a:r>
              <a:rPr lang="en-US" sz="2600" dirty="0"/>
              <a:t>Should be supplemented with proteins, vitamins, and fats for a well-balanced diet</a:t>
            </a:r>
            <a:endParaRPr lang="en-IN" sz="2600" dirty="0"/>
          </a:p>
        </p:txBody>
      </p:sp>
    </p:spTree>
    <p:extLst>
      <p:ext uri="{BB962C8B-B14F-4D97-AF65-F5344CB8AC3E}">
        <p14:creationId xmlns:p14="http://schemas.microsoft.com/office/powerpoint/2010/main" val="1370255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BA5D2-8C66-776B-1849-3670E0B4BE28}"/>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F3B70786-3EAA-88D7-77BF-7894D17730B5}"/>
              </a:ext>
            </a:extLst>
          </p:cNvPr>
          <p:cNvSpPr>
            <a:spLocks noGrp="1"/>
          </p:cNvSpPr>
          <p:nvPr>
            <p:ph idx="1"/>
          </p:nvPr>
        </p:nvSpPr>
        <p:spPr/>
        <p:txBody>
          <a:bodyPr>
            <a:normAutofit lnSpcReduction="10000"/>
          </a:bodyPr>
          <a:lstStyle/>
          <a:p>
            <a:pPr marL="457200" indent="-457200">
              <a:buFont typeface="Arial" panose="020B0604020202020204" pitchFamily="34" charset="0"/>
              <a:buChar char="•"/>
            </a:pPr>
            <a:r>
              <a:rPr lang="en-US" dirty="0"/>
              <a:t>Carbohydrate are classified as monosaccharides, disaccharides, or polysaccharides.</a:t>
            </a:r>
          </a:p>
          <a:p>
            <a:pPr marL="457200" indent="-457200">
              <a:buFont typeface="Arial" panose="020B0604020202020204" pitchFamily="34" charset="0"/>
              <a:buChar char="•"/>
            </a:pPr>
            <a:r>
              <a:rPr lang="en-US" dirty="0"/>
              <a:t>Monosaccharides form disaccharide or polysaccharides through dehydration reactions that form glycosidic bonds.</a:t>
            </a:r>
          </a:p>
          <a:p>
            <a:pPr marL="457200" indent="-457200">
              <a:buFont typeface="Arial" panose="020B0604020202020204" pitchFamily="34" charset="0"/>
              <a:buChar char="•"/>
            </a:pPr>
            <a:r>
              <a:rPr lang="en-IN" dirty="0"/>
              <a:t>Monosaccharides are glucose, galactose, fructose and common disaccharides are lactose, maltose, sucrose.</a:t>
            </a:r>
            <a:endParaRPr lang="en-US" dirty="0"/>
          </a:p>
          <a:p>
            <a:pPr marL="457200" indent="-457200">
              <a:buFont typeface="Arial" panose="020B0604020202020204" pitchFamily="34" charset="0"/>
              <a:buChar char="•"/>
            </a:pPr>
            <a:r>
              <a:rPr lang="en-US" dirty="0"/>
              <a:t>Polysaccharides can store glucose as starch in plants and glycogen in animals.</a:t>
            </a:r>
          </a:p>
        </p:txBody>
      </p:sp>
    </p:spTree>
    <p:extLst>
      <p:ext uri="{BB962C8B-B14F-4D97-AF65-F5344CB8AC3E}">
        <p14:creationId xmlns:p14="http://schemas.microsoft.com/office/powerpoint/2010/main" val="2393228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Carbohydrates</a:t>
            </a:r>
          </a:p>
        </p:txBody>
      </p:sp>
      <p:sp>
        <p:nvSpPr>
          <p:cNvPr id="11267" name="Rectangle 3"/>
          <p:cNvSpPr>
            <a:spLocks noGrp="1"/>
          </p:cNvSpPr>
          <p:nvPr>
            <p:ph idx="1"/>
          </p:nvPr>
        </p:nvSpPr>
        <p:spPr>
          <a:xfrm>
            <a:off x="445477" y="1289221"/>
            <a:ext cx="4659923" cy="4572000"/>
          </a:xfrm>
          <a:prstGeom prst="rect">
            <a:avLst/>
          </a:prstGeom>
        </p:spPr>
        <p:txBody>
          <a:bodyPr>
            <a:noAutofit/>
          </a:bodyPr>
          <a:lstStyle/>
          <a:p>
            <a:pPr marL="447675" marR="0" lvl="0" indent="-447675" algn="l" defTabSz="914400" rtl="0" eaLnBrk="0" fontAlgn="base" latinLnBrk="0" hangingPunct="0">
              <a:lnSpc>
                <a:spcPct val="100000"/>
              </a:lnSpc>
              <a:spcBef>
                <a:spcPct val="0"/>
              </a:spcBef>
              <a:spcAft>
                <a:spcPct val="0"/>
              </a:spcAft>
              <a:buClrTx/>
              <a:buSzTx/>
              <a:buFontTx/>
              <a:buChar char="•"/>
              <a:tabLst/>
            </a:pPr>
            <a:r>
              <a:rPr lang="en-US" b="1" dirty="0"/>
              <a:t>Carbohydrates: </a:t>
            </a:r>
            <a:r>
              <a:rPr lang="en-US" dirty="0"/>
              <a:t>macromolecules with a ratio of carbon to hydrogen to oxygen of 1:2:1 that are essential in our diet:</a:t>
            </a:r>
          </a:p>
          <a:p>
            <a:pPr marL="1133475" lvl="2" indent="-447675" eaLnBrk="0" fontAlgn="base" hangingPunct="0">
              <a:spcBef>
                <a:spcPct val="0"/>
              </a:spcBef>
              <a:spcAft>
                <a:spcPct val="0"/>
              </a:spcAft>
              <a:buFontTx/>
              <a:buChar char="•"/>
            </a:pPr>
            <a:r>
              <a:rPr lang="en-US" sz="2800" dirty="0"/>
              <a:t>Providing energy through glucose </a:t>
            </a:r>
          </a:p>
          <a:p>
            <a:pPr marL="1133475" lvl="2" indent="-447675" eaLnBrk="0" fontAlgn="base" hangingPunct="0">
              <a:spcBef>
                <a:spcPct val="0"/>
              </a:spcBef>
              <a:spcAft>
                <a:spcPct val="0"/>
              </a:spcAft>
              <a:buFontTx/>
              <a:buChar char="•"/>
            </a:pPr>
            <a:r>
              <a:rPr lang="en-US" sz="2800" dirty="0"/>
              <a:t>Present in natural sources like grains, fruits, and vegetables</a:t>
            </a:r>
          </a:p>
          <a:p>
            <a:pPr marL="447675" marR="0" lvl="0" indent="-447675" algn="l" defTabSz="914400" rtl="0" eaLnBrk="0" fontAlgn="base" latinLnBrk="0" hangingPunct="0">
              <a:lnSpc>
                <a:spcPct val="100000"/>
              </a:lnSpc>
              <a:spcBef>
                <a:spcPct val="0"/>
              </a:spcBef>
              <a:spcAft>
                <a:spcPct val="0"/>
              </a:spcAft>
              <a:buClrTx/>
              <a:buSzTx/>
              <a:buFontTx/>
              <a:buChar char="•"/>
              <a:tabLst/>
            </a:pPr>
            <a:endParaRPr lang="en-US" sz="2500" dirty="0"/>
          </a:p>
        </p:txBody>
      </p:sp>
      <p:sp>
        <p:nvSpPr>
          <p:cNvPr id="4" name="TextBox 3">
            <a:extLst>
              <a:ext uri="{FF2B5EF4-FFF2-40B4-BE49-F238E27FC236}">
                <a16:creationId xmlns:a16="http://schemas.microsoft.com/office/drawing/2014/main" id="{5436FD23-71B0-F465-E012-A03A89548B0E}"/>
              </a:ext>
              <a:ext uri="{C183D7F6-B498-43B3-948B-1728B52AA6E4}">
                <adec:decorative xmlns:adec="http://schemas.microsoft.com/office/drawing/2017/decorative" val="0"/>
              </a:ext>
            </a:extLst>
          </p:cNvPr>
          <p:cNvSpPr txBox="1"/>
          <p:nvPr/>
        </p:nvSpPr>
        <p:spPr>
          <a:xfrm>
            <a:off x="6235211" y="1289221"/>
            <a:ext cx="1181100" cy="307777"/>
          </a:xfrm>
          <a:prstGeom prst="rect">
            <a:avLst/>
          </a:prstGeom>
          <a:noFill/>
        </p:spPr>
        <p:txBody>
          <a:bodyPr wrap="square" rtlCol="0">
            <a:spAutoFit/>
          </a:bodyPr>
          <a:lstStyle/>
          <a:p>
            <a:pPr algn="ctr"/>
            <a:r>
              <a:rPr lang="en-US" sz="1400" b="1" dirty="0"/>
              <a:t>3.2 Figure 1</a:t>
            </a:r>
          </a:p>
        </p:txBody>
      </p:sp>
      <p:pic>
        <p:nvPicPr>
          <p:cNvPr id="2" name="Content Placeholder 10" descr="An image shows several different kinds of fruits, such as apples, oranges, pomegranates, and grapefruit.">
            <a:extLst>
              <a:ext uri="{FF2B5EF4-FFF2-40B4-BE49-F238E27FC236}">
                <a16:creationId xmlns:a16="http://schemas.microsoft.com/office/drawing/2014/main" id="{C4D2D511-E479-EA2F-8FE4-6F4C5133B17A}"/>
              </a:ext>
            </a:extLst>
          </p:cNvPr>
          <p:cNvPicPr>
            <a:picLocks noChangeAspect="1"/>
          </p:cNvPicPr>
          <p:nvPr/>
        </p:nvPicPr>
        <p:blipFill>
          <a:blip r:embed="rId3"/>
          <a:srcRect l="12037" t="5333" r="12037" b="4667"/>
          <a:stretch/>
        </p:blipFill>
        <p:spPr>
          <a:xfrm>
            <a:off x="5035061" y="1648400"/>
            <a:ext cx="3581400" cy="2358483"/>
          </a:xfrm>
          <a:prstGeom prst="rect">
            <a:avLst/>
          </a:prstGeom>
        </p:spPr>
      </p:pic>
      <p:sp>
        <p:nvSpPr>
          <p:cNvPr id="5" name="TextBox 4">
            <a:extLst>
              <a:ext uri="{FF2B5EF4-FFF2-40B4-BE49-F238E27FC236}">
                <a16:creationId xmlns:a16="http://schemas.microsoft.com/office/drawing/2014/main" id="{E4D9076E-77A0-5066-8333-2C6B6A1BA8F0}"/>
              </a:ext>
              <a:ext uri="{C183D7F6-B498-43B3-948B-1728B52AA6E4}">
                <adec:decorative xmlns:adec="http://schemas.microsoft.com/office/drawing/2017/decorative" val="0"/>
              </a:ext>
            </a:extLst>
          </p:cNvPr>
          <p:cNvSpPr txBox="1"/>
          <p:nvPr/>
        </p:nvSpPr>
        <p:spPr>
          <a:xfrm>
            <a:off x="4953000" y="4030358"/>
            <a:ext cx="3745523" cy="246221"/>
          </a:xfrm>
          <a:prstGeom prst="rect">
            <a:avLst/>
          </a:prstGeom>
          <a:noFill/>
        </p:spPr>
        <p:txBody>
          <a:bodyPr wrap="square" rtlCol="0">
            <a:spAutoFit/>
          </a:bodyPr>
          <a:lstStyle/>
          <a:p>
            <a:pPr algn="ctr"/>
            <a:r>
              <a:rPr lang="en-US" sz="1000" dirty="0"/>
              <a:t>Miomir Magdevski on Wikimedia Commons. "Fruits."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DDBDB-FA84-0CF0-8691-1AABC9040F6C}"/>
              </a:ext>
            </a:extLst>
          </p:cNvPr>
          <p:cNvSpPr>
            <a:spLocks noGrp="1"/>
          </p:cNvSpPr>
          <p:nvPr>
            <p:ph type="title"/>
          </p:nvPr>
        </p:nvSpPr>
        <p:spPr/>
        <p:txBody>
          <a:bodyPr/>
          <a:lstStyle/>
          <a:p>
            <a:r>
              <a:rPr lang="en-US" dirty="0"/>
              <a:t>Molecular Structures</a:t>
            </a:r>
          </a:p>
        </p:txBody>
      </p:sp>
      <p:sp>
        <p:nvSpPr>
          <p:cNvPr id="3" name="Content Placeholder 2">
            <a:extLst>
              <a:ext uri="{FF2B5EF4-FFF2-40B4-BE49-F238E27FC236}">
                <a16:creationId xmlns:a16="http://schemas.microsoft.com/office/drawing/2014/main" id="{D8E1A853-966C-99FB-FA3D-E8AEC7D6C9EF}"/>
              </a:ext>
            </a:extLst>
          </p:cNvPr>
          <p:cNvSpPr>
            <a:spLocks noGrp="1"/>
          </p:cNvSpPr>
          <p:nvPr>
            <p:ph idx="1"/>
          </p:nvPr>
        </p:nvSpPr>
        <p:spPr>
          <a:xfrm>
            <a:off x="457200" y="1280160"/>
            <a:ext cx="8229600" cy="4572000"/>
          </a:xfrm>
        </p:spPr>
        <p:txBody>
          <a:bodyPr>
            <a:noAutofit/>
          </a:bodyPr>
          <a:lstStyle/>
          <a:p>
            <a:pPr marL="447675" marR="0" lvl="0" indent="-447675"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chemeClr val="tx1"/>
                </a:solidFill>
                <a:effectLst/>
                <a:latin typeface="+mj-lt"/>
              </a:rPr>
              <a:t>The stoichiometric formula (CH</a:t>
            </a:r>
            <a:r>
              <a:rPr lang="en-IN" sz="2400" baseline="-25000" dirty="0"/>
              <a:t>2</a:t>
            </a:r>
            <a:r>
              <a:rPr kumimoji="0" lang="en-US" altLang="en-US" sz="2400" i="0" u="none" strike="noStrike" cap="none" normalizeH="0" baseline="0" dirty="0">
                <a:ln>
                  <a:noFill/>
                </a:ln>
                <a:solidFill>
                  <a:schemeClr val="tx1"/>
                </a:solidFill>
                <a:effectLst/>
                <a:latin typeface="+mj-lt"/>
              </a:rPr>
              <a:t>O)</a:t>
            </a:r>
            <a:r>
              <a:rPr kumimoji="0" lang="en-US" altLang="en-US" sz="2400" i="1" u="none" strike="noStrike" cap="none" normalizeH="0" baseline="0" dirty="0">
                <a:ln>
                  <a:noFill/>
                </a:ln>
                <a:solidFill>
                  <a:schemeClr val="tx1"/>
                </a:solidFill>
                <a:effectLst/>
                <a:latin typeface="+mj-lt"/>
              </a:rPr>
              <a:t>n</a:t>
            </a:r>
            <a:r>
              <a:rPr kumimoji="0" lang="en-US" altLang="en-US" sz="2400" i="0" u="none" strike="noStrike" cap="none" normalizeH="0" baseline="0" dirty="0">
                <a:ln>
                  <a:noFill/>
                </a:ln>
                <a:solidFill>
                  <a:schemeClr val="tx1"/>
                </a:solidFill>
                <a:effectLst/>
                <a:latin typeface="+mj-lt"/>
              </a:rPr>
              <a:t> represents carbohydrates, where </a:t>
            </a:r>
            <a:r>
              <a:rPr kumimoji="0" lang="en-US" altLang="en-US" sz="2400" i="1" u="none" strike="noStrike" cap="none" normalizeH="0" baseline="0" dirty="0">
                <a:ln>
                  <a:noFill/>
                </a:ln>
                <a:solidFill>
                  <a:schemeClr val="tx1"/>
                </a:solidFill>
                <a:effectLst/>
                <a:latin typeface="+mj-lt"/>
              </a:rPr>
              <a:t>n</a:t>
            </a:r>
            <a:r>
              <a:rPr kumimoji="0" lang="en-US" altLang="en-US" sz="2400" i="0" u="none" strike="noStrike" cap="none" normalizeH="0" baseline="0" dirty="0">
                <a:ln>
                  <a:noFill/>
                </a:ln>
                <a:solidFill>
                  <a:schemeClr val="tx1"/>
                </a:solidFill>
                <a:effectLst/>
                <a:latin typeface="+mj-lt"/>
              </a:rPr>
              <a:t> is the number of carbons in the molecule.</a:t>
            </a:r>
            <a:endParaRPr kumimoji="0" lang="en-US" altLang="en-US" sz="2400" b="0" i="0" u="none" strike="noStrike" cap="none" normalizeH="0" baseline="0" dirty="0">
              <a:ln>
                <a:noFill/>
              </a:ln>
              <a:solidFill>
                <a:schemeClr val="tx1"/>
              </a:solidFill>
              <a:effectLst/>
              <a:latin typeface="+mj-lt"/>
            </a:endParaRPr>
          </a:p>
          <a:p>
            <a:pPr marL="1190625" lvl="1" indent="-447675" eaLnBrk="0" fontAlgn="base" hangingPunct="0">
              <a:spcBef>
                <a:spcPct val="0"/>
              </a:spcBef>
              <a:spcAft>
                <a:spcPct val="0"/>
              </a:spcAft>
              <a:buFontTx/>
              <a:buChar char="•"/>
            </a:pPr>
            <a:r>
              <a:rPr lang="en-US" altLang="en-US" sz="2400" dirty="0">
                <a:solidFill>
                  <a:schemeClr val="tx1"/>
                </a:solidFill>
                <a:latin typeface="+mj-lt"/>
              </a:rPr>
              <a:t>R</a:t>
            </a:r>
            <a:r>
              <a:rPr kumimoji="0" lang="en-US" altLang="en-US" sz="2400" b="0" i="0" u="none" strike="noStrike" cap="none" normalizeH="0" baseline="0" dirty="0">
                <a:ln>
                  <a:noFill/>
                </a:ln>
                <a:solidFill>
                  <a:schemeClr val="tx1"/>
                </a:solidFill>
                <a:effectLst/>
                <a:latin typeface="+mj-lt"/>
              </a:rPr>
              <a:t>atio of carbon to hydrogen to oxygen in carbohydrate molecules is 1:2:1</a:t>
            </a:r>
          </a:p>
          <a:p>
            <a:pPr marL="447675" marR="0" lvl="0" indent="-447675"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mj-lt"/>
              </a:rPr>
              <a:t>Glucose has the chemical formula C</a:t>
            </a:r>
            <a:r>
              <a:rPr lang="en-US" altLang="en-US" sz="2400" baseline="-25000" dirty="0"/>
              <a:t>6</a:t>
            </a:r>
            <a:r>
              <a:rPr kumimoji="0" lang="en-US" altLang="en-US" sz="2400" b="0" i="0" u="none" strike="noStrike" cap="none" normalizeH="0" baseline="0" dirty="0">
                <a:ln>
                  <a:noFill/>
                </a:ln>
                <a:solidFill>
                  <a:schemeClr val="tx1"/>
                </a:solidFill>
                <a:effectLst/>
                <a:latin typeface="+mj-lt"/>
              </a:rPr>
              <a:t>H</a:t>
            </a:r>
            <a:r>
              <a:rPr lang="en-US" altLang="en-US" sz="2400" baseline="-25000" dirty="0"/>
              <a:t>12</a:t>
            </a:r>
            <a:r>
              <a:rPr kumimoji="0" lang="en-US" altLang="en-US" sz="2400" b="0" i="0" u="none" strike="noStrike" cap="none" normalizeH="0" baseline="0" dirty="0">
                <a:ln>
                  <a:noFill/>
                </a:ln>
                <a:solidFill>
                  <a:schemeClr val="tx1"/>
                </a:solidFill>
                <a:effectLst/>
                <a:latin typeface="+mj-lt"/>
              </a:rPr>
              <a:t>O</a:t>
            </a:r>
            <a:r>
              <a:rPr lang="en-US" altLang="en-US" sz="2400" baseline="-25000" dirty="0"/>
              <a:t>6</a:t>
            </a:r>
            <a:endParaRPr lang="en-US" altLang="en-US" sz="2400" dirty="0">
              <a:solidFill>
                <a:schemeClr val="tx1"/>
              </a:solidFill>
              <a:latin typeface="+mj-lt"/>
            </a:endParaRPr>
          </a:p>
          <a:p>
            <a:pPr marL="447675" marR="0" lvl="0" indent="-447675"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mj-lt"/>
              </a:rPr>
              <a:t>The term "carbohydrate" originates from the components carbon (</a:t>
            </a:r>
            <a:r>
              <a:rPr kumimoji="0" lang="en-US" altLang="en-US" sz="2400" b="0" i="1" u="none" strike="noStrike" cap="none" normalizeH="0" baseline="0" dirty="0">
                <a:ln>
                  <a:noFill/>
                </a:ln>
                <a:solidFill>
                  <a:schemeClr val="tx1"/>
                </a:solidFill>
                <a:effectLst/>
                <a:latin typeface="+mj-lt"/>
              </a:rPr>
              <a:t>carbo</a:t>
            </a:r>
            <a:r>
              <a:rPr kumimoji="0" lang="en-US" altLang="en-US" sz="2400" b="0" i="0" u="none" strike="noStrike" cap="none" normalizeH="0" baseline="0" dirty="0">
                <a:ln>
                  <a:noFill/>
                </a:ln>
                <a:solidFill>
                  <a:schemeClr val="tx1"/>
                </a:solidFill>
                <a:effectLst/>
                <a:latin typeface="+mj-lt"/>
              </a:rPr>
              <a:t>-) and water (-</a:t>
            </a:r>
            <a:r>
              <a:rPr kumimoji="0" lang="en-US" altLang="en-US" sz="2400" b="0" i="1" u="none" strike="noStrike" cap="none" normalizeH="0" baseline="0" dirty="0">
                <a:ln>
                  <a:noFill/>
                </a:ln>
                <a:solidFill>
                  <a:schemeClr val="tx1"/>
                </a:solidFill>
                <a:effectLst/>
                <a:latin typeface="+mj-lt"/>
              </a:rPr>
              <a:t>hydrate</a:t>
            </a:r>
            <a:r>
              <a:rPr kumimoji="0" lang="en-US" altLang="en-US" sz="2400" b="0" i="0" u="none" strike="noStrike" cap="none" normalizeH="0" baseline="0" dirty="0">
                <a:ln>
                  <a:noFill/>
                </a:ln>
                <a:solidFill>
                  <a:schemeClr val="tx1"/>
                </a:solidFill>
                <a:effectLst/>
                <a:latin typeface="+mj-lt"/>
              </a:rPr>
              <a:t>).</a:t>
            </a:r>
          </a:p>
          <a:p>
            <a:pPr marL="447675" marR="0" lvl="0" indent="-447675"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mj-lt"/>
              </a:rPr>
              <a:t>Scientists classify carbohydrates into three subtypes: monosaccharides, disaccharides, and polysaccharides.</a:t>
            </a:r>
          </a:p>
        </p:txBody>
      </p:sp>
    </p:spTree>
    <p:extLst>
      <p:ext uri="{BB962C8B-B14F-4D97-AF65-F5344CB8AC3E}">
        <p14:creationId xmlns:p14="http://schemas.microsoft.com/office/powerpoint/2010/main" val="1039967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016ED-F606-985B-B562-E66701223E36}"/>
              </a:ext>
            </a:extLst>
          </p:cNvPr>
          <p:cNvSpPr>
            <a:spLocks noGrp="1"/>
          </p:cNvSpPr>
          <p:nvPr>
            <p:ph type="title"/>
          </p:nvPr>
        </p:nvSpPr>
        <p:spPr/>
        <p:txBody>
          <a:bodyPr/>
          <a:lstStyle/>
          <a:p>
            <a:r>
              <a:rPr lang="en-US" dirty="0"/>
              <a:t>Think It Through</a:t>
            </a:r>
            <a:r>
              <a:rPr lang="en-US" sz="1400" baseline="-25000" dirty="0"/>
              <a:t>1</a:t>
            </a:r>
          </a:p>
        </p:txBody>
      </p:sp>
      <p:sp>
        <p:nvSpPr>
          <p:cNvPr id="3" name="Content Placeholder 2">
            <a:extLst>
              <a:ext uri="{FF2B5EF4-FFF2-40B4-BE49-F238E27FC236}">
                <a16:creationId xmlns:a16="http://schemas.microsoft.com/office/drawing/2014/main" id="{386145F2-855F-FA46-2075-67AC98E53A2A}"/>
              </a:ext>
            </a:extLst>
          </p:cNvPr>
          <p:cNvSpPr>
            <a:spLocks noGrp="1"/>
          </p:cNvSpPr>
          <p:nvPr>
            <p:ph idx="1"/>
          </p:nvPr>
        </p:nvSpPr>
        <p:spPr>
          <a:xfrm>
            <a:off x="457200" y="1280159"/>
            <a:ext cx="8229600" cy="1386841"/>
          </a:xfrm>
          <a:solidFill>
            <a:schemeClr val="accent1"/>
          </a:solidFill>
        </p:spPr>
        <p:txBody>
          <a:bodyPr/>
          <a:lstStyle/>
          <a:p>
            <a:r>
              <a:rPr lang="en-US" dirty="0">
                <a:solidFill>
                  <a:schemeClr val="bg1"/>
                </a:solidFill>
              </a:rPr>
              <a:t>Ascorbic acid is a compound made of C, H, and O atoms and has a chemical formula of C</a:t>
            </a:r>
            <a:r>
              <a:rPr lang="en-US" baseline="-25000" dirty="0">
                <a:solidFill>
                  <a:schemeClr val="bg1"/>
                </a:solidFill>
              </a:rPr>
              <a:t>6</a:t>
            </a:r>
            <a:r>
              <a:rPr lang="en-US" dirty="0">
                <a:solidFill>
                  <a:schemeClr val="bg1"/>
                </a:solidFill>
              </a:rPr>
              <a:t>H</a:t>
            </a:r>
            <a:r>
              <a:rPr lang="en-US" baseline="-25000" dirty="0">
                <a:solidFill>
                  <a:schemeClr val="bg1"/>
                </a:solidFill>
              </a:rPr>
              <a:t>8</a:t>
            </a:r>
            <a:r>
              <a:rPr lang="en-US" dirty="0">
                <a:solidFill>
                  <a:schemeClr val="bg1"/>
                </a:solidFill>
              </a:rPr>
              <a:t>O</a:t>
            </a:r>
            <a:r>
              <a:rPr lang="en-US" baseline="-25000" dirty="0">
                <a:solidFill>
                  <a:schemeClr val="bg1"/>
                </a:solidFill>
              </a:rPr>
              <a:t>6</a:t>
            </a:r>
            <a:r>
              <a:rPr lang="en-US" dirty="0">
                <a:solidFill>
                  <a:schemeClr val="bg1"/>
                </a:solidFill>
              </a:rPr>
              <a:t>. Why is it not considered to be a carbohydrate?</a:t>
            </a:r>
          </a:p>
        </p:txBody>
      </p:sp>
    </p:spTree>
    <p:extLst>
      <p:ext uri="{BB962C8B-B14F-4D97-AF65-F5344CB8AC3E}">
        <p14:creationId xmlns:p14="http://schemas.microsoft.com/office/powerpoint/2010/main" val="863616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EF901-EBFB-31A2-0095-837E180393EE}"/>
              </a:ext>
            </a:extLst>
          </p:cNvPr>
          <p:cNvSpPr>
            <a:spLocks noGrp="1"/>
          </p:cNvSpPr>
          <p:nvPr>
            <p:ph type="title"/>
          </p:nvPr>
        </p:nvSpPr>
        <p:spPr/>
        <p:txBody>
          <a:bodyPr/>
          <a:lstStyle/>
          <a:p>
            <a:r>
              <a:rPr lang="en-IN" dirty="0"/>
              <a:t>Monosaccharides</a:t>
            </a:r>
            <a:r>
              <a:rPr lang="en-IN" sz="1400" baseline="-25000" dirty="0"/>
              <a:t>1</a:t>
            </a:r>
            <a:endParaRPr lang="en-IN" sz="1400" dirty="0"/>
          </a:p>
        </p:txBody>
      </p:sp>
      <p:sp>
        <p:nvSpPr>
          <p:cNvPr id="3" name="Content Placeholder 2">
            <a:extLst>
              <a:ext uri="{FF2B5EF4-FFF2-40B4-BE49-F238E27FC236}">
                <a16:creationId xmlns:a16="http://schemas.microsoft.com/office/drawing/2014/main" id="{1D7FBE66-C58E-0DAD-BF12-7A0715FDC488}"/>
              </a:ext>
            </a:extLst>
          </p:cNvPr>
          <p:cNvSpPr>
            <a:spLocks noGrp="1"/>
          </p:cNvSpPr>
          <p:nvPr>
            <p:ph idx="1"/>
          </p:nvPr>
        </p:nvSpPr>
        <p:spPr/>
        <p:txBody>
          <a:bodyPr>
            <a:normAutofit/>
          </a:bodyPr>
          <a:lstStyle/>
          <a:p>
            <a:pPr marL="457200" indent="-457200">
              <a:buFont typeface="Arial" panose="020B0604020202020204" pitchFamily="34" charset="0"/>
              <a:buChar char="•"/>
            </a:pPr>
            <a:r>
              <a:rPr lang="en-US" sz="2400" b="1" dirty="0"/>
              <a:t>Monosaccharides: </a:t>
            </a:r>
            <a:r>
              <a:rPr lang="en-US" sz="2400" dirty="0"/>
              <a:t>(mono- means </a:t>
            </a:r>
            <a:r>
              <a:rPr kumimoji="0" lang="en-US" altLang="en-US" sz="2400" b="0" i="0" u="none" strike="noStrike" cap="none" normalizeH="0" baseline="0" dirty="0">
                <a:ln>
                  <a:noFill/>
                </a:ln>
                <a:solidFill>
                  <a:schemeClr val="tx1"/>
                </a:solidFill>
                <a:effectLst/>
                <a:latin typeface="+mj-lt"/>
              </a:rPr>
              <a:t>"</a:t>
            </a:r>
            <a:r>
              <a:rPr lang="en-US" sz="2400" dirty="0"/>
              <a:t>one</a:t>
            </a:r>
            <a:r>
              <a:rPr kumimoji="0" lang="en-US" altLang="en-US" sz="2400" b="0" i="0" u="none" strike="noStrike" cap="none" normalizeH="0" baseline="0" dirty="0">
                <a:ln>
                  <a:noFill/>
                </a:ln>
                <a:solidFill>
                  <a:schemeClr val="tx1"/>
                </a:solidFill>
                <a:effectLst/>
                <a:latin typeface="+mj-lt"/>
              </a:rPr>
              <a:t>"</a:t>
            </a:r>
            <a:r>
              <a:rPr lang="en-US" sz="2400" dirty="0"/>
              <a:t>; sacchar- means </a:t>
            </a:r>
            <a:r>
              <a:rPr kumimoji="0" lang="en-US" altLang="en-US" sz="2400" b="0" i="0" u="none" strike="noStrike" cap="none" normalizeH="0" baseline="0" dirty="0">
                <a:ln>
                  <a:noFill/>
                </a:ln>
                <a:solidFill>
                  <a:schemeClr val="tx1"/>
                </a:solidFill>
                <a:effectLst/>
                <a:latin typeface="+mj-lt"/>
              </a:rPr>
              <a:t>"</a:t>
            </a:r>
            <a:r>
              <a:rPr lang="en-US" sz="2400" dirty="0"/>
              <a:t>sweet</a:t>
            </a:r>
            <a:r>
              <a:rPr kumimoji="0" lang="en-US" altLang="en-US" sz="2400" b="0" i="0" u="none" strike="noStrike" cap="none" normalizeH="0" baseline="0" dirty="0">
                <a:ln>
                  <a:noFill/>
                </a:ln>
                <a:solidFill>
                  <a:schemeClr val="tx1"/>
                </a:solidFill>
                <a:effectLst/>
                <a:latin typeface="+mj-lt"/>
              </a:rPr>
              <a:t>"</a:t>
            </a:r>
            <a:r>
              <a:rPr lang="en-US" sz="2400" dirty="0"/>
              <a:t>) simple sugars, such as glucose, that typically contain three to seven carbon atoms with names ending in "-</a:t>
            </a:r>
            <a:r>
              <a:rPr lang="en-US" sz="2400" i="1" dirty="0"/>
              <a:t>ose</a:t>
            </a:r>
            <a:r>
              <a:rPr lang="en-US" sz="2400" dirty="0"/>
              <a:t>"</a:t>
            </a:r>
          </a:p>
          <a:p>
            <a:pPr marL="1200150" lvl="1" indent="-457200">
              <a:buFont typeface="Arial" panose="020B0604020202020204" pitchFamily="34" charset="0"/>
              <a:buChar char="•"/>
            </a:pPr>
            <a:r>
              <a:rPr lang="en-US" sz="2400" dirty="0"/>
              <a:t>Aldoses contain an aldehyde group (R-CH=O).</a:t>
            </a:r>
          </a:p>
          <a:p>
            <a:pPr marL="1200150" lvl="1" indent="-457200">
              <a:buFont typeface="Arial" panose="020B0604020202020204" pitchFamily="34" charset="0"/>
              <a:buChar char="•"/>
            </a:pPr>
            <a:r>
              <a:rPr lang="en-US" sz="2400" dirty="0"/>
              <a:t>Ketoses contain a ketone group (RC(=O)R’).</a:t>
            </a:r>
          </a:p>
          <a:p>
            <a:pPr marL="1200150" lvl="1" indent="-457200">
              <a:buFont typeface="Arial" panose="020B0604020202020204" pitchFamily="34" charset="0"/>
              <a:buChar char="•"/>
            </a:pPr>
            <a:r>
              <a:rPr lang="en-US" sz="2400" dirty="0"/>
              <a:t>Can be trioses (three carbons), pentoses (five carbons), or hexoses (six carbons).</a:t>
            </a:r>
          </a:p>
          <a:p>
            <a:pPr marL="457200" lvl="1" indent="-457200">
              <a:buFont typeface="Arial" panose="020B0604020202020204" pitchFamily="34" charset="0"/>
              <a:buChar char="•"/>
            </a:pPr>
            <a:r>
              <a:rPr lang="en-US" sz="2400" dirty="0">
                <a:solidFill>
                  <a:srgbClr val="366092"/>
                </a:solidFill>
              </a:rPr>
              <a:t>All biologically relevant monosaccharides have a linear arrangement with a carbonyl group (C=O).</a:t>
            </a:r>
          </a:p>
        </p:txBody>
      </p:sp>
    </p:spTree>
    <p:extLst>
      <p:ext uri="{BB962C8B-B14F-4D97-AF65-F5344CB8AC3E}">
        <p14:creationId xmlns:p14="http://schemas.microsoft.com/office/powerpoint/2010/main" val="570008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1157C-3728-371C-B93E-6011DF1D15A8}"/>
              </a:ext>
            </a:extLst>
          </p:cNvPr>
          <p:cNvSpPr>
            <a:spLocks noGrp="1"/>
          </p:cNvSpPr>
          <p:nvPr>
            <p:ph type="title"/>
          </p:nvPr>
        </p:nvSpPr>
        <p:spPr/>
        <p:txBody>
          <a:bodyPr/>
          <a:lstStyle/>
          <a:p>
            <a:r>
              <a:rPr lang="en-IN" dirty="0"/>
              <a:t>3.2 Figure 2</a:t>
            </a:r>
          </a:p>
        </p:txBody>
      </p:sp>
      <p:sp>
        <p:nvSpPr>
          <p:cNvPr id="6" name="TextBox 5">
            <a:extLst>
              <a:ext uri="{FF2B5EF4-FFF2-40B4-BE49-F238E27FC236}">
                <a16:creationId xmlns:a16="http://schemas.microsoft.com/office/drawing/2014/main" id="{5654A54F-1111-0E82-8BE7-45EE04AEABF1}"/>
              </a:ext>
              <a:ext uri="{C183D7F6-B498-43B3-948B-1728B52AA6E4}">
                <adec:decorative xmlns:adec="http://schemas.microsoft.com/office/drawing/2017/decorative" val="0"/>
              </a:ext>
            </a:extLst>
          </p:cNvPr>
          <p:cNvSpPr txBox="1"/>
          <p:nvPr/>
        </p:nvSpPr>
        <p:spPr>
          <a:xfrm>
            <a:off x="533399" y="5334000"/>
            <a:ext cx="8153059" cy="246221"/>
          </a:xfrm>
          <a:prstGeom prst="rect">
            <a:avLst/>
          </a:prstGeom>
          <a:noFill/>
        </p:spPr>
        <p:txBody>
          <a:bodyPr wrap="square" rtlCol="0">
            <a:spAutoFit/>
          </a:bodyPr>
          <a:lstStyle/>
          <a:p>
            <a:pPr algn="ctr"/>
            <a:r>
              <a:rPr lang="en-US" sz="1000" dirty="0"/>
              <a:t>OpenStax. "Monosaccharides." Modified. </a:t>
            </a:r>
          </a:p>
        </p:txBody>
      </p:sp>
      <p:pic>
        <p:nvPicPr>
          <p:cNvPr id="7" name="Content Placeholder 5" descr="The molecular structures of glyceraldehyde, an aldose, and dihydroxyacetone, a ketose, are shown. Both sugars have a three-carbon backbone. Glyceraldehyde has a carbonyl group (a carbon double-bonded to an oxygen) at one end of the carbon chain with hydroxyl (O H) groups attached to the other carbons. Dihydroxyacetone has a carbonyl group in the middle of the chain and alcohol groups at each end. Below them, the molecular structures of linear forms of ribose, pentose, and glucose (a hexose), are also shown. Both ribose and glucose are aldoses with a carbonyl group at the end of chain, and hydroxyl groups attached to the other carbons.">
            <a:extLst>
              <a:ext uri="{FF2B5EF4-FFF2-40B4-BE49-F238E27FC236}">
                <a16:creationId xmlns:a16="http://schemas.microsoft.com/office/drawing/2014/main" id="{3E2C4F0B-F75B-C5BD-44AE-9C974FEF9D06}"/>
              </a:ext>
            </a:extLst>
          </p:cNvPr>
          <p:cNvPicPr>
            <a:picLocks noChangeAspect="1"/>
          </p:cNvPicPr>
          <p:nvPr/>
        </p:nvPicPr>
        <p:blipFill>
          <a:blip r:embed="rId3"/>
          <a:srcRect t="4000" b="7666"/>
          <a:stretch/>
        </p:blipFill>
        <p:spPr>
          <a:xfrm>
            <a:off x="495128" y="1331976"/>
            <a:ext cx="8229600" cy="4038600"/>
          </a:xfrm>
          <a:prstGeom prst="rect">
            <a:avLst/>
          </a:prstGeom>
        </p:spPr>
      </p:pic>
    </p:spTree>
    <p:extLst>
      <p:ext uri="{BB962C8B-B14F-4D97-AF65-F5344CB8AC3E}">
        <p14:creationId xmlns:p14="http://schemas.microsoft.com/office/powerpoint/2010/main" val="518334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16BB3-CECD-2F3E-7AFD-11EDD47772BE}"/>
              </a:ext>
            </a:extLst>
          </p:cNvPr>
          <p:cNvSpPr>
            <a:spLocks noGrp="1"/>
          </p:cNvSpPr>
          <p:nvPr>
            <p:ph type="title"/>
          </p:nvPr>
        </p:nvSpPr>
        <p:spPr/>
        <p:txBody>
          <a:bodyPr/>
          <a:lstStyle/>
          <a:p>
            <a:r>
              <a:rPr lang="en-IN" dirty="0"/>
              <a:t>Monosaccharides</a:t>
            </a:r>
            <a:r>
              <a:rPr lang="en-IN" sz="1400" baseline="-25000" dirty="0"/>
              <a:t>2</a:t>
            </a:r>
            <a:endParaRPr lang="en-IN" dirty="0"/>
          </a:p>
        </p:txBody>
      </p:sp>
      <p:sp>
        <p:nvSpPr>
          <p:cNvPr id="3" name="Content Placeholder 2">
            <a:extLst>
              <a:ext uri="{FF2B5EF4-FFF2-40B4-BE49-F238E27FC236}">
                <a16:creationId xmlns:a16="http://schemas.microsoft.com/office/drawing/2014/main" id="{76F173AF-FF03-674B-0856-BE499E2C8E7C}"/>
              </a:ext>
            </a:extLst>
          </p:cNvPr>
          <p:cNvSpPr>
            <a:spLocks noGrp="1"/>
          </p:cNvSpPr>
          <p:nvPr>
            <p:ph idx="1"/>
          </p:nvPr>
        </p:nvSpPr>
        <p:spPr/>
        <p:txBody>
          <a:bodyPr>
            <a:normAutofit/>
          </a:bodyPr>
          <a:lstStyle/>
          <a:p>
            <a:pPr marL="457200" indent="-457200">
              <a:buFont typeface="Arial" panose="020B0604020202020204" pitchFamily="34" charset="0"/>
              <a:buChar char="•"/>
            </a:pPr>
            <a:r>
              <a:rPr lang="en-US" sz="2200" dirty="0"/>
              <a:t>In humans, glucose is an important energy source that helps produce ATP during cellular respiration.</a:t>
            </a:r>
          </a:p>
          <a:p>
            <a:pPr marL="457200" indent="-457200">
              <a:buFont typeface="Arial" panose="020B0604020202020204" pitchFamily="34" charset="0"/>
              <a:buChar char="•"/>
            </a:pPr>
            <a:r>
              <a:rPr lang="en-US" sz="2200" dirty="0"/>
              <a:t>Plants synthesize glucose during photosynthesis, assemble it into starch, and humans obtain glucose by breaking down this starch.</a:t>
            </a:r>
          </a:p>
          <a:p>
            <a:pPr marL="457200" indent="-457200">
              <a:buFont typeface="Arial" panose="020B0604020202020204" pitchFamily="34" charset="0"/>
              <a:buChar char="•"/>
            </a:pPr>
            <a:r>
              <a:rPr lang="en-US" sz="2200" dirty="0"/>
              <a:t>Galactose, fructose, and glucose are isomers with the same chemical formula but different structural arrangements of functional groups.</a:t>
            </a:r>
            <a:endParaRPr lang="en-IN" sz="2200" dirty="0"/>
          </a:p>
        </p:txBody>
      </p:sp>
      <p:sp>
        <p:nvSpPr>
          <p:cNvPr id="6" name="TextBox 5">
            <a:extLst>
              <a:ext uri="{FF2B5EF4-FFF2-40B4-BE49-F238E27FC236}">
                <a16:creationId xmlns:a16="http://schemas.microsoft.com/office/drawing/2014/main" id="{01B2D626-7357-92C2-3FAB-B3879F4F890B}"/>
              </a:ext>
              <a:ext uri="{C183D7F6-B498-43B3-948B-1728B52AA6E4}">
                <adec:decorative xmlns:adec="http://schemas.microsoft.com/office/drawing/2017/decorative" val="0"/>
              </a:ext>
            </a:extLst>
          </p:cNvPr>
          <p:cNvSpPr txBox="1"/>
          <p:nvPr/>
        </p:nvSpPr>
        <p:spPr>
          <a:xfrm>
            <a:off x="2030171" y="3962400"/>
            <a:ext cx="1073727" cy="307777"/>
          </a:xfrm>
          <a:prstGeom prst="rect">
            <a:avLst/>
          </a:prstGeom>
          <a:noFill/>
        </p:spPr>
        <p:txBody>
          <a:bodyPr wrap="square" rtlCol="0">
            <a:spAutoFit/>
          </a:bodyPr>
          <a:lstStyle/>
          <a:p>
            <a:pPr algn="ctr"/>
            <a:r>
              <a:rPr lang="en-US" sz="1400" b="1" dirty="0"/>
              <a:t>3.2 Figure 3</a:t>
            </a:r>
          </a:p>
        </p:txBody>
      </p:sp>
      <p:pic>
        <p:nvPicPr>
          <p:cNvPr id="4" name="Content Placeholder 5" descr="Though their chemical composition is the same, the arrangement of the atoms in glucose, fructose, and galactose are different, making them structural isomers. Glucose and galactose are both hexose, while fructose is pentose.">
            <a:extLst>
              <a:ext uri="{FF2B5EF4-FFF2-40B4-BE49-F238E27FC236}">
                <a16:creationId xmlns:a16="http://schemas.microsoft.com/office/drawing/2014/main" id="{2A34E439-E39E-F58A-9063-D6E8AA4BC268}"/>
              </a:ext>
            </a:extLst>
          </p:cNvPr>
          <p:cNvPicPr>
            <a:picLocks noChangeAspect="1"/>
          </p:cNvPicPr>
          <p:nvPr/>
        </p:nvPicPr>
        <p:blipFill>
          <a:blip r:embed="rId2"/>
          <a:srcRect t="5333" b="21333"/>
          <a:stretch/>
        </p:blipFill>
        <p:spPr>
          <a:xfrm>
            <a:off x="3048000" y="3741138"/>
            <a:ext cx="5181600" cy="2111022"/>
          </a:xfrm>
          <a:prstGeom prst="rect">
            <a:avLst/>
          </a:prstGeom>
        </p:spPr>
      </p:pic>
    </p:spTree>
    <p:extLst>
      <p:ext uri="{BB962C8B-B14F-4D97-AF65-F5344CB8AC3E}">
        <p14:creationId xmlns:p14="http://schemas.microsoft.com/office/powerpoint/2010/main" val="1711919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016ED-F606-985B-B562-E66701223E36}"/>
              </a:ext>
            </a:extLst>
          </p:cNvPr>
          <p:cNvSpPr>
            <a:spLocks noGrp="1"/>
          </p:cNvSpPr>
          <p:nvPr>
            <p:ph type="title"/>
          </p:nvPr>
        </p:nvSpPr>
        <p:spPr/>
        <p:txBody>
          <a:bodyPr/>
          <a:lstStyle/>
          <a:p>
            <a:r>
              <a:rPr lang="en-US" dirty="0"/>
              <a:t>Think It Through</a:t>
            </a:r>
            <a:r>
              <a:rPr lang="en-US" sz="1400" baseline="-25000" dirty="0"/>
              <a:t>2</a:t>
            </a:r>
          </a:p>
        </p:txBody>
      </p:sp>
      <p:sp>
        <p:nvSpPr>
          <p:cNvPr id="3" name="Content Placeholder 2">
            <a:extLst>
              <a:ext uri="{FF2B5EF4-FFF2-40B4-BE49-F238E27FC236}">
                <a16:creationId xmlns:a16="http://schemas.microsoft.com/office/drawing/2014/main" id="{386145F2-855F-FA46-2075-67AC98E53A2A}"/>
              </a:ext>
            </a:extLst>
          </p:cNvPr>
          <p:cNvSpPr>
            <a:spLocks noGrp="1"/>
          </p:cNvSpPr>
          <p:nvPr>
            <p:ph idx="1"/>
          </p:nvPr>
        </p:nvSpPr>
        <p:spPr>
          <a:xfrm>
            <a:off x="457200" y="1280159"/>
            <a:ext cx="8229600" cy="4587241"/>
          </a:xfrm>
          <a:solidFill>
            <a:schemeClr val="accent1"/>
          </a:solidFill>
        </p:spPr>
        <p:txBody>
          <a:bodyPr/>
          <a:lstStyle/>
          <a:p>
            <a:r>
              <a:rPr lang="en-US" dirty="0">
                <a:solidFill>
                  <a:schemeClr val="bg1"/>
                </a:solidFill>
              </a:rPr>
              <a:t>What kind of sugars are these: aldose or ketose? Also, what would be the biological consequence of these isomers having different shapes? </a:t>
            </a:r>
          </a:p>
        </p:txBody>
      </p:sp>
      <p:sp>
        <p:nvSpPr>
          <p:cNvPr id="5" name="TextBox 4">
            <a:extLst>
              <a:ext uri="{FF2B5EF4-FFF2-40B4-BE49-F238E27FC236}">
                <a16:creationId xmlns:a16="http://schemas.microsoft.com/office/drawing/2014/main" id="{41453FD5-7FC8-87CA-2910-4F4565A9A287}"/>
              </a:ext>
              <a:ext uri="{C183D7F6-B498-43B3-948B-1728B52AA6E4}">
                <adec:decorative xmlns:adec="http://schemas.microsoft.com/office/drawing/2017/decorative" val="0"/>
              </a:ext>
            </a:extLst>
          </p:cNvPr>
          <p:cNvSpPr txBox="1"/>
          <p:nvPr/>
        </p:nvSpPr>
        <p:spPr>
          <a:xfrm>
            <a:off x="4035136" y="2712422"/>
            <a:ext cx="1073727" cy="307777"/>
          </a:xfrm>
          <a:prstGeom prst="rect">
            <a:avLst/>
          </a:prstGeom>
          <a:noFill/>
        </p:spPr>
        <p:txBody>
          <a:bodyPr wrap="square" rtlCol="0">
            <a:spAutoFit/>
          </a:bodyPr>
          <a:lstStyle/>
          <a:p>
            <a:pPr algn="ctr"/>
            <a:r>
              <a:rPr lang="en-US" sz="1400" b="1" dirty="0">
                <a:solidFill>
                  <a:schemeClr val="bg1"/>
                </a:solidFill>
              </a:rPr>
              <a:t>3.2 Figure 3</a:t>
            </a:r>
          </a:p>
        </p:txBody>
      </p:sp>
      <p:pic>
        <p:nvPicPr>
          <p:cNvPr id="6" name="Content Placeholder 5" descr="Though their chemical composition is the same, the arrangement of the atoms in glucose, fructose, and galactose are different, making them structural isomers. Glucose and galactose are both hexose, while fructose is pentose.">
            <a:extLst>
              <a:ext uri="{FF2B5EF4-FFF2-40B4-BE49-F238E27FC236}">
                <a16:creationId xmlns:a16="http://schemas.microsoft.com/office/drawing/2014/main" id="{DDD020BD-2142-3A4B-8C3C-ECECFC8A69C7}"/>
              </a:ext>
            </a:extLst>
          </p:cNvPr>
          <p:cNvPicPr>
            <a:picLocks noChangeAspect="1"/>
          </p:cNvPicPr>
          <p:nvPr/>
        </p:nvPicPr>
        <p:blipFill>
          <a:blip r:embed="rId2"/>
          <a:srcRect t="5333" b="21333"/>
          <a:stretch/>
        </p:blipFill>
        <p:spPr>
          <a:xfrm>
            <a:off x="1295399" y="3020199"/>
            <a:ext cx="6553200" cy="2669822"/>
          </a:xfrm>
          <a:prstGeom prst="rect">
            <a:avLst/>
          </a:prstGeom>
        </p:spPr>
      </p:pic>
    </p:spTree>
    <p:extLst>
      <p:ext uri="{BB962C8B-B14F-4D97-AF65-F5344CB8AC3E}">
        <p14:creationId xmlns:p14="http://schemas.microsoft.com/office/powerpoint/2010/main" val="3542939545"/>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22888</TotalTime>
  <Words>1364</Words>
  <Application>Microsoft Office PowerPoint</Application>
  <PresentationFormat>On-screen Show (4:3)</PresentationFormat>
  <Paragraphs>113</Paragraphs>
  <Slides>23</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Open Sans</vt:lpstr>
      <vt:lpstr>Calibri</vt:lpstr>
      <vt:lpstr>Century Gothic</vt:lpstr>
      <vt:lpstr>Aptos</vt:lpstr>
      <vt:lpstr>Office Theme</vt:lpstr>
      <vt:lpstr>Lesson 3.2</vt:lpstr>
      <vt:lpstr>Objectives</vt:lpstr>
      <vt:lpstr>Carbohydrates</vt:lpstr>
      <vt:lpstr>Molecular Structures</vt:lpstr>
      <vt:lpstr>Think It Through1</vt:lpstr>
      <vt:lpstr>Monosaccharides1</vt:lpstr>
      <vt:lpstr>3.2 Figure 2</vt:lpstr>
      <vt:lpstr>Monosaccharides2</vt:lpstr>
      <vt:lpstr>Think It Through2</vt:lpstr>
      <vt:lpstr>Monosaccharides3</vt:lpstr>
      <vt:lpstr>3.2 Figure 4</vt:lpstr>
      <vt:lpstr>Disaccharides</vt:lpstr>
      <vt:lpstr>Common Disaccharides</vt:lpstr>
      <vt:lpstr>Reflection Questions</vt:lpstr>
      <vt:lpstr>Polysaccharides</vt:lpstr>
      <vt:lpstr>Polysaccharides: Starch</vt:lpstr>
      <vt:lpstr>3.2 Figure 8</vt:lpstr>
      <vt:lpstr>Polysaccharides: Glycogen and Cellulose</vt:lpstr>
      <vt:lpstr>Polysaccharides: Chitin</vt:lpstr>
      <vt:lpstr>Science and You</vt:lpstr>
      <vt:lpstr>Benefits of Carbohydrates</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390</cp:revision>
  <dcterms:created xsi:type="dcterms:W3CDTF">2013-04-26T14:43:13Z</dcterms:created>
  <dcterms:modified xsi:type="dcterms:W3CDTF">2024-10-08T12:11:03Z</dcterms:modified>
</cp:coreProperties>
</file>