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handoutMasterIdLst>
    <p:handoutMasterId r:id="rId21"/>
  </p:handoutMasterIdLst>
  <p:sldIdLst>
    <p:sldId id="272" r:id="rId2"/>
    <p:sldId id="264" r:id="rId3"/>
    <p:sldId id="265" r:id="rId4"/>
    <p:sldId id="273" r:id="rId5"/>
    <p:sldId id="274" r:id="rId6"/>
    <p:sldId id="275" r:id="rId7"/>
    <p:sldId id="282" r:id="rId8"/>
    <p:sldId id="276" r:id="rId9"/>
    <p:sldId id="277" r:id="rId10"/>
    <p:sldId id="285" r:id="rId11"/>
    <p:sldId id="278" r:id="rId12"/>
    <p:sldId id="267" r:id="rId13"/>
    <p:sldId id="284" r:id="rId14"/>
    <p:sldId id="283" r:id="rId15"/>
    <p:sldId id="279" r:id="rId16"/>
    <p:sldId id="281" r:id="rId17"/>
    <p:sldId id="280" r:id="rId18"/>
    <p:sldId id="286" r:id="rId19"/>
  </p:sldIdLst>
  <p:sldSz cx="9144000" cy="6858000" type="screen4x3"/>
  <p:notesSz cx="6858000" cy="9144000"/>
  <p:embeddedFontLst>
    <p:embeddedFont>
      <p:font typeface="Century Gothic" panose="020B0502020202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5033" autoAdjust="0"/>
  </p:normalViewPr>
  <p:slideViewPr>
    <p:cSldViewPr>
      <p:cViewPr varScale="1">
        <p:scale>
          <a:sx n="105" d="100"/>
          <a:sy n="105" d="100"/>
        </p:scale>
        <p:origin x="1212" y="108"/>
      </p:cViewPr>
      <p:guideLst>
        <p:guide orient="horz" pos="2160"/>
        <p:guide pos="2880"/>
      </p:guideLst>
    </p:cSldViewPr>
  </p:slideViewPr>
  <p:outlineViewPr>
    <p:cViewPr>
      <p:scale>
        <a:sx n="33" d="100"/>
        <a:sy n="33" d="100"/>
      </p:scale>
      <p:origin x="0" y="-4469"/>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48149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phospholipid is a molecule with two fatty acids and a modified phosphate group attached to a glycerol backbone. Adding a charged or polar chemical group may modify the phosphate.</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4289399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102537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&amp;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8" r:id="rId7"/>
    <p:sldLayoutId id="2147483656" r:id="rId8"/>
    <p:sldLayoutId id="2147483657" r:id="rId9"/>
    <p:sldLayoutId id="2147483654"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Lipids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0B95-F324-194F-C34D-B4E5958F5723}"/>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E494AF2A-C464-4825-954A-05FE94FDA0FF}"/>
              </a:ext>
            </a:extLst>
          </p:cNvPr>
          <p:cNvSpPr>
            <a:spLocks noGrp="1"/>
          </p:cNvSpPr>
          <p:nvPr>
            <p:ph idx="1"/>
          </p:nvPr>
        </p:nvSpPr>
        <p:spPr>
          <a:xfrm>
            <a:off x="457200" y="1280159"/>
            <a:ext cx="8229600" cy="1386841"/>
          </a:xfrm>
        </p:spPr>
        <p:txBody>
          <a:bodyPr/>
          <a:lstStyle/>
          <a:p>
            <a:r>
              <a:rPr lang="en-US" dirty="0"/>
              <a:t>How much salmon or other fish rich in omega-3 fatty acids do you eat in your diet? Do you think you eat enough to reap the benefits described?</a:t>
            </a:r>
          </a:p>
        </p:txBody>
      </p:sp>
    </p:spTree>
    <p:extLst>
      <p:ext uri="{BB962C8B-B14F-4D97-AF65-F5344CB8AC3E}">
        <p14:creationId xmlns:p14="http://schemas.microsoft.com/office/powerpoint/2010/main" val="391915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DA37-A9DA-D17B-6A51-63F4F96FF296}"/>
              </a:ext>
            </a:extLst>
          </p:cNvPr>
          <p:cNvSpPr>
            <a:spLocks noGrp="1"/>
          </p:cNvSpPr>
          <p:nvPr>
            <p:ph type="title"/>
          </p:nvPr>
        </p:nvSpPr>
        <p:spPr/>
        <p:txBody>
          <a:bodyPr/>
          <a:lstStyle/>
          <a:p>
            <a:r>
              <a:rPr lang="en-US" dirty="0"/>
              <a:t>Waxes</a:t>
            </a:r>
            <a:endParaRPr lang="en-IN" dirty="0"/>
          </a:p>
        </p:txBody>
      </p:sp>
      <p:sp>
        <p:nvSpPr>
          <p:cNvPr id="3" name="Content Placeholder 2">
            <a:extLst>
              <a:ext uri="{FF2B5EF4-FFF2-40B4-BE49-F238E27FC236}">
                <a16:creationId xmlns:a16="http://schemas.microsoft.com/office/drawing/2014/main" id="{4DFC4867-EB25-B7B0-34F4-C1C0B4698A5B}"/>
              </a:ext>
            </a:extLst>
          </p:cNvPr>
          <p:cNvSpPr>
            <a:spLocks noGrp="1"/>
          </p:cNvSpPr>
          <p:nvPr>
            <p:ph idx="1"/>
          </p:nvPr>
        </p:nvSpPr>
        <p:spPr>
          <a:xfrm>
            <a:off x="457200" y="1280160"/>
            <a:ext cx="8229600" cy="4572000"/>
          </a:xfrm>
        </p:spPr>
        <p:txBody>
          <a:bodyPr>
            <a:normAutofit/>
          </a:bodyPr>
          <a:lstStyle/>
          <a:p>
            <a:r>
              <a:rPr lang="en-US" b="1" dirty="0"/>
              <a:t>Wax:</a:t>
            </a:r>
            <a:r>
              <a:rPr lang="en-US" dirty="0"/>
              <a:t> made of long fatty acid chains esterified to long-chain alcohols.</a:t>
            </a:r>
          </a:p>
          <a:p>
            <a:pPr lvl="1">
              <a:buFont typeface="Arial" panose="020B0604020202020204" pitchFamily="34" charset="0"/>
              <a:buChar char="•"/>
            </a:pPr>
            <a:r>
              <a:rPr lang="en-US" dirty="0"/>
              <a:t>Coat the feathers of aquatic birds and some leaves</a:t>
            </a:r>
          </a:p>
          <a:p>
            <a:pPr lvl="1">
              <a:buFont typeface="Arial" panose="020B0604020202020204" pitchFamily="34" charset="0"/>
              <a:buChar char="•"/>
            </a:pPr>
            <a:r>
              <a:rPr lang="en-US" dirty="0"/>
              <a:t>Hydrophobic nature prevents water from sticking to these surfaces</a:t>
            </a:r>
          </a:p>
        </p:txBody>
      </p:sp>
      <p:pic>
        <p:nvPicPr>
          <p:cNvPr id="6" name="Content Placeholder 5" descr="A photograph shows large, green, waxy leaves.">
            <a:extLst>
              <a:ext uri="{FF2B5EF4-FFF2-40B4-BE49-F238E27FC236}">
                <a16:creationId xmlns:a16="http://schemas.microsoft.com/office/drawing/2014/main" id="{45C9D0FF-7238-7B18-2572-64232559D1A4}"/>
              </a:ext>
            </a:extLst>
          </p:cNvPr>
          <p:cNvPicPr>
            <a:picLocks noChangeAspect="1"/>
          </p:cNvPicPr>
          <p:nvPr/>
        </p:nvPicPr>
        <p:blipFill>
          <a:blip r:embed="rId2"/>
          <a:srcRect l="11413" t="5334" r="11413" b="4053"/>
          <a:stretch/>
        </p:blipFill>
        <p:spPr>
          <a:xfrm>
            <a:off x="4198656" y="3179731"/>
            <a:ext cx="3718486" cy="2425612"/>
          </a:xfrm>
          <a:prstGeom prst="rect">
            <a:avLst/>
          </a:prstGeom>
        </p:spPr>
      </p:pic>
      <p:sp>
        <p:nvSpPr>
          <p:cNvPr id="4" name="TextBox 3">
            <a:extLst>
              <a:ext uri="{FF2B5EF4-FFF2-40B4-BE49-F238E27FC236}">
                <a16:creationId xmlns:a16="http://schemas.microsoft.com/office/drawing/2014/main" id="{4F4B5C92-D89C-5B69-4E00-1EDAC145BB99}"/>
              </a:ext>
              <a:ext uri="{C183D7F6-B498-43B3-948B-1728B52AA6E4}">
                <adec:decorative xmlns:adec="http://schemas.microsoft.com/office/drawing/2017/decorative" val="0"/>
              </a:ext>
            </a:extLst>
          </p:cNvPr>
          <p:cNvSpPr txBox="1"/>
          <p:nvPr/>
        </p:nvSpPr>
        <p:spPr>
          <a:xfrm>
            <a:off x="3685189" y="5605343"/>
            <a:ext cx="4745421" cy="307777"/>
          </a:xfrm>
          <a:prstGeom prst="rect">
            <a:avLst/>
          </a:prstGeom>
          <a:noFill/>
        </p:spPr>
        <p:txBody>
          <a:bodyPr wrap="square" rtlCol="0">
            <a:spAutoFit/>
          </a:bodyPr>
          <a:lstStyle/>
          <a:p>
            <a:pPr algn="ctr"/>
            <a:r>
              <a:rPr lang="en-US" sz="1400" b="1" dirty="0"/>
              <a:t>3.3 Figure 8:</a:t>
            </a:r>
            <a:r>
              <a:rPr lang="en-US" sz="1400" dirty="0"/>
              <a:t> Lipids comprise waxy coverings on some leaves.</a:t>
            </a:r>
          </a:p>
        </p:txBody>
      </p:sp>
      <p:sp>
        <p:nvSpPr>
          <p:cNvPr id="7" name="TextBox 6">
            <a:extLst>
              <a:ext uri="{FF2B5EF4-FFF2-40B4-BE49-F238E27FC236}">
                <a16:creationId xmlns:a16="http://schemas.microsoft.com/office/drawing/2014/main" id="{4182A930-9D7B-396E-B6FF-70B644194754}"/>
              </a:ext>
            </a:extLst>
          </p:cNvPr>
          <p:cNvSpPr txBox="1"/>
          <p:nvPr/>
        </p:nvSpPr>
        <p:spPr>
          <a:xfrm>
            <a:off x="4368247" y="5814507"/>
            <a:ext cx="3379304" cy="246221"/>
          </a:xfrm>
          <a:prstGeom prst="rect">
            <a:avLst/>
          </a:prstGeom>
          <a:noFill/>
        </p:spPr>
        <p:txBody>
          <a:bodyPr wrap="square">
            <a:spAutoFit/>
          </a:bodyPr>
          <a:lstStyle/>
          <a:p>
            <a:pPr algn="ctr"/>
            <a:r>
              <a:rPr lang="en-US" sz="1000" dirty="0"/>
              <a:t>Ushafl on Wikimedia Commons. "Leaf wax."</a:t>
            </a:r>
          </a:p>
        </p:txBody>
      </p:sp>
    </p:spTree>
    <p:extLst>
      <p:ext uri="{BB962C8B-B14F-4D97-AF65-F5344CB8AC3E}">
        <p14:creationId xmlns:p14="http://schemas.microsoft.com/office/powerpoint/2010/main" val="147340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Phospholipids</a:t>
            </a:r>
            <a:endParaRPr lang="en-US" sz="3200" baseline="-25000" dirty="0">
              <a:solidFill>
                <a:schemeClr val="accent1"/>
              </a:solidFill>
            </a:endParaRPr>
          </a:p>
        </p:txBody>
      </p:sp>
      <p:sp>
        <p:nvSpPr>
          <p:cNvPr id="13315" name="Rectangle 3"/>
          <p:cNvSpPr>
            <a:spLocks noGrp="1"/>
          </p:cNvSpPr>
          <p:nvPr>
            <p:ph idx="1"/>
          </p:nvPr>
        </p:nvSpPr>
        <p:spPr>
          <a:xfrm>
            <a:off x="457200" y="1280160"/>
            <a:ext cx="8229600" cy="4206240"/>
          </a:xfrm>
          <a:prstGeom prst="rect">
            <a:avLst/>
          </a:prstGeom>
        </p:spPr>
        <p:txBody>
          <a:bodyPr>
            <a:noAutofit/>
          </a:bodyPr>
          <a:lstStyle/>
          <a:p>
            <a:pPr marL="0" indent="0">
              <a:buNone/>
              <a:tabLst>
                <a:tab pos="461963" algn="l"/>
              </a:tabLst>
            </a:pPr>
            <a:r>
              <a:rPr lang="en-US" sz="2400" b="1" dirty="0"/>
              <a:t>Phospholipids:</a:t>
            </a:r>
            <a:r>
              <a:rPr lang="en-US" sz="2400" dirty="0"/>
              <a:t> consist of fatty acid chains attached to a glycerol or sphingosine (amino alcohol) backbone</a:t>
            </a:r>
          </a:p>
          <a:p>
            <a:pPr>
              <a:tabLst>
                <a:tab pos="461963" algn="l"/>
              </a:tabLst>
            </a:pPr>
            <a:r>
              <a:rPr lang="en-US" sz="2400" dirty="0"/>
              <a:t>Unlike triglycerides, glycerol-based phospholipids have two fatty acids and a modified phosphate group instead of a third fatty acid.</a:t>
            </a:r>
          </a:p>
          <a:p>
            <a:pPr>
              <a:tabLst>
                <a:tab pos="461963" algn="l"/>
              </a:tabLst>
            </a:pPr>
            <a:r>
              <a:rPr lang="en-US" sz="2400" dirty="0"/>
              <a:t>They make up the plasma membrane, mostly in the form of phosphatidylcholine and phosphatidylserine.</a:t>
            </a:r>
          </a:p>
          <a:p>
            <a:pPr>
              <a:tabLst>
                <a:tab pos="461963" algn="l"/>
              </a:tabLst>
            </a:pPr>
            <a:r>
              <a:rPr lang="en-US" sz="2400" dirty="0"/>
              <a:t>Phospholipids are </a:t>
            </a:r>
            <a:r>
              <a:rPr lang="en-US" sz="2400" b="1" dirty="0"/>
              <a:t>amphipathic: </a:t>
            </a:r>
            <a:r>
              <a:rPr lang="en-US" sz="2400" dirty="0"/>
              <a:t>contain a hydrophobic (fatty acid) and a hydrophilic (phosphate) part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 Figure 9</a:t>
            </a:r>
            <a:endParaRPr lang="en-US" sz="3200" baseline="-25000" dirty="0">
              <a:solidFill>
                <a:schemeClr val="accent1"/>
              </a:solidFill>
            </a:endParaRPr>
          </a:p>
        </p:txBody>
      </p:sp>
      <p:pic>
        <p:nvPicPr>
          <p:cNvPr id="2" name="Content Placeholder 6" descr="An illustration depicts the phospholipid bilayer with cholesterol, an integral protein, a peripheral protein, a glycolipid, and a carbohydrate chain, broken down to reveal a single phospholipid symbol. The molecular structure of a phospholipid is shown. The phospholipid consists of a hydrophilic head region and hydrophobic tails. The hydrophobic tails consist of two fatty acid chains and are attached to the hydrophilic region by the first and second carbons in glycerol. A phosphate group attaches to the third position. The head group consists of an alkyl group, represented by R.">
            <a:extLst>
              <a:ext uri="{FF2B5EF4-FFF2-40B4-BE49-F238E27FC236}">
                <a16:creationId xmlns:a16="http://schemas.microsoft.com/office/drawing/2014/main" id="{530D856D-AF76-3B40-2966-62BA49F0BC27}"/>
              </a:ext>
            </a:extLst>
          </p:cNvPr>
          <p:cNvPicPr>
            <a:picLocks noGrp="1" noChangeAspect="1"/>
          </p:cNvPicPr>
          <p:nvPr>
            <p:ph idx="1"/>
          </p:nvPr>
        </p:nvPicPr>
        <p:blipFill>
          <a:blip r:embed="rId3"/>
          <a:srcRect l="6481" t="5334" r="6481"/>
          <a:stretch/>
        </p:blipFill>
        <p:spPr>
          <a:xfrm>
            <a:off x="990600" y="1264920"/>
            <a:ext cx="7162800" cy="4328160"/>
          </a:xfrm>
        </p:spPr>
      </p:pic>
    </p:spTree>
    <p:extLst>
      <p:ext uri="{BB962C8B-B14F-4D97-AF65-F5344CB8AC3E}">
        <p14:creationId xmlns:p14="http://schemas.microsoft.com/office/powerpoint/2010/main" val="2973146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Structure and Properties of Phospholipid Bilayers</a:t>
            </a:r>
            <a:endParaRPr lang="en-US" sz="3200" baseline="-25000" dirty="0">
              <a:solidFill>
                <a:schemeClr val="accent1"/>
              </a:solidFill>
            </a:endParaRPr>
          </a:p>
        </p:txBody>
      </p:sp>
      <p:sp>
        <p:nvSpPr>
          <p:cNvPr id="13315" name="Rectangle 3"/>
          <p:cNvSpPr>
            <a:spLocks noGrp="1"/>
          </p:cNvSpPr>
          <p:nvPr>
            <p:ph idx="1"/>
          </p:nvPr>
        </p:nvSpPr>
        <p:spPr>
          <a:xfrm>
            <a:off x="457200" y="1280160"/>
            <a:ext cx="8229600" cy="2148840"/>
          </a:xfrm>
          <a:prstGeom prst="rect">
            <a:avLst/>
          </a:prstGeom>
        </p:spPr>
        <p:txBody>
          <a:bodyPr>
            <a:normAutofit fontScale="92500" lnSpcReduction="10000"/>
          </a:bodyPr>
          <a:lstStyle/>
          <a:p>
            <a:pPr marL="0" indent="0">
              <a:buNone/>
              <a:tabLst>
                <a:tab pos="461963" algn="l"/>
              </a:tabLst>
            </a:pPr>
            <a:r>
              <a:rPr lang="en-US" dirty="0"/>
              <a:t>Form phospholipid bilayer membranes</a:t>
            </a:r>
          </a:p>
          <a:p>
            <a:pPr>
              <a:tabLst>
                <a:tab pos="461963" algn="l"/>
              </a:tabLst>
            </a:pPr>
            <a:r>
              <a:rPr lang="en-US" dirty="0"/>
              <a:t>Hydrophobic fatty acid tails face inward, forming the matrix.</a:t>
            </a:r>
          </a:p>
          <a:p>
            <a:pPr>
              <a:tabLst>
                <a:tab pos="461963" algn="l"/>
              </a:tabLst>
            </a:pPr>
            <a:r>
              <a:rPr lang="en-US" dirty="0"/>
              <a:t>Hydrophilic phosphate heads face outward, interacting with the extracellular and intracellular environments.</a:t>
            </a:r>
          </a:p>
        </p:txBody>
      </p:sp>
      <p:sp>
        <p:nvSpPr>
          <p:cNvPr id="7" name="TextBox 6">
            <a:extLst>
              <a:ext uri="{FF2B5EF4-FFF2-40B4-BE49-F238E27FC236}">
                <a16:creationId xmlns:a16="http://schemas.microsoft.com/office/drawing/2014/main" id="{76AAC7B2-DF59-8709-C619-08EFD8E6395C}"/>
              </a:ext>
              <a:ext uri="{C183D7F6-B498-43B3-948B-1728B52AA6E4}">
                <adec:decorative xmlns:adec="http://schemas.microsoft.com/office/drawing/2017/decorative" val="0"/>
              </a:ext>
            </a:extLst>
          </p:cNvPr>
          <p:cNvSpPr txBox="1"/>
          <p:nvPr/>
        </p:nvSpPr>
        <p:spPr>
          <a:xfrm>
            <a:off x="3981450" y="3457991"/>
            <a:ext cx="1181100" cy="307777"/>
          </a:xfrm>
          <a:prstGeom prst="rect">
            <a:avLst/>
          </a:prstGeom>
          <a:noFill/>
        </p:spPr>
        <p:txBody>
          <a:bodyPr wrap="square" rtlCol="0">
            <a:spAutoFit/>
          </a:bodyPr>
          <a:lstStyle/>
          <a:p>
            <a:r>
              <a:rPr lang="en-US" sz="1400" b="1" dirty="0"/>
              <a:t>3.3 Figure 10</a:t>
            </a:r>
          </a:p>
        </p:txBody>
      </p:sp>
      <p:pic>
        <p:nvPicPr>
          <p:cNvPr id="2" name="Content Placeholder 6" descr="An illustration of a phospholipids bilayer is shown. The phospholipids bilayer consists of two layers of phospholipids. The hydrophobic tails of the phospholipids face one another while the hydrophilic head groups face outward. Next to it, a single lipid with a hydrophilic head and hydrophobic tail is shown.">
            <a:extLst>
              <a:ext uri="{FF2B5EF4-FFF2-40B4-BE49-F238E27FC236}">
                <a16:creationId xmlns:a16="http://schemas.microsoft.com/office/drawing/2014/main" id="{74466FFC-FEAD-AA1A-F9C3-6FF4CB889ED7}"/>
              </a:ext>
            </a:extLst>
          </p:cNvPr>
          <p:cNvPicPr>
            <a:picLocks noChangeAspect="1"/>
          </p:cNvPicPr>
          <p:nvPr/>
        </p:nvPicPr>
        <p:blipFill>
          <a:blip r:embed="rId2"/>
          <a:srcRect t="5333" b="21333"/>
          <a:stretch/>
        </p:blipFill>
        <p:spPr>
          <a:xfrm>
            <a:off x="1846118" y="3738336"/>
            <a:ext cx="5451764" cy="2221089"/>
          </a:xfrm>
          <a:prstGeom prst="rect">
            <a:avLst/>
          </a:prstGeom>
        </p:spPr>
      </p:pic>
    </p:spTree>
    <p:extLst>
      <p:ext uri="{BB962C8B-B14F-4D97-AF65-F5344CB8AC3E}">
        <p14:creationId xmlns:p14="http://schemas.microsoft.com/office/powerpoint/2010/main" val="163600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B27A-3FC5-12F5-2D5D-5F29421A0990}"/>
              </a:ext>
            </a:extLst>
          </p:cNvPr>
          <p:cNvSpPr>
            <a:spLocks noGrp="1"/>
          </p:cNvSpPr>
          <p:nvPr>
            <p:ph type="title"/>
          </p:nvPr>
        </p:nvSpPr>
        <p:spPr/>
        <p:txBody>
          <a:bodyPr/>
          <a:lstStyle/>
          <a:p>
            <a:r>
              <a:rPr lang="en-US" dirty="0"/>
              <a:t>Steroids</a:t>
            </a:r>
            <a:r>
              <a:rPr lang="en-US" sz="1400" baseline="-25000" dirty="0"/>
              <a:t>1</a:t>
            </a:r>
            <a:endParaRPr lang="en-IN" sz="1400" baseline="-25000" dirty="0"/>
          </a:p>
        </p:txBody>
      </p:sp>
      <p:sp>
        <p:nvSpPr>
          <p:cNvPr id="3" name="Content Placeholder 2">
            <a:extLst>
              <a:ext uri="{FF2B5EF4-FFF2-40B4-BE49-F238E27FC236}">
                <a16:creationId xmlns:a16="http://schemas.microsoft.com/office/drawing/2014/main" id="{A53D4AB5-FA96-33D0-8736-915D0694966A}"/>
              </a:ext>
            </a:extLst>
          </p:cNvPr>
          <p:cNvSpPr>
            <a:spLocks noGrp="1"/>
          </p:cNvSpPr>
          <p:nvPr>
            <p:ph idx="1"/>
          </p:nvPr>
        </p:nvSpPr>
        <p:spPr>
          <a:xfrm>
            <a:off x="457200" y="1280160"/>
            <a:ext cx="8229600" cy="2453640"/>
          </a:xfrm>
        </p:spPr>
        <p:txBody>
          <a:bodyPr>
            <a:normAutofit/>
          </a:bodyPr>
          <a:lstStyle/>
          <a:p>
            <a:r>
              <a:rPr lang="en-US" b="1" dirty="0"/>
              <a:t>Steroid: </a:t>
            </a:r>
            <a:r>
              <a:rPr lang="en-US" dirty="0"/>
              <a:t>lipid with four fused hydrocarbon rings forming a planar structure </a:t>
            </a:r>
          </a:p>
          <a:p>
            <a:pPr lvl="1">
              <a:buFont typeface="Arial" panose="020B0604020202020204" pitchFamily="34" charset="0"/>
              <a:buChar char="•"/>
            </a:pPr>
            <a:r>
              <a:rPr lang="en-US" dirty="0"/>
              <a:t>Hydrophobic and insoluble in water</a:t>
            </a:r>
          </a:p>
          <a:p>
            <a:pPr lvl="1">
              <a:buFont typeface="Arial" panose="020B0604020202020204" pitchFamily="34" charset="0"/>
              <a:buChar char="•"/>
            </a:pPr>
            <a:r>
              <a:rPr lang="en-US" dirty="0"/>
              <a:t>Some, such as cholesterol, also have a short hydrocarbon tail.</a:t>
            </a:r>
            <a:endParaRPr lang="en-IN" dirty="0"/>
          </a:p>
        </p:txBody>
      </p:sp>
      <p:pic>
        <p:nvPicPr>
          <p:cNvPr id="4" name="Content Placeholder 6" descr="The structures of cholesterol and cortisol are shown. Each of these molecules is composed of three six-carbon rings fused to a five-carbon ring. Cholesterol has a branched hydrocarbon attached to the five-carbon ring, and a hydroxyl group attached to the terminal six-carbon ring. Cortisol has a two-carbon chain modified with a double-bonded oxygen, a hydroxyl group attached to the five-carbon ring, and an oxygen double-bonded to the terminal six-carbon ring.">
            <a:extLst>
              <a:ext uri="{FF2B5EF4-FFF2-40B4-BE49-F238E27FC236}">
                <a16:creationId xmlns:a16="http://schemas.microsoft.com/office/drawing/2014/main" id="{3AD7AEFA-9D17-4901-BD3E-CBE7E78B5B96}"/>
              </a:ext>
            </a:extLst>
          </p:cNvPr>
          <p:cNvPicPr>
            <a:picLocks noChangeAspect="1"/>
          </p:cNvPicPr>
          <p:nvPr/>
        </p:nvPicPr>
        <p:blipFill>
          <a:blip r:embed="rId2"/>
          <a:srcRect t="3666" b="31334"/>
          <a:stretch/>
        </p:blipFill>
        <p:spPr>
          <a:xfrm>
            <a:off x="1967018" y="3707838"/>
            <a:ext cx="5029200" cy="1816100"/>
          </a:xfrm>
          <a:prstGeom prst="rect">
            <a:avLst/>
          </a:prstGeom>
        </p:spPr>
      </p:pic>
      <p:sp>
        <p:nvSpPr>
          <p:cNvPr id="9" name="TextBox 8">
            <a:extLst>
              <a:ext uri="{FF2B5EF4-FFF2-40B4-BE49-F238E27FC236}">
                <a16:creationId xmlns:a16="http://schemas.microsoft.com/office/drawing/2014/main" id="{428E188F-2CA5-A126-C78E-9215C1585641}"/>
              </a:ext>
              <a:ext uri="{C183D7F6-B498-43B3-948B-1728B52AA6E4}">
                <adec:decorative xmlns:adec="http://schemas.microsoft.com/office/drawing/2017/decorative" val="0"/>
              </a:ext>
            </a:extLst>
          </p:cNvPr>
          <p:cNvSpPr txBox="1"/>
          <p:nvPr/>
        </p:nvSpPr>
        <p:spPr>
          <a:xfrm>
            <a:off x="1876638" y="5523938"/>
            <a:ext cx="5209961" cy="307777"/>
          </a:xfrm>
          <a:prstGeom prst="rect">
            <a:avLst/>
          </a:prstGeom>
          <a:noFill/>
        </p:spPr>
        <p:txBody>
          <a:bodyPr wrap="square" rtlCol="0">
            <a:spAutoFit/>
          </a:bodyPr>
          <a:lstStyle/>
          <a:p>
            <a:r>
              <a:rPr lang="en-US" sz="1400" b="1" dirty="0"/>
              <a:t>3.3 Figure 11:</a:t>
            </a:r>
            <a:r>
              <a:rPr lang="en-US" sz="1400" dirty="0"/>
              <a:t> Steroid examples: (a) cholesterol and (b) cortisol</a:t>
            </a:r>
            <a:endParaRPr lang="en-US" sz="1400" b="1" dirty="0"/>
          </a:p>
        </p:txBody>
      </p:sp>
      <p:sp>
        <p:nvSpPr>
          <p:cNvPr id="10" name="TextBox 9">
            <a:extLst>
              <a:ext uri="{FF2B5EF4-FFF2-40B4-BE49-F238E27FC236}">
                <a16:creationId xmlns:a16="http://schemas.microsoft.com/office/drawing/2014/main" id="{B1B0D567-3606-DC9E-D996-218EEE6437C8}"/>
              </a:ext>
            </a:extLst>
          </p:cNvPr>
          <p:cNvSpPr txBox="1"/>
          <p:nvPr/>
        </p:nvSpPr>
        <p:spPr>
          <a:xfrm>
            <a:off x="1759370" y="5817474"/>
            <a:ext cx="5698831" cy="246221"/>
          </a:xfrm>
          <a:prstGeom prst="rect">
            <a:avLst/>
          </a:prstGeom>
          <a:noFill/>
        </p:spPr>
        <p:txBody>
          <a:bodyPr wrap="square">
            <a:spAutoFit/>
          </a:bodyPr>
          <a:lstStyle/>
          <a:p>
            <a:r>
              <a:rPr lang="en-US" sz="1000" dirty="0"/>
              <a:t>Wesalius on Wikimedia Commons. "</a:t>
            </a:r>
            <a:r>
              <a:rPr lang="en-US" sz="1000" dirty="0" err="1"/>
              <a:t>Cholesterol."Rhododendronbusch</a:t>
            </a:r>
            <a:r>
              <a:rPr lang="en-US" sz="1000" dirty="0"/>
              <a:t> on Wikimedia Commons. "Cortisol."</a:t>
            </a:r>
          </a:p>
        </p:txBody>
      </p:sp>
    </p:spTree>
    <p:extLst>
      <p:ext uri="{BB962C8B-B14F-4D97-AF65-F5344CB8AC3E}">
        <p14:creationId xmlns:p14="http://schemas.microsoft.com/office/powerpoint/2010/main" val="109510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9E8A4-3CAF-6BAC-A6B6-3764CCABEB0E}"/>
              </a:ext>
            </a:extLst>
          </p:cNvPr>
          <p:cNvSpPr>
            <a:spLocks noGrp="1"/>
          </p:cNvSpPr>
          <p:nvPr>
            <p:ph type="title"/>
          </p:nvPr>
        </p:nvSpPr>
        <p:spPr/>
        <p:txBody>
          <a:bodyPr/>
          <a:lstStyle/>
          <a:p>
            <a:r>
              <a:rPr lang="en-US" dirty="0"/>
              <a:t>Steroids</a:t>
            </a:r>
            <a:r>
              <a:rPr lang="en-US" sz="1400" baseline="-25000" dirty="0"/>
              <a:t>2</a:t>
            </a:r>
            <a:endParaRPr lang="en-IN" dirty="0"/>
          </a:p>
        </p:txBody>
      </p:sp>
      <p:sp>
        <p:nvSpPr>
          <p:cNvPr id="3" name="Content Placeholder 2">
            <a:extLst>
              <a:ext uri="{FF2B5EF4-FFF2-40B4-BE49-F238E27FC236}">
                <a16:creationId xmlns:a16="http://schemas.microsoft.com/office/drawing/2014/main" id="{F9146A8D-0F03-1E88-FF20-A18F89A311FF}"/>
              </a:ext>
            </a:extLst>
          </p:cNvPr>
          <p:cNvSpPr>
            <a:spLocks noGrp="1"/>
          </p:cNvSpPr>
          <p:nvPr>
            <p:ph idx="1"/>
          </p:nvPr>
        </p:nvSpPr>
        <p:spPr>
          <a:xfrm>
            <a:off x="457200" y="1280160"/>
            <a:ext cx="5334000" cy="4572000"/>
          </a:xfrm>
        </p:spPr>
        <p:txBody>
          <a:bodyPr>
            <a:noAutofit/>
          </a:bodyPr>
          <a:lstStyle/>
          <a:p>
            <a:r>
              <a:rPr lang="en-US" sz="2400" dirty="0"/>
              <a:t>Many steroids have an -OH functional group, classifying them as sterols, such as estrogen and testosterone.</a:t>
            </a:r>
          </a:p>
          <a:p>
            <a:r>
              <a:rPr lang="en-US" sz="2400" dirty="0"/>
              <a:t>Cholesterol is the most common steroid, synthesized by the liver, and is a precursor for steroid hormones, vitamin D, and bile salts.</a:t>
            </a:r>
          </a:p>
          <a:p>
            <a:r>
              <a:rPr lang="en-US" sz="2400" dirty="0"/>
              <a:t>Sterols like cholesterol and phytosterols are components of the phospholipid bilayer.</a:t>
            </a:r>
            <a:endParaRPr lang="en-IN" sz="2400" dirty="0"/>
          </a:p>
        </p:txBody>
      </p:sp>
      <p:pic>
        <p:nvPicPr>
          <p:cNvPr id="6" name="Content Placeholder 5" descr="A photograph of a male and female lion">
            <a:extLst>
              <a:ext uri="{FF2B5EF4-FFF2-40B4-BE49-F238E27FC236}">
                <a16:creationId xmlns:a16="http://schemas.microsoft.com/office/drawing/2014/main" id="{CA014BD1-49DF-DEB6-1B38-AD335741C176}"/>
              </a:ext>
            </a:extLst>
          </p:cNvPr>
          <p:cNvPicPr>
            <a:picLocks noChangeAspect="1"/>
          </p:cNvPicPr>
          <p:nvPr/>
        </p:nvPicPr>
        <p:blipFill>
          <a:blip r:embed="rId2"/>
          <a:srcRect l="10185" t="5333" r="10185" b="4667"/>
          <a:stretch/>
        </p:blipFill>
        <p:spPr>
          <a:xfrm>
            <a:off x="5830030" y="1571493"/>
            <a:ext cx="3017445" cy="1894674"/>
          </a:xfrm>
          <a:prstGeom prst="rect">
            <a:avLst/>
          </a:prstGeom>
        </p:spPr>
      </p:pic>
      <p:sp>
        <p:nvSpPr>
          <p:cNvPr id="4" name="TextBox 3">
            <a:extLst>
              <a:ext uri="{FF2B5EF4-FFF2-40B4-BE49-F238E27FC236}">
                <a16:creationId xmlns:a16="http://schemas.microsoft.com/office/drawing/2014/main" id="{7FF56513-A217-B5E3-845F-57B14EE8BD30}"/>
              </a:ext>
              <a:ext uri="{C183D7F6-B498-43B3-948B-1728B52AA6E4}">
                <adec:decorative xmlns:adec="http://schemas.microsoft.com/office/drawing/2017/decorative" val="0"/>
              </a:ext>
            </a:extLst>
          </p:cNvPr>
          <p:cNvSpPr txBox="1"/>
          <p:nvPr/>
        </p:nvSpPr>
        <p:spPr>
          <a:xfrm>
            <a:off x="5726634" y="3466167"/>
            <a:ext cx="3224238" cy="1384995"/>
          </a:xfrm>
          <a:prstGeom prst="rect">
            <a:avLst/>
          </a:prstGeom>
          <a:noFill/>
        </p:spPr>
        <p:txBody>
          <a:bodyPr wrap="square" rtlCol="0">
            <a:spAutoFit/>
          </a:bodyPr>
          <a:lstStyle/>
          <a:p>
            <a:pPr algn="ctr"/>
            <a:r>
              <a:rPr lang="en-US" sz="1400" b="1" dirty="0"/>
              <a:t>3.3 Figure 12:</a:t>
            </a:r>
            <a:r>
              <a:rPr lang="en-US" sz="1400" dirty="0"/>
              <a:t> The different physical characteristics of the male and female lions are due, in part, to the different expression of steroids, such as testosterone and estrogen, in each animal. </a:t>
            </a:r>
          </a:p>
        </p:txBody>
      </p:sp>
      <p:sp>
        <p:nvSpPr>
          <p:cNvPr id="9" name="TextBox 8">
            <a:extLst>
              <a:ext uri="{FF2B5EF4-FFF2-40B4-BE49-F238E27FC236}">
                <a16:creationId xmlns:a16="http://schemas.microsoft.com/office/drawing/2014/main" id="{C8056C74-A2DC-8BD3-DC2E-DBFEDC625B8C}"/>
              </a:ext>
            </a:extLst>
          </p:cNvPr>
          <p:cNvSpPr txBox="1"/>
          <p:nvPr/>
        </p:nvSpPr>
        <p:spPr>
          <a:xfrm>
            <a:off x="5935717" y="4851162"/>
            <a:ext cx="2743200" cy="246221"/>
          </a:xfrm>
          <a:prstGeom prst="rect">
            <a:avLst/>
          </a:prstGeom>
          <a:noFill/>
        </p:spPr>
        <p:txBody>
          <a:bodyPr wrap="square">
            <a:spAutoFit/>
          </a:bodyPr>
          <a:lstStyle/>
          <a:p>
            <a:pPr algn="ctr"/>
            <a:r>
              <a:rPr lang="en-US" sz="1000" dirty="0"/>
              <a:t>Derek Ramsey on Wikimedia Commons. "Lions."</a:t>
            </a:r>
          </a:p>
        </p:txBody>
      </p:sp>
    </p:spTree>
    <p:extLst>
      <p:ext uri="{BB962C8B-B14F-4D97-AF65-F5344CB8AC3E}">
        <p14:creationId xmlns:p14="http://schemas.microsoft.com/office/powerpoint/2010/main" val="403350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BE40-3559-1674-6BD4-FA6D1EDFB7B4}"/>
              </a:ext>
            </a:extLst>
          </p:cNvPr>
          <p:cNvSpPr>
            <a:spLocks noGrp="1"/>
          </p:cNvSpPr>
          <p:nvPr>
            <p:ph type="title"/>
          </p:nvPr>
        </p:nvSpPr>
        <p:spPr/>
        <p:txBody>
          <a:bodyPr/>
          <a:lstStyle/>
          <a:p>
            <a:r>
              <a:rPr lang="en-US" dirty="0"/>
              <a:t>Summary</a:t>
            </a:r>
            <a:endParaRPr lang="en-IN" dirty="0"/>
          </a:p>
        </p:txBody>
      </p:sp>
      <p:sp>
        <p:nvSpPr>
          <p:cNvPr id="3" name="Content Placeholder 2">
            <a:extLst>
              <a:ext uri="{FF2B5EF4-FFF2-40B4-BE49-F238E27FC236}">
                <a16:creationId xmlns:a16="http://schemas.microsoft.com/office/drawing/2014/main" id="{5665A329-FEF5-2A98-3689-5952DA964C82}"/>
              </a:ext>
            </a:extLst>
          </p:cNvPr>
          <p:cNvSpPr>
            <a:spLocks noGrp="1"/>
          </p:cNvSpPr>
          <p:nvPr>
            <p:ph idx="1"/>
          </p:nvPr>
        </p:nvSpPr>
        <p:spPr/>
        <p:txBody>
          <a:bodyPr>
            <a:normAutofit fontScale="92500"/>
          </a:bodyPr>
          <a:lstStyle/>
          <a:p>
            <a:r>
              <a:rPr lang="en-IN" dirty="0"/>
              <a:t>Lipids are nonpolar, hydrophobic macromolecules including fats, oils, waxes, phospholipids, and steroids. </a:t>
            </a:r>
          </a:p>
          <a:p>
            <a:r>
              <a:rPr lang="en-US" dirty="0"/>
              <a:t>Fats (triglycerides) store energy and are made of fatty acids and either glycerol or sphingosine backbones.</a:t>
            </a:r>
          </a:p>
          <a:p>
            <a:r>
              <a:rPr lang="en-US" dirty="0"/>
              <a:t>Fatty acids can be saturated with single bonds or unsaturated with double bonds in their hydrocarbon chains.</a:t>
            </a:r>
            <a:endParaRPr lang="en-IN" dirty="0"/>
          </a:p>
          <a:p>
            <a:r>
              <a:rPr lang="en-US" dirty="0"/>
              <a:t>Phospholipids form membranes and have a glycerol or sphingosine backbone attached to two fatty acid tails and a phosphate head group.</a:t>
            </a:r>
            <a:endParaRPr lang="en-IN" dirty="0"/>
          </a:p>
        </p:txBody>
      </p:sp>
    </p:spTree>
    <p:extLst>
      <p:ext uri="{BB962C8B-B14F-4D97-AF65-F5344CB8AC3E}">
        <p14:creationId xmlns:p14="http://schemas.microsoft.com/office/powerpoint/2010/main" val="2551963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the basic structure of a steroid and some steroid functions.</a:t>
            </a:r>
          </a:p>
          <a:p>
            <a:pPr marL="457200" indent="-457200">
              <a:buFont typeface="Arial" panose="020B0604020202020204" pitchFamily="34" charset="0"/>
              <a:buChar char="•"/>
              <a:tabLst>
                <a:tab pos="457200" algn="l"/>
              </a:tabLst>
            </a:pPr>
            <a:r>
              <a:rPr lang="en-US" b="1" i="0" dirty="0"/>
              <a:t>Describe</a:t>
            </a:r>
            <a:r>
              <a:rPr lang="en-US" i="0" dirty="0"/>
              <a:t> phospholipids and their role in cells.</a:t>
            </a:r>
          </a:p>
          <a:p>
            <a:pPr marL="457200" indent="-457200">
              <a:buFont typeface="Arial" panose="020B0604020202020204" pitchFamily="34" charset="0"/>
              <a:buChar char="•"/>
              <a:tabLst>
                <a:tab pos="457200" algn="l"/>
              </a:tabLst>
            </a:pPr>
            <a:r>
              <a:rPr lang="en-US" b="1" i="0" dirty="0"/>
              <a:t>Describe</a:t>
            </a:r>
            <a:r>
              <a:rPr lang="en-US" i="0" dirty="0"/>
              <a:t> the four major types of lipids.</a:t>
            </a:r>
          </a:p>
          <a:p>
            <a:pPr marL="457200" indent="-457200">
              <a:buFont typeface="Arial" panose="020B0604020202020204" pitchFamily="34" charset="0"/>
              <a:buChar char="•"/>
              <a:tabLst>
                <a:tab pos="457200" algn="l"/>
              </a:tabLst>
            </a:pPr>
            <a:r>
              <a:rPr lang="en-US" b="1" i="0" dirty="0"/>
              <a:t>Differentiate</a:t>
            </a:r>
            <a:r>
              <a:rPr lang="en-US" i="0" dirty="0"/>
              <a:t> between saturated and unsaturated fatty acids.</a:t>
            </a:r>
            <a:endParaRPr lang="en-US" dirty="0"/>
          </a:p>
          <a:p>
            <a:pPr marL="457200" indent="-457200">
              <a:buFont typeface="Arial" panose="020B0604020202020204" pitchFamily="34" charset="0"/>
              <a:buChar char="•"/>
              <a:tabLst>
                <a:tab pos="457200" algn="l"/>
              </a:tabLst>
            </a:pPr>
            <a:r>
              <a:rPr lang="en-US" b="1" i="0" dirty="0"/>
              <a:t>Explain</a:t>
            </a:r>
            <a:r>
              <a:rPr lang="en-US" i="0" dirty="0"/>
              <a:t> the role of fats in storing energy.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Lipids</a:t>
            </a:r>
            <a:endParaRPr lang="en-US" sz="3200" dirty="0">
              <a:solidFill>
                <a:schemeClr val="accent1"/>
              </a:solidFill>
            </a:endParaRPr>
          </a:p>
        </p:txBody>
      </p:sp>
      <p:sp>
        <p:nvSpPr>
          <p:cNvPr id="11267" name="Rectangle 3"/>
          <p:cNvSpPr>
            <a:spLocks noGrp="1"/>
          </p:cNvSpPr>
          <p:nvPr>
            <p:ph idx="1"/>
          </p:nvPr>
        </p:nvSpPr>
        <p:spPr>
          <a:xfrm>
            <a:off x="457200" y="1280160"/>
            <a:ext cx="5334000" cy="4572000"/>
          </a:xfrm>
          <a:prstGeom prst="rect">
            <a:avLst/>
          </a:prstGeom>
        </p:spPr>
        <p:txBody>
          <a:bodyPr>
            <a:normAutofit/>
          </a:bodyPr>
          <a:lstStyle/>
          <a:p>
            <a:pPr>
              <a:tabLst>
                <a:tab pos="461963" algn="l"/>
              </a:tabLst>
            </a:pPr>
            <a:r>
              <a:rPr lang="en-US" b="1" dirty="0"/>
              <a:t>Lipids</a:t>
            </a:r>
            <a:r>
              <a:rPr lang="en-US" dirty="0"/>
              <a:t>: nonpolar, hydrophobic compounds composed of hydrocarbon chains</a:t>
            </a:r>
          </a:p>
          <a:p>
            <a:pPr>
              <a:tabLst>
                <a:tab pos="461963" algn="l"/>
              </a:tabLst>
            </a:pPr>
            <a:r>
              <a:rPr lang="en-US" dirty="0"/>
              <a:t>They serve as energy reserves, insulation, and structural components in cells. </a:t>
            </a:r>
          </a:p>
          <a:p>
            <a:pPr>
              <a:tabLst>
                <a:tab pos="461963" algn="l"/>
              </a:tabLst>
            </a:pPr>
            <a:r>
              <a:rPr lang="en-US" dirty="0"/>
              <a:t>Major types include fats, oils, waxes, phospholipids, and steroids. </a:t>
            </a:r>
            <a:r>
              <a:rPr lang="en-US" i="0" dirty="0">
                <a:solidFill>
                  <a:schemeClr val="tx1"/>
                </a:solidFill>
              </a:rPr>
              <a:t>		</a:t>
            </a:r>
            <a:endParaRPr lang="en-US" dirty="0">
              <a:solidFill>
                <a:srgbClr val="0000FF"/>
              </a:solidFill>
            </a:endParaRPr>
          </a:p>
        </p:txBody>
      </p:sp>
      <p:pic>
        <p:nvPicPr>
          <p:cNvPr id="4" name="Content Placeholder 5" descr="An image shows an otter sitting in the sun.">
            <a:extLst>
              <a:ext uri="{FF2B5EF4-FFF2-40B4-BE49-F238E27FC236}">
                <a16:creationId xmlns:a16="http://schemas.microsoft.com/office/drawing/2014/main" id="{F9785965-96A7-74FD-CF9D-EE53A7E85B56}"/>
              </a:ext>
            </a:extLst>
          </p:cNvPr>
          <p:cNvPicPr>
            <a:picLocks noChangeAspect="1"/>
          </p:cNvPicPr>
          <p:nvPr/>
        </p:nvPicPr>
        <p:blipFill>
          <a:blip r:embed="rId2"/>
          <a:srcRect l="12037" t="5333" r="12037" b="4667"/>
          <a:stretch/>
        </p:blipFill>
        <p:spPr>
          <a:xfrm>
            <a:off x="5496469" y="1687999"/>
            <a:ext cx="3352800" cy="2207941"/>
          </a:xfrm>
          <a:prstGeom prst="rect">
            <a:avLst/>
          </a:prstGeom>
        </p:spPr>
      </p:pic>
      <p:sp>
        <p:nvSpPr>
          <p:cNvPr id="2" name="TextBox 1">
            <a:extLst>
              <a:ext uri="{FF2B5EF4-FFF2-40B4-BE49-F238E27FC236}">
                <a16:creationId xmlns:a16="http://schemas.microsoft.com/office/drawing/2014/main" id="{105FB00C-1FDC-DD10-9601-CC775CC15EE7}"/>
              </a:ext>
              <a:ext uri="{C183D7F6-B498-43B3-948B-1728B52AA6E4}">
                <adec:decorative xmlns:adec="http://schemas.microsoft.com/office/drawing/2017/decorative" val="0"/>
              </a:ext>
            </a:extLst>
          </p:cNvPr>
          <p:cNvSpPr txBox="1"/>
          <p:nvPr/>
        </p:nvSpPr>
        <p:spPr>
          <a:xfrm>
            <a:off x="5405428" y="3922693"/>
            <a:ext cx="3534883" cy="954107"/>
          </a:xfrm>
          <a:prstGeom prst="rect">
            <a:avLst/>
          </a:prstGeom>
          <a:noFill/>
        </p:spPr>
        <p:txBody>
          <a:bodyPr wrap="square" rtlCol="0">
            <a:spAutoFit/>
          </a:bodyPr>
          <a:lstStyle/>
          <a:p>
            <a:pPr algn="ctr"/>
            <a:r>
              <a:rPr lang="en-US" sz="1400" b="1" dirty="0"/>
              <a:t>3.3 Figure 1: </a:t>
            </a:r>
            <a:r>
              <a:rPr lang="en-US" sz="1400" b="0" i="0" u="none" strike="noStrike" baseline="0" dirty="0"/>
              <a:t>Hydrophobic lipids in aquatic mammals' fur, such as the fur of this river otter, protect the mammals from the elements.</a:t>
            </a:r>
            <a:endParaRPr lang="en-US" sz="1400" b="1" dirty="0"/>
          </a:p>
        </p:txBody>
      </p:sp>
      <p:sp>
        <p:nvSpPr>
          <p:cNvPr id="5" name="TextBox 4">
            <a:extLst>
              <a:ext uri="{FF2B5EF4-FFF2-40B4-BE49-F238E27FC236}">
                <a16:creationId xmlns:a16="http://schemas.microsoft.com/office/drawing/2014/main" id="{D2E053D3-F052-1FFB-EA97-42913A554978}"/>
              </a:ext>
            </a:extLst>
          </p:cNvPr>
          <p:cNvSpPr txBox="1"/>
          <p:nvPr/>
        </p:nvSpPr>
        <p:spPr>
          <a:xfrm>
            <a:off x="5563249" y="4876800"/>
            <a:ext cx="3219240" cy="246221"/>
          </a:xfrm>
          <a:prstGeom prst="rect">
            <a:avLst/>
          </a:prstGeom>
          <a:noFill/>
        </p:spPr>
        <p:txBody>
          <a:bodyPr wrap="square">
            <a:spAutoFit/>
          </a:bodyPr>
          <a:lstStyle/>
          <a:p>
            <a:pPr algn="ctr"/>
            <a:r>
              <a:rPr lang="en-US" sz="1000" dirty="0"/>
              <a:t>PublicDomainPictures on Pixabay. "Otter."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6D01-A650-3766-71EC-F3798DF89E39}"/>
              </a:ext>
            </a:extLst>
          </p:cNvPr>
          <p:cNvSpPr>
            <a:spLocks noGrp="1"/>
          </p:cNvSpPr>
          <p:nvPr>
            <p:ph type="title"/>
          </p:nvPr>
        </p:nvSpPr>
        <p:spPr/>
        <p:txBody>
          <a:bodyPr/>
          <a:lstStyle/>
          <a:p>
            <a:r>
              <a:rPr lang="en-US" dirty="0"/>
              <a:t>Fats and Oils</a:t>
            </a:r>
            <a:r>
              <a:rPr lang="en-US" sz="1400" baseline="-25000" dirty="0"/>
              <a:t>1</a:t>
            </a:r>
            <a:endParaRPr lang="en-IN" sz="1400" baseline="-25000" dirty="0"/>
          </a:p>
        </p:txBody>
      </p:sp>
      <p:sp>
        <p:nvSpPr>
          <p:cNvPr id="3" name="Content Placeholder 2">
            <a:extLst>
              <a:ext uri="{FF2B5EF4-FFF2-40B4-BE49-F238E27FC236}">
                <a16:creationId xmlns:a16="http://schemas.microsoft.com/office/drawing/2014/main" id="{710A11FC-237D-FAA8-B07C-2249B9D513A1}"/>
              </a:ext>
            </a:extLst>
          </p:cNvPr>
          <p:cNvSpPr>
            <a:spLocks noGrp="1"/>
          </p:cNvSpPr>
          <p:nvPr>
            <p:ph idx="1"/>
          </p:nvPr>
        </p:nvSpPr>
        <p:spPr>
          <a:xfrm>
            <a:off x="457200" y="1280160"/>
            <a:ext cx="4267200" cy="4572000"/>
          </a:xfrm>
        </p:spPr>
        <p:txBody>
          <a:bodyPr>
            <a:normAutofit fontScale="85000" lnSpcReduction="20000"/>
          </a:bodyPr>
          <a:lstStyle/>
          <a:p>
            <a:r>
              <a:rPr lang="en-US" dirty="0"/>
              <a:t>Fat molecules consist of glycerol and </a:t>
            </a:r>
            <a:r>
              <a:rPr lang="en-US" i="1" dirty="0"/>
              <a:t>fatty acids</a:t>
            </a:r>
            <a:r>
              <a:rPr lang="en-US" dirty="0"/>
              <a:t>.</a:t>
            </a:r>
          </a:p>
          <a:p>
            <a:r>
              <a:rPr lang="en-US" dirty="0"/>
              <a:t>Glycerol is a three-carbon alcohol with three hydroxyl groups.</a:t>
            </a:r>
          </a:p>
          <a:p>
            <a:r>
              <a:rPr lang="en-US" i="1" dirty="0"/>
              <a:t>Fatty acids</a:t>
            </a:r>
            <a:r>
              <a:rPr lang="en-US" dirty="0"/>
              <a:t> are long hydrocarbon chains with a carboxyl group, linked to glycerol by an ester bond.</a:t>
            </a:r>
          </a:p>
          <a:p>
            <a:pPr lvl="1">
              <a:buFont typeface="Arial" panose="020B0604020202020204" pitchFamily="34" charset="0"/>
              <a:buChar char="•"/>
            </a:pPr>
            <a:r>
              <a:rPr lang="en-US" b="1" dirty="0"/>
              <a:t>Ester bond: </a:t>
            </a:r>
            <a:r>
              <a:rPr lang="en-US" dirty="0"/>
              <a:t>connects the carbon doubly bonded to oxygen of the fatty acid to an oxygen in the glycerol</a:t>
            </a:r>
            <a:endParaRPr lang="en-IN" dirty="0"/>
          </a:p>
        </p:txBody>
      </p:sp>
      <p:sp>
        <p:nvSpPr>
          <p:cNvPr id="6" name="TextBox 5">
            <a:extLst>
              <a:ext uri="{FF2B5EF4-FFF2-40B4-BE49-F238E27FC236}">
                <a16:creationId xmlns:a16="http://schemas.microsoft.com/office/drawing/2014/main" id="{08187217-274E-C864-D946-C95CF2679E1D}"/>
              </a:ext>
              <a:ext uri="{C183D7F6-B498-43B3-948B-1728B52AA6E4}">
                <adec:decorative xmlns:adec="http://schemas.microsoft.com/office/drawing/2017/decorative" val="0"/>
              </a:ext>
            </a:extLst>
          </p:cNvPr>
          <p:cNvSpPr txBox="1"/>
          <p:nvPr/>
        </p:nvSpPr>
        <p:spPr>
          <a:xfrm>
            <a:off x="6169716" y="1361222"/>
            <a:ext cx="1181100" cy="307777"/>
          </a:xfrm>
          <a:prstGeom prst="rect">
            <a:avLst/>
          </a:prstGeom>
          <a:noFill/>
        </p:spPr>
        <p:txBody>
          <a:bodyPr wrap="square" rtlCol="0">
            <a:spAutoFit/>
          </a:bodyPr>
          <a:lstStyle/>
          <a:p>
            <a:r>
              <a:rPr lang="en-US" sz="1400" b="1" dirty="0"/>
              <a:t>3.3 Figure 2</a:t>
            </a:r>
          </a:p>
        </p:txBody>
      </p:sp>
      <p:pic>
        <p:nvPicPr>
          <p:cNvPr id="4" name="Content Placeholder 5" descr="The structures of glycerol, a fatty acid, and a triacylglycerol are shown. Glycerol is a chain of three carbons, with a hydroxyl (O H) group attached to each carbon. A fatty acid has an acetyl  group attached to a long carbon chain. In triacylglycerol, a fatty acid is attached to each of glycerol's three hydroxyl groups via the carboxyl group. A water molecule is lost in the reaction, so the oxygen is double bonded to the second carbon.">
            <a:extLst>
              <a:ext uri="{FF2B5EF4-FFF2-40B4-BE49-F238E27FC236}">
                <a16:creationId xmlns:a16="http://schemas.microsoft.com/office/drawing/2014/main" id="{7156B44F-0CE5-E668-CD76-F5A958E92BEC}"/>
              </a:ext>
            </a:extLst>
          </p:cNvPr>
          <p:cNvPicPr>
            <a:picLocks noChangeAspect="1"/>
          </p:cNvPicPr>
          <p:nvPr/>
        </p:nvPicPr>
        <p:blipFill>
          <a:blip r:embed="rId2"/>
          <a:srcRect l="15741" t="3667" r="15741" b="3000"/>
          <a:stretch/>
        </p:blipFill>
        <p:spPr>
          <a:xfrm>
            <a:off x="4696062" y="1851879"/>
            <a:ext cx="4128408" cy="3124200"/>
          </a:xfrm>
          <a:prstGeom prst="rect">
            <a:avLst/>
          </a:prstGeom>
        </p:spPr>
      </p:pic>
      <p:sp>
        <p:nvSpPr>
          <p:cNvPr id="7" name="TextBox 6">
            <a:extLst>
              <a:ext uri="{FF2B5EF4-FFF2-40B4-BE49-F238E27FC236}">
                <a16:creationId xmlns:a16="http://schemas.microsoft.com/office/drawing/2014/main" id="{5934691A-A5D2-A407-E85B-C5E250DB8921}"/>
              </a:ext>
            </a:extLst>
          </p:cNvPr>
          <p:cNvSpPr txBox="1"/>
          <p:nvPr/>
        </p:nvSpPr>
        <p:spPr>
          <a:xfrm>
            <a:off x="4572000" y="5240179"/>
            <a:ext cx="4376532" cy="246221"/>
          </a:xfrm>
          <a:prstGeom prst="rect">
            <a:avLst/>
          </a:prstGeom>
          <a:noFill/>
        </p:spPr>
        <p:txBody>
          <a:bodyPr wrap="square">
            <a:spAutoFit/>
          </a:bodyPr>
          <a:lstStyle/>
          <a:p>
            <a:pPr algn="ctr"/>
            <a:r>
              <a:rPr lang="en-US" sz="1000" dirty="0"/>
              <a:t>OpenStax. "Triglycerol formation." Modified.</a:t>
            </a:r>
          </a:p>
        </p:txBody>
      </p:sp>
    </p:spTree>
    <p:extLst>
      <p:ext uri="{BB962C8B-B14F-4D97-AF65-F5344CB8AC3E}">
        <p14:creationId xmlns:p14="http://schemas.microsoft.com/office/powerpoint/2010/main" val="968850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3C7D-CBB8-24E7-EBF2-CC2968CF51A7}"/>
              </a:ext>
            </a:extLst>
          </p:cNvPr>
          <p:cNvSpPr>
            <a:spLocks noGrp="1"/>
          </p:cNvSpPr>
          <p:nvPr>
            <p:ph type="title"/>
          </p:nvPr>
        </p:nvSpPr>
        <p:spPr/>
        <p:txBody>
          <a:bodyPr/>
          <a:lstStyle/>
          <a:p>
            <a:r>
              <a:rPr lang="en-US" dirty="0"/>
              <a:t>Fats and Oils</a:t>
            </a:r>
            <a:r>
              <a:rPr lang="en-US" sz="1400" baseline="-25000" dirty="0"/>
              <a:t>2</a:t>
            </a:r>
            <a:endParaRPr lang="en-IN" dirty="0"/>
          </a:p>
        </p:txBody>
      </p:sp>
      <p:sp>
        <p:nvSpPr>
          <p:cNvPr id="3" name="Content Placeholder 2">
            <a:extLst>
              <a:ext uri="{FF2B5EF4-FFF2-40B4-BE49-F238E27FC236}">
                <a16:creationId xmlns:a16="http://schemas.microsoft.com/office/drawing/2014/main" id="{CC40C496-EE5F-86C9-FDC1-FE9BC888F346}"/>
              </a:ext>
            </a:extLst>
          </p:cNvPr>
          <p:cNvSpPr>
            <a:spLocks noGrp="1"/>
          </p:cNvSpPr>
          <p:nvPr>
            <p:ph idx="1"/>
          </p:nvPr>
        </p:nvSpPr>
        <p:spPr>
          <a:xfrm>
            <a:off x="457200" y="1280160"/>
            <a:ext cx="8229600" cy="2453640"/>
          </a:xfrm>
        </p:spPr>
        <p:txBody>
          <a:bodyPr>
            <a:normAutofit fontScale="85000" lnSpcReduction="20000"/>
          </a:bodyPr>
          <a:lstStyle/>
          <a:p>
            <a:r>
              <a:rPr lang="en-US" b="1" dirty="0"/>
              <a:t>Triacylglycerols: </a:t>
            </a:r>
            <a:r>
              <a:rPr lang="en-US" dirty="0"/>
              <a:t>fats consisting of three fatty acids linked to a glycerol molecule, created by dehydration synthesis which releases three water molecules</a:t>
            </a:r>
          </a:p>
          <a:p>
            <a:r>
              <a:rPr lang="en-US" b="1" dirty="0"/>
              <a:t>Saturated fatty acids: </a:t>
            </a:r>
            <a:r>
              <a:rPr lang="en-US" dirty="0"/>
              <a:t>fatty acids with single carbon-carbon bonds in the hydrocarbon chain (saturated in hydrogens). </a:t>
            </a:r>
          </a:p>
          <a:p>
            <a:pPr lvl="1">
              <a:buFont typeface="Arial" panose="020B0604020202020204" pitchFamily="34" charset="0"/>
              <a:buChar char="•"/>
            </a:pPr>
            <a:r>
              <a:rPr lang="en-US" dirty="0"/>
              <a:t>Pack tightly together making them solid at room temperature, like butter</a:t>
            </a:r>
            <a:endParaRPr lang="en-IN" dirty="0"/>
          </a:p>
        </p:txBody>
      </p:sp>
      <p:pic>
        <p:nvPicPr>
          <p:cNvPr id="4" name="Content Placeholder 6" descr="The structure of stearic acid is shown. This fatty acid has a hydrocarbon chain seventeen residues long with a kinked structure and is attached to an acetyl group. All bonds between the carbons are single bonds.  ">
            <a:extLst>
              <a:ext uri="{FF2B5EF4-FFF2-40B4-BE49-F238E27FC236}">
                <a16:creationId xmlns:a16="http://schemas.microsoft.com/office/drawing/2014/main" id="{951D0BA8-8C89-0D72-5EAE-A97E7965C568}"/>
              </a:ext>
            </a:extLst>
          </p:cNvPr>
          <p:cNvPicPr>
            <a:picLocks noChangeAspect="1"/>
          </p:cNvPicPr>
          <p:nvPr/>
        </p:nvPicPr>
        <p:blipFill>
          <a:blip r:embed="rId2"/>
          <a:srcRect t="6999" b="23000"/>
          <a:stretch/>
        </p:blipFill>
        <p:spPr>
          <a:xfrm>
            <a:off x="1866898" y="3567261"/>
            <a:ext cx="5410200" cy="2103967"/>
          </a:xfrm>
          <a:prstGeom prst="rect">
            <a:avLst/>
          </a:prstGeom>
        </p:spPr>
      </p:pic>
      <p:sp>
        <p:nvSpPr>
          <p:cNvPr id="9" name="TextBox 8">
            <a:extLst>
              <a:ext uri="{FF2B5EF4-FFF2-40B4-BE49-F238E27FC236}">
                <a16:creationId xmlns:a16="http://schemas.microsoft.com/office/drawing/2014/main" id="{16070434-6FCE-37F8-9673-75B65B34E494}"/>
              </a:ext>
            </a:extLst>
          </p:cNvPr>
          <p:cNvSpPr txBox="1"/>
          <p:nvPr/>
        </p:nvSpPr>
        <p:spPr>
          <a:xfrm>
            <a:off x="2282141" y="5577840"/>
            <a:ext cx="4579715" cy="307777"/>
          </a:xfrm>
          <a:prstGeom prst="rect">
            <a:avLst/>
          </a:prstGeom>
          <a:noFill/>
        </p:spPr>
        <p:txBody>
          <a:bodyPr wrap="none" rtlCol="0">
            <a:spAutoFit/>
          </a:bodyPr>
          <a:lstStyle/>
          <a:p>
            <a:r>
              <a:rPr lang="en-US" sz="1400" b="1" dirty="0"/>
              <a:t>3.3 Figure 3: </a:t>
            </a:r>
            <a:r>
              <a:rPr lang="en-US" sz="1400" dirty="0"/>
              <a:t>Stearic acid is a common saturated fatty acid. </a:t>
            </a:r>
          </a:p>
        </p:txBody>
      </p:sp>
    </p:spTree>
    <p:extLst>
      <p:ext uri="{BB962C8B-B14F-4D97-AF65-F5344CB8AC3E}">
        <p14:creationId xmlns:p14="http://schemas.microsoft.com/office/powerpoint/2010/main" val="4033162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425C-B8F3-E810-E92F-43C6FB6824F0}"/>
              </a:ext>
            </a:extLst>
          </p:cNvPr>
          <p:cNvSpPr>
            <a:spLocks noGrp="1"/>
          </p:cNvSpPr>
          <p:nvPr>
            <p:ph type="title"/>
          </p:nvPr>
        </p:nvSpPr>
        <p:spPr/>
        <p:txBody>
          <a:bodyPr/>
          <a:lstStyle/>
          <a:p>
            <a:r>
              <a:rPr lang="en-US" dirty="0"/>
              <a:t>Fats and Oils</a:t>
            </a:r>
            <a:r>
              <a:rPr lang="en-US" sz="1400" baseline="-25000" dirty="0"/>
              <a:t>3</a:t>
            </a:r>
            <a:endParaRPr lang="en-IN" dirty="0"/>
          </a:p>
        </p:txBody>
      </p:sp>
      <p:sp>
        <p:nvSpPr>
          <p:cNvPr id="3" name="Content Placeholder 2">
            <a:extLst>
              <a:ext uri="{FF2B5EF4-FFF2-40B4-BE49-F238E27FC236}">
                <a16:creationId xmlns:a16="http://schemas.microsoft.com/office/drawing/2014/main" id="{8A91DEA6-93FD-5F07-AFF0-00BFABF28FB7}"/>
              </a:ext>
            </a:extLst>
          </p:cNvPr>
          <p:cNvSpPr>
            <a:spLocks noGrp="1"/>
          </p:cNvSpPr>
          <p:nvPr>
            <p:ph idx="1"/>
          </p:nvPr>
        </p:nvSpPr>
        <p:spPr>
          <a:xfrm>
            <a:off x="457200" y="1280160"/>
            <a:ext cx="8229600" cy="2529840"/>
          </a:xfrm>
        </p:spPr>
        <p:txBody>
          <a:bodyPr>
            <a:normAutofit fontScale="92500"/>
          </a:bodyPr>
          <a:lstStyle/>
          <a:p>
            <a:r>
              <a:rPr lang="en-US" b="1" dirty="0"/>
              <a:t>Unsaturated fatty acids:</a:t>
            </a:r>
            <a:r>
              <a:rPr lang="en-US" dirty="0"/>
              <a:t> fatty acids containing double bonds between carbon atoms in the hydrocarbon chains</a:t>
            </a:r>
          </a:p>
          <a:p>
            <a:pPr lvl="1">
              <a:buFont typeface="Arial" panose="020B0604020202020204" pitchFamily="34" charset="0"/>
              <a:buChar char="•"/>
            </a:pPr>
            <a:r>
              <a:rPr lang="en-US" dirty="0"/>
              <a:t>Kinked chains cannot pack closely together, resulting in a liquid state at room temperature.</a:t>
            </a:r>
          </a:p>
          <a:p>
            <a:pPr lvl="1">
              <a:buFont typeface="Arial" panose="020B0604020202020204" pitchFamily="34" charset="0"/>
              <a:buChar char="•"/>
            </a:pPr>
            <a:r>
              <a:rPr lang="en-US" dirty="0"/>
              <a:t>Examples: olive and canola oil</a:t>
            </a:r>
            <a:endParaRPr lang="en-IN" dirty="0"/>
          </a:p>
        </p:txBody>
      </p:sp>
      <p:pic>
        <p:nvPicPr>
          <p:cNvPr id="4" name="Content Placeholder 6" descr="The structure of oleic acid is shown. This unsaturated fatty acid has a hydrocarbon chain that gives it a kinked structure and is attached to an acetyl group. There are two double bonds in the molecule, making it a polyunsaturated fat. ">
            <a:extLst>
              <a:ext uri="{FF2B5EF4-FFF2-40B4-BE49-F238E27FC236}">
                <a16:creationId xmlns:a16="http://schemas.microsoft.com/office/drawing/2014/main" id="{7B480C89-A35C-69BB-302E-8752F3494D34}"/>
              </a:ext>
            </a:extLst>
          </p:cNvPr>
          <p:cNvPicPr>
            <a:picLocks noChangeAspect="1"/>
          </p:cNvPicPr>
          <p:nvPr/>
        </p:nvPicPr>
        <p:blipFill>
          <a:blip r:embed="rId2"/>
          <a:srcRect l="2778" t="5334" r="3704" b="4654"/>
          <a:stretch/>
        </p:blipFill>
        <p:spPr>
          <a:xfrm>
            <a:off x="2579269" y="3508248"/>
            <a:ext cx="3985459" cy="2131148"/>
          </a:xfrm>
          <a:prstGeom prst="rect">
            <a:avLst/>
          </a:prstGeom>
        </p:spPr>
      </p:pic>
      <p:sp>
        <p:nvSpPr>
          <p:cNvPr id="6" name="TextBox 5">
            <a:extLst>
              <a:ext uri="{FF2B5EF4-FFF2-40B4-BE49-F238E27FC236}">
                <a16:creationId xmlns:a16="http://schemas.microsoft.com/office/drawing/2014/main" id="{81ADFAFA-1A17-F222-05F1-9A1351FE6D00}"/>
              </a:ext>
            </a:extLst>
          </p:cNvPr>
          <p:cNvSpPr txBox="1"/>
          <p:nvPr/>
        </p:nvSpPr>
        <p:spPr>
          <a:xfrm>
            <a:off x="2286405" y="5577840"/>
            <a:ext cx="4571188" cy="307777"/>
          </a:xfrm>
          <a:prstGeom prst="rect">
            <a:avLst/>
          </a:prstGeom>
          <a:noFill/>
        </p:spPr>
        <p:txBody>
          <a:bodyPr wrap="none" rtlCol="0">
            <a:spAutoFit/>
          </a:bodyPr>
          <a:lstStyle/>
          <a:p>
            <a:r>
              <a:rPr lang="en-US" sz="1400" b="1" dirty="0"/>
              <a:t>3.3 Figure 4: </a:t>
            </a:r>
            <a:r>
              <a:rPr lang="en-US" sz="1400" dirty="0"/>
              <a:t>Oleic acid is a common unsaturated fatty acid.</a:t>
            </a:r>
            <a:r>
              <a:rPr lang="en-US" sz="1400" b="1" dirty="0"/>
              <a:t> </a:t>
            </a:r>
          </a:p>
        </p:txBody>
      </p:sp>
      <p:sp>
        <p:nvSpPr>
          <p:cNvPr id="7" name="TextBox 6">
            <a:extLst>
              <a:ext uri="{FF2B5EF4-FFF2-40B4-BE49-F238E27FC236}">
                <a16:creationId xmlns:a16="http://schemas.microsoft.com/office/drawing/2014/main" id="{8CBDA4A3-34BB-146A-E06A-26F8FE6260D2}"/>
              </a:ext>
            </a:extLst>
          </p:cNvPr>
          <p:cNvSpPr txBox="1"/>
          <p:nvPr/>
        </p:nvSpPr>
        <p:spPr>
          <a:xfrm>
            <a:off x="2552699" y="5807875"/>
            <a:ext cx="4038600" cy="246221"/>
          </a:xfrm>
          <a:prstGeom prst="rect">
            <a:avLst/>
          </a:prstGeom>
          <a:noFill/>
        </p:spPr>
        <p:txBody>
          <a:bodyPr wrap="square">
            <a:spAutoFit/>
          </a:bodyPr>
          <a:lstStyle/>
          <a:p>
            <a:pPr algn="ctr"/>
            <a:r>
              <a:rPr lang="en-US" sz="1000" dirty="0"/>
              <a:t>Paginazero on Wikimedia Commons. "Oleic acid."</a:t>
            </a:r>
          </a:p>
        </p:txBody>
      </p:sp>
    </p:spTree>
    <p:extLst>
      <p:ext uri="{BB962C8B-B14F-4D97-AF65-F5344CB8AC3E}">
        <p14:creationId xmlns:p14="http://schemas.microsoft.com/office/powerpoint/2010/main" val="342017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708C-1A7D-7DD0-9315-BBBC94D5B3A2}"/>
              </a:ext>
            </a:extLst>
          </p:cNvPr>
          <p:cNvSpPr>
            <a:spLocks noGrp="1"/>
          </p:cNvSpPr>
          <p:nvPr>
            <p:ph type="title"/>
          </p:nvPr>
        </p:nvSpPr>
        <p:spPr/>
        <p:txBody>
          <a:bodyPr/>
          <a:lstStyle/>
          <a:p>
            <a:r>
              <a:rPr lang="en-US" dirty="0"/>
              <a:t>Fats and Oils</a:t>
            </a:r>
            <a:r>
              <a:rPr lang="en-US" sz="1400" baseline="-25000" dirty="0"/>
              <a:t>4</a:t>
            </a:r>
            <a:endParaRPr lang="en-IN" b="1" dirty="0"/>
          </a:p>
        </p:txBody>
      </p:sp>
      <p:sp>
        <p:nvSpPr>
          <p:cNvPr id="3" name="Content Placeholder 2">
            <a:extLst>
              <a:ext uri="{FF2B5EF4-FFF2-40B4-BE49-F238E27FC236}">
                <a16:creationId xmlns:a16="http://schemas.microsoft.com/office/drawing/2014/main" id="{5505B932-F11D-E42D-1C86-21E59CBF43FB}"/>
              </a:ext>
            </a:extLst>
          </p:cNvPr>
          <p:cNvSpPr>
            <a:spLocks noGrp="1"/>
          </p:cNvSpPr>
          <p:nvPr>
            <p:ph idx="1"/>
          </p:nvPr>
        </p:nvSpPr>
        <p:spPr>
          <a:xfrm>
            <a:off x="457200" y="1280160"/>
            <a:ext cx="4800600" cy="4572000"/>
          </a:xfrm>
        </p:spPr>
        <p:txBody>
          <a:bodyPr>
            <a:normAutofit/>
          </a:bodyPr>
          <a:lstStyle/>
          <a:p>
            <a:r>
              <a:rPr lang="en-US" dirty="0"/>
              <a:t>Unsaturated fats are in either a </a:t>
            </a:r>
            <a:r>
              <a:rPr lang="en-US" i="1" dirty="0"/>
              <a:t>cis</a:t>
            </a:r>
            <a:r>
              <a:rPr lang="en-US" dirty="0"/>
              <a:t> or </a:t>
            </a:r>
            <a:r>
              <a:rPr lang="en-US" i="1" dirty="0"/>
              <a:t>trans </a:t>
            </a:r>
            <a:r>
              <a:rPr lang="en-US" dirty="0"/>
              <a:t>configuration</a:t>
            </a:r>
          </a:p>
          <a:p>
            <a:pPr lvl="1">
              <a:buFont typeface="Arial" panose="020B0604020202020204" pitchFamily="34" charset="0"/>
              <a:buChar char="•"/>
            </a:pPr>
            <a:r>
              <a:rPr lang="en-US" i="1" dirty="0"/>
              <a:t>Cis: </a:t>
            </a:r>
            <a:r>
              <a:rPr lang="en-US" dirty="0"/>
              <a:t>hydrogens are on the same plane, causing a kink</a:t>
            </a:r>
          </a:p>
          <a:p>
            <a:pPr lvl="1">
              <a:buFont typeface="Arial" panose="020B0604020202020204" pitchFamily="34" charset="0"/>
              <a:buChar char="•"/>
            </a:pPr>
            <a:r>
              <a:rPr lang="en-US" b="1" i="1" dirty="0"/>
              <a:t>Trans</a:t>
            </a:r>
            <a:r>
              <a:rPr lang="en-US" i="1" dirty="0"/>
              <a:t>: </a:t>
            </a:r>
            <a:r>
              <a:rPr lang="en-US" dirty="0"/>
              <a:t>hydrogens are on different planes</a:t>
            </a:r>
            <a:endParaRPr lang="en-IN" dirty="0"/>
          </a:p>
        </p:txBody>
      </p:sp>
      <p:sp>
        <p:nvSpPr>
          <p:cNvPr id="7" name="TextBox 6">
            <a:extLst>
              <a:ext uri="{FF2B5EF4-FFF2-40B4-BE49-F238E27FC236}">
                <a16:creationId xmlns:a16="http://schemas.microsoft.com/office/drawing/2014/main" id="{DDAE0508-E181-3537-4B68-E8F61A5B1CEA}"/>
              </a:ext>
            </a:extLst>
          </p:cNvPr>
          <p:cNvSpPr txBox="1"/>
          <p:nvPr/>
        </p:nvSpPr>
        <p:spPr>
          <a:xfrm>
            <a:off x="6416494" y="1377732"/>
            <a:ext cx="1076770" cy="307777"/>
          </a:xfrm>
          <a:prstGeom prst="rect">
            <a:avLst/>
          </a:prstGeom>
          <a:noFill/>
        </p:spPr>
        <p:txBody>
          <a:bodyPr wrap="none" rtlCol="0">
            <a:spAutoFit/>
          </a:bodyPr>
          <a:lstStyle/>
          <a:p>
            <a:r>
              <a:rPr lang="en-US" sz="1400" b="1" dirty="0"/>
              <a:t>3.3 Figure 5 </a:t>
            </a:r>
          </a:p>
        </p:txBody>
      </p:sp>
      <p:pic>
        <p:nvPicPr>
          <p:cNvPr id="4" name="Content Placeholder 6" descr="A comparison of saturated and unsaturated fatty acids is shown. Stearic acid, a saturated fatty acid, has a hydrocarbon chain seventeen residues long attached to an acetyl group. Oleic acid also has a seventeen-residue hydrocarbon chain, but a double bond exists between the eighth and ninth carbon in the chain. In cis oleic acid, the hydrogens are on the same side of the double bond. In the cis oleic acid, the two hydrogens on the same side cause the chain to bend. In trans oleic acid, they are on opposite sides, resulting in a straight chain. ">
            <a:extLst>
              <a:ext uri="{FF2B5EF4-FFF2-40B4-BE49-F238E27FC236}">
                <a16:creationId xmlns:a16="http://schemas.microsoft.com/office/drawing/2014/main" id="{28161A3B-E846-CD1B-8859-47C4C2DEF634}"/>
              </a:ext>
            </a:extLst>
          </p:cNvPr>
          <p:cNvPicPr>
            <a:picLocks noChangeAspect="1"/>
          </p:cNvPicPr>
          <p:nvPr/>
        </p:nvPicPr>
        <p:blipFill>
          <a:blip r:embed="rId2"/>
          <a:srcRect l="23148" t="5334" r="22222" b="3000"/>
          <a:stretch/>
        </p:blipFill>
        <p:spPr>
          <a:xfrm>
            <a:off x="5204910" y="1764128"/>
            <a:ext cx="3499937" cy="3262653"/>
          </a:xfrm>
          <a:prstGeom prst="rect">
            <a:avLst/>
          </a:prstGeom>
        </p:spPr>
      </p:pic>
      <p:sp>
        <p:nvSpPr>
          <p:cNvPr id="6" name="TextBox 5">
            <a:extLst>
              <a:ext uri="{FF2B5EF4-FFF2-40B4-BE49-F238E27FC236}">
                <a16:creationId xmlns:a16="http://schemas.microsoft.com/office/drawing/2014/main" id="{BA462D41-C81B-B47C-5655-63B94583A2FF}"/>
              </a:ext>
            </a:extLst>
          </p:cNvPr>
          <p:cNvSpPr txBox="1"/>
          <p:nvPr/>
        </p:nvSpPr>
        <p:spPr>
          <a:xfrm>
            <a:off x="5257800" y="5105400"/>
            <a:ext cx="3352800" cy="400110"/>
          </a:xfrm>
          <a:prstGeom prst="rect">
            <a:avLst/>
          </a:prstGeom>
          <a:noFill/>
        </p:spPr>
        <p:txBody>
          <a:bodyPr wrap="square">
            <a:spAutoFit/>
          </a:bodyPr>
          <a:lstStyle/>
          <a:p>
            <a:pPr algn="ctr"/>
            <a:r>
              <a:rPr lang="en-US" sz="1000" dirty="0"/>
              <a:t>CNX OpenStax on Wikimedia Commons. "Fatty acids." Modified. </a:t>
            </a:r>
          </a:p>
        </p:txBody>
      </p:sp>
    </p:spTree>
    <p:extLst>
      <p:ext uri="{BB962C8B-B14F-4D97-AF65-F5344CB8AC3E}">
        <p14:creationId xmlns:p14="http://schemas.microsoft.com/office/powerpoint/2010/main" val="126207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77A8-9F5A-0176-88F7-202F661AFDCF}"/>
              </a:ext>
            </a:extLst>
          </p:cNvPr>
          <p:cNvSpPr>
            <a:spLocks noGrp="1"/>
          </p:cNvSpPr>
          <p:nvPr>
            <p:ph type="title"/>
          </p:nvPr>
        </p:nvSpPr>
        <p:spPr/>
        <p:txBody>
          <a:bodyPr/>
          <a:lstStyle/>
          <a:p>
            <a:r>
              <a:rPr lang="en-US" i="1" dirty="0"/>
              <a:t>Trans</a:t>
            </a:r>
            <a:r>
              <a:rPr lang="en-US" dirty="0"/>
              <a:t> Fats</a:t>
            </a:r>
            <a:endParaRPr lang="en-IN" dirty="0"/>
          </a:p>
        </p:txBody>
      </p:sp>
      <p:sp>
        <p:nvSpPr>
          <p:cNvPr id="3" name="Content Placeholder 2">
            <a:extLst>
              <a:ext uri="{FF2B5EF4-FFF2-40B4-BE49-F238E27FC236}">
                <a16:creationId xmlns:a16="http://schemas.microsoft.com/office/drawing/2014/main" id="{4612F647-E15F-2E05-D4C0-4BFEAA44A95F}"/>
              </a:ext>
            </a:extLst>
          </p:cNvPr>
          <p:cNvSpPr>
            <a:spLocks noGrp="1"/>
          </p:cNvSpPr>
          <p:nvPr>
            <p:ph idx="1"/>
          </p:nvPr>
        </p:nvSpPr>
        <p:spPr>
          <a:xfrm>
            <a:off x="457200" y="1280160"/>
            <a:ext cx="4705692" cy="4572000"/>
          </a:xfrm>
        </p:spPr>
        <p:txBody>
          <a:bodyPr>
            <a:normAutofit lnSpcReduction="10000"/>
          </a:bodyPr>
          <a:lstStyle/>
          <a:p>
            <a:r>
              <a:rPr lang="en-US" b="1" i="1" dirty="0"/>
              <a:t>Trans</a:t>
            </a:r>
            <a:r>
              <a:rPr lang="en-US" b="1" dirty="0"/>
              <a:t> fats: </a:t>
            </a:r>
            <a:r>
              <a:rPr lang="en-US" dirty="0"/>
              <a:t>formed artificially by hydrogenating oils, leading to a trans configuration that does not naturally occur</a:t>
            </a:r>
          </a:p>
          <a:p>
            <a:r>
              <a:rPr lang="en-US" dirty="0"/>
              <a:t>Examples: margarine, some peanut butters, and shortening</a:t>
            </a:r>
          </a:p>
          <a:p>
            <a:r>
              <a:rPr lang="en-US" dirty="0"/>
              <a:t>Linked to higher low-density lipoproteins (LDL) levels or "bad“ cholesterol</a:t>
            </a:r>
            <a:endParaRPr lang="en-IN" dirty="0"/>
          </a:p>
        </p:txBody>
      </p:sp>
      <p:pic>
        <p:nvPicPr>
          <p:cNvPr id="4" name="Content Placeholder 6" descr="An illustration of human legs with a zoomed in box that shows plaque narrowing the passage of blood in the artery">
            <a:extLst>
              <a:ext uri="{FF2B5EF4-FFF2-40B4-BE49-F238E27FC236}">
                <a16:creationId xmlns:a16="http://schemas.microsoft.com/office/drawing/2014/main" id="{0E78A1F9-EDA8-61FE-C2FA-CC032DB27E6F}"/>
              </a:ext>
            </a:extLst>
          </p:cNvPr>
          <p:cNvPicPr>
            <a:picLocks noChangeAspect="1"/>
          </p:cNvPicPr>
          <p:nvPr/>
        </p:nvPicPr>
        <p:blipFill>
          <a:blip r:embed="rId2"/>
          <a:srcRect l="5556" t="4807" r="4629" b="4666"/>
          <a:stretch/>
        </p:blipFill>
        <p:spPr>
          <a:xfrm>
            <a:off x="5181600" y="1377072"/>
            <a:ext cx="3753676" cy="2101895"/>
          </a:xfrm>
          <a:prstGeom prst="rect">
            <a:avLst/>
          </a:prstGeom>
        </p:spPr>
      </p:pic>
      <p:sp>
        <p:nvSpPr>
          <p:cNvPr id="6" name="TextBox 5">
            <a:extLst>
              <a:ext uri="{FF2B5EF4-FFF2-40B4-BE49-F238E27FC236}">
                <a16:creationId xmlns:a16="http://schemas.microsoft.com/office/drawing/2014/main" id="{8C41D9F1-B69F-F4C7-24A1-CA9987B48007}"/>
              </a:ext>
              <a:ext uri="{C183D7F6-B498-43B3-948B-1728B52AA6E4}">
                <adec:decorative xmlns:adec="http://schemas.microsoft.com/office/drawing/2017/decorative" val="0"/>
              </a:ext>
            </a:extLst>
          </p:cNvPr>
          <p:cNvSpPr txBox="1"/>
          <p:nvPr/>
        </p:nvSpPr>
        <p:spPr>
          <a:xfrm>
            <a:off x="5184228" y="3478967"/>
            <a:ext cx="3753676" cy="1384995"/>
          </a:xfrm>
          <a:prstGeom prst="rect">
            <a:avLst/>
          </a:prstGeom>
          <a:noFill/>
        </p:spPr>
        <p:txBody>
          <a:bodyPr wrap="square" rtlCol="0">
            <a:spAutoFit/>
          </a:bodyPr>
          <a:lstStyle/>
          <a:p>
            <a:pPr algn="ctr"/>
            <a:r>
              <a:rPr lang="en-US" sz="1400" b="1" dirty="0"/>
              <a:t>3.3 Figure 6: </a:t>
            </a:r>
            <a:r>
              <a:rPr lang="en-US" sz="1400" dirty="0"/>
              <a:t>Deposition of plaque within arteries is partially due to an intake of trans fats and causes a reduction of blood flow to that tissue. One way to address this is to insert a graft which reroutes blood flow around the blocked blood vessel. </a:t>
            </a:r>
          </a:p>
        </p:txBody>
      </p:sp>
      <p:sp>
        <p:nvSpPr>
          <p:cNvPr id="7" name="TextBox 6">
            <a:extLst>
              <a:ext uri="{FF2B5EF4-FFF2-40B4-BE49-F238E27FC236}">
                <a16:creationId xmlns:a16="http://schemas.microsoft.com/office/drawing/2014/main" id="{30F84AFC-4508-F1FF-BD1A-82367AB1C582}"/>
              </a:ext>
            </a:extLst>
          </p:cNvPr>
          <p:cNvSpPr txBox="1"/>
          <p:nvPr/>
        </p:nvSpPr>
        <p:spPr>
          <a:xfrm>
            <a:off x="5308466" y="4957951"/>
            <a:ext cx="3505200" cy="400110"/>
          </a:xfrm>
          <a:prstGeom prst="rect">
            <a:avLst/>
          </a:prstGeom>
          <a:noFill/>
        </p:spPr>
        <p:txBody>
          <a:bodyPr wrap="square">
            <a:spAutoFit/>
          </a:bodyPr>
          <a:lstStyle/>
          <a:p>
            <a:pPr algn="ctr"/>
            <a:r>
              <a:rPr lang="en-US" sz="1000" dirty="0"/>
              <a:t>www.scientificanimations.com on Wikimedia Commons. "Plaque in arteries."</a:t>
            </a:r>
          </a:p>
        </p:txBody>
      </p:sp>
    </p:spTree>
    <p:extLst>
      <p:ext uri="{BB962C8B-B14F-4D97-AF65-F5344CB8AC3E}">
        <p14:creationId xmlns:p14="http://schemas.microsoft.com/office/powerpoint/2010/main" val="1542929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5A44-D2A0-F39F-E791-A8315E0FA9F6}"/>
              </a:ext>
            </a:extLst>
          </p:cNvPr>
          <p:cNvSpPr>
            <a:spLocks noGrp="1"/>
          </p:cNvSpPr>
          <p:nvPr>
            <p:ph type="title"/>
          </p:nvPr>
        </p:nvSpPr>
        <p:spPr/>
        <p:txBody>
          <a:bodyPr/>
          <a:lstStyle/>
          <a:p>
            <a:r>
              <a:rPr lang="en-US" dirty="0"/>
              <a:t>Omega Fatty Acids</a:t>
            </a:r>
            <a:endParaRPr lang="en-IN" dirty="0"/>
          </a:p>
        </p:txBody>
      </p:sp>
      <p:sp>
        <p:nvSpPr>
          <p:cNvPr id="3" name="Content Placeholder 2">
            <a:extLst>
              <a:ext uri="{FF2B5EF4-FFF2-40B4-BE49-F238E27FC236}">
                <a16:creationId xmlns:a16="http://schemas.microsoft.com/office/drawing/2014/main" id="{DF5B5454-40E7-FEC3-AF57-69DB2BDF14A5}"/>
              </a:ext>
            </a:extLst>
          </p:cNvPr>
          <p:cNvSpPr>
            <a:spLocks noGrp="1"/>
          </p:cNvSpPr>
          <p:nvPr>
            <p:ph idx="1"/>
          </p:nvPr>
        </p:nvSpPr>
        <p:spPr>
          <a:xfrm>
            <a:off x="457200" y="1280160"/>
            <a:ext cx="5867400" cy="4572000"/>
          </a:xfrm>
        </p:spPr>
        <p:txBody>
          <a:bodyPr>
            <a:normAutofit fontScale="92500" lnSpcReduction="20000"/>
          </a:bodyPr>
          <a:lstStyle/>
          <a:p>
            <a:r>
              <a:rPr lang="en-US" b="1" dirty="0"/>
              <a:t>Omega fat: </a:t>
            </a:r>
            <a:r>
              <a:rPr lang="en-US" dirty="0"/>
              <a:t>polyunsaturated fat that the body requires but does not synthesize</a:t>
            </a:r>
          </a:p>
          <a:p>
            <a:r>
              <a:rPr lang="en-US" dirty="0"/>
              <a:t>Omega-3 fatty acids have a double bond connecting the 3</a:t>
            </a:r>
            <a:r>
              <a:rPr lang="en-US" baseline="30000" dirty="0"/>
              <a:t>rd</a:t>
            </a:r>
            <a:r>
              <a:rPr lang="en-US" dirty="0"/>
              <a:t> and 4</a:t>
            </a:r>
            <a:r>
              <a:rPr lang="en-US" baseline="30000" dirty="0"/>
              <a:t>th</a:t>
            </a:r>
            <a:r>
              <a:rPr lang="en-US" dirty="0"/>
              <a:t> carbons from the omega end (farthest end from the carboxyl group) </a:t>
            </a:r>
          </a:p>
          <a:p>
            <a:pPr lvl="1">
              <a:buFont typeface="Arial" panose="020B0604020202020204" pitchFamily="34" charset="0"/>
              <a:buChar char="•"/>
            </a:pPr>
            <a:r>
              <a:rPr lang="en-US" dirty="0"/>
              <a:t>Examples: ALA, EPA, and DHA</a:t>
            </a:r>
          </a:p>
          <a:p>
            <a:pPr lvl="1">
              <a:buFont typeface="Arial" panose="020B0604020202020204" pitchFamily="34" charset="0"/>
              <a:buChar char="•"/>
            </a:pPr>
            <a:r>
              <a:rPr lang="en-US" dirty="0"/>
              <a:t>Good dietary sources include salmon, trout, and some plant oils.</a:t>
            </a:r>
          </a:p>
          <a:p>
            <a:pPr lvl="1">
              <a:buFont typeface="Arial" panose="020B0604020202020204" pitchFamily="34" charset="0"/>
              <a:buChar char="•"/>
            </a:pPr>
            <a:r>
              <a:rPr lang="en-US" dirty="0"/>
              <a:t>Omega-3s reduce heart disease risks and inflammation.</a:t>
            </a:r>
            <a:endParaRPr lang="en-IN" dirty="0"/>
          </a:p>
        </p:txBody>
      </p:sp>
      <p:pic>
        <p:nvPicPr>
          <p:cNvPr id="4" name="Content Placeholder 6" descr="The molecular structures of alpha-linolenic acid, an omega-3 fatty acid is shown. Alpha-linolenic acid has three double bonds located eight, eleven, and fourteen residues from the acetyl group. It has a hooked shape.">
            <a:extLst>
              <a:ext uri="{FF2B5EF4-FFF2-40B4-BE49-F238E27FC236}">
                <a16:creationId xmlns:a16="http://schemas.microsoft.com/office/drawing/2014/main" id="{FDA136BA-640C-C112-1CC9-E90A07DAAAD6}"/>
              </a:ext>
            </a:extLst>
          </p:cNvPr>
          <p:cNvPicPr>
            <a:picLocks noChangeAspect="1"/>
          </p:cNvPicPr>
          <p:nvPr/>
        </p:nvPicPr>
        <p:blipFill>
          <a:blip r:embed="rId2"/>
          <a:srcRect l="27778" t="4052" r="27778" b="4666"/>
          <a:stretch/>
        </p:blipFill>
        <p:spPr>
          <a:xfrm>
            <a:off x="6285827" y="1587341"/>
            <a:ext cx="2607443" cy="2975134"/>
          </a:xfrm>
          <a:prstGeom prst="rect">
            <a:avLst/>
          </a:prstGeom>
        </p:spPr>
      </p:pic>
      <p:sp>
        <p:nvSpPr>
          <p:cNvPr id="6" name="TextBox 5">
            <a:extLst>
              <a:ext uri="{FF2B5EF4-FFF2-40B4-BE49-F238E27FC236}">
                <a16:creationId xmlns:a16="http://schemas.microsoft.com/office/drawing/2014/main" id="{F01DA21E-281E-D66E-7FD8-2C622FCD0452}"/>
              </a:ext>
              <a:ext uri="{C183D7F6-B498-43B3-948B-1728B52AA6E4}">
                <adec:decorative xmlns:adec="http://schemas.microsoft.com/office/drawing/2017/decorative" val="0"/>
              </a:ext>
            </a:extLst>
          </p:cNvPr>
          <p:cNvSpPr txBox="1"/>
          <p:nvPr/>
        </p:nvSpPr>
        <p:spPr>
          <a:xfrm>
            <a:off x="6324600" y="4653915"/>
            <a:ext cx="2531532" cy="738664"/>
          </a:xfrm>
          <a:prstGeom prst="rect">
            <a:avLst/>
          </a:prstGeom>
          <a:noFill/>
        </p:spPr>
        <p:txBody>
          <a:bodyPr wrap="square" rtlCol="0">
            <a:spAutoFit/>
          </a:bodyPr>
          <a:lstStyle/>
          <a:p>
            <a:pPr algn="ctr"/>
            <a:r>
              <a:rPr lang="en-US" sz="1400" b="1" dirty="0"/>
              <a:t>3.3 Figure 7: </a:t>
            </a:r>
            <a:r>
              <a:rPr lang="en-US" sz="1400" dirty="0"/>
              <a:t>Alpha-linolenic acid is an example of an omega-3 fatty acid.</a:t>
            </a:r>
            <a:endParaRPr lang="en-US" sz="1400" b="1" dirty="0"/>
          </a:p>
        </p:txBody>
      </p:sp>
      <p:sp>
        <p:nvSpPr>
          <p:cNvPr id="7" name="TextBox 6">
            <a:extLst>
              <a:ext uri="{FF2B5EF4-FFF2-40B4-BE49-F238E27FC236}">
                <a16:creationId xmlns:a16="http://schemas.microsoft.com/office/drawing/2014/main" id="{949AA017-B611-45DD-40AC-8C7010DFB19C}"/>
              </a:ext>
            </a:extLst>
          </p:cNvPr>
          <p:cNvSpPr txBox="1"/>
          <p:nvPr/>
        </p:nvSpPr>
        <p:spPr>
          <a:xfrm>
            <a:off x="6270587" y="5392579"/>
            <a:ext cx="2878668" cy="246221"/>
          </a:xfrm>
          <a:prstGeom prst="rect">
            <a:avLst/>
          </a:prstGeom>
          <a:noFill/>
        </p:spPr>
        <p:txBody>
          <a:bodyPr wrap="square">
            <a:spAutoFit/>
          </a:bodyPr>
          <a:lstStyle/>
          <a:p>
            <a:r>
              <a:rPr lang="en-US" sz="1000" dirty="0"/>
              <a:t>Jü on Wikimedia Commons. "Alpha-linolenic acid."</a:t>
            </a:r>
          </a:p>
        </p:txBody>
      </p:sp>
    </p:spTree>
    <p:extLst>
      <p:ext uri="{BB962C8B-B14F-4D97-AF65-F5344CB8AC3E}">
        <p14:creationId xmlns:p14="http://schemas.microsoft.com/office/powerpoint/2010/main" val="136021368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5243</TotalTime>
  <Words>1083</Words>
  <Application>Microsoft Office PowerPoint</Application>
  <PresentationFormat>On-screen Show (4:3)</PresentationFormat>
  <Paragraphs>93</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Aptos</vt:lpstr>
      <vt:lpstr>Office Theme</vt:lpstr>
      <vt:lpstr>Lesson 3.3</vt:lpstr>
      <vt:lpstr>Objectives</vt:lpstr>
      <vt:lpstr>Lipids</vt:lpstr>
      <vt:lpstr>Fats and Oils1</vt:lpstr>
      <vt:lpstr>Fats and Oils2</vt:lpstr>
      <vt:lpstr>Fats and Oils3</vt:lpstr>
      <vt:lpstr>Fats and Oils4</vt:lpstr>
      <vt:lpstr>Trans Fats</vt:lpstr>
      <vt:lpstr>Omega Fatty Acids</vt:lpstr>
      <vt:lpstr>Reflection Question</vt:lpstr>
      <vt:lpstr>Waxes</vt:lpstr>
      <vt:lpstr>Phospholipids</vt:lpstr>
      <vt:lpstr>3.3 Figure 9</vt:lpstr>
      <vt:lpstr>Structure and Properties of Phospholipid Bilayers</vt:lpstr>
      <vt:lpstr>Steroids1</vt:lpstr>
      <vt:lpstr>Steroids2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188</cp:revision>
  <dcterms:created xsi:type="dcterms:W3CDTF">2013-04-26T14:43:13Z</dcterms:created>
  <dcterms:modified xsi:type="dcterms:W3CDTF">2024-10-08T12:52:51Z</dcterms:modified>
</cp:coreProperties>
</file>