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9"/>
  </p:notesMasterIdLst>
  <p:handoutMasterIdLst>
    <p:handoutMasterId r:id="rId30"/>
  </p:handoutMasterIdLst>
  <p:sldIdLst>
    <p:sldId id="272" r:id="rId2"/>
    <p:sldId id="264" r:id="rId3"/>
    <p:sldId id="279" r:id="rId4"/>
    <p:sldId id="280" r:id="rId5"/>
    <p:sldId id="301" r:id="rId6"/>
    <p:sldId id="281" r:id="rId7"/>
    <p:sldId id="282" r:id="rId8"/>
    <p:sldId id="304" r:id="rId9"/>
    <p:sldId id="291" r:id="rId10"/>
    <p:sldId id="298" r:id="rId11"/>
    <p:sldId id="271" r:id="rId12"/>
    <p:sldId id="274" r:id="rId13"/>
    <p:sldId id="292" r:id="rId14"/>
    <p:sldId id="293" r:id="rId15"/>
    <p:sldId id="294" r:id="rId16"/>
    <p:sldId id="302" r:id="rId17"/>
    <p:sldId id="297" r:id="rId18"/>
    <p:sldId id="296" r:id="rId19"/>
    <p:sldId id="283" r:id="rId20"/>
    <p:sldId id="290" r:id="rId21"/>
    <p:sldId id="289" r:id="rId22"/>
    <p:sldId id="287" r:id="rId23"/>
    <p:sldId id="303" r:id="rId24"/>
    <p:sldId id="285" r:id="rId25"/>
    <p:sldId id="284" r:id="rId26"/>
    <p:sldId id="278" r:id="rId27"/>
    <p:sldId id="305" r:id="rId28"/>
  </p:sldIdLst>
  <p:sldSz cx="9144000" cy="6858000" type="screen4x3"/>
  <p:notesSz cx="6858000" cy="9144000"/>
  <p:embeddedFontLst>
    <p:embeddedFont>
      <p:font typeface="Century Gothic" panose="020B050202020202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92" autoAdjust="0"/>
    <p:restoredTop sz="96247" autoAdjust="0"/>
  </p:normalViewPr>
  <p:slideViewPr>
    <p:cSldViewPr>
      <p:cViewPr varScale="1">
        <p:scale>
          <a:sx n="106" d="100"/>
          <a:sy n="106" d="100"/>
        </p:scale>
        <p:origin x="1182" y="114"/>
      </p:cViewPr>
      <p:guideLst>
        <p:guide orient="horz" pos="2160"/>
        <p:guide pos="2880"/>
      </p:guideLst>
    </p:cSldViewPr>
  </p:slideViewPr>
  <p:outlineViewPr>
    <p:cViewPr>
      <p:scale>
        <a:sx n="33" d="100"/>
        <a:sy n="33" d="100"/>
      </p:scale>
      <p:origin x="0" y="-7842"/>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10/8/2024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10/8/2024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11</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beta chain of haemoglobin is 147 residues in length, yet a single amino acid substitution leads to sickle cell anaemia. In normal haemoglobin, the amino acid at position seven is glutamate. In sickle cell haemoglobin, a valine replaces glutamate.</a:t>
            </a:r>
          </a:p>
        </p:txBody>
      </p:sp>
      <p:sp>
        <p:nvSpPr>
          <p:cNvPr id="4" name="Slide Number Placeholder 3"/>
          <p:cNvSpPr>
            <a:spLocks noGrp="1"/>
          </p:cNvSpPr>
          <p:nvPr>
            <p:ph type="sldNum" sz="quarter" idx="5"/>
          </p:nvPr>
        </p:nvSpPr>
        <p:spPr/>
        <p:txBody>
          <a:bodyPr/>
          <a:lstStyle/>
          <a:p>
            <a:fld id="{7115ED13-301A-4C0A-8C7F-A4982DED9D67}" type="slidenum">
              <a:rPr lang="en-US" smtClean="0"/>
              <a:pPr/>
              <a:t>18</a:t>
            </a:fld>
            <a:endParaRPr lang="en-US" dirty="0"/>
          </a:p>
        </p:txBody>
      </p:sp>
    </p:spTree>
    <p:extLst>
      <p:ext uri="{BB962C8B-B14F-4D97-AF65-F5344CB8AC3E}">
        <p14:creationId xmlns:p14="http://schemas.microsoft.com/office/powerpoint/2010/main" val="2277182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19</a:t>
            </a:fld>
            <a:endParaRPr lang="en-US" dirty="0"/>
          </a:p>
        </p:txBody>
      </p:sp>
    </p:spTree>
    <p:extLst>
      <p:ext uri="{BB962C8B-B14F-4D97-AF65-F5344CB8AC3E}">
        <p14:creationId xmlns:p14="http://schemas.microsoft.com/office/powerpoint/2010/main" val="239351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20</a:t>
            </a:fld>
            <a:endParaRPr lang="en-US" dirty="0"/>
          </a:p>
        </p:txBody>
      </p:sp>
    </p:spTree>
    <p:extLst>
      <p:ext uri="{BB962C8B-B14F-4D97-AF65-F5344CB8AC3E}">
        <p14:creationId xmlns:p14="http://schemas.microsoft.com/office/powerpoint/2010/main" val="2007271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21</a:t>
            </a:fld>
            <a:endParaRPr lang="en-US" dirty="0"/>
          </a:p>
        </p:txBody>
      </p:sp>
    </p:spTree>
    <p:extLst>
      <p:ext uri="{BB962C8B-B14F-4D97-AF65-F5344CB8AC3E}">
        <p14:creationId xmlns:p14="http://schemas.microsoft.com/office/powerpoint/2010/main" val="3635281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22</a:t>
            </a:fld>
            <a:endParaRPr lang="en-US" dirty="0"/>
          </a:p>
        </p:txBody>
      </p:sp>
    </p:spTree>
    <p:extLst>
      <p:ext uri="{BB962C8B-B14F-4D97-AF65-F5344CB8AC3E}">
        <p14:creationId xmlns:p14="http://schemas.microsoft.com/office/powerpoint/2010/main" val="63519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23</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Proteins have primary, secondary, tertiary, and quaternary structures.</a:t>
            </a:r>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24</a:t>
            </a:fld>
            <a:endParaRPr lang="en-US" dirty="0"/>
          </a:p>
        </p:txBody>
      </p:sp>
    </p:spTree>
    <p:extLst>
      <p:ext uri="{BB962C8B-B14F-4D97-AF65-F5344CB8AC3E}">
        <p14:creationId xmlns:p14="http://schemas.microsoft.com/office/powerpoint/2010/main" val="11221355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6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a:p>
        </p:txBody>
      </p:sp>
    </p:spTree>
    <p:extLst>
      <p:ext uri="{BB962C8B-B14F-4D97-AF65-F5344CB8AC3E}">
        <p14:creationId xmlns:p14="http://schemas.microsoft.com/office/powerpoint/2010/main" val="425673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graphicFrame>
        <p:nvGraphicFramePr>
          <p:cNvPr id="2" name="Table 1" descr="Table of the approximate percentages of oxygen, carbon, hydrogen, and nitrogen in living organisms, humans, compared to the nonliving world, the atmosphere and Earth's crust.">
            <a:extLst>
              <a:ext uri="{FF2B5EF4-FFF2-40B4-BE49-F238E27FC236}">
                <a16:creationId xmlns:a16="http://schemas.microsoft.com/office/drawing/2014/main" id="{7752BC44-D9D7-973A-D839-65E26F7F18B2}"/>
              </a:ext>
            </a:extLst>
          </p:cNvPr>
          <p:cNvGraphicFramePr>
            <a:graphicFrameLocks noGrp="1"/>
          </p:cNvGraphicFramePr>
          <p:nvPr userDrawn="1">
            <p:extLst>
              <p:ext uri="{D42A27DB-BD31-4B8C-83A1-F6EECF244321}">
                <p14:modId xmlns:p14="http://schemas.microsoft.com/office/powerpoint/2010/main" val="186948695"/>
              </p:ext>
            </p:extLst>
          </p:nvPr>
        </p:nvGraphicFramePr>
        <p:xfrm>
          <a:off x="1485900" y="4013200"/>
          <a:ext cx="6096000" cy="185420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1522627793"/>
                    </a:ext>
                  </a:extLst>
                </a:gridCol>
                <a:gridCol w="1524000">
                  <a:extLst>
                    <a:ext uri="{9D8B030D-6E8A-4147-A177-3AD203B41FA5}">
                      <a16:colId xmlns:a16="http://schemas.microsoft.com/office/drawing/2014/main" val="4293862904"/>
                    </a:ext>
                  </a:extLst>
                </a:gridCol>
                <a:gridCol w="1524000">
                  <a:extLst>
                    <a:ext uri="{9D8B030D-6E8A-4147-A177-3AD203B41FA5}">
                      <a16:colId xmlns:a16="http://schemas.microsoft.com/office/drawing/2014/main" val="1570581887"/>
                    </a:ext>
                  </a:extLst>
                </a:gridCol>
                <a:gridCol w="1524000">
                  <a:extLst>
                    <a:ext uri="{9D8B030D-6E8A-4147-A177-3AD203B41FA5}">
                      <a16:colId xmlns:a16="http://schemas.microsoft.com/office/drawing/2014/main" val="435066104"/>
                    </a:ext>
                  </a:extLst>
                </a:gridCol>
              </a:tblGrid>
              <a:tr h="370840">
                <a:tc>
                  <a:txBody>
                    <a:bodyPr/>
                    <a:lstStyle/>
                    <a:p>
                      <a:pPr algn="l"/>
                      <a:endParaRPr lang="en-IN" b="0" dirty="0">
                        <a:solidFill>
                          <a:schemeClr val="bg1"/>
                        </a:solidFill>
                        <a:effectLst/>
                        <a:latin typeface="+mn-lt"/>
                      </a:endParaRPr>
                    </a:p>
                  </a:txBody>
                  <a:tcPr anchor="ctr"/>
                </a:tc>
                <a:tc>
                  <a:txBody>
                    <a:bodyPr/>
                    <a:lstStyle/>
                    <a:p>
                      <a:pPr algn="l"/>
                      <a:endParaRPr lang="en-IN" b="0" dirty="0">
                        <a:solidFill>
                          <a:schemeClr val="bg1"/>
                        </a:solidFill>
                        <a:effectLst/>
                        <a:latin typeface="+mn-lt"/>
                      </a:endParaRPr>
                    </a:p>
                  </a:txBody>
                  <a:tcPr anchor="ctr"/>
                </a:tc>
                <a:tc>
                  <a:txBody>
                    <a:bodyPr/>
                    <a:lstStyle/>
                    <a:p>
                      <a:pPr algn="l"/>
                      <a:endParaRPr lang="en-IN" b="0" dirty="0">
                        <a:solidFill>
                          <a:schemeClr val="bg1"/>
                        </a:solidFill>
                        <a:effectLst/>
                        <a:latin typeface="+mn-lt"/>
                      </a:endParaRPr>
                    </a:p>
                  </a:txBody>
                  <a:tcPr anchor="ctr"/>
                </a:tc>
                <a:tc>
                  <a:txBody>
                    <a:bodyPr/>
                    <a:lstStyle/>
                    <a:p>
                      <a:pPr algn="l"/>
                      <a:endParaRPr lang="en-IN" b="0" dirty="0">
                        <a:solidFill>
                          <a:schemeClr val="bg1"/>
                        </a:solidFill>
                        <a:effectLst/>
                        <a:latin typeface="+mn-lt"/>
                      </a:endParaRPr>
                    </a:p>
                  </a:txBody>
                  <a:tcPr anchor="ctr"/>
                </a:tc>
                <a:extLst>
                  <a:ext uri="{0D108BD9-81ED-4DB2-BD59-A6C34878D82A}">
                    <a16:rowId xmlns:a16="http://schemas.microsoft.com/office/drawing/2014/main" val="1420373151"/>
                  </a:ext>
                </a:extLst>
              </a:tr>
              <a:tr h="370840">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3412931234"/>
                  </a:ext>
                </a:extLst>
              </a:tr>
              <a:tr h="370840">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1548708678"/>
                  </a:ext>
                </a:extLst>
              </a:tr>
              <a:tr h="370840">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2157668464"/>
                  </a:ext>
                </a:extLst>
              </a:tr>
              <a:tr h="370840">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236598913"/>
                  </a:ext>
                </a:extLst>
              </a:tr>
            </a:tbl>
          </a:graphicData>
        </a:graphic>
      </p:graphicFrame>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3.4</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Proteins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B123E-191B-9E30-F49C-3997A3742748}"/>
              </a:ext>
            </a:extLst>
          </p:cNvPr>
          <p:cNvSpPr>
            <a:spLocks noGrp="1"/>
          </p:cNvSpPr>
          <p:nvPr>
            <p:ph type="title"/>
          </p:nvPr>
        </p:nvSpPr>
        <p:spPr/>
        <p:txBody>
          <a:bodyPr/>
          <a:lstStyle/>
          <a:p>
            <a:r>
              <a:rPr lang="en-IN" dirty="0"/>
              <a:t>Amino Acids</a:t>
            </a:r>
            <a:r>
              <a:rPr lang="en-IN" sz="1600" baseline="-25000" dirty="0"/>
              <a:t>5</a:t>
            </a:r>
            <a:endParaRPr lang="en-IN" sz="1600" dirty="0"/>
          </a:p>
        </p:txBody>
      </p:sp>
      <p:sp>
        <p:nvSpPr>
          <p:cNvPr id="3" name="Content Placeholder 2">
            <a:extLst>
              <a:ext uri="{FF2B5EF4-FFF2-40B4-BE49-F238E27FC236}">
                <a16:creationId xmlns:a16="http://schemas.microsoft.com/office/drawing/2014/main" id="{BB90A71C-1426-928E-794B-D9FD3FD8BC39}"/>
              </a:ext>
            </a:extLst>
          </p:cNvPr>
          <p:cNvSpPr>
            <a:spLocks noGrp="1"/>
          </p:cNvSpPr>
          <p:nvPr>
            <p:ph idx="1"/>
          </p:nvPr>
        </p:nvSpPr>
        <p:spPr>
          <a:xfrm>
            <a:off x="457200" y="1280160"/>
            <a:ext cx="5029200" cy="4572000"/>
          </a:xfrm>
        </p:spPr>
        <p:txBody>
          <a:bodyPr>
            <a:noAutofit/>
          </a:bodyPr>
          <a:lstStyle/>
          <a:p>
            <a:pPr marL="0" indent="0">
              <a:buNone/>
            </a:pPr>
            <a:r>
              <a:rPr lang="en-US" sz="2400" dirty="0"/>
              <a:t>Some amino acids have negatively charged (acidic) side chains.</a:t>
            </a:r>
          </a:p>
          <a:p>
            <a:r>
              <a:rPr lang="en-US" sz="2400" dirty="0"/>
              <a:t>Glutamate and aspartate have carboxyl groups that can lose a proton, giving the side chain a negative charge.</a:t>
            </a:r>
          </a:p>
          <a:p>
            <a:pPr marL="0" indent="0">
              <a:buNone/>
            </a:pPr>
            <a:r>
              <a:rPr lang="en-US" sz="2400" dirty="0"/>
              <a:t>Other amino acids have positively charged (basic) side chains.</a:t>
            </a:r>
          </a:p>
          <a:p>
            <a:r>
              <a:rPr lang="en-US" sz="2400" dirty="0"/>
              <a:t>Lysine and arginine have amine groups that can accept protons, making the side chains positively charged.</a:t>
            </a:r>
            <a:endParaRPr lang="en-US" dirty="0"/>
          </a:p>
        </p:txBody>
      </p:sp>
      <p:sp>
        <p:nvSpPr>
          <p:cNvPr id="12" name="TextBox 11">
            <a:extLst>
              <a:ext uri="{FF2B5EF4-FFF2-40B4-BE49-F238E27FC236}">
                <a16:creationId xmlns:a16="http://schemas.microsoft.com/office/drawing/2014/main" id="{CF9BFFFE-1644-1C9C-6DB4-511D3B6157D8}"/>
              </a:ext>
              <a:ext uri="{C183D7F6-B498-43B3-948B-1728B52AA6E4}">
                <adec:decorative xmlns:adec="http://schemas.microsoft.com/office/drawing/2017/decorative" val="0"/>
              </a:ext>
            </a:extLst>
          </p:cNvPr>
          <p:cNvSpPr txBox="1"/>
          <p:nvPr/>
        </p:nvSpPr>
        <p:spPr>
          <a:xfrm>
            <a:off x="6490373" y="1278655"/>
            <a:ext cx="1073727" cy="307777"/>
          </a:xfrm>
          <a:prstGeom prst="rect">
            <a:avLst/>
          </a:prstGeom>
          <a:noFill/>
        </p:spPr>
        <p:txBody>
          <a:bodyPr wrap="square" rtlCol="0">
            <a:spAutoFit/>
          </a:bodyPr>
          <a:lstStyle/>
          <a:p>
            <a:pPr algn="ctr"/>
            <a:r>
              <a:rPr lang="en-US" sz="1400" b="1" dirty="0"/>
              <a:t>3.4 Figure 2</a:t>
            </a:r>
          </a:p>
        </p:txBody>
      </p:sp>
      <p:pic>
        <p:nvPicPr>
          <p:cNvPr id="4" name="Content Placeholder 5" descr="The molecular structures of the twenty amino acids commonly found in proteins are given. These are divided into three categories: nonpolar hydrophobic chains, polar hydrophilic chains, and electrically-charged hydrophilic chains. Amino acids with nonpolar, hydrophobic side chains include glycine, alanine, valine, proline, leucine, isoleucine, methionine, phenylalanine, and tryptophan. Amino acids with polar, hydrophilic side chains include serine, threonine, cysteine, tyrosine, asparagine, and glutamine. Within the electrically-charged category, there are acidic, negatively-charged amino acids like aspartate and glutamate and basic, positively-charged amino acids like lysine, arginine, and histidine.">
            <a:extLst>
              <a:ext uri="{FF2B5EF4-FFF2-40B4-BE49-F238E27FC236}">
                <a16:creationId xmlns:a16="http://schemas.microsoft.com/office/drawing/2014/main" id="{E914F32B-64EF-19DE-AF75-E9D6F53223A8}"/>
              </a:ext>
            </a:extLst>
          </p:cNvPr>
          <p:cNvPicPr>
            <a:picLocks noChangeAspect="1"/>
          </p:cNvPicPr>
          <p:nvPr/>
        </p:nvPicPr>
        <p:blipFill>
          <a:blip r:embed="rId2"/>
          <a:srcRect l="42937" t="65143" r="42593" b="3000"/>
          <a:stretch/>
        </p:blipFill>
        <p:spPr>
          <a:xfrm>
            <a:off x="5334000" y="1637804"/>
            <a:ext cx="3352800" cy="4100774"/>
          </a:xfrm>
          <a:prstGeom prst="rect">
            <a:avLst/>
          </a:prstGeom>
        </p:spPr>
      </p:pic>
      <p:sp>
        <p:nvSpPr>
          <p:cNvPr id="10" name="TextBox 9">
            <a:extLst>
              <a:ext uri="{FF2B5EF4-FFF2-40B4-BE49-F238E27FC236}">
                <a16:creationId xmlns:a16="http://schemas.microsoft.com/office/drawing/2014/main" id="{96AAA940-C4E5-1AC8-550A-5FCE4E1C948F}"/>
              </a:ext>
              <a:ext uri="{C183D7F6-B498-43B3-948B-1728B52AA6E4}">
                <adec:decorative xmlns:adec="http://schemas.microsoft.com/office/drawing/2017/decorative" val="0"/>
              </a:ext>
            </a:extLst>
          </p:cNvPr>
          <p:cNvSpPr txBox="1"/>
          <p:nvPr/>
        </p:nvSpPr>
        <p:spPr>
          <a:xfrm>
            <a:off x="5334001" y="5783752"/>
            <a:ext cx="3386472" cy="246221"/>
          </a:xfrm>
          <a:prstGeom prst="rect">
            <a:avLst/>
          </a:prstGeom>
          <a:noFill/>
        </p:spPr>
        <p:txBody>
          <a:bodyPr wrap="square" rtlCol="0">
            <a:spAutoFit/>
          </a:bodyPr>
          <a:lstStyle/>
          <a:p>
            <a:pPr algn="ctr"/>
            <a:r>
              <a:rPr lang="en-US" sz="1000" dirty="0"/>
              <a:t>OpenStax. "Amino acids." Modified.</a:t>
            </a:r>
          </a:p>
        </p:txBody>
      </p:sp>
    </p:spTree>
    <p:extLst>
      <p:ext uri="{BB962C8B-B14F-4D97-AF65-F5344CB8AC3E}">
        <p14:creationId xmlns:p14="http://schemas.microsoft.com/office/powerpoint/2010/main" val="2702197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IN" sz="1600" baseline="-25000" dirty="0"/>
              <a:t>1</a:t>
            </a:r>
            <a:endParaRPr lang="en-US" sz="1600" dirty="0"/>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2606040"/>
          </a:xfrm>
        </p:spPr>
        <p:txBody>
          <a:bodyPr>
            <a:normAutofit lnSpcReduction="10000"/>
          </a:bodyPr>
          <a:lstStyle/>
          <a:p>
            <a:r>
              <a:rPr lang="en-US" dirty="0"/>
              <a:t>Proteins are made of amino acids. Which categories of amino acid would you expect to find on the surface of a water-soluble protein, and which would you expect to find in the interior? What distribution of amino acids would you expect to find in a protein embedded in a lipid bilayer?</a:t>
            </a:r>
          </a:p>
        </p:txBody>
      </p:sp>
    </p:spTree>
    <p:extLst>
      <p:ext uri="{BB962C8B-B14F-4D97-AF65-F5344CB8AC3E}">
        <p14:creationId xmlns:p14="http://schemas.microsoft.com/office/powerpoint/2010/main" val="1933572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US" dirty="0"/>
              <a:t>Peptide Bonds</a:t>
            </a:r>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8229600" cy="4511040"/>
          </a:xfrm>
        </p:spPr>
        <p:txBody>
          <a:bodyPr>
            <a:normAutofit/>
          </a:bodyPr>
          <a:lstStyle/>
          <a:p>
            <a:r>
              <a:rPr lang="en-US" sz="2000" dirty="0"/>
              <a:t>Amino acids attach to each other via a </a:t>
            </a:r>
            <a:r>
              <a:rPr lang="en-US" sz="2000" b="1" dirty="0"/>
              <a:t>peptide bond </a:t>
            </a:r>
            <a:r>
              <a:rPr lang="en-US" sz="2000" dirty="0"/>
              <a:t>(covalent bond) during dehydration synthesis. </a:t>
            </a:r>
          </a:p>
          <a:p>
            <a:pPr marL="457200" indent="-457200">
              <a:buFont typeface="Arial" panose="020B0604020202020204" pitchFamily="34" charset="0"/>
              <a:buChar char="•"/>
            </a:pPr>
            <a:r>
              <a:rPr lang="en-US" sz="2000" dirty="0"/>
              <a:t>One amino acid’s carboxyl group and another's amino group combine, releasing a water molecule.</a:t>
            </a:r>
          </a:p>
        </p:txBody>
      </p:sp>
      <p:sp>
        <p:nvSpPr>
          <p:cNvPr id="6" name="TextBox 5">
            <a:extLst>
              <a:ext uri="{FF2B5EF4-FFF2-40B4-BE49-F238E27FC236}">
                <a16:creationId xmlns:a16="http://schemas.microsoft.com/office/drawing/2014/main" id="{AACBB7D4-DBDC-5BEA-B1B1-FF3FD0F7584E}"/>
              </a:ext>
              <a:ext uri="{C183D7F6-B498-43B3-948B-1728B52AA6E4}">
                <adec:decorative xmlns:adec="http://schemas.microsoft.com/office/drawing/2017/decorative" val="0"/>
              </a:ext>
            </a:extLst>
          </p:cNvPr>
          <p:cNvSpPr txBox="1"/>
          <p:nvPr/>
        </p:nvSpPr>
        <p:spPr>
          <a:xfrm>
            <a:off x="4035135" y="2537023"/>
            <a:ext cx="1073727" cy="307777"/>
          </a:xfrm>
          <a:prstGeom prst="rect">
            <a:avLst/>
          </a:prstGeom>
          <a:noFill/>
        </p:spPr>
        <p:txBody>
          <a:bodyPr wrap="square" rtlCol="0">
            <a:spAutoFit/>
          </a:bodyPr>
          <a:lstStyle/>
          <a:p>
            <a:pPr algn="ctr"/>
            <a:r>
              <a:rPr lang="en-US" sz="1400" b="1" dirty="0"/>
              <a:t>3.4 Figure 3</a:t>
            </a:r>
          </a:p>
        </p:txBody>
      </p:sp>
      <p:pic>
        <p:nvPicPr>
          <p:cNvPr id="4" name="Content Placeholder 6" descr="The formation of a peptide bond between two amino acids is shown. When the peptide bond forms, the carbon from the carbonyl group becomes attached to the nitrogen from the amino group. The O H from the carboxyl group and an hydrogen from the amino group form a water molecule.">
            <a:extLst>
              <a:ext uri="{FF2B5EF4-FFF2-40B4-BE49-F238E27FC236}">
                <a16:creationId xmlns:a16="http://schemas.microsoft.com/office/drawing/2014/main" id="{27BC3F84-EBDF-EC88-1A03-68951A87D5E0}"/>
              </a:ext>
            </a:extLst>
          </p:cNvPr>
          <p:cNvPicPr>
            <a:picLocks noChangeAspect="1"/>
          </p:cNvPicPr>
          <p:nvPr/>
        </p:nvPicPr>
        <p:blipFill>
          <a:blip r:embed="rId2"/>
          <a:srcRect t="5333" b="19667"/>
          <a:stretch/>
        </p:blipFill>
        <p:spPr>
          <a:xfrm>
            <a:off x="1104898" y="2901950"/>
            <a:ext cx="6934200" cy="2889250"/>
          </a:xfrm>
          <a:prstGeom prst="rect">
            <a:avLst/>
          </a:prstGeom>
        </p:spPr>
      </p:pic>
    </p:spTree>
    <p:extLst>
      <p:ext uri="{BB962C8B-B14F-4D97-AF65-F5344CB8AC3E}">
        <p14:creationId xmlns:p14="http://schemas.microsoft.com/office/powerpoint/2010/main" val="2900955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US" dirty="0"/>
              <a:t>The Evolutionary Significance of Cytochrome c</a:t>
            </a:r>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8229600" cy="4511040"/>
          </a:xfrm>
        </p:spPr>
        <p:txBody>
          <a:bodyPr>
            <a:normAutofit/>
          </a:bodyPr>
          <a:lstStyle/>
          <a:p>
            <a:pPr marL="457200" indent="-457200">
              <a:buFont typeface="Arial" panose="020B0604020202020204" pitchFamily="34" charset="0"/>
              <a:buChar char="•"/>
            </a:pPr>
            <a:r>
              <a:rPr lang="en-US" sz="2300" b="1" dirty="0"/>
              <a:t>Cytochrome c</a:t>
            </a:r>
            <a:r>
              <a:rPr lang="en-US" sz="2300" dirty="0"/>
              <a:t> is a crucial protein in the electron transport chain containing a heme group with an iron (Fe) ion that is reduced and oxidized during electron transfer.</a:t>
            </a:r>
          </a:p>
          <a:p>
            <a:pPr marL="457200" indent="-457200">
              <a:buFont typeface="Arial" panose="020B0604020202020204" pitchFamily="34" charset="0"/>
              <a:buChar char="•"/>
            </a:pPr>
            <a:r>
              <a:rPr lang="en-US" sz="2300" dirty="0"/>
              <a:t>Cytochrome c has high amino acid sequence homology (similarity) across species, indicating its importance and common ancestry.</a:t>
            </a:r>
          </a:p>
          <a:p>
            <a:pPr marL="457200" indent="-457200">
              <a:buFont typeface="Arial" panose="020B0604020202020204" pitchFamily="34" charset="0"/>
              <a:buChar char="•"/>
            </a:pPr>
            <a:r>
              <a:rPr lang="en-US" sz="2300" dirty="0"/>
              <a:t>Human cytochrome c contains 104 amino acids, 37 of which are the same position as other species.</a:t>
            </a:r>
          </a:p>
        </p:txBody>
      </p:sp>
    </p:spTree>
    <p:extLst>
      <p:ext uri="{BB962C8B-B14F-4D97-AF65-F5344CB8AC3E}">
        <p14:creationId xmlns:p14="http://schemas.microsoft.com/office/powerpoint/2010/main" val="281176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US" dirty="0"/>
              <a:t>Polypeptide Structure</a:t>
            </a:r>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8229600" cy="4511040"/>
          </a:xfrm>
        </p:spPr>
        <p:txBody>
          <a:bodyPr>
            <a:normAutofit/>
          </a:bodyPr>
          <a:lstStyle/>
          <a:p>
            <a:r>
              <a:rPr lang="en-US" sz="2300" dirty="0"/>
              <a:t>A </a:t>
            </a:r>
            <a:r>
              <a:rPr lang="en-US" sz="2300" b="1" dirty="0"/>
              <a:t>polypeptide</a:t>
            </a:r>
            <a:r>
              <a:rPr lang="en-US" sz="2300" dirty="0"/>
              <a:t> is a chain of linked amino acids with distinct terminals.</a:t>
            </a:r>
          </a:p>
          <a:p>
            <a:pPr marL="457200" indent="-457200">
              <a:buFont typeface="Arial" panose="020B0604020202020204" pitchFamily="34" charset="0"/>
              <a:buChar char="•"/>
            </a:pPr>
            <a:r>
              <a:rPr lang="en-US" sz="2300" dirty="0"/>
              <a:t>A free amino group at one end (N terminal) and a free carboxyl group at the other end (C terminal)</a:t>
            </a:r>
          </a:p>
          <a:p>
            <a:r>
              <a:rPr lang="en-US" sz="2300" dirty="0"/>
              <a:t>After synthesis, </a:t>
            </a:r>
            <a:r>
              <a:rPr lang="en-US" sz="2300" b="1" dirty="0"/>
              <a:t>polypeptides</a:t>
            </a:r>
            <a:r>
              <a:rPr lang="en-US" sz="2300" dirty="0"/>
              <a:t> undergo post-translational modifications like cleavage or phosphorylation.</a:t>
            </a:r>
          </a:p>
          <a:p>
            <a:pPr marL="457200" indent="-457200">
              <a:buFont typeface="Arial" panose="020B0604020202020204" pitchFamily="34" charset="0"/>
              <a:buChar char="•"/>
            </a:pPr>
            <a:r>
              <a:rPr lang="en-US" sz="2300" dirty="0"/>
              <a:t>Often have bound prosthetic groups (non-peptide group needed for the biological function of the protein)</a:t>
            </a:r>
          </a:p>
          <a:p>
            <a:pPr marL="457200" indent="-457200">
              <a:buFont typeface="Arial" panose="020B0604020202020204" pitchFamily="34" charset="0"/>
              <a:buChar char="•"/>
            </a:pPr>
            <a:r>
              <a:rPr lang="en-US" sz="2300" dirty="0"/>
              <a:t>Fold into distinct three-dimensional shape essential for their biological function</a:t>
            </a:r>
          </a:p>
        </p:txBody>
      </p:sp>
    </p:spTree>
    <p:extLst>
      <p:ext uri="{BB962C8B-B14F-4D97-AF65-F5344CB8AC3E}">
        <p14:creationId xmlns:p14="http://schemas.microsoft.com/office/powerpoint/2010/main" val="1488163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US" dirty="0"/>
              <a:t>Protein Structure</a:t>
            </a:r>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8229600" cy="4511040"/>
          </a:xfrm>
        </p:spPr>
        <p:txBody>
          <a:bodyPr>
            <a:normAutofit/>
          </a:bodyPr>
          <a:lstStyle/>
          <a:p>
            <a:r>
              <a:rPr lang="en-US" dirty="0"/>
              <a:t>A protein's shape or conformation is crucial for its function, like an enzyme binding its substrate.</a:t>
            </a:r>
          </a:p>
          <a:p>
            <a:pPr marL="457200" indent="-457200">
              <a:buFont typeface="Arial" panose="020B0604020202020204" pitchFamily="34" charset="0"/>
              <a:buChar char="•"/>
            </a:pPr>
            <a:r>
              <a:rPr lang="en-US" dirty="0"/>
              <a:t>The active site of an enzyme must have the proper shape to bind its specific substrate and catalyze the reaction.</a:t>
            </a:r>
          </a:p>
          <a:p>
            <a:pPr marL="457200" indent="-457200">
              <a:buFont typeface="Arial" panose="020B0604020202020204" pitchFamily="34" charset="0"/>
              <a:buChar char="•"/>
            </a:pPr>
            <a:r>
              <a:rPr lang="en-US" dirty="0"/>
              <a:t>Alterations in the active site or overall protein structure can prevent proper substrate binding.</a:t>
            </a:r>
          </a:p>
          <a:p>
            <a:pPr marL="457200" indent="-457200">
              <a:buFont typeface="Arial" panose="020B0604020202020204" pitchFamily="34" charset="0"/>
              <a:buChar char="•"/>
            </a:pPr>
            <a:r>
              <a:rPr lang="en-US" dirty="0"/>
              <a:t>There are four levels of protein structure: primary, secondary, tertiary, and quaternary.</a:t>
            </a:r>
          </a:p>
        </p:txBody>
      </p:sp>
    </p:spTree>
    <p:extLst>
      <p:ext uri="{BB962C8B-B14F-4D97-AF65-F5344CB8AC3E}">
        <p14:creationId xmlns:p14="http://schemas.microsoft.com/office/powerpoint/2010/main" val="2986449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49306-825A-C215-B535-3A686B6224F0}"/>
              </a:ext>
            </a:extLst>
          </p:cNvPr>
          <p:cNvSpPr>
            <a:spLocks noGrp="1"/>
          </p:cNvSpPr>
          <p:nvPr>
            <p:ph type="title"/>
          </p:nvPr>
        </p:nvSpPr>
        <p:spPr/>
        <p:txBody>
          <a:bodyPr/>
          <a:lstStyle/>
          <a:p>
            <a:r>
              <a:rPr lang="en-US" dirty="0"/>
              <a:t>Primary Structure</a:t>
            </a:r>
            <a:endParaRPr lang="en-IN" dirty="0"/>
          </a:p>
        </p:txBody>
      </p:sp>
      <p:sp>
        <p:nvSpPr>
          <p:cNvPr id="3" name="Content Placeholder 2">
            <a:extLst>
              <a:ext uri="{FF2B5EF4-FFF2-40B4-BE49-F238E27FC236}">
                <a16:creationId xmlns:a16="http://schemas.microsoft.com/office/drawing/2014/main" id="{BACF1D97-29D6-F352-02B6-83C809E5F53E}"/>
              </a:ext>
            </a:extLst>
          </p:cNvPr>
          <p:cNvSpPr>
            <a:spLocks noGrp="1"/>
          </p:cNvSpPr>
          <p:nvPr>
            <p:ph idx="1"/>
          </p:nvPr>
        </p:nvSpPr>
        <p:spPr>
          <a:xfrm>
            <a:off x="457200" y="1280160"/>
            <a:ext cx="5105400" cy="4572000"/>
          </a:xfrm>
        </p:spPr>
        <p:txBody>
          <a:bodyPr>
            <a:normAutofit/>
          </a:bodyPr>
          <a:lstStyle/>
          <a:p>
            <a:pPr marL="0" lvl="1" indent="0">
              <a:buNone/>
            </a:pPr>
            <a:r>
              <a:rPr lang="en-US" dirty="0"/>
              <a:t>A protein’s </a:t>
            </a:r>
            <a:r>
              <a:rPr lang="en-US" b="1" dirty="0"/>
              <a:t>primary structure </a:t>
            </a:r>
            <a:r>
              <a:rPr lang="en-US" dirty="0"/>
              <a:t>is its unique sequence of amino acids in the polypeptide chain.</a:t>
            </a:r>
          </a:p>
          <a:p>
            <a:pPr marL="457200" lvl="1" indent="-457200">
              <a:buFont typeface="Arial" panose="020B0604020202020204" pitchFamily="34" charset="0"/>
              <a:buChar char="•"/>
            </a:pPr>
            <a:r>
              <a:rPr lang="en-US" dirty="0"/>
              <a:t>Mutations result in the wrong amino acid being placed within the chain. </a:t>
            </a:r>
          </a:p>
          <a:p>
            <a:pPr marL="0" lvl="1" indent="0">
              <a:buNone/>
            </a:pPr>
            <a:endParaRPr lang="en-US" dirty="0"/>
          </a:p>
          <a:p>
            <a:endParaRPr lang="en-IN" dirty="0"/>
          </a:p>
        </p:txBody>
      </p:sp>
      <p:sp>
        <p:nvSpPr>
          <p:cNvPr id="4" name="TextBox 3">
            <a:extLst>
              <a:ext uri="{FF2B5EF4-FFF2-40B4-BE49-F238E27FC236}">
                <a16:creationId xmlns:a16="http://schemas.microsoft.com/office/drawing/2014/main" id="{6BCD9055-1574-414C-AF05-C73EB5FC4B9F}"/>
              </a:ext>
              <a:ext uri="{C183D7F6-B498-43B3-948B-1728B52AA6E4}">
                <adec:decorative xmlns:adec="http://schemas.microsoft.com/office/drawing/2017/decorative" val="0"/>
              </a:ext>
            </a:extLst>
          </p:cNvPr>
          <p:cNvSpPr txBox="1"/>
          <p:nvPr/>
        </p:nvSpPr>
        <p:spPr>
          <a:xfrm>
            <a:off x="6629400" y="1280160"/>
            <a:ext cx="1073727" cy="307777"/>
          </a:xfrm>
          <a:prstGeom prst="rect">
            <a:avLst/>
          </a:prstGeom>
          <a:noFill/>
        </p:spPr>
        <p:txBody>
          <a:bodyPr wrap="square" rtlCol="0">
            <a:spAutoFit/>
          </a:bodyPr>
          <a:lstStyle/>
          <a:p>
            <a:pPr algn="ctr"/>
            <a:r>
              <a:rPr lang="en-US" sz="1400" b="1" dirty="0"/>
              <a:t>3.4 Figure 4</a:t>
            </a:r>
          </a:p>
        </p:txBody>
      </p:sp>
      <p:pic>
        <p:nvPicPr>
          <p:cNvPr id="5" name="Content Placeholder 6" descr="The amino acid sequences for the A chain and B chain of human insulin are shown. The A chain is 21 amino acids in length, and the B chain is 30 amino acids in length. One disulfide, or S and S bond, connects two cysteine residues in the A chain. Two other disulfide linkages connect the A chain to the B chain.">
            <a:extLst>
              <a:ext uri="{FF2B5EF4-FFF2-40B4-BE49-F238E27FC236}">
                <a16:creationId xmlns:a16="http://schemas.microsoft.com/office/drawing/2014/main" id="{9CBE72DD-8D7E-A17C-9DF0-EC85B552AA04}"/>
              </a:ext>
            </a:extLst>
          </p:cNvPr>
          <p:cNvPicPr>
            <a:picLocks noChangeAspect="1"/>
          </p:cNvPicPr>
          <p:nvPr/>
        </p:nvPicPr>
        <p:blipFill>
          <a:blip r:embed="rId2"/>
          <a:srcRect l="25000" t="5334" r="24074"/>
          <a:stretch/>
        </p:blipFill>
        <p:spPr>
          <a:xfrm>
            <a:off x="5644326" y="1676400"/>
            <a:ext cx="3042474" cy="3142046"/>
          </a:xfrm>
          <a:prstGeom prst="rect">
            <a:avLst/>
          </a:prstGeom>
        </p:spPr>
      </p:pic>
    </p:spTree>
    <p:extLst>
      <p:ext uri="{BB962C8B-B14F-4D97-AF65-F5344CB8AC3E}">
        <p14:creationId xmlns:p14="http://schemas.microsoft.com/office/powerpoint/2010/main" val="3410525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B3569-C7A3-2A01-3024-849A72FA8B81}"/>
              </a:ext>
            </a:extLst>
          </p:cNvPr>
          <p:cNvSpPr>
            <a:spLocks noGrp="1"/>
          </p:cNvSpPr>
          <p:nvPr>
            <p:ph type="title"/>
          </p:nvPr>
        </p:nvSpPr>
        <p:spPr/>
        <p:txBody>
          <a:bodyPr/>
          <a:lstStyle/>
          <a:p>
            <a:r>
              <a:rPr lang="en-US" dirty="0"/>
              <a:t>Sickle Cell Anemia</a:t>
            </a:r>
            <a:endParaRPr lang="en-IN" dirty="0"/>
          </a:p>
        </p:txBody>
      </p:sp>
      <p:sp>
        <p:nvSpPr>
          <p:cNvPr id="3" name="Content Placeholder 2">
            <a:extLst>
              <a:ext uri="{FF2B5EF4-FFF2-40B4-BE49-F238E27FC236}">
                <a16:creationId xmlns:a16="http://schemas.microsoft.com/office/drawing/2014/main" id="{6E64A717-F91B-FF8F-C480-77038C373B63}"/>
              </a:ext>
            </a:extLst>
          </p:cNvPr>
          <p:cNvSpPr>
            <a:spLocks noGrp="1"/>
          </p:cNvSpPr>
          <p:nvPr>
            <p:ph idx="1"/>
          </p:nvPr>
        </p:nvSpPr>
        <p:spPr>
          <a:xfrm>
            <a:off x="457200" y="1280160"/>
            <a:ext cx="4876800" cy="4572000"/>
          </a:xfrm>
        </p:spPr>
        <p:txBody>
          <a:bodyPr>
            <a:normAutofit/>
          </a:bodyPr>
          <a:lstStyle/>
          <a:p>
            <a:pPr marL="342900" lvl="1" indent="-342900">
              <a:buFont typeface="Arial" panose="020B0604020202020204" pitchFamily="34" charset="0"/>
              <a:buChar char="•"/>
            </a:pPr>
            <a:r>
              <a:rPr lang="en-US" sz="2400" dirty="0"/>
              <a:t>Sickle cell anemia results from a single amino acid substitution in the hemoglobin </a:t>
            </a:r>
            <a:r>
              <a:rPr lang="el-GR" sz="2400" dirty="0"/>
              <a:t>β</a:t>
            </a:r>
            <a:r>
              <a:rPr lang="en-US" sz="2400" dirty="0"/>
              <a:t> chain.</a:t>
            </a:r>
          </a:p>
          <a:p>
            <a:pPr marL="342900" indent="-342900">
              <a:buFont typeface="Arial" panose="020B0604020202020204" pitchFamily="34" charset="0"/>
              <a:buChar char="•"/>
            </a:pPr>
            <a:r>
              <a:rPr lang="en-IN" sz="2400" dirty="0"/>
              <a:t>Hemoglobin forms long fibers, distorting red blood cells into sickle shapes that clog vessels, leading to serious health issues.</a:t>
            </a:r>
          </a:p>
          <a:p>
            <a:pPr marL="342900" indent="-342900">
              <a:buFont typeface="Arial" panose="020B0604020202020204" pitchFamily="34" charset="0"/>
              <a:buChar char="•"/>
            </a:pPr>
            <a:r>
              <a:rPr lang="en-IN" sz="2400" dirty="0"/>
              <a:t>Complications include breathlessness, dizziness, headaches, abdominal pain.</a:t>
            </a:r>
          </a:p>
        </p:txBody>
      </p:sp>
      <p:sp>
        <p:nvSpPr>
          <p:cNvPr id="6" name="TextBox 5">
            <a:extLst>
              <a:ext uri="{FF2B5EF4-FFF2-40B4-BE49-F238E27FC236}">
                <a16:creationId xmlns:a16="http://schemas.microsoft.com/office/drawing/2014/main" id="{60863639-D56B-F96D-3100-2B4E88DB9D40}"/>
              </a:ext>
              <a:ext uri="{C183D7F6-B498-43B3-948B-1728B52AA6E4}">
                <adec:decorative xmlns:adec="http://schemas.microsoft.com/office/drawing/2017/decorative" val="0"/>
              </a:ext>
            </a:extLst>
          </p:cNvPr>
          <p:cNvSpPr txBox="1"/>
          <p:nvPr/>
        </p:nvSpPr>
        <p:spPr>
          <a:xfrm>
            <a:off x="6243685" y="1371600"/>
            <a:ext cx="1073727" cy="307777"/>
          </a:xfrm>
          <a:prstGeom prst="rect">
            <a:avLst/>
          </a:prstGeom>
          <a:noFill/>
        </p:spPr>
        <p:txBody>
          <a:bodyPr wrap="square" rtlCol="0">
            <a:spAutoFit/>
          </a:bodyPr>
          <a:lstStyle/>
          <a:p>
            <a:pPr algn="ctr"/>
            <a:r>
              <a:rPr lang="en-US" sz="1400" b="1" dirty="0"/>
              <a:t>3.4 Figure 6</a:t>
            </a:r>
          </a:p>
        </p:txBody>
      </p:sp>
      <p:pic>
        <p:nvPicPr>
          <p:cNvPr id="4" name="Content Placeholder 6" descr="A blood smear shows sickle cells.">
            <a:extLst>
              <a:ext uri="{FF2B5EF4-FFF2-40B4-BE49-F238E27FC236}">
                <a16:creationId xmlns:a16="http://schemas.microsoft.com/office/drawing/2014/main" id="{6EC0A6B9-8E92-E62D-11FA-D88728017614}"/>
              </a:ext>
            </a:extLst>
          </p:cNvPr>
          <p:cNvPicPr>
            <a:picLocks noChangeAspect="1"/>
          </p:cNvPicPr>
          <p:nvPr/>
        </p:nvPicPr>
        <p:blipFill>
          <a:blip r:embed="rId2"/>
          <a:srcRect l="15741" t="5334" r="15742" b="3000"/>
          <a:stretch/>
        </p:blipFill>
        <p:spPr>
          <a:xfrm>
            <a:off x="5083786" y="1695149"/>
            <a:ext cx="3393524" cy="2522214"/>
          </a:xfrm>
          <a:prstGeom prst="rect">
            <a:avLst/>
          </a:prstGeom>
        </p:spPr>
      </p:pic>
      <p:sp>
        <p:nvSpPr>
          <p:cNvPr id="7" name="TextBox 6">
            <a:extLst>
              <a:ext uri="{FF2B5EF4-FFF2-40B4-BE49-F238E27FC236}">
                <a16:creationId xmlns:a16="http://schemas.microsoft.com/office/drawing/2014/main" id="{E1600BCD-7809-E078-E4C3-379C7BC62C06}"/>
              </a:ext>
              <a:ext uri="{C183D7F6-B498-43B3-948B-1728B52AA6E4}">
                <adec:decorative xmlns:adec="http://schemas.microsoft.com/office/drawing/2017/decorative" val="0"/>
              </a:ext>
            </a:extLst>
          </p:cNvPr>
          <p:cNvSpPr txBox="1"/>
          <p:nvPr/>
        </p:nvSpPr>
        <p:spPr>
          <a:xfrm>
            <a:off x="4877317" y="4233136"/>
            <a:ext cx="3812501" cy="246221"/>
          </a:xfrm>
          <a:prstGeom prst="rect">
            <a:avLst/>
          </a:prstGeom>
          <a:noFill/>
        </p:spPr>
        <p:txBody>
          <a:bodyPr wrap="square" rtlCol="0">
            <a:spAutoFit/>
          </a:bodyPr>
          <a:lstStyle/>
          <a:p>
            <a:pPr algn="ctr"/>
            <a:r>
              <a:rPr lang="en-US" sz="1000" dirty="0"/>
              <a:t>Rick Jan Kluitenberg on Wikimedia Commons. "Sickle cell blood cells."</a:t>
            </a:r>
          </a:p>
        </p:txBody>
      </p:sp>
    </p:spTree>
    <p:extLst>
      <p:ext uri="{BB962C8B-B14F-4D97-AF65-F5344CB8AC3E}">
        <p14:creationId xmlns:p14="http://schemas.microsoft.com/office/powerpoint/2010/main" val="1306630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44BEC-8AF2-187A-C8ED-0474BACE0D4E}"/>
              </a:ext>
            </a:extLst>
          </p:cNvPr>
          <p:cNvSpPr>
            <a:spLocks noGrp="1"/>
          </p:cNvSpPr>
          <p:nvPr>
            <p:ph type="title"/>
          </p:nvPr>
        </p:nvSpPr>
        <p:spPr/>
        <p:txBody>
          <a:bodyPr/>
          <a:lstStyle/>
          <a:p>
            <a:r>
              <a:rPr lang="en-US" dirty="0"/>
              <a:t>3.4 Figure 5</a:t>
            </a:r>
            <a:endParaRPr lang="en-IN" dirty="0"/>
          </a:p>
        </p:txBody>
      </p:sp>
      <p:sp>
        <p:nvSpPr>
          <p:cNvPr id="6" name="TextBox 5">
            <a:extLst>
              <a:ext uri="{FF2B5EF4-FFF2-40B4-BE49-F238E27FC236}">
                <a16:creationId xmlns:a16="http://schemas.microsoft.com/office/drawing/2014/main" id="{A4E09265-1E86-9F20-101C-9948BC200868}"/>
              </a:ext>
              <a:ext uri="{C183D7F6-B498-43B3-948B-1728B52AA6E4}">
                <adec:decorative xmlns:adec="http://schemas.microsoft.com/office/drawing/2017/decorative" val="0"/>
              </a:ext>
            </a:extLst>
          </p:cNvPr>
          <p:cNvSpPr txBox="1"/>
          <p:nvPr/>
        </p:nvSpPr>
        <p:spPr>
          <a:xfrm>
            <a:off x="1439333" y="5765800"/>
            <a:ext cx="6265333" cy="246221"/>
          </a:xfrm>
          <a:prstGeom prst="rect">
            <a:avLst/>
          </a:prstGeom>
          <a:noFill/>
        </p:spPr>
        <p:txBody>
          <a:bodyPr wrap="square" rtlCol="0">
            <a:spAutoFit/>
          </a:bodyPr>
          <a:lstStyle/>
          <a:p>
            <a:pPr algn="ctr"/>
            <a:r>
              <a:rPr lang="en-US" sz="1000" dirty="0"/>
              <a:t>Rao, A., Tag, A. Ryan, K. and Fletcher, S. Department of Biology, Texas A&amp;M University. "Sickle cell."</a:t>
            </a:r>
          </a:p>
        </p:txBody>
      </p:sp>
      <p:pic>
        <p:nvPicPr>
          <p:cNvPr id="7" name="Content Placeholder 5" descr="Several representations of hemoglobin proteins are shown under normal and sickle cell conditions. In primary structure, the sixth amino acid is replaced by valine. In secondary and tertiary structures, the sickle cell is revealed by a misshapen molecule. As a result, healthy hemoglobin proteins do not associate with each other, and each can carry oxygen. But in sickle cell conditions, the proteins aggregate into a fiber, and their capacity to carry oxygen is reduced.">
            <a:extLst>
              <a:ext uri="{FF2B5EF4-FFF2-40B4-BE49-F238E27FC236}">
                <a16:creationId xmlns:a16="http://schemas.microsoft.com/office/drawing/2014/main" id="{3D970B6A-5F50-CF47-4E28-C783576234B3}"/>
              </a:ext>
            </a:extLst>
          </p:cNvPr>
          <p:cNvPicPr>
            <a:picLocks noChangeAspect="1"/>
          </p:cNvPicPr>
          <p:nvPr/>
        </p:nvPicPr>
        <p:blipFill>
          <a:blip r:embed="rId3"/>
          <a:srcRect l="15743" t="5078" r="15740" b="3256"/>
          <a:stretch/>
        </p:blipFill>
        <p:spPr>
          <a:xfrm>
            <a:off x="1590270" y="1215390"/>
            <a:ext cx="5963458" cy="4432300"/>
          </a:xfrm>
          <a:prstGeom prst="rect">
            <a:avLst/>
          </a:prstGeom>
        </p:spPr>
      </p:pic>
    </p:spTree>
    <p:extLst>
      <p:ext uri="{BB962C8B-B14F-4D97-AF65-F5344CB8AC3E}">
        <p14:creationId xmlns:p14="http://schemas.microsoft.com/office/powerpoint/2010/main" val="3230434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EBBB2-7ACD-95A4-6A8D-2A681C9C96F9}"/>
              </a:ext>
            </a:extLst>
          </p:cNvPr>
          <p:cNvSpPr>
            <a:spLocks noGrp="1"/>
          </p:cNvSpPr>
          <p:nvPr>
            <p:ph type="title"/>
          </p:nvPr>
        </p:nvSpPr>
        <p:spPr/>
        <p:txBody>
          <a:bodyPr/>
          <a:lstStyle/>
          <a:p>
            <a:r>
              <a:rPr lang="en-IN" dirty="0"/>
              <a:t>Secondary Structure</a:t>
            </a:r>
            <a:r>
              <a:rPr lang="en-IN" sz="1600" baseline="-25000" dirty="0"/>
              <a:t>1</a:t>
            </a:r>
            <a:endParaRPr lang="en-IN" sz="1600" dirty="0"/>
          </a:p>
        </p:txBody>
      </p:sp>
      <p:sp>
        <p:nvSpPr>
          <p:cNvPr id="15" name="Content Placeholder 14">
            <a:extLst>
              <a:ext uri="{FF2B5EF4-FFF2-40B4-BE49-F238E27FC236}">
                <a16:creationId xmlns:a16="http://schemas.microsoft.com/office/drawing/2014/main" id="{32DB2C6D-63AB-C4BD-1BE4-05B246047186}"/>
              </a:ext>
            </a:extLst>
          </p:cNvPr>
          <p:cNvSpPr>
            <a:spLocks noGrp="1"/>
          </p:cNvSpPr>
          <p:nvPr>
            <p:ph idx="1"/>
          </p:nvPr>
        </p:nvSpPr>
        <p:spPr>
          <a:xfrm>
            <a:off x="457200" y="1280160"/>
            <a:ext cx="4114800" cy="4572000"/>
          </a:xfrm>
        </p:spPr>
        <p:txBody>
          <a:bodyPr>
            <a:noAutofit/>
          </a:bodyPr>
          <a:lstStyle/>
          <a:p>
            <a:r>
              <a:rPr lang="en-US" sz="2000" dirty="0"/>
              <a:t>Local folding of the polypeptide causes the </a:t>
            </a:r>
            <a:r>
              <a:rPr lang="en-US" sz="2000" b="1" dirty="0"/>
              <a:t>secondary structure</a:t>
            </a:r>
            <a:r>
              <a:rPr lang="en-US" sz="2000" dirty="0"/>
              <a:t> of a protein.</a:t>
            </a:r>
            <a:endParaRPr lang="en-IN" sz="2000" dirty="0"/>
          </a:p>
          <a:p>
            <a:pPr marL="342900" indent="-342900">
              <a:buFont typeface="Arial" panose="020B0604020202020204" pitchFamily="34" charset="0"/>
              <a:buChar char="•"/>
            </a:pPr>
            <a:r>
              <a:rPr lang="en-US" sz="2000" dirty="0"/>
              <a:t>Most common structures are </a:t>
            </a:r>
            <a:r>
              <a:rPr lang="en-US" sz="2000" b="1" dirty="0"/>
              <a:t>α-helices </a:t>
            </a:r>
            <a:r>
              <a:rPr lang="en-US" sz="2000" dirty="0"/>
              <a:t>and </a:t>
            </a:r>
            <a:r>
              <a:rPr lang="en-US" sz="2000" b="1" dirty="0"/>
              <a:t>β-pleated</a:t>
            </a:r>
            <a:r>
              <a:rPr lang="en-US" sz="2000" dirty="0"/>
              <a:t> sheets</a:t>
            </a:r>
            <a:r>
              <a:rPr lang="en-IN" sz="2000" dirty="0"/>
              <a:t> </a:t>
            </a:r>
            <a:r>
              <a:rPr lang="en-US" sz="2000" dirty="0"/>
              <a:t>stabilized by amino acid hydrogen bonds</a:t>
            </a:r>
            <a:r>
              <a:rPr lang="en-IN" sz="2000" dirty="0"/>
              <a:t>.</a:t>
            </a:r>
          </a:p>
          <a:p>
            <a:r>
              <a:rPr lang="el-GR" sz="2000" b="1" dirty="0"/>
              <a:t>α-</a:t>
            </a:r>
            <a:r>
              <a:rPr lang="en-US" sz="2000" b="1" dirty="0"/>
              <a:t>helix</a:t>
            </a:r>
            <a:r>
              <a:rPr lang="en-US" sz="2000" dirty="0"/>
              <a:t>: hydrogen bonds between the amino acids twists the polypeptide into helical coil.</a:t>
            </a:r>
            <a:endParaRPr lang="en-IN" sz="2000" dirty="0"/>
          </a:p>
          <a:p>
            <a:pPr marL="457200" indent="-457200">
              <a:buFont typeface="Arial" panose="020B0604020202020204" pitchFamily="34" charset="0"/>
              <a:buChar char="•"/>
            </a:pPr>
            <a:r>
              <a:rPr lang="en-US" sz="2000" dirty="0"/>
              <a:t>3.6 amino acid residues per helical turn</a:t>
            </a:r>
          </a:p>
          <a:p>
            <a:pPr marL="457200" indent="-457200">
              <a:buFont typeface="Arial" panose="020B0604020202020204" pitchFamily="34" charset="0"/>
              <a:buChar char="•"/>
            </a:pPr>
            <a:r>
              <a:rPr lang="en-US" sz="2000" dirty="0"/>
              <a:t>R groups protrude</a:t>
            </a:r>
            <a:r>
              <a:rPr lang="en-IN" sz="2000" dirty="0"/>
              <a:t> outwards</a:t>
            </a:r>
          </a:p>
        </p:txBody>
      </p:sp>
      <p:sp>
        <p:nvSpPr>
          <p:cNvPr id="20" name="TextBox 19">
            <a:extLst>
              <a:ext uri="{FF2B5EF4-FFF2-40B4-BE49-F238E27FC236}">
                <a16:creationId xmlns:a16="http://schemas.microsoft.com/office/drawing/2014/main" id="{E6A09171-5333-FF11-B411-FD316EBA0B3A}"/>
              </a:ext>
              <a:ext uri="{C183D7F6-B498-43B3-948B-1728B52AA6E4}">
                <adec:decorative xmlns:adec="http://schemas.microsoft.com/office/drawing/2017/decorative" val="0"/>
              </a:ext>
            </a:extLst>
          </p:cNvPr>
          <p:cNvSpPr txBox="1"/>
          <p:nvPr/>
        </p:nvSpPr>
        <p:spPr>
          <a:xfrm>
            <a:off x="6037118" y="1362885"/>
            <a:ext cx="1184564" cy="307777"/>
          </a:xfrm>
          <a:prstGeom prst="rect">
            <a:avLst/>
          </a:prstGeom>
          <a:noFill/>
        </p:spPr>
        <p:txBody>
          <a:bodyPr wrap="square" rtlCol="0">
            <a:spAutoFit/>
          </a:bodyPr>
          <a:lstStyle/>
          <a:p>
            <a:pPr algn="ctr"/>
            <a:r>
              <a:rPr lang="en-US" sz="1400" b="1" dirty="0"/>
              <a:t>3.4 Figure 7</a:t>
            </a:r>
          </a:p>
        </p:txBody>
      </p:sp>
      <p:pic>
        <p:nvPicPr>
          <p:cNvPr id="3" name="Content Placeholder 6" descr="The illustration shows an alpha-helix protein structure, which coils like a spring, and a beta-pleated sheet structure, which forms flat sheets stacked together. In an alpha-helix, hydrogen bonding occurs between the carbonyl group of one amino acid and the amino group of the amino acid that occurs four residues later. In a beta-pleated sheet, hydrogen bonding occurs between two different lengths of peptide that are antiparallel to one another.">
            <a:extLst>
              <a:ext uri="{FF2B5EF4-FFF2-40B4-BE49-F238E27FC236}">
                <a16:creationId xmlns:a16="http://schemas.microsoft.com/office/drawing/2014/main" id="{585707B6-1575-BC14-3CC2-62C9CAAC834F}"/>
              </a:ext>
            </a:extLst>
          </p:cNvPr>
          <p:cNvPicPr>
            <a:picLocks noChangeAspect="1"/>
          </p:cNvPicPr>
          <p:nvPr/>
        </p:nvPicPr>
        <p:blipFill>
          <a:blip r:embed="rId3"/>
          <a:srcRect l="16667" t="5334" r="16668" b="3000"/>
          <a:stretch/>
        </p:blipFill>
        <p:spPr>
          <a:xfrm>
            <a:off x="4642328" y="1752600"/>
            <a:ext cx="3974143" cy="3035804"/>
          </a:xfrm>
          <a:prstGeom prst="rect">
            <a:avLst/>
          </a:prstGeom>
        </p:spPr>
      </p:pic>
      <p:sp>
        <p:nvSpPr>
          <p:cNvPr id="21" name="TextBox 20">
            <a:extLst>
              <a:ext uri="{FF2B5EF4-FFF2-40B4-BE49-F238E27FC236}">
                <a16:creationId xmlns:a16="http://schemas.microsoft.com/office/drawing/2014/main" id="{F973C589-0B82-96AB-CC78-01F8D8D1F32C}"/>
              </a:ext>
              <a:ext uri="{C183D7F6-B498-43B3-948B-1728B52AA6E4}">
                <adec:decorative xmlns:adec="http://schemas.microsoft.com/office/drawing/2017/decorative" val="0"/>
              </a:ext>
            </a:extLst>
          </p:cNvPr>
          <p:cNvSpPr txBox="1"/>
          <p:nvPr/>
        </p:nvSpPr>
        <p:spPr>
          <a:xfrm>
            <a:off x="4584700" y="4800600"/>
            <a:ext cx="4148335" cy="400110"/>
          </a:xfrm>
          <a:prstGeom prst="rect">
            <a:avLst/>
          </a:prstGeom>
          <a:noFill/>
        </p:spPr>
        <p:txBody>
          <a:bodyPr wrap="square" rtlCol="0">
            <a:spAutoFit/>
          </a:bodyPr>
          <a:lstStyle/>
          <a:p>
            <a:pPr algn="ctr"/>
            <a:r>
              <a:rPr lang="en-US" sz="1000" dirty="0"/>
              <a:t>Rao, A., Ryan, K. Fletcher, S. and Tag, A. Department of Biology, Texas A&amp;M University. "Secondary protein structures."</a:t>
            </a:r>
          </a:p>
        </p:txBody>
      </p:sp>
    </p:spTree>
    <p:extLst>
      <p:ext uri="{BB962C8B-B14F-4D97-AF65-F5344CB8AC3E}">
        <p14:creationId xmlns:p14="http://schemas.microsoft.com/office/powerpoint/2010/main" val="1891952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3884140"/>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Describe</a:t>
            </a:r>
            <a:r>
              <a:rPr lang="en-US" dirty="0"/>
              <a:t> the functions proteins perform in the cell and in tissues.</a:t>
            </a:r>
          </a:p>
          <a:p>
            <a:pPr marL="457200" indent="-457200">
              <a:buFont typeface="Arial" panose="020B0604020202020204" pitchFamily="34" charset="0"/>
              <a:buChar char="•"/>
              <a:tabLst>
                <a:tab pos="457200" algn="l"/>
              </a:tabLst>
            </a:pPr>
            <a:r>
              <a:rPr lang="en-US" b="1" dirty="0"/>
              <a:t>Describe</a:t>
            </a:r>
            <a:r>
              <a:rPr lang="en-US" dirty="0"/>
              <a:t> the ways in which protein shape and function are linked.</a:t>
            </a:r>
          </a:p>
          <a:p>
            <a:pPr marL="457200" indent="-457200">
              <a:buFont typeface="Arial" panose="020B0604020202020204" pitchFamily="34" charset="0"/>
              <a:buChar char="•"/>
              <a:tabLst>
                <a:tab pos="457200" algn="l"/>
              </a:tabLst>
            </a:pPr>
            <a:r>
              <a:rPr lang="en-US" b="1" dirty="0"/>
              <a:t>Understand</a:t>
            </a:r>
            <a:r>
              <a:rPr lang="en-US" dirty="0"/>
              <a:t> the relationship between amino acids and proteins.</a:t>
            </a:r>
          </a:p>
          <a:p>
            <a:pPr marL="457200" indent="-457200">
              <a:buFont typeface="Arial" panose="020B0604020202020204" pitchFamily="34" charset="0"/>
              <a:buChar char="•"/>
              <a:tabLst>
                <a:tab pos="457200" algn="l"/>
              </a:tabLst>
            </a:pPr>
            <a:r>
              <a:rPr lang="en-US" b="1" dirty="0"/>
              <a:t>Explain</a:t>
            </a:r>
            <a:r>
              <a:rPr lang="en-US" dirty="0"/>
              <a:t> the four levels of protein organization.</a:t>
            </a:r>
          </a:p>
          <a:p>
            <a:pPr lvl="1" indent="-457200">
              <a:buFont typeface="Arial" panose="020B0604020202020204" pitchFamily="34" charset="0"/>
              <a:buChar char="•"/>
              <a:tabLst>
                <a:tab pos="457200" algn="l"/>
              </a:tabLst>
            </a:pPr>
            <a:endParaRPr lang="en-US" i="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EBBB2-7ACD-95A4-6A8D-2A681C9C96F9}"/>
              </a:ext>
            </a:extLst>
          </p:cNvPr>
          <p:cNvSpPr>
            <a:spLocks noGrp="1"/>
          </p:cNvSpPr>
          <p:nvPr>
            <p:ph type="title"/>
          </p:nvPr>
        </p:nvSpPr>
        <p:spPr/>
        <p:txBody>
          <a:bodyPr/>
          <a:lstStyle/>
          <a:p>
            <a:r>
              <a:rPr lang="en-IN" dirty="0"/>
              <a:t>Secondary Structure</a:t>
            </a:r>
            <a:r>
              <a:rPr lang="en-IN" sz="1600" baseline="-25000" dirty="0"/>
              <a:t>2</a:t>
            </a:r>
            <a:endParaRPr lang="en-IN" sz="1600" dirty="0"/>
          </a:p>
        </p:txBody>
      </p:sp>
      <p:sp>
        <p:nvSpPr>
          <p:cNvPr id="15" name="Content Placeholder 14">
            <a:extLst>
              <a:ext uri="{FF2B5EF4-FFF2-40B4-BE49-F238E27FC236}">
                <a16:creationId xmlns:a16="http://schemas.microsoft.com/office/drawing/2014/main" id="{32DB2C6D-63AB-C4BD-1BE4-05B246047186}"/>
              </a:ext>
            </a:extLst>
          </p:cNvPr>
          <p:cNvSpPr>
            <a:spLocks noGrp="1"/>
          </p:cNvSpPr>
          <p:nvPr>
            <p:ph idx="1"/>
          </p:nvPr>
        </p:nvSpPr>
        <p:spPr>
          <a:xfrm>
            <a:off x="457200" y="1280160"/>
            <a:ext cx="4495800" cy="4572000"/>
          </a:xfrm>
        </p:spPr>
        <p:txBody>
          <a:bodyPr>
            <a:noAutofit/>
          </a:bodyPr>
          <a:lstStyle/>
          <a:p>
            <a:r>
              <a:rPr lang="en-US" sz="2000" dirty="0"/>
              <a:t>The </a:t>
            </a:r>
            <a:r>
              <a:rPr lang="en-US" sz="2000" b="1" dirty="0"/>
              <a:t>β-pleated</a:t>
            </a:r>
            <a:r>
              <a:rPr lang="en-US" sz="2000" dirty="0"/>
              <a:t> sheet consists of linear β strands connected laterally</a:t>
            </a:r>
            <a:r>
              <a:rPr lang="en-IN" sz="2000" dirty="0"/>
              <a:t>.</a:t>
            </a:r>
          </a:p>
          <a:p>
            <a:pPr marL="342900" indent="-342900">
              <a:buFont typeface="Arial" panose="020B0604020202020204" pitchFamily="34" charset="0"/>
              <a:buChar char="•"/>
            </a:pPr>
            <a:r>
              <a:rPr lang="en-IN" sz="2000" dirty="0"/>
              <a:t>S</a:t>
            </a:r>
            <a:r>
              <a:rPr lang="en-US" sz="2000" dirty="0"/>
              <a:t>trands can be parallel or antiparallel to each other</a:t>
            </a:r>
            <a:r>
              <a:rPr lang="en-IN" sz="2000" dirty="0"/>
              <a:t>.</a:t>
            </a:r>
          </a:p>
          <a:p>
            <a:pPr marL="342900" indent="-342900">
              <a:buFont typeface="Arial" panose="020B0604020202020204" pitchFamily="34" charset="0"/>
              <a:buChar char="•"/>
            </a:pPr>
            <a:r>
              <a:rPr lang="en-US" sz="2000" dirty="0"/>
              <a:t>Hydrogen bonds between adjacent strands form the pleated folds</a:t>
            </a:r>
            <a:r>
              <a:rPr lang="en-IN" sz="2000" dirty="0"/>
              <a:t>.</a:t>
            </a:r>
          </a:p>
          <a:p>
            <a:pPr marL="1085850" lvl="1" indent="-342900">
              <a:buFont typeface="Arial" panose="020B0604020202020204" pitchFamily="34" charset="0"/>
              <a:buChar char="•"/>
            </a:pPr>
            <a:r>
              <a:rPr lang="en-US" sz="2000" dirty="0"/>
              <a:t>R groups extend above and below the pleated folds.</a:t>
            </a:r>
            <a:endParaRPr lang="en-IN" sz="2000" dirty="0"/>
          </a:p>
        </p:txBody>
      </p:sp>
      <p:pic>
        <p:nvPicPr>
          <p:cNvPr id="3" name="Content Placeholder 5" descr="A microscopic photograph depicting amyloid plaques made up of beta-amyloid segments, visibly sticking together">
            <a:extLst>
              <a:ext uri="{FF2B5EF4-FFF2-40B4-BE49-F238E27FC236}">
                <a16:creationId xmlns:a16="http://schemas.microsoft.com/office/drawing/2014/main" id="{D49055F4-1A93-8987-29FF-3BE9A864F535}"/>
              </a:ext>
            </a:extLst>
          </p:cNvPr>
          <p:cNvPicPr>
            <a:picLocks noChangeAspect="1"/>
          </p:cNvPicPr>
          <p:nvPr/>
        </p:nvPicPr>
        <p:blipFill>
          <a:blip r:embed="rId3"/>
          <a:srcRect l="10185" t="5909" r="11111" b="4245"/>
          <a:stretch/>
        </p:blipFill>
        <p:spPr>
          <a:xfrm>
            <a:off x="4882864" y="1240895"/>
            <a:ext cx="4084510" cy="2590458"/>
          </a:xfrm>
          <a:prstGeom prst="rect">
            <a:avLst/>
          </a:prstGeom>
        </p:spPr>
      </p:pic>
      <p:sp>
        <p:nvSpPr>
          <p:cNvPr id="20" name="TextBox 19">
            <a:extLst>
              <a:ext uri="{FF2B5EF4-FFF2-40B4-BE49-F238E27FC236}">
                <a16:creationId xmlns:a16="http://schemas.microsoft.com/office/drawing/2014/main" id="{E6A09171-5333-FF11-B411-FD316EBA0B3A}"/>
              </a:ext>
              <a:ext uri="{C183D7F6-B498-43B3-948B-1728B52AA6E4}">
                <adec:decorative xmlns:adec="http://schemas.microsoft.com/office/drawing/2017/decorative" val="0"/>
              </a:ext>
            </a:extLst>
          </p:cNvPr>
          <p:cNvSpPr txBox="1"/>
          <p:nvPr/>
        </p:nvSpPr>
        <p:spPr>
          <a:xfrm>
            <a:off x="4920026" y="3922709"/>
            <a:ext cx="4199977" cy="1384995"/>
          </a:xfrm>
          <a:prstGeom prst="rect">
            <a:avLst/>
          </a:prstGeom>
          <a:noFill/>
        </p:spPr>
        <p:txBody>
          <a:bodyPr wrap="square" rtlCol="0">
            <a:spAutoFit/>
          </a:bodyPr>
          <a:lstStyle/>
          <a:p>
            <a:pPr algn="ctr"/>
            <a:r>
              <a:rPr lang="en-US" sz="1400" b="1" dirty="0"/>
              <a:t>3.4 Figure 8: </a:t>
            </a:r>
            <a:r>
              <a:rPr lang="en-US" sz="1400" dirty="0"/>
              <a:t>Alzheimer's disease is believed to be caused by the deposition of amyloid plaques in specific regions in the brain. Amyloid plaques are made up of β-amyloid segments that are sticky because they are made of short amino acid chains that arrange themselves in a secondary structure of β sheets. </a:t>
            </a:r>
          </a:p>
        </p:txBody>
      </p:sp>
      <p:sp>
        <p:nvSpPr>
          <p:cNvPr id="21" name="TextBox 20">
            <a:extLst>
              <a:ext uri="{FF2B5EF4-FFF2-40B4-BE49-F238E27FC236}">
                <a16:creationId xmlns:a16="http://schemas.microsoft.com/office/drawing/2014/main" id="{F973C589-0B82-96AB-CC78-01F8D8D1F32C}"/>
              </a:ext>
              <a:ext uri="{C183D7F6-B498-43B3-948B-1728B52AA6E4}">
                <adec:decorative xmlns:adec="http://schemas.microsoft.com/office/drawing/2017/decorative" val="0"/>
              </a:ext>
            </a:extLst>
          </p:cNvPr>
          <p:cNvSpPr txBox="1"/>
          <p:nvPr/>
        </p:nvSpPr>
        <p:spPr>
          <a:xfrm>
            <a:off x="5065109" y="5411886"/>
            <a:ext cx="3909810" cy="246221"/>
          </a:xfrm>
          <a:prstGeom prst="rect">
            <a:avLst/>
          </a:prstGeom>
          <a:noFill/>
        </p:spPr>
        <p:txBody>
          <a:bodyPr wrap="square" rtlCol="0">
            <a:spAutoFit/>
          </a:bodyPr>
          <a:lstStyle/>
          <a:p>
            <a:pPr algn="ctr"/>
            <a:r>
              <a:rPr lang="en-US" sz="1000" dirty="0"/>
              <a:t>Nephron on Wikimedia Commons. "Alzheimer's disease in brain."</a:t>
            </a:r>
          </a:p>
        </p:txBody>
      </p:sp>
    </p:spTree>
    <p:extLst>
      <p:ext uri="{BB962C8B-B14F-4D97-AF65-F5344CB8AC3E}">
        <p14:creationId xmlns:p14="http://schemas.microsoft.com/office/powerpoint/2010/main" val="1056355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EBBB2-7ACD-95A4-6A8D-2A681C9C96F9}"/>
              </a:ext>
            </a:extLst>
          </p:cNvPr>
          <p:cNvSpPr>
            <a:spLocks noGrp="1"/>
          </p:cNvSpPr>
          <p:nvPr>
            <p:ph type="title"/>
          </p:nvPr>
        </p:nvSpPr>
        <p:spPr/>
        <p:txBody>
          <a:bodyPr/>
          <a:lstStyle/>
          <a:p>
            <a:r>
              <a:rPr lang="en-IN" dirty="0"/>
              <a:t>Tertiary Structure</a:t>
            </a:r>
          </a:p>
        </p:txBody>
      </p:sp>
      <p:sp>
        <p:nvSpPr>
          <p:cNvPr id="15" name="Content Placeholder 14">
            <a:extLst>
              <a:ext uri="{FF2B5EF4-FFF2-40B4-BE49-F238E27FC236}">
                <a16:creationId xmlns:a16="http://schemas.microsoft.com/office/drawing/2014/main" id="{32DB2C6D-63AB-C4BD-1BE4-05B246047186}"/>
              </a:ext>
            </a:extLst>
          </p:cNvPr>
          <p:cNvSpPr>
            <a:spLocks noGrp="1"/>
          </p:cNvSpPr>
          <p:nvPr>
            <p:ph idx="1"/>
          </p:nvPr>
        </p:nvSpPr>
        <p:spPr>
          <a:xfrm>
            <a:off x="457200" y="1280160"/>
            <a:ext cx="4114800" cy="4572000"/>
          </a:xfrm>
        </p:spPr>
        <p:txBody>
          <a:bodyPr>
            <a:noAutofit/>
          </a:bodyPr>
          <a:lstStyle/>
          <a:p>
            <a:r>
              <a:rPr lang="en-US" sz="1975" dirty="0"/>
              <a:t>The </a:t>
            </a:r>
            <a:r>
              <a:rPr lang="en-US" sz="1975" b="1" dirty="0"/>
              <a:t>tertiary structure</a:t>
            </a:r>
            <a:r>
              <a:rPr lang="en-US" sz="1975" dirty="0"/>
              <a:t> is a protein's unique 3D shape caused primarily by R group interactions.</a:t>
            </a:r>
            <a:endParaRPr lang="en-IN" sz="1975" dirty="0"/>
          </a:p>
          <a:p>
            <a:pPr marL="457200" indent="-457200">
              <a:buFont typeface="Arial" panose="020B0604020202020204" pitchFamily="34" charset="0"/>
              <a:buChar char="•"/>
            </a:pPr>
            <a:r>
              <a:rPr lang="en-IN" sz="1975" dirty="0"/>
              <a:t>Hydrogen bonds, ionic bonds, hydrophobic interactions, and disulfide bridges contort the polypeptide chain.</a:t>
            </a:r>
          </a:p>
          <a:p>
            <a:pPr marL="457200" indent="-457200">
              <a:buFont typeface="Arial" panose="020B0604020202020204" pitchFamily="34" charset="0"/>
              <a:buChar char="•"/>
            </a:pPr>
            <a:r>
              <a:rPr lang="en-IN" sz="1975" dirty="0"/>
              <a:t>Hydrophobic R groups interact on the inside of the protein with the hydrophilic R groups on the outside.</a:t>
            </a:r>
          </a:p>
          <a:p>
            <a:pPr marL="457200" indent="-457200">
              <a:buFont typeface="Arial" panose="020B0604020202020204" pitchFamily="34" charset="0"/>
              <a:buChar char="•"/>
            </a:pPr>
            <a:r>
              <a:rPr lang="en-US" sz="1975" dirty="0"/>
              <a:t>Loss of tertiary structure can make a protein nonfunctional</a:t>
            </a:r>
            <a:r>
              <a:rPr lang="en-IN" sz="1975" dirty="0"/>
              <a:t>.</a:t>
            </a:r>
          </a:p>
        </p:txBody>
      </p:sp>
      <p:sp>
        <p:nvSpPr>
          <p:cNvPr id="20" name="TextBox 19">
            <a:extLst>
              <a:ext uri="{FF2B5EF4-FFF2-40B4-BE49-F238E27FC236}">
                <a16:creationId xmlns:a16="http://schemas.microsoft.com/office/drawing/2014/main" id="{E6A09171-5333-FF11-B411-FD316EBA0B3A}"/>
              </a:ext>
              <a:ext uri="{C183D7F6-B498-43B3-948B-1728B52AA6E4}">
                <adec:decorative xmlns:adec="http://schemas.microsoft.com/office/drawing/2017/decorative" val="0"/>
              </a:ext>
            </a:extLst>
          </p:cNvPr>
          <p:cNvSpPr txBox="1"/>
          <p:nvPr/>
        </p:nvSpPr>
        <p:spPr>
          <a:xfrm>
            <a:off x="6019800" y="1371600"/>
            <a:ext cx="1184564" cy="307777"/>
          </a:xfrm>
          <a:prstGeom prst="rect">
            <a:avLst/>
          </a:prstGeom>
          <a:noFill/>
        </p:spPr>
        <p:txBody>
          <a:bodyPr wrap="square" rtlCol="0">
            <a:spAutoFit/>
          </a:bodyPr>
          <a:lstStyle/>
          <a:p>
            <a:pPr algn="ctr"/>
            <a:r>
              <a:rPr lang="en-US" sz="1400" b="1" dirty="0"/>
              <a:t>3.4 Figure 9</a:t>
            </a:r>
          </a:p>
        </p:txBody>
      </p:sp>
      <p:pic>
        <p:nvPicPr>
          <p:cNvPr id="3" name="Content Placeholder 5" descr="This illustration shows a polypeptide backbone folded into a three-dimensional structure. Chemical interactions between amino acid side chains maintain its shape. These include an ionic bond between an amino group and a carboxyl group, hydrophobic interactions between two hydrophobic side chains, a hydrogen bond between a hydroxyl group and a carbonyl group, and a disulfide linkage.">
            <a:extLst>
              <a:ext uri="{FF2B5EF4-FFF2-40B4-BE49-F238E27FC236}">
                <a16:creationId xmlns:a16="http://schemas.microsoft.com/office/drawing/2014/main" id="{13DBC360-0D88-793B-686D-8C0CA4E73D72}"/>
              </a:ext>
            </a:extLst>
          </p:cNvPr>
          <p:cNvPicPr>
            <a:picLocks noChangeAspect="1"/>
          </p:cNvPicPr>
          <p:nvPr/>
        </p:nvPicPr>
        <p:blipFill>
          <a:blip r:embed="rId3"/>
          <a:srcRect l="7407" t="3667" r="6481" b="3000"/>
          <a:stretch/>
        </p:blipFill>
        <p:spPr>
          <a:xfrm>
            <a:off x="4621424" y="1799376"/>
            <a:ext cx="4049486" cy="2438400"/>
          </a:xfrm>
          <a:prstGeom prst="rect">
            <a:avLst/>
          </a:prstGeom>
        </p:spPr>
      </p:pic>
      <p:sp>
        <p:nvSpPr>
          <p:cNvPr id="21" name="TextBox 20">
            <a:extLst>
              <a:ext uri="{FF2B5EF4-FFF2-40B4-BE49-F238E27FC236}">
                <a16:creationId xmlns:a16="http://schemas.microsoft.com/office/drawing/2014/main" id="{F973C589-0B82-96AB-CC78-01F8D8D1F32C}"/>
              </a:ext>
              <a:ext uri="{C183D7F6-B498-43B3-948B-1728B52AA6E4}">
                <adec:decorative xmlns:adec="http://schemas.microsoft.com/office/drawing/2017/decorative" val="0"/>
              </a:ext>
            </a:extLst>
          </p:cNvPr>
          <p:cNvSpPr txBox="1"/>
          <p:nvPr/>
        </p:nvSpPr>
        <p:spPr>
          <a:xfrm>
            <a:off x="4572000" y="4270177"/>
            <a:ext cx="4148335" cy="248228"/>
          </a:xfrm>
          <a:prstGeom prst="rect">
            <a:avLst/>
          </a:prstGeom>
          <a:noFill/>
        </p:spPr>
        <p:txBody>
          <a:bodyPr wrap="square" rtlCol="0">
            <a:spAutoFit/>
          </a:bodyPr>
          <a:lstStyle/>
          <a:p>
            <a:pPr algn="ctr"/>
            <a:r>
              <a:rPr lang="en-US" sz="1000" dirty="0"/>
              <a:t>OpenStax. "Tertiary structure." Modified.</a:t>
            </a:r>
          </a:p>
        </p:txBody>
      </p:sp>
    </p:spTree>
    <p:extLst>
      <p:ext uri="{BB962C8B-B14F-4D97-AF65-F5344CB8AC3E}">
        <p14:creationId xmlns:p14="http://schemas.microsoft.com/office/powerpoint/2010/main" val="3987143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EBBB2-7ACD-95A4-6A8D-2A681C9C96F9}"/>
              </a:ext>
            </a:extLst>
          </p:cNvPr>
          <p:cNvSpPr>
            <a:spLocks noGrp="1"/>
          </p:cNvSpPr>
          <p:nvPr>
            <p:ph type="title"/>
          </p:nvPr>
        </p:nvSpPr>
        <p:spPr/>
        <p:txBody>
          <a:bodyPr/>
          <a:lstStyle/>
          <a:p>
            <a:r>
              <a:rPr lang="en-IN" dirty="0"/>
              <a:t>Quaternary Structure</a:t>
            </a:r>
          </a:p>
        </p:txBody>
      </p:sp>
      <p:sp>
        <p:nvSpPr>
          <p:cNvPr id="15" name="Content Placeholder 14">
            <a:extLst>
              <a:ext uri="{FF2B5EF4-FFF2-40B4-BE49-F238E27FC236}">
                <a16:creationId xmlns:a16="http://schemas.microsoft.com/office/drawing/2014/main" id="{32DB2C6D-63AB-C4BD-1BE4-05B246047186}"/>
              </a:ext>
            </a:extLst>
          </p:cNvPr>
          <p:cNvSpPr>
            <a:spLocks noGrp="1"/>
          </p:cNvSpPr>
          <p:nvPr>
            <p:ph idx="1"/>
          </p:nvPr>
        </p:nvSpPr>
        <p:spPr/>
        <p:txBody>
          <a:bodyPr>
            <a:normAutofit/>
          </a:bodyPr>
          <a:lstStyle/>
          <a:p>
            <a:r>
              <a:rPr lang="en-IN" dirty="0"/>
              <a:t>Proteins with multiple polypeptide subunits have a </a:t>
            </a:r>
            <a:r>
              <a:rPr lang="en-IN" b="1" dirty="0"/>
              <a:t>quaternary structure</a:t>
            </a:r>
            <a:r>
              <a:rPr lang="en-IN" dirty="0"/>
              <a:t> made up of the interactions between the subunits.</a:t>
            </a:r>
          </a:p>
          <a:p>
            <a:pPr marL="457200" indent="-457200">
              <a:buFont typeface="Arial" panose="020B0604020202020204" pitchFamily="34" charset="0"/>
              <a:buChar char="•"/>
            </a:pPr>
            <a:r>
              <a:rPr lang="en-IN" dirty="0"/>
              <a:t>Weak interactions stabilize overall structure.</a:t>
            </a:r>
          </a:p>
          <a:p>
            <a:pPr marL="457200" indent="-457200">
              <a:buFont typeface="Arial" panose="020B0604020202020204" pitchFamily="34" charset="0"/>
              <a:buChar char="•"/>
            </a:pPr>
            <a:r>
              <a:rPr lang="en-IN" dirty="0"/>
              <a:t>Insulin's two subunits are held together by hydrogen and disulfide bonds.</a:t>
            </a:r>
          </a:p>
          <a:p>
            <a:pPr marL="457200" indent="-457200">
              <a:buFont typeface="Arial" panose="020B0604020202020204" pitchFamily="34" charset="0"/>
              <a:buChar char="•"/>
            </a:pPr>
            <a:r>
              <a:rPr lang="en-IN" dirty="0"/>
              <a:t>Silk forms </a:t>
            </a:r>
            <a:r>
              <a:rPr lang="el-GR" dirty="0"/>
              <a:t>β-</a:t>
            </a:r>
            <a:r>
              <a:rPr lang="en-IN" dirty="0"/>
              <a:t>pleated sheets from the hydrogen bonding between chains.</a:t>
            </a:r>
          </a:p>
        </p:txBody>
      </p:sp>
    </p:spTree>
    <p:extLst>
      <p:ext uri="{BB962C8B-B14F-4D97-AF65-F5344CB8AC3E}">
        <p14:creationId xmlns:p14="http://schemas.microsoft.com/office/powerpoint/2010/main" val="4187648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IN" sz="1600" baseline="-25000" dirty="0"/>
              <a:t>2</a:t>
            </a:r>
            <a:endParaRPr lang="en-US" sz="1600" dirty="0"/>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386840"/>
          </a:xfrm>
        </p:spPr>
        <p:txBody>
          <a:bodyPr/>
          <a:lstStyle/>
          <a:p>
            <a:r>
              <a:rPr lang="en-US" dirty="0"/>
              <a:t>If you were able to eliminate hydrogen bonding entirely, which levels of protein structure (primary, secondary, tertiary, quaternary) would be affected?</a:t>
            </a:r>
          </a:p>
        </p:txBody>
      </p:sp>
    </p:spTree>
    <p:extLst>
      <p:ext uri="{BB962C8B-B14F-4D97-AF65-F5344CB8AC3E}">
        <p14:creationId xmlns:p14="http://schemas.microsoft.com/office/powerpoint/2010/main" val="3604341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EBBB2-7ACD-95A4-6A8D-2A681C9C96F9}"/>
              </a:ext>
            </a:extLst>
          </p:cNvPr>
          <p:cNvSpPr>
            <a:spLocks noGrp="1"/>
          </p:cNvSpPr>
          <p:nvPr>
            <p:ph type="title"/>
          </p:nvPr>
        </p:nvSpPr>
        <p:spPr/>
        <p:txBody>
          <a:bodyPr/>
          <a:lstStyle/>
          <a:p>
            <a:r>
              <a:rPr lang="en-IN" dirty="0"/>
              <a:t>3.4 Figure 10</a:t>
            </a:r>
          </a:p>
        </p:txBody>
      </p:sp>
      <p:sp>
        <p:nvSpPr>
          <p:cNvPr id="13" name="TextBox 12">
            <a:extLst>
              <a:ext uri="{FF2B5EF4-FFF2-40B4-BE49-F238E27FC236}">
                <a16:creationId xmlns:a16="http://schemas.microsoft.com/office/drawing/2014/main" id="{9FD8C4E3-2BED-62B9-DC59-F75DA29928B0}"/>
              </a:ext>
              <a:ext uri="{C183D7F6-B498-43B3-948B-1728B52AA6E4}">
                <adec:decorative xmlns:adec="http://schemas.microsoft.com/office/drawing/2017/decorative" val="0"/>
              </a:ext>
            </a:extLst>
          </p:cNvPr>
          <p:cNvSpPr txBox="1"/>
          <p:nvPr/>
        </p:nvSpPr>
        <p:spPr>
          <a:xfrm>
            <a:off x="660969" y="5773579"/>
            <a:ext cx="8025831" cy="246221"/>
          </a:xfrm>
          <a:prstGeom prst="rect">
            <a:avLst/>
          </a:prstGeom>
          <a:noFill/>
        </p:spPr>
        <p:txBody>
          <a:bodyPr wrap="square" rtlCol="0">
            <a:spAutoFit/>
          </a:bodyPr>
          <a:lstStyle/>
          <a:p>
            <a:pPr algn="ctr"/>
            <a:r>
              <a:rPr lang="en-US" sz="1000" dirty="0"/>
              <a:t>CNX OpenStax on Wikimedia Commons. "Protein structure." Modified.</a:t>
            </a:r>
          </a:p>
        </p:txBody>
      </p:sp>
      <p:pic>
        <p:nvPicPr>
          <p:cNvPr id="5" name="Content Placeholder 5" descr="Shown are the four levels of protein structure. The primary structure is the amino acid sequence. The secondary structure is a pleated sheet pattern due to hydrogen bonding. Tertiary structure is the three-dimensional folding pattern of the protein due to interactions between amino acid side chains. Quaternary structure is the interaction of two or more polypeptide chains.">
            <a:extLst>
              <a:ext uri="{FF2B5EF4-FFF2-40B4-BE49-F238E27FC236}">
                <a16:creationId xmlns:a16="http://schemas.microsoft.com/office/drawing/2014/main" id="{0CB456C1-096C-51A4-D49A-463357030378}"/>
              </a:ext>
            </a:extLst>
          </p:cNvPr>
          <p:cNvPicPr>
            <a:picLocks noGrp="1" noChangeAspect="1"/>
          </p:cNvPicPr>
          <p:nvPr>
            <p:ph idx="1"/>
          </p:nvPr>
        </p:nvPicPr>
        <p:blipFill>
          <a:blip r:embed="rId3"/>
          <a:srcRect l="5556" t="3666" r="4629" b="1719"/>
          <a:stretch/>
        </p:blipFill>
        <p:spPr>
          <a:xfrm>
            <a:off x="847982" y="1189910"/>
            <a:ext cx="7651804" cy="4478179"/>
          </a:xfrm>
        </p:spPr>
      </p:pic>
    </p:spTree>
    <p:extLst>
      <p:ext uri="{BB962C8B-B14F-4D97-AF65-F5344CB8AC3E}">
        <p14:creationId xmlns:p14="http://schemas.microsoft.com/office/powerpoint/2010/main" val="1287728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EBBB2-7ACD-95A4-6A8D-2A681C9C96F9}"/>
              </a:ext>
            </a:extLst>
          </p:cNvPr>
          <p:cNvSpPr>
            <a:spLocks noGrp="1"/>
          </p:cNvSpPr>
          <p:nvPr>
            <p:ph type="title"/>
          </p:nvPr>
        </p:nvSpPr>
        <p:spPr/>
        <p:txBody>
          <a:bodyPr/>
          <a:lstStyle/>
          <a:p>
            <a:r>
              <a:rPr lang="en-IN" dirty="0"/>
              <a:t>Denaturation and Protein Folding</a:t>
            </a:r>
          </a:p>
        </p:txBody>
      </p:sp>
      <p:sp>
        <p:nvSpPr>
          <p:cNvPr id="3" name="Content Placeholder 2">
            <a:extLst>
              <a:ext uri="{FF2B5EF4-FFF2-40B4-BE49-F238E27FC236}">
                <a16:creationId xmlns:a16="http://schemas.microsoft.com/office/drawing/2014/main" id="{8C52161A-D766-FB72-C2C8-F0B6116EFAB6}"/>
              </a:ext>
            </a:extLst>
          </p:cNvPr>
          <p:cNvSpPr>
            <a:spLocks noGrp="1"/>
          </p:cNvSpPr>
          <p:nvPr>
            <p:ph idx="1"/>
          </p:nvPr>
        </p:nvSpPr>
        <p:spPr>
          <a:xfrm>
            <a:off x="457200" y="1280160"/>
            <a:ext cx="4648200" cy="4572000"/>
          </a:xfrm>
        </p:spPr>
        <p:txBody>
          <a:bodyPr>
            <a:noAutofit/>
          </a:bodyPr>
          <a:lstStyle/>
          <a:p>
            <a:r>
              <a:rPr lang="en-US" sz="2000" dirty="0"/>
              <a:t>Environmental changes (temperature, pH, and chemical exposure) can denature proteins.</a:t>
            </a:r>
          </a:p>
          <a:p>
            <a:pPr marL="342900" indent="-342900">
              <a:buFont typeface="Arial" panose="020B0604020202020204" pitchFamily="34" charset="0"/>
              <a:buChar char="•"/>
            </a:pPr>
            <a:r>
              <a:rPr lang="en-IN" sz="2000" dirty="0"/>
              <a:t>Denaturation disrupts shape, conserves primary sequence.</a:t>
            </a:r>
          </a:p>
          <a:p>
            <a:pPr marL="342900" indent="-342900">
              <a:buFont typeface="Arial" panose="020B0604020202020204" pitchFamily="34" charset="0"/>
              <a:buChar char="•"/>
            </a:pPr>
            <a:r>
              <a:rPr lang="en-IN" sz="2000" dirty="0"/>
              <a:t>Can sometimes be reversed if the agent removed, other times it is irreversible</a:t>
            </a:r>
          </a:p>
          <a:p>
            <a:r>
              <a:rPr lang="en-IN" sz="2000" b="1" dirty="0"/>
              <a:t>Chaperone</a:t>
            </a:r>
            <a:r>
              <a:rPr lang="en-IN" sz="2000" dirty="0"/>
              <a:t> proteins assist protein folding.</a:t>
            </a:r>
          </a:p>
          <a:p>
            <a:pPr marL="342900" indent="-342900">
              <a:buFont typeface="Arial" panose="020B0604020202020204" pitchFamily="34" charset="0"/>
              <a:buChar char="•"/>
            </a:pPr>
            <a:r>
              <a:rPr lang="en-IN" sz="2000" dirty="0"/>
              <a:t>Protect and surround the unfolded protein so that all parts are close enough for interactions to occur</a:t>
            </a:r>
          </a:p>
          <a:p>
            <a:pPr marL="342900" indent="-342900">
              <a:buFont typeface="Arial" panose="020B0604020202020204" pitchFamily="34" charset="0"/>
              <a:buChar char="•"/>
            </a:pPr>
            <a:r>
              <a:rPr lang="en-IN" sz="2000" dirty="0"/>
              <a:t>HSP70 protects proteins during stress</a:t>
            </a:r>
          </a:p>
        </p:txBody>
      </p:sp>
      <p:sp>
        <p:nvSpPr>
          <p:cNvPr id="6" name="TextBox 5">
            <a:extLst>
              <a:ext uri="{FF2B5EF4-FFF2-40B4-BE49-F238E27FC236}">
                <a16:creationId xmlns:a16="http://schemas.microsoft.com/office/drawing/2014/main" id="{E31E8003-4123-721D-B3DA-4ED8A553739E}"/>
              </a:ext>
              <a:ext uri="{C183D7F6-B498-43B3-948B-1728B52AA6E4}">
                <adec:decorative xmlns:adec="http://schemas.microsoft.com/office/drawing/2017/decorative" val="0"/>
              </a:ext>
            </a:extLst>
          </p:cNvPr>
          <p:cNvSpPr txBox="1"/>
          <p:nvPr/>
        </p:nvSpPr>
        <p:spPr>
          <a:xfrm>
            <a:off x="6509879" y="1568952"/>
            <a:ext cx="1184564" cy="307777"/>
          </a:xfrm>
          <a:prstGeom prst="rect">
            <a:avLst/>
          </a:prstGeom>
          <a:noFill/>
        </p:spPr>
        <p:txBody>
          <a:bodyPr wrap="square" rtlCol="0">
            <a:spAutoFit/>
          </a:bodyPr>
          <a:lstStyle/>
          <a:p>
            <a:pPr algn="ctr"/>
            <a:r>
              <a:rPr lang="en-US" sz="1400" b="1" dirty="0"/>
              <a:t>3.4 Figure 11</a:t>
            </a:r>
          </a:p>
        </p:txBody>
      </p:sp>
      <p:pic>
        <p:nvPicPr>
          <p:cNvPr id="4" name="Content Placeholder 5" descr="A photograph of hot springs">
            <a:extLst>
              <a:ext uri="{FF2B5EF4-FFF2-40B4-BE49-F238E27FC236}">
                <a16:creationId xmlns:a16="http://schemas.microsoft.com/office/drawing/2014/main" id="{99DDF829-76C0-CC53-5FED-9070A2ADA3FB}"/>
              </a:ext>
            </a:extLst>
          </p:cNvPr>
          <p:cNvPicPr>
            <a:picLocks noChangeAspect="1"/>
          </p:cNvPicPr>
          <p:nvPr/>
        </p:nvPicPr>
        <p:blipFill>
          <a:blip r:embed="rId2"/>
          <a:srcRect l="13889" t="5334" r="13889" b="3000"/>
          <a:stretch/>
        </p:blipFill>
        <p:spPr>
          <a:xfrm>
            <a:off x="5265048" y="1876729"/>
            <a:ext cx="3674225" cy="2590800"/>
          </a:xfrm>
          <a:prstGeom prst="rect">
            <a:avLst/>
          </a:prstGeom>
        </p:spPr>
      </p:pic>
      <p:sp>
        <p:nvSpPr>
          <p:cNvPr id="7" name="TextBox 6">
            <a:extLst>
              <a:ext uri="{FF2B5EF4-FFF2-40B4-BE49-F238E27FC236}">
                <a16:creationId xmlns:a16="http://schemas.microsoft.com/office/drawing/2014/main" id="{3C732E38-8C40-9568-9925-B996186874E1}"/>
              </a:ext>
              <a:ext uri="{C183D7F6-B498-43B3-948B-1728B52AA6E4}">
                <adec:decorative xmlns:adec="http://schemas.microsoft.com/office/drawing/2017/decorative" val="0"/>
              </a:ext>
            </a:extLst>
          </p:cNvPr>
          <p:cNvSpPr txBox="1"/>
          <p:nvPr/>
        </p:nvSpPr>
        <p:spPr>
          <a:xfrm>
            <a:off x="5334000" y="4510129"/>
            <a:ext cx="3688721" cy="246221"/>
          </a:xfrm>
          <a:prstGeom prst="rect">
            <a:avLst/>
          </a:prstGeom>
          <a:noFill/>
        </p:spPr>
        <p:txBody>
          <a:bodyPr wrap="square" rtlCol="0">
            <a:spAutoFit/>
          </a:bodyPr>
          <a:lstStyle/>
          <a:p>
            <a:pPr algn="ctr"/>
            <a:r>
              <a:rPr lang="en-US" sz="1000" dirty="0"/>
              <a:t>Brocken Inaglory on Wikimedia Commons. "Hot springs."</a:t>
            </a:r>
          </a:p>
        </p:txBody>
      </p:sp>
    </p:spTree>
    <p:extLst>
      <p:ext uri="{BB962C8B-B14F-4D97-AF65-F5344CB8AC3E}">
        <p14:creationId xmlns:p14="http://schemas.microsoft.com/office/powerpoint/2010/main" val="1106925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AD6EA-C9FA-A3EF-291D-01BDE7B8E113}"/>
              </a:ext>
            </a:extLst>
          </p:cNvPr>
          <p:cNvSpPr>
            <a:spLocks noGrp="1"/>
          </p:cNvSpPr>
          <p:nvPr>
            <p:ph type="title"/>
          </p:nvPr>
        </p:nvSpPr>
        <p:spPr/>
        <p:txBody>
          <a:bodyPr/>
          <a:lstStyle/>
          <a:p>
            <a:r>
              <a:rPr lang="en-US" dirty="0"/>
              <a:t>Summary</a:t>
            </a:r>
            <a:endParaRPr lang="en-IN" dirty="0"/>
          </a:p>
        </p:txBody>
      </p:sp>
      <p:sp>
        <p:nvSpPr>
          <p:cNvPr id="3" name="Content Placeholder 2">
            <a:extLst>
              <a:ext uri="{FF2B5EF4-FFF2-40B4-BE49-F238E27FC236}">
                <a16:creationId xmlns:a16="http://schemas.microsoft.com/office/drawing/2014/main" id="{9932BD9E-0C86-94B4-1AAC-AAB388F9A548}"/>
              </a:ext>
            </a:extLst>
          </p:cNvPr>
          <p:cNvSpPr>
            <a:spLocks noGrp="1"/>
          </p:cNvSpPr>
          <p:nvPr>
            <p:ph idx="1"/>
          </p:nvPr>
        </p:nvSpPr>
        <p:spPr/>
        <p:txBody>
          <a:bodyPr>
            <a:normAutofit fontScale="77500" lnSpcReduction="20000"/>
          </a:bodyPr>
          <a:lstStyle/>
          <a:p>
            <a:r>
              <a:rPr lang="en-US" dirty="0"/>
              <a:t>Proteins are amino acid macromolecules with diverse cellular functions.</a:t>
            </a:r>
          </a:p>
          <a:p>
            <a:r>
              <a:rPr lang="en-US" dirty="0"/>
              <a:t>Protein structure is organized at four levels: primary, secondary, tertiary, and quaternary (optional).</a:t>
            </a:r>
          </a:p>
          <a:p>
            <a:pPr lvl="1"/>
            <a:r>
              <a:rPr lang="en-US" dirty="0"/>
              <a:t>Amino acid sequence forms its primary structure folding into 3D shape. </a:t>
            </a:r>
          </a:p>
          <a:p>
            <a:pPr lvl="1"/>
            <a:r>
              <a:rPr lang="en-US" dirty="0"/>
              <a:t>The locally folding that forms α-helices and β-pleated sheets constitutes the secondary structure.</a:t>
            </a:r>
          </a:p>
          <a:p>
            <a:pPr lvl="1"/>
            <a:r>
              <a:rPr lang="en-US" dirty="0"/>
              <a:t>The overall three-dimensional structure is the tertiary structure</a:t>
            </a:r>
          </a:p>
          <a:p>
            <a:pPr lvl="1"/>
            <a:r>
              <a:rPr lang="en-US" dirty="0"/>
              <a:t>Multiple polypeptide subunits combine into protein's quaternary structure.</a:t>
            </a:r>
          </a:p>
          <a:p>
            <a:r>
              <a:rPr lang="en-US" dirty="0"/>
              <a:t>Protein denaturation from conditions like temperature or pH changes alter protein shape, causing loss of function.</a:t>
            </a:r>
          </a:p>
          <a:p>
            <a:endParaRPr lang="en-IN" dirty="0"/>
          </a:p>
        </p:txBody>
      </p:sp>
    </p:spTree>
    <p:extLst>
      <p:ext uri="{BB962C8B-B14F-4D97-AF65-F5344CB8AC3E}">
        <p14:creationId xmlns:p14="http://schemas.microsoft.com/office/powerpoint/2010/main" val="1161744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C183D7F6-B498-43B3-948B-1728B52AA6E4}">
                <adec:decorative xmlns:adec="http://schemas.microsoft.com/office/drawing/2017/decorative" val="1"/>
              </a:ext>
            </a:extLst>
          </p:cNvPr>
          <p:cNvCxnSpPr/>
          <p:nvPr/>
        </p:nvCxnSpPr>
        <p:spPr>
          <a:xfrm>
            <a:off x="357185" y="3129625"/>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4412F44-E9AD-CA5D-3424-C0919E7B7254}"/>
              </a:ext>
              <a:ext uri="{C183D7F6-B498-43B3-948B-1728B52AA6E4}">
                <adec:decorative xmlns:adec="http://schemas.microsoft.com/office/drawing/2017/decorative" val="1"/>
              </a:ext>
            </a:extLst>
          </p:cNvPr>
          <p:cNvSpPr/>
          <p:nvPr/>
        </p:nvSpPr>
        <p:spPr>
          <a:xfrm>
            <a:off x="1767486" y="1650955"/>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48037E7D-3E91-A190-96AE-EB330CCD16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
            <a:ext cx="9144000" cy="6858001"/>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D6336-E180-D49D-1437-B0BD4EF14437}"/>
              </a:ext>
            </a:extLst>
          </p:cNvPr>
          <p:cNvSpPr>
            <a:spLocks noGrp="1"/>
          </p:cNvSpPr>
          <p:nvPr>
            <p:ph type="title"/>
          </p:nvPr>
        </p:nvSpPr>
        <p:spPr/>
        <p:txBody>
          <a:bodyPr/>
          <a:lstStyle/>
          <a:p>
            <a:r>
              <a:rPr lang="en-US" dirty="0"/>
              <a:t>Proteins</a:t>
            </a:r>
            <a:endParaRPr lang="en-IN" dirty="0"/>
          </a:p>
        </p:txBody>
      </p:sp>
      <p:sp>
        <p:nvSpPr>
          <p:cNvPr id="3" name="Content Placeholder 2">
            <a:extLst>
              <a:ext uri="{FF2B5EF4-FFF2-40B4-BE49-F238E27FC236}">
                <a16:creationId xmlns:a16="http://schemas.microsoft.com/office/drawing/2014/main" id="{5B004E7A-8212-7C21-83F3-525D4F290B21}"/>
              </a:ext>
            </a:extLst>
          </p:cNvPr>
          <p:cNvSpPr>
            <a:spLocks noGrp="1"/>
          </p:cNvSpPr>
          <p:nvPr>
            <p:ph idx="1"/>
          </p:nvPr>
        </p:nvSpPr>
        <p:spPr/>
        <p:txBody>
          <a:bodyPr>
            <a:noAutofit/>
          </a:bodyPr>
          <a:lstStyle/>
          <a:p>
            <a:r>
              <a:rPr lang="en-US" sz="2500" b="1" dirty="0"/>
              <a:t>Proteins</a:t>
            </a:r>
            <a:r>
              <a:rPr lang="en-US" sz="2500" dirty="0"/>
              <a:t> have diverse functions in living systems.</a:t>
            </a:r>
            <a:endParaRPr lang="en-IN" sz="2500" dirty="0"/>
          </a:p>
          <a:p>
            <a:pPr lvl="1"/>
            <a:r>
              <a:rPr lang="en-US" sz="2500" dirty="0"/>
              <a:t>Some </a:t>
            </a:r>
            <a:r>
              <a:rPr lang="en-US" sz="2500" b="1" dirty="0"/>
              <a:t>proteins</a:t>
            </a:r>
            <a:r>
              <a:rPr lang="en-US" sz="2500" dirty="0"/>
              <a:t> provide structural support</a:t>
            </a:r>
          </a:p>
          <a:p>
            <a:pPr lvl="1"/>
            <a:r>
              <a:rPr lang="en-US" sz="2500" dirty="0"/>
              <a:t>Others regulate processes or protect against diseases</a:t>
            </a:r>
          </a:p>
          <a:p>
            <a:pPr lvl="1"/>
            <a:r>
              <a:rPr lang="en-US" sz="2500" dirty="0"/>
              <a:t>Can act as toxins, enzymes, or control substance movement</a:t>
            </a:r>
          </a:p>
          <a:p>
            <a:r>
              <a:rPr lang="en-US" sz="2500" b="1" dirty="0"/>
              <a:t>Proteins</a:t>
            </a:r>
            <a:r>
              <a:rPr lang="en-US" sz="2500" dirty="0"/>
              <a:t> are constructed from amino acid polymers.</a:t>
            </a:r>
          </a:p>
        </p:txBody>
      </p:sp>
    </p:spTree>
    <p:extLst>
      <p:ext uri="{BB962C8B-B14F-4D97-AF65-F5344CB8AC3E}">
        <p14:creationId xmlns:p14="http://schemas.microsoft.com/office/powerpoint/2010/main" val="2450674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A459E-4B49-844A-5DA2-2CC4B47A2626}"/>
              </a:ext>
            </a:extLst>
          </p:cNvPr>
          <p:cNvSpPr>
            <a:spLocks noGrp="1"/>
          </p:cNvSpPr>
          <p:nvPr>
            <p:ph type="title"/>
          </p:nvPr>
        </p:nvSpPr>
        <p:spPr/>
        <p:txBody>
          <a:bodyPr/>
          <a:lstStyle/>
          <a:p>
            <a:r>
              <a:rPr lang="en-US" dirty="0"/>
              <a:t>Types and Functions of Proteins</a:t>
            </a:r>
            <a:endParaRPr lang="en-IN" dirty="0"/>
          </a:p>
        </p:txBody>
      </p:sp>
      <p:sp>
        <p:nvSpPr>
          <p:cNvPr id="3" name="Content Placeholder 2">
            <a:extLst>
              <a:ext uri="{FF2B5EF4-FFF2-40B4-BE49-F238E27FC236}">
                <a16:creationId xmlns:a16="http://schemas.microsoft.com/office/drawing/2014/main" id="{69EF34AD-6ACF-9FCB-CD03-DD8D9C78CEEF}"/>
              </a:ext>
            </a:extLst>
          </p:cNvPr>
          <p:cNvSpPr>
            <a:spLocks noGrp="1"/>
          </p:cNvSpPr>
          <p:nvPr>
            <p:ph idx="1"/>
          </p:nvPr>
        </p:nvSpPr>
        <p:spPr/>
        <p:txBody>
          <a:bodyPr>
            <a:normAutofit/>
          </a:bodyPr>
          <a:lstStyle/>
          <a:p>
            <a:r>
              <a:rPr lang="en-US" b="1" dirty="0"/>
              <a:t>Enzymes</a:t>
            </a:r>
            <a:r>
              <a:rPr lang="en-US" dirty="0"/>
              <a:t> are catalytic proteins that increase the rate of biochemical reactions.</a:t>
            </a:r>
          </a:p>
          <a:p>
            <a:r>
              <a:rPr lang="en-US" i="1" dirty="0"/>
              <a:t>Catabolic</a:t>
            </a:r>
            <a:r>
              <a:rPr lang="en-US" dirty="0"/>
              <a:t> enzymes break down substrates, while </a:t>
            </a:r>
            <a:r>
              <a:rPr lang="en-US" i="1" dirty="0"/>
              <a:t>anabolic</a:t>
            </a:r>
            <a:r>
              <a:rPr lang="en-US" dirty="0"/>
              <a:t> ones build complex molecules.</a:t>
            </a:r>
          </a:p>
          <a:p>
            <a:r>
              <a:rPr lang="en-US" b="1" dirty="0"/>
              <a:t>Hormones</a:t>
            </a:r>
            <a:r>
              <a:rPr lang="en-US" dirty="0"/>
              <a:t> like insulin are chemical signaling molecules that regulate physiological processes.</a:t>
            </a:r>
          </a:p>
          <a:p>
            <a:r>
              <a:rPr lang="en-US" dirty="0"/>
              <a:t>Changes in temperature, pH, and exposure to chemicals can lead to </a:t>
            </a:r>
            <a:r>
              <a:rPr lang="en-US" b="1" dirty="0"/>
              <a:t>denaturation</a:t>
            </a:r>
            <a:r>
              <a:rPr lang="en-US" dirty="0"/>
              <a:t> and loss of function.</a:t>
            </a:r>
            <a:endParaRPr lang="en-IN" dirty="0"/>
          </a:p>
        </p:txBody>
      </p:sp>
    </p:spTree>
    <p:extLst>
      <p:ext uri="{BB962C8B-B14F-4D97-AF65-F5344CB8AC3E}">
        <p14:creationId xmlns:p14="http://schemas.microsoft.com/office/powerpoint/2010/main" val="4005079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0E74E-5E8B-A8C0-733E-462A8655928A}"/>
              </a:ext>
            </a:extLst>
          </p:cNvPr>
          <p:cNvSpPr>
            <a:spLocks noGrp="1"/>
          </p:cNvSpPr>
          <p:nvPr>
            <p:ph type="title"/>
          </p:nvPr>
        </p:nvSpPr>
        <p:spPr/>
        <p:txBody>
          <a:bodyPr/>
          <a:lstStyle/>
          <a:p>
            <a:r>
              <a:rPr lang="en-US" dirty="0"/>
              <a:t>Table 1: Proteins Exist in a Variety of Types and Perform Several Functions in Biology</a:t>
            </a:r>
            <a:endParaRPr lang="en-IN" dirty="0"/>
          </a:p>
        </p:txBody>
      </p:sp>
      <p:graphicFrame>
        <p:nvGraphicFramePr>
          <p:cNvPr id="6" name="Content Placeholder 5" descr="Digestive enzymes like amylase, lipase, pepsin, and trypsin help break down food by catabolizing nutrients into monomeric units. Transport proteins, like hemoglobin and albumin, carry substances in the blood or lymph (a colorless fluid that bathes the tissues) throughout the body. Structural proteins like actin, tubulin, and keratin, construct different structures, like the cytoskeleton. Hormones like insulin and thyroxine coordinate different body systems' activities. Defense proteins like immunoglobins protect the body from foreign pathogens. Contractile proteins like actin and myosin affect muscle contraction. Storage proteins, like legume storage proteins and the albumin in egg whites provide nourishment in early embryo development and in seedlings.&#10;&#10;">
            <a:extLst>
              <a:ext uri="{FF2B5EF4-FFF2-40B4-BE49-F238E27FC236}">
                <a16:creationId xmlns:a16="http://schemas.microsoft.com/office/drawing/2014/main" id="{C9B72272-E8FE-B1DF-0F5C-2CBAE72C37B0}"/>
              </a:ext>
            </a:extLst>
          </p:cNvPr>
          <p:cNvGraphicFramePr>
            <a:graphicFrameLocks/>
          </p:cNvGraphicFramePr>
          <p:nvPr>
            <p:extLst>
              <p:ext uri="{D42A27DB-BD31-4B8C-83A1-F6EECF244321}">
                <p14:modId xmlns:p14="http://schemas.microsoft.com/office/powerpoint/2010/main" val="2378488836"/>
              </p:ext>
            </p:extLst>
          </p:nvPr>
        </p:nvGraphicFramePr>
        <p:xfrm>
          <a:off x="477982" y="1270000"/>
          <a:ext cx="8229600" cy="431800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778269805"/>
                    </a:ext>
                  </a:extLst>
                </a:gridCol>
                <a:gridCol w="2590800">
                  <a:extLst>
                    <a:ext uri="{9D8B030D-6E8A-4147-A177-3AD203B41FA5}">
                      <a16:colId xmlns:a16="http://schemas.microsoft.com/office/drawing/2014/main" val="3174171312"/>
                    </a:ext>
                  </a:extLst>
                </a:gridCol>
                <a:gridCol w="4419600">
                  <a:extLst>
                    <a:ext uri="{9D8B030D-6E8A-4147-A177-3AD203B41FA5}">
                      <a16:colId xmlns:a16="http://schemas.microsoft.com/office/drawing/2014/main" val="1344817162"/>
                    </a:ext>
                  </a:extLst>
                </a:gridCol>
              </a:tblGrid>
              <a:tr h="370840">
                <a:tc>
                  <a:txBody>
                    <a:bodyPr/>
                    <a:lstStyle/>
                    <a:p>
                      <a:r>
                        <a:rPr lang="en-IN" sz="1800" b="0" i="0" kern="1200" dirty="0">
                          <a:solidFill>
                            <a:schemeClr val="lt1"/>
                          </a:solidFill>
                          <a:effectLst/>
                          <a:latin typeface="+mn-lt"/>
                          <a:ea typeface="+mn-ea"/>
                          <a:cs typeface="+mn-cs"/>
                        </a:rPr>
                        <a:t>Type</a:t>
                      </a:r>
                      <a:endParaRPr lang="en-IN" dirty="0"/>
                    </a:p>
                  </a:txBody>
                  <a:tcPr/>
                </a:tc>
                <a:tc>
                  <a:txBody>
                    <a:bodyPr/>
                    <a:lstStyle/>
                    <a:p>
                      <a:r>
                        <a:rPr lang="en-IN" sz="1800" b="0" i="0" kern="1200" dirty="0">
                          <a:solidFill>
                            <a:schemeClr val="lt1"/>
                          </a:solidFill>
                          <a:effectLst/>
                          <a:latin typeface="+mn-lt"/>
                          <a:ea typeface="+mn-ea"/>
                          <a:cs typeface="+mn-cs"/>
                        </a:rPr>
                        <a:t>Examples</a:t>
                      </a:r>
                      <a:endParaRPr lang="en-IN" dirty="0"/>
                    </a:p>
                  </a:txBody>
                  <a:tcPr/>
                </a:tc>
                <a:tc>
                  <a:txBody>
                    <a:bodyPr/>
                    <a:lstStyle/>
                    <a:p>
                      <a:r>
                        <a:rPr lang="en-IN" sz="1800" b="0" i="0" kern="1200" dirty="0">
                          <a:solidFill>
                            <a:schemeClr val="lt1"/>
                          </a:solidFill>
                          <a:effectLst/>
                          <a:latin typeface="+mn-lt"/>
                          <a:ea typeface="+mn-ea"/>
                          <a:cs typeface="+mn-cs"/>
                        </a:rPr>
                        <a:t>Functions</a:t>
                      </a:r>
                      <a:endParaRPr lang="en-IN" dirty="0"/>
                    </a:p>
                  </a:txBody>
                  <a:tcPr/>
                </a:tc>
                <a:extLst>
                  <a:ext uri="{0D108BD9-81ED-4DB2-BD59-A6C34878D82A}">
                    <a16:rowId xmlns:a16="http://schemas.microsoft.com/office/drawing/2014/main" val="1409139050"/>
                  </a:ext>
                </a:extLst>
              </a:tr>
              <a:tr h="370840">
                <a:tc>
                  <a:txBody>
                    <a:bodyPr/>
                    <a:lstStyle/>
                    <a:p>
                      <a:r>
                        <a:rPr lang="en-IN" dirty="0"/>
                        <a:t>Digestive enzymes</a:t>
                      </a:r>
                    </a:p>
                  </a:txBody>
                  <a:tcPr/>
                </a:tc>
                <a:tc>
                  <a:txBody>
                    <a:bodyPr/>
                    <a:lstStyle/>
                    <a:p>
                      <a:r>
                        <a:rPr lang="en-IN" dirty="0"/>
                        <a:t>Amylase, lipase, pepsin, trypsin</a:t>
                      </a:r>
                    </a:p>
                  </a:txBody>
                  <a:tcPr/>
                </a:tc>
                <a:tc>
                  <a:txBody>
                    <a:bodyPr/>
                    <a:lstStyle/>
                    <a:p>
                      <a:r>
                        <a:rPr lang="en-US" sz="1800" b="0" i="0" kern="1200" dirty="0">
                          <a:solidFill>
                            <a:schemeClr val="dk1"/>
                          </a:solidFill>
                          <a:effectLst/>
                          <a:latin typeface="+mn-lt"/>
                          <a:ea typeface="+mn-ea"/>
                          <a:cs typeface="+mn-cs"/>
                        </a:rPr>
                        <a:t>Help break down food by catabolizing nutrients into monomeric units</a:t>
                      </a:r>
                      <a:endParaRPr lang="en-IN" dirty="0"/>
                    </a:p>
                  </a:txBody>
                  <a:tcPr/>
                </a:tc>
                <a:extLst>
                  <a:ext uri="{0D108BD9-81ED-4DB2-BD59-A6C34878D82A}">
                    <a16:rowId xmlns:a16="http://schemas.microsoft.com/office/drawing/2014/main" val="4207571172"/>
                  </a:ext>
                </a:extLst>
              </a:tr>
              <a:tr h="370840">
                <a:tc>
                  <a:txBody>
                    <a:bodyPr/>
                    <a:lstStyle/>
                    <a:p>
                      <a:r>
                        <a:rPr lang="en-IN" dirty="0"/>
                        <a:t>Transport</a:t>
                      </a:r>
                    </a:p>
                  </a:txBody>
                  <a:tcPr/>
                </a:tc>
                <a:tc>
                  <a:txBody>
                    <a:bodyPr/>
                    <a:lstStyle/>
                    <a:p>
                      <a:r>
                        <a:rPr lang="en-IN" dirty="0"/>
                        <a:t>Hemoglobin, albumin</a:t>
                      </a:r>
                    </a:p>
                  </a:txBody>
                  <a:tcPr/>
                </a:tc>
                <a:tc>
                  <a:txBody>
                    <a:bodyPr/>
                    <a:lstStyle/>
                    <a:p>
                      <a:r>
                        <a:rPr lang="en-US" sz="1800" b="0" i="0" kern="1200" dirty="0">
                          <a:solidFill>
                            <a:schemeClr val="dk1"/>
                          </a:solidFill>
                          <a:effectLst/>
                          <a:latin typeface="+mn-lt"/>
                          <a:ea typeface="+mn-ea"/>
                          <a:cs typeface="+mn-cs"/>
                        </a:rPr>
                        <a:t>Carry substances in the blood or lymph (a colorless fluid that bathes the tissues) throughout the body</a:t>
                      </a:r>
                      <a:endParaRPr lang="en-IN" dirty="0"/>
                    </a:p>
                  </a:txBody>
                  <a:tcPr/>
                </a:tc>
                <a:extLst>
                  <a:ext uri="{0D108BD9-81ED-4DB2-BD59-A6C34878D82A}">
                    <a16:rowId xmlns:a16="http://schemas.microsoft.com/office/drawing/2014/main" val="2722059353"/>
                  </a:ext>
                </a:extLst>
              </a:tr>
              <a:tr h="370840">
                <a:tc>
                  <a:txBody>
                    <a:bodyPr/>
                    <a:lstStyle/>
                    <a:p>
                      <a:r>
                        <a:rPr lang="en-IN" sz="1800" b="0" i="0" kern="1200" dirty="0">
                          <a:solidFill>
                            <a:schemeClr val="dk1"/>
                          </a:solidFill>
                          <a:effectLst/>
                          <a:latin typeface="+mn-lt"/>
                          <a:ea typeface="+mn-ea"/>
                          <a:cs typeface="+mn-cs"/>
                        </a:rPr>
                        <a:t>Structural</a:t>
                      </a:r>
                      <a:endParaRPr lang="en-IN" dirty="0"/>
                    </a:p>
                  </a:txBody>
                  <a:tcPr/>
                </a:tc>
                <a:tc>
                  <a:txBody>
                    <a:bodyPr/>
                    <a:lstStyle/>
                    <a:p>
                      <a:r>
                        <a:rPr lang="en-IN" dirty="0"/>
                        <a:t>Actin, tubulin, keratin</a:t>
                      </a:r>
                    </a:p>
                  </a:txBody>
                  <a:tcPr/>
                </a:tc>
                <a:tc>
                  <a:txBody>
                    <a:bodyPr/>
                    <a:lstStyle/>
                    <a:p>
                      <a:r>
                        <a:rPr lang="en-US" sz="1800" b="0" i="0" kern="1200" dirty="0">
                          <a:solidFill>
                            <a:schemeClr val="dk1"/>
                          </a:solidFill>
                          <a:effectLst/>
                          <a:latin typeface="+mn-lt"/>
                          <a:ea typeface="+mn-ea"/>
                          <a:cs typeface="+mn-cs"/>
                        </a:rPr>
                        <a:t>Construct different structures, like the cytoskeleton</a:t>
                      </a:r>
                      <a:endParaRPr lang="en-IN" dirty="0"/>
                    </a:p>
                  </a:txBody>
                  <a:tcPr/>
                </a:tc>
                <a:extLst>
                  <a:ext uri="{0D108BD9-81ED-4DB2-BD59-A6C34878D82A}">
                    <a16:rowId xmlns:a16="http://schemas.microsoft.com/office/drawing/2014/main" val="3702069499"/>
                  </a:ext>
                </a:extLst>
              </a:tr>
              <a:tr h="370840">
                <a:tc>
                  <a:txBody>
                    <a:bodyPr/>
                    <a:lstStyle/>
                    <a:p>
                      <a:r>
                        <a:rPr lang="en-IN" sz="1800" b="0" i="0" kern="1200" dirty="0">
                          <a:solidFill>
                            <a:schemeClr val="dk1"/>
                          </a:solidFill>
                          <a:effectLst/>
                          <a:latin typeface="+mn-lt"/>
                          <a:ea typeface="+mn-ea"/>
                          <a:cs typeface="+mn-cs"/>
                        </a:rPr>
                        <a:t>Hormones</a:t>
                      </a:r>
                      <a:endParaRPr lang="en-IN" dirty="0"/>
                    </a:p>
                  </a:txBody>
                  <a:tcPr/>
                </a:tc>
                <a:tc>
                  <a:txBody>
                    <a:bodyPr/>
                    <a:lstStyle/>
                    <a:p>
                      <a:r>
                        <a:rPr lang="en-IN" dirty="0"/>
                        <a:t>Insulin, thyroxine</a:t>
                      </a:r>
                    </a:p>
                  </a:txBody>
                  <a:tcPr/>
                </a:tc>
                <a:tc>
                  <a:txBody>
                    <a:bodyPr/>
                    <a:lstStyle/>
                    <a:p>
                      <a:r>
                        <a:rPr lang="en-US" sz="1800" b="0" i="0" kern="1200" dirty="0">
                          <a:solidFill>
                            <a:schemeClr val="dk1"/>
                          </a:solidFill>
                          <a:effectLst/>
                          <a:latin typeface="+mn-lt"/>
                          <a:ea typeface="+mn-ea"/>
                          <a:cs typeface="+mn-cs"/>
                        </a:rPr>
                        <a:t>Coordinate different body systems' activities</a:t>
                      </a:r>
                      <a:endParaRPr lang="en-IN" dirty="0"/>
                    </a:p>
                  </a:txBody>
                  <a:tcPr/>
                </a:tc>
                <a:extLst>
                  <a:ext uri="{0D108BD9-81ED-4DB2-BD59-A6C34878D82A}">
                    <a16:rowId xmlns:a16="http://schemas.microsoft.com/office/drawing/2014/main" val="1432525501"/>
                  </a:ext>
                </a:extLst>
              </a:tr>
              <a:tr h="370840">
                <a:tc>
                  <a:txBody>
                    <a:bodyPr/>
                    <a:lstStyle/>
                    <a:p>
                      <a:r>
                        <a:rPr lang="en-IN" sz="1800" b="0" i="0" kern="1200" dirty="0">
                          <a:solidFill>
                            <a:schemeClr val="dk1"/>
                          </a:solidFill>
                          <a:effectLst/>
                          <a:latin typeface="+mn-lt"/>
                          <a:ea typeface="+mn-ea"/>
                          <a:cs typeface="+mn-cs"/>
                        </a:rPr>
                        <a:t>Defense</a:t>
                      </a:r>
                      <a:endParaRPr lang="en-IN" dirty="0"/>
                    </a:p>
                  </a:txBody>
                  <a:tcPr/>
                </a:tc>
                <a:tc>
                  <a:txBody>
                    <a:bodyPr/>
                    <a:lstStyle/>
                    <a:p>
                      <a:r>
                        <a:rPr lang="en-IN" sz="1800" b="0" i="0" kern="1200" dirty="0">
                          <a:solidFill>
                            <a:schemeClr val="dk1"/>
                          </a:solidFill>
                          <a:effectLst/>
                          <a:latin typeface="+mn-lt"/>
                          <a:ea typeface="+mn-ea"/>
                          <a:cs typeface="+mn-cs"/>
                        </a:rPr>
                        <a:t>Immunoglobulins</a:t>
                      </a:r>
                      <a:endParaRPr lang="en-IN" dirty="0"/>
                    </a:p>
                  </a:txBody>
                  <a:tcPr/>
                </a:tc>
                <a:tc>
                  <a:txBody>
                    <a:bodyPr/>
                    <a:lstStyle/>
                    <a:p>
                      <a:r>
                        <a:rPr lang="en-US" sz="1800" b="0" i="0" kern="1200" dirty="0">
                          <a:solidFill>
                            <a:schemeClr val="dk1"/>
                          </a:solidFill>
                          <a:effectLst/>
                          <a:latin typeface="+mn-lt"/>
                          <a:ea typeface="+mn-ea"/>
                          <a:cs typeface="+mn-cs"/>
                        </a:rPr>
                        <a:t>Protect the body from foreign pathogens</a:t>
                      </a:r>
                      <a:endParaRPr lang="en-IN" dirty="0"/>
                    </a:p>
                  </a:txBody>
                  <a:tcPr/>
                </a:tc>
                <a:extLst>
                  <a:ext uri="{0D108BD9-81ED-4DB2-BD59-A6C34878D82A}">
                    <a16:rowId xmlns:a16="http://schemas.microsoft.com/office/drawing/2014/main" val="3216266239"/>
                  </a:ext>
                </a:extLst>
              </a:tr>
              <a:tr h="370840">
                <a:tc>
                  <a:txBody>
                    <a:bodyPr/>
                    <a:lstStyle/>
                    <a:p>
                      <a:r>
                        <a:rPr lang="en-IN" sz="1800" b="0" i="0" kern="1200" dirty="0">
                          <a:solidFill>
                            <a:schemeClr val="dk1"/>
                          </a:solidFill>
                          <a:effectLst/>
                          <a:latin typeface="+mn-lt"/>
                          <a:ea typeface="+mn-ea"/>
                          <a:cs typeface="+mn-cs"/>
                        </a:rPr>
                        <a:t>Contractile</a:t>
                      </a:r>
                      <a:endParaRPr lang="en-IN" dirty="0"/>
                    </a:p>
                  </a:txBody>
                  <a:tcPr/>
                </a:tc>
                <a:tc>
                  <a:txBody>
                    <a:bodyPr/>
                    <a:lstStyle/>
                    <a:p>
                      <a:r>
                        <a:rPr lang="en-IN" sz="1800" b="0" i="0" kern="1200" dirty="0">
                          <a:solidFill>
                            <a:schemeClr val="dk1"/>
                          </a:solidFill>
                          <a:effectLst/>
                          <a:latin typeface="+mn-lt"/>
                          <a:ea typeface="+mn-ea"/>
                          <a:cs typeface="+mn-cs"/>
                        </a:rPr>
                        <a:t>Actin, myosin</a:t>
                      </a:r>
                      <a:endParaRPr lang="en-IN" dirty="0"/>
                    </a:p>
                  </a:txBody>
                  <a:tcPr/>
                </a:tc>
                <a:tc>
                  <a:txBody>
                    <a:bodyPr/>
                    <a:lstStyle/>
                    <a:p>
                      <a:r>
                        <a:rPr lang="en-IN" sz="1800" b="0" i="0" kern="1200" dirty="0">
                          <a:solidFill>
                            <a:schemeClr val="dk1"/>
                          </a:solidFill>
                          <a:effectLst/>
                          <a:latin typeface="+mn-lt"/>
                          <a:ea typeface="+mn-ea"/>
                          <a:cs typeface="+mn-cs"/>
                        </a:rPr>
                        <a:t>Affect muscle contraction</a:t>
                      </a:r>
                      <a:endParaRPr lang="en-IN" dirty="0"/>
                    </a:p>
                  </a:txBody>
                  <a:tcPr/>
                </a:tc>
                <a:extLst>
                  <a:ext uri="{0D108BD9-81ED-4DB2-BD59-A6C34878D82A}">
                    <a16:rowId xmlns:a16="http://schemas.microsoft.com/office/drawing/2014/main" val="688165755"/>
                  </a:ext>
                </a:extLst>
              </a:tr>
              <a:tr h="370840">
                <a:tc>
                  <a:txBody>
                    <a:bodyPr/>
                    <a:lstStyle/>
                    <a:p>
                      <a:r>
                        <a:rPr lang="en-IN" sz="1800" b="0" i="0" kern="1200" dirty="0">
                          <a:solidFill>
                            <a:schemeClr val="dk1"/>
                          </a:solidFill>
                          <a:effectLst/>
                          <a:latin typeface="+mn-lt"/>
                          <a:ea typeface="+mn-ea"/>
                          <a:cs typeface="+mn-cs"/>
                        </a:rPr>
                        <a:t>Storage</a:t>
                      </a:r>
                      <a:endParaRPr lang="en-IN" dirty="0"/>
                    </a:p>
                  </a:txBody>
                  <a:tcPr/>
                </a:tc>
                <a:tc>
                  <a:txBody>
                    <a:bodyPr/>
                    <a:lstStyle/>
                    <a:p>
                      <a:r>
                        <a:rPr lang="en-IN" sz="1800" b="0" i="0" kern="1200" dirty="0">
                          <a:solidFill>
                            <a:schemeClr val="dk1"/>
                          </a:solidFill>
                          <a:effectLst/>
                          <a:latin typeface="+mn-lt"/>
                          <a:ea typeface="+mn-ea"/>
                          <a:cs typeface="+mn-cs"/>
                        </a:rPr>
                        <a:t>Legume storage proteins, egg white (albumin)</a:t>
                      </a:r>
                      <a:endParaRPr lang="en-IN" dirty="0"/>
                    </a:p>
                  </a:txBody>
                  <a:tcPr/>
                </a:tc>
                <a:tc>
                  <a:txBody>
                    <a:bodyPr/>
                    <a:lstStyle/>
                    <a:p>
                      <a:r>
                        <a:rPr lang="en-US" sz="1800" b="0" i="0" kern="1200" dirty="0">
                          <a:solidFill>
                            <a:schemeClr val="dk1"/>
                          </a:solidFill>
                          <a:effectLst/>
                          <a:latin typeface="+mn-lt"/>
                          <a:ea typeface="+mn-ea"/>
                          <a:cs typeface="+mn-cs"/>
                        </a:rPr>
                        <a:t>Provide nourishment in early embryo development and in seedlings</a:t>
                      </a:r>
                      <a:endParaRPr lang="en-IN" dirty="0"/>
                    </a:p>
                  </a:txBody>
                  <a:tcPr/>
                </a:tc>
                <a:extLst>
                  <a:ext uri="{0D108BD9-81ED-4DB2-BD59-A6C34878D82A}">
                    <a16:rowId xmlns:a16="http://schemas.microsoft.com/office/drawing/2014/main" val="83071058"/>
                  </a:ext>
                </a:extLst>
              </a:tr>
            </a:tbl>
          </a:graphicData>
        </a:graphic>
      </p:graphicFrame>
    </p:spTree>
    <p:extLst>
      <p:ext uri="{BB962C8B-B14F-4D97-AF65-F5344CB8AC3E}">
        <p14:creationId xmlns:p14="http://schemas.microsoft.com/office/powerpoint/2010/main" val="597528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B123E-191B-9E30-F49C-3997A3742748}"/>
              </a:ext>
            </a:extLst>
          </p:cNvPr>
          <p:cNvSpPr>
            <a:spLocks noGrp="1"/>
          </p:cNvSpPr>
          <p:nvPr>
            <p:ph type="title"/>
          </p:nvPr>
        </p:nvSpPr>
        <p:spPr/>
        <p:txBody>
          <a:bodyPr/>
          <a:lstStyle/>
          <a:p>
            <a:r>
              <a:rPr lang="en-IN" dirty="0"/>
              <a:t>Amino Acids</a:t>
            </a:r>
            <a:r>
              <a:rPr lang="en-IN" sz="1600" baseline="-25000" dirty="0"/>
              <a:t>1</a:t>
            </a:r>
            <a:endParaRPr lang="en-IN" sz="1600" dirty="0"/>
          </a:p>
        </p:txBody>
      </p:sp>
      <p:sp>
        <p:nvSpPr>
          <p:cNvPr id="3" name="Content Placeholder 2">
            <a:extLst>
              <a:ext uri="{FF2B5EF4-FFF2-40B4-BE49-F238E27FC236}">
                <a16:creationId xmlns:a16="http://schemas.microsoft.com/office/drawing/2014/main" id="{BB90A71C-1426-928E-794B-D9FD3FD8BC39}"/>
              </a:ext>
            </a:extLst>
          </p:cNvPr>
          <p:cNvSpPr>
            <a:spLocks noGrp="1"/>
          </p:cNvSpPr>
          <p:nvPr>
            <p:ph idx="1"/>
          </p:nvPr>
        </p:nvSpPr>
        <p:spPr/>
        <p:txBody>
          <a:bodyPr>
            <a:normAutofit/>
          </a:bodyPr>
          <a:lstStyle/>
          <a:p>
            <a:r>
              <a:rPr lang="en-US" sz="2300" b="1" dirty="0"/>
              <a:t>Amino acids</a:t>
            </a:r>
            <a:r>
              <a:rPr lang="en-US" sz="2300" dirty="0"/>
              <a:t> are the monomers that comprise proteins.</a:t>
            </a:r>
          </a:p>
          <a:p>
            <a:pPr lvl="1"/>
            <a:r>
              <a:rPr lang="en-US" sz="2300" dirty="0"/>
              <a:t>Each amino acid has a central carbon bonded to an amino group (NH</a:t>
            </a:r>
            <a:r>
              <a:rPr lang="en-IN" sz="2300" baseline="-25000" dirty="0"/>
              <a:t>2</a:t>
            </a:r>
            <a:r>
              <a:rPr lang="en-US" sz="2300" dirty="0"/>
              <a:t>), carboxyl group (COOH), hydrogen, and an R group.</a:t>
            </a:r>
          </a:p>
          <a:p>
            <a:pPr lvl="1"/>
            <a:r>
              <a:rPr lang="en-US" sz="2300" dirty="0"/>
              <a:t>Named after the </a:t>
            </a:r>
            <a:r>
              <a:rPr lang="en-US" sz="2300" i="1" dirty="0"/>
              <a:t>amino</a:t>
            </a:r>
            <a:r>
              <a:rPr lang="en-US" sz="2300" dirty="0"/>
              <a:t> and a carboxyl-</a:t>
            </a:r>
            <a:r>
              <a:rPr lang="en-US" sz="2300" i="1" dirty="0"/>
              <a:t>acid</a:t>
            </a:r>
            <a:r>
              <a:rPr lang="en-US" sz="2300" dirty="0"/>
              <a:t> group</a:t>
            </a:r>
          </a:p>
          <a:p>
            <a:pPr lvl="1"/>
            <a:r>
              <a:rPr lang="en-US" sz="2300" dirty="0"/>
              <a:t>The R group, or side chain, distinguishes each </a:t>
            </a:r>
            <a:r>
              <a:rPr lang="en-US" sz="2300" b="1" dirty="0"/>
              <a:t>amino acid</a:t>
            </a:r>
            <a:r>
              <a:rPr lang="en-US" sz="2300" dirty="0"/>
              <a:t>.</a:t>
            </a:r>
            <a:endParaRPr lang="en-IN" sz="2300" dirty="0"/>
          </a:p>
        </p:txBody>
      </p:sp>
      <p:sp>
        <p:nvSpPr>
          <p:cNvPr id="6" name="TextBox 5">
            <a:extLst>
              <a:ext uri="{FF2B5EF4-FFF2-40B4-BE49-F238E27FC236}">
                <a16:creationId xmlns:a16="http://schemas.microsoft.com/office/drawing/2014/main" id="{ADD256BB-ED99-A2B5-37F5-F804772F0218}"/>
              </a:ext>
              <a:ext uri="{C183D7F6-B498-43B3-948B-1728B52AA6E4}">
                <adec:decorative xmlns:adec="http://schemas.microsoft.com/office/drawing/2017/decorative" val="0"/>
              </a:ext>
            </a:extLst>
          </p:cNvPr>
          <p:cNvSpPr txBox="1"/>
          <p:nvPr/>
        </p:nvSpPr>
        <p:spPr>
          <a:xfrm>
            <a:off x="4035133" y="3651087"/>
            <a:ext cx="1073727" cy="307777"/>
          </a:xfrm>
          <a:prstGeom prst="rect">
            <a:avLst/>
          </a:prstGeom>
          <a:noFill/>
        </p:spPr>
        <p:txBody>
          <a:bodyPr wrap="square" rtlCol="0">
            <a:spAutoFit/>
          </a:bodyPr>
          <a:lstStyle/>
          <a:p>
            <a:pPr algn="ctr"/>
            <a:r>
              <a:rPr lang="en-US" sz="1400" b="1" dirty="0"/>
              <a:t>3.4 Figure 1</a:t>
            </a:r>
          </a:p>
        </p:txBody>
      </p:sp>
      <p:pic>
        <p:nvPicPr>
          <p:cNvPr id="4" name="Content Placeholder 6" descr="The molecular structure of an amino acid is shown. An amino acid has an alpha carbon to which an amino group, a carboxyl group, a hydrogen, and a side chain are attached. The side chain varies for different amino acids and is designated as the R group.">
            <a:extLst>
              <a:ext uri="{FF2B5EF4-FFF2-40B4-BE49-F238E27FC236}">
                <a16:creationId xmlns:a16="http://schemas.microsoft.com/office/drawing/2014/main" id="{E7D50D3D-79CC-0766-DCB4-B607B6CFDCC8}"/>
              </a:ext>
            </a:extLst>
          </p:cNvPr>
          <p:cNvPicPr>
            <a:picLocks noChangeAspect="1"/>
          </p:cNvPicPr>
          <p:nvPr/>
        </p:nvPicPr>
        <p:blipFill>
          <a:blip r:embed="rId2"/>
          <a:srcRect l="6481" t="5334" r="6481" b="2693"/>
          <a:stretch/>
        </p:blipFill>
        <p:spPr>
          <a:xfrm>
            <a:off x="3120594" y="3958864"/>
            <a:ext cx="2902811" cy="1704147"/>
          </a:xfrm>
          <a:prstGeom prst="rect">
            <a:avLst/>
          </a:prstGeom>
        </p:spPr>
      </p:pic>
      <p:sp>
        <p:nvSpPr>
          <p:cNvPr id="7" name="TextBox 6">
            <a:extLst>
              <a:ext uri="{FF2B5EF4-FFF2-40B4-BE49-F238E27FC236}">
                <a16:creationId xmlns:a16="http://schemas.microsoft.com/office/drawing/2014/main" id="{F6C2209E-EA7E-10E0-03AD-067EE31BC777}"/>
              </a:ext>
              <a:ext uri="{C183D7F6-B498-43B3-948B-1728B52AA6E4}">
                <adec:decorative xmlns:adec="http://schemas.microsoft.com/office/drawing/2017/decorative" val="0"/>
              </a:ext>
            </a:extLst>
          </p:cNvPr>
          <p:cNvSpPr txBox="1"/>
          <p:nvPr/>
        </p:nvSpPr>
        <p:spPr>
          <a:xfrm>
            <a:off x="1980573" y="5729049"/>
            <a:ext cx="5182851" cy="246221"/>
          </a:xfrm>
          <a:prstGeom prst="rect">
            <a:avLst/>
          </a:prstGeom>
          <a:noFill/>
        </p:spPr>
        <p:txBody>
          <a:bodyPr wrap="square" rtlCol="0">
            <a:spAutoFit/>
          </a:bodyPr>
          <a:lstStyle/>
          <a:p>
            <a:pPr algn="ctr"/>
            <a:r>
              <a:rPr lang="en-US" sz="1000" dirty="0"/>
              <a:t>Scott Henry Maxwell on Wikimedia Commons. "Amino acid structure."</a:t>
            </a:r>
          </a:p>
        </p:txBody>
      </p:sp>
    </p:spTree>
    <p:extLst>
      <p:ext uri="{BB962C8B-B14F-4D97-AF65-F5344CB8AC3E}">
        <p14:creationId xmlns:p14="http://schemas.microsoft.com/office/powerpoint/2010/main" val="1182882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B123E-191B-9E30-F49C-3997A3742748}"/>
              </a:ext>
            </a:extLst>
          </p:cNvPr>
          <p:cNvSpPr>
            <a:spLocks noGrp="1"/>
          </p:cNvSpPr>
          <p:nvPr>
            <p:ph type="title"/>
          </p:nvPr>
        </p:nvSpPr>
        <p:spPr/>
        <p:txBody>
          <a:bodyPr/>
          <a:lstStyle/>
          <a:p>
            <a:r>
              <a:rPr lang="en-IN" dirty="0"/>
              <a:t>Amino Acids</a:t>
            </a:r>
            <a:r>
              <a:rPr lang="en-IN" sz="1600" baseline="-25000" dirty="0"/>
              <a:t>2</a:t>
            </a:r>
            <a:endParaRPr lang="en-IN" sz="1600" dirty="0"/>
          </a:p>
        </p:txBody>
      </p:sp>
      <p:sp>
        <p:nvSpPr>
          <p:cNvPr id="3" name="Content Placeholder 2">
            <a:extLst>
              <a:ext uri="{FF2B5EF4-FFF2-40B4-BE49-F238E27FC236}">
                <a16:creationId xmlns:a16="http://schemas.microsoft.com/office/drawing/2014/main" id="{BB90A71C-1426-928E-794B-D9FD3FD8BC39}"/>
              </a:ext>
            </a:extLst>
          </p:cNvPr>
          <p:cNvSpPr>
            <a:spLocks noGrp="1"/>
          </p:cNvSpPr>
          <p:nvPr>
            <p:ph idx="1"/>
          </p:nvPr>
        </p:nvSpPr>
        <p:spPr>
          <a:xfrm>
            <a:off x="457200" y="1280160"/>
            <a:ext cx="8229600" cy="4572000"/>
          </a:xfrm>
        </p:spPr>
        <p:txBody>
          <a:bodyPr>
            <a:noAutofit/>
          </a:bodyPr>
          <a:lstStyle/>
          <a:p>
            <a:pPr marL="0" indent="0">
              <a:buNone/>
            </a:pPr>
            <a:r>
              <a:rPr lang="en-US" sz="2700" dirty="0"/>
              <a:t>There are 20 common </a:t>
            </a:r>
            <a:r>
              <a:rPr lang="en-US" sz="2700" b="1" dirty="0"/>
              <a:t>amino acids</a:t>
            </a:r>
            <a:r>
              <a:rPr lang="en-US" sz="2700" dirty="0"/>
              <a:t> found in proteins.</a:t>
            </a:r>
          </a:p>
          <a:p>
            <a:pPr lvl="1"/>
            <a:r>
              <a:rPr lang="en-US" sz="2700" dirty="0"/>
              <a:t>Nine are essential that humans must obtain through diet because they cannot produce them.</a:t>
            </a:r>
          </a:p>
        </p:txBody>
      </p:sp>
    </p:spTree>
    <p:extLst>
      <p:ext uri="{BB962C8B-B14F-4D97-AF65-F5344CB8AC3E}">
        <p14:creationId xmlns:p14="http://schemas.microsoft.com/office/powerpoint/2010/main" val="3943461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B123E-191B-9E30-F49C-3997A3742748}"/>
              </a:ext>
            </a:extLst>
          </p:cNvPr>
          <p:cNvSpPr>
            <a:spLocks noGrp="1"/>
          </p:cNvSpPr>
          <p:nvPr>
            <p:ph type="title"/>
          </p:nvPr>
        </p:nvSpPr>
        <p:spPr/>
        <p:txBody>
          <a:bodyPr/>
          <a:lstStyle/>
          <a:p>
            <a:r>
              <a:rPr lang="en-IN" dirty="0"/>
              <a:t>Amino Acids</a:t>
            </a:r>
            <a:r>
              <a:rPr lang="en-IN" sz="1600" baseline="-25000" dirty="0"/>
              <a:t>3</a:t>
            </a:r>
            <a:endParaRPr lang="en-IN" sz="1600" dirty="0"/>
          </a:p>
        </p:txBody>
      </p:sp>
      <p:sp>
        <p:nvSpPr>
          <p:cNvPr id="3" name="Content Placeholder 2">
            <a:extLst>
              <a:ext uri="{FF2B5EF4-FFF2-40B4-BE49-F238E27FC236}">
                <a16:creationId xmlns:a16="http://schemas.microsoft.com/office/drawing/2014/main" id="{BB90A71C-1426-928E-794B-D9FD3FD8BC39}"/>
              </a:ext>
            </a:extLst>
          </p:cNvPr>
          <p:cNvSpPr>
            <a:spLocks noGrp="1"/>
          </p:cNvSpPr>
          <p:nvPr>
            <p:ph idx="1"/>
          </p:nvPr>
        </p:nvSpPr>
        <p:spPr>
          <a:xfrm>
            <a:off x="457200" y="1280160"/>
            <a:ext cx="4343400" cy="4572000"/>
          </a:xfrm>
        </p:spPr>
        <p:txBody>
          <a:bodyPr>
            <a:noAutofit/>
          </a:bodyPr>
          <a:lstStyle/>
          <a:p>
            <a:pPr marL="0" indent="0">
              <a:buNone/>
            </a:pPr>
            <a:r>
              <a:rPr lang="en-US" dirty="0"/>
              <a:t>The </a:t>
            </a:r>
            <a:r>
              <a:rPr lang="en-US" b="1" dirty="0"/>
              <a:t>side chain</a:t>
            </a:r>
            <a:r>
              <a:rPr lang="en-US" dirty="0"/>
              <a:t> determines an amino acid's properties (acidic, basic, polar, or nonpolar).</a:t>
            </a:r>
          </a:p>
          <a:p>
            <a:r>
              <a:rPr lang="en-US" dirty="0"/>
              <a:t>Some have nonpolar or hydrophobic side chains.</a:t>
            </a:r>
          </a:p>
          <a:p>
            <a:r>
              <a:rPr lang="en-US" dirty="0"/>
              <a:t>Examples: glycine, valine, methionine, and alanine </a:t>
            </a:r>
          </a:p>
        </p:txBody>
      </p:sp>
      <p:sp>
        <p:nvSpPr>
          <p:cNvPr id="12" name="TextBox 11">
            <a:extLst>
              <a:ext uri="{FF2B5EF4-FFF2-40B4-BE49-F238E27FC236}">
                <a16:creationId xmlns:a16="http://schemas.microsoft.com/office/drawing/2014/main" id="{CF9BFFFE-1644-1C9C-6DB4-511D3B6157D8}"/>
              </a:ext>
              <a:ext uri="{C183D7F6-B498-43B3-948B-1728B52AA6E4}">
                <adec:decorative xmlns:adec="http://schemas.microsoft.com/office/drawing/2017/decorative" val="0"/>
              </a:ext>
            </a:extLst>
          </p:cNvPr>
          <p:cNvSpPr txBox="1"/>
          <p:nvPr/>
        </p:nvSpPr>
        <p:spPr>
          <a:xfrm>
            <a:off x="6168736" y="1143000"/>
            <a:ext cx="1073727" cy="307777"/>
          </a:xfrm>
          <a:prstGeom prst="rect">
            <a:avLst/>
          </a:prstGeom>
          <a:noFill/>
        </p:spPr>
        <p:txBody>
          <a:bodyPr wrap="square" rtlCol="0">
            <a:spAutoFit/>
          </a:bodyPr>
          <a:lstStyle/>
          <a:p>
            <a:pPr algn="ctr"/>
            <a:r>
              <a:rPr lang="en-US" sz="1400" b="1" dirty="0"/>
              <a:t>3.4 Figure 2</a:t>
            </a:r>
          </a:p>
        </p:txBody>
      </p:sp>
      <p:pic>
        <p:nvPicPr>
          <p:cNvPr id="5" name="Content Placeholder 5" descr="The molecular structures of the twenty amino acids commonly found in proteins are given. These are divided into three categories: nonpolar hydrophobic chains, polar hydrophilic chains, and electrically-charged hydrophilic chains. Amino acids with nonpolar, hydrophobic side chains include glycine, alanine, valine, proline, leucine, isoleucine, methionine, phenylalanine, and tryptophan. Amino acids with polar, hydrophilic side chains include serine, threonine, cysteine, tyrosine, asparagine, and glutamine. Within the electrically-charged category, there are acidic, negatively-charged amino acids like aspartate and glutamate and basic, positively-charged amino acids like lysine, arginine, and histidine.">
            <a:extLst>
              <a:ext uri="{FF2B5EF4-FFF2-40B4-BE49-F238E27FC236}">
                <a16:creationId xmlns:a16="http://schemas.microsoft.com/office/drawing/2014/main" id="{FD9A63F6-3951-90E6-41A0-CF4EEEEFB815}"/>
              </a:ext>
            </a:extLst>
          </p:cNvPr>
          <p:cNvPicPr>
            <a:picLocks noChangeAspect="1"/>
          </p:cNvPicPr>
          <p:nvPr/>
        </p:nvPicPr>
        <p:blipFill>
          <a:blip r:embed="rId2"/>
          <a:srcRect l="42523" t="4240" r="42278" b="60156"/>
          <a:stretch/>
        </p:blipFill>
        <p:spPr>
          <a:xfrm>
            <a:off x="5066962" y="1450139"/>
            <a:ext cx="3277274" cy="4264862"/>
          </a:xfrm>
          <a:prstGeom prst="rect">
            <a:avLst/>
          </a:prstGeom>
        </p:spPr>
      </p:pic>
      <p:sp>
        <p:nvSpPr>
          <p:cNvPr id="10" name="TextBox 9">
            <a:extLst>
              <a:ext uri="{FF2B5EF4-FFF2-40B4-BE49-F238E27FC236}">
                <a16:creationId xmlns:a16="http://schemas.microsoft.com/office/drawing/2014/main" id="{96AAA940-C4E5-1AC8-550A-5FCE4E1C948F}"/>
              </a:ext>
              <a:ext uri="{C183D7F6-B498-43B3-948B-1728B52AA6E4}">
                <adec:decorative xmlns:adec="http://schemas.microsoft.com/office/drawing/2017/decorative" val="0"/>
              </a:ext>
            </a:extLst>
          </p:cNvPr>
          <p:cNvSpPr txBox="1"/>
          <p:nvPr/>
        </p:nvSpPr>
        <p:spPr>
          <a:xfrm>
            <a:off x="5181600" y="5773579"/>
            <a:ext cx="3048000" cy="246221"/>
          </a:xfrm>
          <a:prstGeom prst="rect">
            <a:avLst/>
          </a:prstGeom>
          <a:noFill/>
        </p:spPr>
        <p:txBody>
          <a:bodyPr wrap="square" rtlCol="0">
            <a:spAutoFit/>
          </a:bodyPr>
          <a:lstStyle/>
          <a:p>
            <a:pPr algn="ctr"/>
            <a:r>
              <a:rPr lang="en-US" sz="1000" dirty="0"/>
              <a:t>OpenStax. "Amino acids." Modified.</a:t>
            </a:r>
          </a:p>
        </p:txBody>
      </p:sp>
    </p:spTree>
    <p:extLst>
      <p:ext uri="{BB962C8B-B14F-4D97-AF65-F5344CB8AC3E}">
        <p14:creationId xmlns:p14="http://schemas.microsoft.com/office/powerpoint/2010/main" val="3188062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B123E-191B-9E30-F49C-3997A3742748}"/>
              </a:ext>
            </a:extLst>
          </p:cNvPr>
          <p:cNvSpPr>
            <a:spLocks noGrp="1"/>
          </p:cNvSpPr>
          <p:nvPr>
            <p:ph type="title"/>
          </p:nvPr>
        </p:nvSpPr>
        <p:spPr/>
        <p:txBody>
          <a:bodyPr/>
          <a:lstStyle/>
          <a:p>
            <a:r>
              <a:rPr lang="en-IN" dirty="0"/>
              <a:t>Amino Acids</a:t>
            </a:r>
            <a:r>
              <a:rPr lang="en-IN" sz="1600" baseline="-25000" dirty="0"/>
              <a:t>4</a:t>
            </a:r>
            <a:endParaRPr lang="en-IN" sz="1600" dirty="0"/>
          </a:p>
        </p:txBody>
      </p:sp>
      <p:sp>
        <p:nvSpPr>
          <p:cNvPr id="3" name="Content Placeholder 2">
            <a:extLst>
              <a:ext uri="{FF2B5EF4-FFF2-40B4-BE49-F238E27FC236}">
                <a16:creationId xmlns:a16="http://schemas.microsoft.com/office/drawing/2014/main" id="{BB90A71C-1426-928E-794B-D9FD3FD8BC39}"/>
              </a:ext>
            </a:extLst>
          </p:cNvPr>
          <p:cNvSpPr>
            <a:spLocks noGrp="1"/>
          </p:cNvSpPr>
          <p:nvPr>
            <p:ph idx="1"/>
          </p:nvPr>
        </p:nvSpPr>
        <p:spPr>
          <a:xfrm>
            <a:off x="685800" y="1259648"/>
            <a:ext cx="3748882" cy="4572000"/>
          </a:xfrm>
        </p:spPr>
        <p:txBody>
          <a:bodyPr>
            <a:noAutofit/>
          </a:bodyPr>
          <a:lstStyle/>
          <a:p>
            <a:pPr marL="0" indent="0">
              <a:buNone/>
            </a:pPr>
            <a:r>
              <a:rPr lang="en-US" dirty="0"/>
              <a:t>Some have polar and hydrophilic side chains.</a:t>
            </a:r>
          </a:p>
          <a:p>
            <a:r>
              <a:rPr lang="en-US" dirty="0"/>
              <a:t>Serine, threonine, and cysteine are.</a:t>
            </a:r>
          </a:p>
        </p:txBody>
      </p:sp>
      <p:sp>
        <p:nvSpPr>
          <p:cNvPr id="12" name="TextBox 11">
            <a:extLst>
              <a:ext uri="{FF2B5EF4-FFF2-40B4-BE49-F238E27FC236}">
                <a16:creationId xmlns:a16="http://schemas.microsoft.com/office/drawing/2014/main" id="{CF9BFFFE-1644-1C9C-6DB4-511D3B6157D8}"/>
              </a:ext>
              <a:ext uri="{C183D7F6-B498-43B3-948B-1728B52AA6E4}">
                <adec:decorative xmlns:adec="http://schemas.microsoft.com/office/drawing/2017/decorative" val="0"/>
              </a:ext>
            </a:extLst>
          </p:cNvPr>
          <p:cNvSpPr txBox="1"/>
          <p:nvPr/>
        </p:nvSpPr>
        <p:spPr>
          <a:xfrm>
            <a:off x="6097456" y="1323910"/>
            <a:ext cx="1073727" cy="307777"/>
          </a:xfrm>
          <a:prstGeom prst="rect">
            <a:avLst/>
          </a:prstGeom>
          <a:noFill/>
        </p:spPr>
        <p:txBody>
          <a:bodyPr wrap="square" rtlCol="0">
            <a:spAutoFit/>
          </a:bodyPr>
          <a:lstStyle/>
          <a:p>
            <a:pPr algn="ctr"/>
            <a:r>
              <a:rPr lang="en-US" sz="1400" b="1" dirty="0"/>
              <a:t>3.4 Figure 2</a:t>
            </a:r>
          </a:p>
        </p:txBody>
      </p:sp>
      <p:pic>
        <p:nvPicPr>
          <p:cNvPr id="4" name="Content Placeholder 5" descr="The molecular structures of the twenty amino acids commonly found in proteins are given. These are divided into three categories: nonpolar hydrophobic chains, polar hydrophilic chains, and electrically-charged hydrophilic chains. Amino acids with nonpolar, hydrophobic side chains include glycine, alanine, valine, proline, leucine, isoleucine, methionine, phenylalanine, and tryptophan. Amino acids with polar, hydrophilic side chains include serine, threonine, cysteine, tyrosine, asparagine, and glutamine. Within the electrically-charged category, there are acidic, negatively-charged amino acids like aspartate and glutamate and basic, positively-charged amino acids like lysine, arginine, and histidine.">
            <a:extLst>
              <a:ext uri="{FF2B5EF4-FFF2-40B4-BE49-F238E27FC236}">
                <a16:creationId xmlns:a16="http://schemas.microsoft.com/office/drawing/2014/main" id="{FB0DA741-2546-AFA3-C48C-514CDED4BD26}"/>
              </a:ext>
            </a:extLst>
          </p:cNvPr>
          <p:cNvPicPr>
            <a:picLocks noChangeAspect="1"/>
          </p:cNvPicPr>
          <p:nvPr/>
        </p:nvPicPr>
        <p:blipFill>
          <a:blip r:embed="rId2"/>
          <a:srcRect l="42668" t="40333" r="42746" b="38283"/>
          <a:stretch/>
        </p:blipFill>
        <p:spPr>
          <a:xfrm>
            <a:off x="4377366" y="1803863"/>
            <a:ext cx="4513906" cy="3676649"/>
          </a:xfrm>
          <a:prstGeom prst="rect">
            <a:avLst/>
          </a:prstGeom>
        </p:spPr>
      </p:pic>
      <p:sp>
        <p:nvSpPr>
          <p:cNvPr id="10" name="TextBox 9">
            <a:extLst>
              <a:ext uri="{FF2B5EF4-FFF2-40B4-BE49-F238E27FC236}">
                <a16:creationId xmlns:a16="http://schemas.microsoft.com/office/drawing/2014/main" id="{96AAA940-C4E5-1AC8-550A-5FCE4E1C948F}"/>
              </a:ext>
              <a:ext uri="{C183D7F6-B498-43B3-948B-1728B52AA6E4}">
                <adec:decorative xmlns:adec="http://schemas.microsoft.com/office/drawing/2017/decorative" val="0"/>
              </a:ext>
            </a:extLst>
          </p:cNvPr>
          <p:cNvSpPr txBox="1"/>
          <p:nvPr/>
        </p:nvSpPr>
        <p:spPr>
          <a:xfrm>
            <a:off x="4485962" y="5495612"/>
            <a:ext cx="4296717" cy="246221"/>
          </a:xfrm>
          <a:prstGeom prst="rect">
            <a:avLst/>
          </a:prstGeom>
          <a:noFill/>
        </p:spPr>
        <p:txBody>
          <a:bodyPr wrap="square" rtlCol="0">
            <a:spAutoFit/>
          </a:bodyPr>
          <a:lstStyle/>
          <a:p>
            <a:pPr algn="ctr"/>
            <a:r>
              <a:rPr lang="en-US" sz="1000" dirty="0"/>
              <a:t>OpenStax. "Amino acids." Modified.</a:t>
            </a:r>
          </a:p>
        </p:txBody>
      </p:sp>
    </p:spTree>
    <p:extLst>
      <p:ext uri="{BB962C8B-B14F-4D97-AF65-F5344CB8AC3E}">
        <p14:creationId xmlns:p14="http://schemas.microsoft.com/office/powerpoint/2010/main" val="3576060234"/>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4140</TotalTime>
  <Words>1643</Words>
  <Application>Microsoft Office PowerPoint</Application>
  <PresentationFormat>On-screen Show (4:3)</PresentationFormat>
  <Paragraphs>165</Paragraphs>
  <Slides>27</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Century Gothic</vt:lpstr>
      <vt:lpstr>Office Theme</vt:lpstr>
      <vt:lpstr>Lesson 3.4</vt:lpstr>
      <vt:lpstr>Objectives</vt:lpstr>
      <vt:lpstr>Proteins</vt:lpstr>
      <vt:lpstr>Types and Functions of Proteins</vt:lpstr>
      <vt:lpstr>Table 1: Proteins Exist in a Variety of Types and Perform Several Functions in Biology</vt:lpstr>
      <vt:lpstr>Amino Acids1</vt:lpstr>
      <vt:lpstr>Amino Acids2</vt:lpstr>
      <vt:lpstr>Amino Acids3</vt:lpstr>
      <vt:lpstr>Amino Acids4</vt:lpstr>
      <vt:lpstr>Amino Acids5</vt:lpstr>
      <vt:lpstr>Think It Through1</vt:lpstr>
      <vt:lpstr>Peptide Bonds</vt:lpstr>
      <vt:lpstr>The Evolutionary Significance of Cytochrome c</vt:lpstr>
      <vt:lpstr>Polypeptide Structure</vt:lpstr>
      <vt:lpstr>Protein Structure</vt:lpstr>
      <vt:lpstr>Primary Structure</vt:lpstr>
      <vt:lpstr>Sickle Cell Anemia</vt:lpstr>
      <vt:lpstr>3.4 Figure 5</vt:lpstr>
      <vt:lpstr>Secondary Structure1</vt:lpstr>
      <vt:lpstr>Secondary Structure2</vt:lpstr>
      <vt:lpstr>Tertiary Structure</vt:lpstr>
      <vt:lpstr>Quaternary Structure</vt:lpstr>
      <vt:lpstr>Think It Through2</vt:lpstr>
      <vt:lpstr>3.4 Figure 10</vt:lpstr>
      <vt:lpstr>Denaturation and Protein Folding</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314</cp:revision>
  <dcterms:created xsi:type="dcterms:W3CDTF">2013-04-26T14:43:13Z</dcterms:created>
  <dcterms:modified xsi:type="dcterms:W3CDTF">2024-10-08T13:53:26Z</dcterms:modified>
</cp:coreProperties>
</file>