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handoutMasterIdLst>
    <p:handoutMasterId r:id="rId19"/>
  </p:handoutMasterIdLst>
  <p:sldIdLst>
    <p:sldId id="272" r:id="rId2"/>
    <p:sldId id="264" r:id="rId3"/>
    <p:sldId id="273" r:id="rId4"/>
    <p:sldId id="297" r:id="rId5"/>
    <p:sldId id="281" r:id="rId6"/>
    <p:sldId id="293" r:id="rId7"/>
    <p:sldId id="285" r:id="rId8"/>
    <p:sldId id="298" r:id="rId9"/>
    <p:sldId id="294" r:id="rId10"/>
    <p:sldId id="286" r:id="rId11"/>
    <p:sldId id="295" r:id="rId12"/>
    <p:sldId id="291" r:id="rId13"/>
    <p:sldId id="292" r:id="rId14"/>
    <p:sldId id="296" r:id="rId15"/>
    <p:sldId id="280" r:id="rId16"/>
    <p:sldId id="299" r:id="rId17"/>
  </p:sldIdLst>
  <p:sldSz cx="9144000" cy="6858000" type="screen4x3"/>
  <p:notesSz cx="6858000" cy="9144000"/>
  <p:embeddedFontLst>
    <p:embeddedFont>
      <p:font typeface="Century Gothic" panose="020B050202020202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8" autoAdjust="0"/>
    <p:restoredTop sz="88235" autoAdjust="0"/>
  </p:normalViewPr>
  <p:slideViewPr>
    <p:cSldViewPr>
      <p:cViewPr varScale="1">
        <p:scale>
          <a:sx n="97" d="100"/>
          <a:sy n="97" d="100"/>
        </p:scale>
        <p:origin x="1422" y="96"/>
      </p:cViewPr>
      <p:guideLst>
        <p:guide orient="horz" pos="2160"/>
        <p:guide pos="2880"/>
      </p:guideLst>
    </p:cSldViewPr>
  </p:slideViewPr>
  <p:outlineViewPr>
    <p:cViewPr>
      <p:scale>
        <a:sx n="33" d="100"/>
        <a:sy n="33" d="100"/>
      </p:scale>
      <p:origin x="0" y="-338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components comprise a nucleotide: a nitrogenous base, a pentose sugar, and one or more phosphate groups. Carbon (C) residues in the pentose are numbered 1′ through 5′. The prime distinguishes these residues from those in the base, which are numbered without using a prime notation. The base is attached to the ribose's 1′ position, and the phosphate is attached to the 5′ position. When a polynucleotide forms, the incoming nucleotide's 5′ phosphate attaches to the 3′ hydroxyl group at the end of the growing chain. Two types of pentose are in nucleotides: deoxyribose (found in DNA) and ribose (found in RNA). Deoxyribose is similar in structure to ribose, but it has an H instead of an OH at the 2′ position. We can divide bases into two categories, purines and pyrimidines, where purines have a double ring structure, and pyrimidines have a single ring.</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4271524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1993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&amp;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8" r:id="rId7"/>
    <p:sldLayoutId id="2147483656" r:id="rId8"/>
    <p:sldLayoutId id="2147483657" r:id="rId9"/>
    <p:sldLayoutId id="2147483654"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3.5</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Nucleic Acids: DNA and RNA</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BFFF-A3A3-93C9-C489-AA33F5203716}"/>
              </a:ext>
            </a:extLst>
          </p:cNvPr>
          <p:cNvSpPr>
            <a:spLocks noGrp="1"/>
          </p:cNvSpPr>
          <p:nvPr>
            <p:ph type="title"/>
          </p:nvPr>
        </p:nvSpPr>
        <p:spPr/>
        <p:txBody>
          <a:bodyPr/>
          <a:lstStyle/>
          <a:p>
            <a:r>
              <a:rPr lang="en-US" dirty="0"/>
              <a:t>DNA Double-Helix Structure</a:t>
            </a:r>
            <a:r>
              <a:rPr lang="en-US" sz="1600" baseline="-25000" dirty="0"/>
              <a:t>1</a:t>
            </a:r>
            <a:endParaRPr lang="en-IN" sz="1600" baseline="-25000" dirty="0"/>
          </a:p>
        </p:txBody>
      </p:sp>
      <p:sp>
        <p:nvSpPr>
          <p:cNvPr id="3" name="Content Placeholder 2">
            <a:extLst>
              <a:ext uri="{FF2B5EF4-FFF2-40B4-BE49-F238E27FC236}">
                <a16:creationId xmlns:a16="http://schemas.microsoft.com/office/drawing/2014/main" id="{617A5F05-7B3B-CF8D-3323-2E40DACE1C3C}"/>
              </a:ext>
            </a:extLst>
          </p:cNvPr>
          <p:cNvSpPr>
            <a:spLocks noGrp="1"/>
          </p:cNvSpPr>
          <p:nvPr>
            <p:ph idx="1"/>
          </p:nvPr>
        </p:nvSpPr>
        <p:spPr>
          <a:xfrm>
            <a:off x="457200" y="1280160"/>
            <a:ext cx="8229600" cy="2682240"/>
          </a:xfrm>
        </p:spPr>
        <p:txBody>
          <a:bodyPr>
            <a:normAutofit fontScale="85000" lnSpcReduction="20000"/>
          </a:bodyPr>
          <a:lstStyle/>
          <a:p>
            <a:r>
              <a:rPr lang="en-US" dirty="0"/>
              <a:t>DNA is a double-helix with a sugar-phosphate backbone (exterior) and paired bases (interior).</a:t>
            </a:r>
          </a:p>
          <a:p>
            <a:r>
              <a:rPr lang="en-US" dirty="0"/>
              <a:t>Strands are antiparallel, running in opposite 5' to 3' directions.</a:t>
            </a:r>
          </a:p>
          <a:p>
            <a:r>
              <a:rPr lang="en-US" dirty="0"/>
              <a:t>Adenine (A) pairs with thymine (T), and guanine (G) pairs with cytosine (C) through complementary base pairing.</a:t>
            </a:r>
          </a:p>
          <a:p>
            <a:r>
              <a:rPr lang="en-US" dirty="0"/>
              <a:t>Replication creates new complementary strands from the parental templates.</a:t>
            </a:r>
          </a:p>
        </p:txBody>
      </p:sp>
      <p:sp>
        <p:nvSpPr>
          <p:cNvPr id="4" name="TextBox 3">
            <a:extLst>
              <a:ext uri="{FF2B5EF4-FFF2-40B4-BE49-F238E27FC236}">
                <a16:creationId xmlns:a16="http://schemas.microsoft.com/office/drawing/2014/main" id="{6DC36DA5-2480-F73A-77E4-E239B99B830E}"/>
              </a:ext>
              <a:ext uri="{C183D7F6-B498-43B3-948B-1728B52AA6E4}">
                <adec:decorative xmlns:adec="http://schemas.microsoft.com/office/drawing/2017/decorative" val="0"/>
              </a:ext>
            </a:extLst>
          </p:cNvPr>
          <p:cNvSpPr txBox="1"/>
          <p:nvPr/>
        </p:nvSpPr>
        <p:spPr>
          <a:xfrm>
            <a:off x="1371600" y="4196969"/>
            <a:ext cx="1181100" cy="307777"/>
          </a:xfrm>
          <a:prstGeom prst="rect">
            <a:avLst/>
          </a:prstGeom>
          <a:noFill/>
        </p:spPr>
        <p:txBody>
          <a:bodyPr wrap="square" rtlCol="0">
            <a:spAutoFit/>
          </a:bodyPr>
          <a:lstStyle/>
          <a:p>
            <a:r>
              <a:rPr lang="en-US" sz="1400" b="1" dirty="0"/>
              <a:t>3.5 Figure 3</a:t>
            </a:r>
          </a:p>
        </p:txBody>
      </p:sp>
      <p:pic>
        <p:nvPicPr>
          <p:cNvPr id="7" name="Content Placeholder 10" descr="An illustration of D N A is shown with two strands winding around each other with pieces in the middle connecting them.">
            <a:extLst>
              <a:ext uri="{FF2B5EF4-FFF2-40B4-BE49-F238E27FC236}">
                <a16:creationId xmlns:a16="http://schemas.microsoft.com/office/drawing/2014/main" id="{AF28E85F-8632-1293-EDC9-9F9CEDB68A7E}"/>
              </a:ext>
            </a:extLst>
          </p:cNvPr>
          <p:cNvPicPr>
            <a:picLocks noChangeAspect="1"/>
          </p:cNvPicPr>
          <p:nvPr/>
        </p:nvPicPr>
        <p:blipFill>
          <a:blip r:embed="rId2"/>
          <a:srcRect l="23148" t="27000" r="20371" b="28000"/>
          <a:stretch/>
        </p:blipFill>
        <p:spPr>
          <a:xfrm>
            <a:off x="2590800" y="4020533"/>
            <a:ext cx="3962400" cy="1753849"/>
          </a:xfrm>
          <a:prstGeom prst="rect">
            <a:avLst/>
          </a:prstGeom>
        </p:spPr>
      </p:pic>
      <p:sp>
        <p:nvSpPr>
          <p:cNvPr id="5" name="TextBox 4">
            <a:extLst>
              <a:ext uri="{FF2B5EF4-FFF2-40B4-BE49-F238E27FC236}">
                <a16:creationId xmlns:a16="http://schemas.microsoft.com/office/drawing/2014/main" id="{1C923CEA-B2EE-3A50-9E06-A85765AA34A2}"/>
              </a:ext>
            </a:extLst>
          </p:cNvPr>
          <p:cNvSpPr txBox="1"/>
          <p:nvPr/>
        </p:nvSpPr>
        <p:spPr>
          <a:xfrm>
            <a:off x="2514600" y="5774382"/>
            <a:ext cx="4114801" cy="246221"/>
          </a:xfrm>
          <a:prstGeom prst="rect">
            <a:avLst/>
          </a:prstGeom>
          <a:noFill/>
        </p:spPr>
        <p:txBody>
          <a:bodyPr wrap="square">
            <a:spAutoFit/>
          </a:bodyPr>
          <a:lstStyle/>
          <a:p>
            <a:pPr algn="ctr"/>
            <a:r>
              <a:rPr lang="en-US" sz="1000" dirty="0"/>
              <a:t>Jerome Walker on Wikimedia Commons. "DNA structure."</a:t>
            </a:r>
          </a:p>
        </p:txBody>
      </p:sp>
    </p:spTree>
    <p:extLst>
      <p:ext uri="{BB962C8B-B14F-4D97-AF65-F5344CB8AC3E}">
        <p14:creationId xmlns:p14="http://schemas.microsoft.com/office/powerpoint/2010/main" val="258490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47BF-3578-73FD-7E10-01D4916C597B}"/>
              </a:ext>
            </a:extLst>
          </p:cNvPr>
          <p:cNvSpPr>
            <a:spLocks noGrp="1"/>
          </p:cNvSpPr>
          <p:nvPr>
            <p:ph type="title"/>
          </p:nvPr>
        </p:nvSpPr>
        <p:spPr/>
        <p:txBody>
          <a:bodyPr/>
          <a:lstStyle/>
          <a:p>
            <a:r>
              <a:rPr lang="en-US" dirty="0"/>
              <a:t>Think It Through</a:t>
            </a:r>
            <a:r>
              <a:rPr lang="en-US" sz="1400" baseline="-25000" dirty="0"/>
              <a:t>2</a:t>
            </a:r>
            <a:endParaRPr lang="en-IN" dirty="0"/>
          </a:p>
        </p:txBody>
      </p:sp>
      <p:sp>
        <p:nvSpPr>
          <p:cNvPr id="4" name="Content Placeholder 2">
            <a:extLst>
              <a:ext uri="{FF2B5EF4-FFF2-40B4-BE49-F238E27FC236}">
                <a16:creationId xmlns:a16="http://schemas.microsoft.com/office/drawing/2014/main" id="{4962F24E-3DDE-9820-F6D9-44982D06E3C5}"/>
              </a:ext>
            </a:extLst>
          </p:cNvPr>
          <p:cNvSpPr txBox="1">
            <a:spLocks/>
          </p:cNvSpPr>
          <p:nvPr/>
        </p:nvSpPr>
        <p:spPr>
          <a:xfrm>
            <a:off x="457200" y="1280159"/>
            <a:ext cx="8229600" cy="4663441"/>
          </a:xfrm>
          <a:prstGeom prst="rect">
            <a:avLst/>
          </a:prstGeom>
          <a:solidFill>
            <a:schemeClr val="accent1"/>
          </a:solidFill>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A mutation occurs, and adenine replaces cytosine. What impact do you think this will have on the DNA structure?</a:t>
            </a:r>
          </a:p>
          <a:p>
            <a:pPr marL="0" indent="0">
              <a:buNone/>
            </a:pPr>
            <a:endParaRPr lang="en-US" dirty="0">
              <a:solidFill>
                <a:schemeClr val="bg1"/>
              </a:solidFill>
            </a:endParaRPr>
          </a:p>
        </p:txBody>
      </p:sp>
      <p:sp>
        <p:nvSpPr>
          <p:cNvPr id="14" name="TextBox 13">
            <a:extLst>
              <a:ext uri="{FF2B5EF4-FFF2-40B4-BE49-F238E27FC236}">
                <a16:creationId xmlns:a16="http://schemas.microsoft.com/office/drawing/2014/main" id="{98FC6473-FCA0-64EB-6AD7-313A9BBB6A48}"/>
              </a:ext>
              <a:ext uri="{C183D7F6-B498-43B3-948B-1728B52AA6E4}">
                <adec:decorative xmlns:adec="http://schemas.microsoft.com/office/drawing/2017/decorative" val="0"/>
              </a:ext>
            </a:extLst>
          </p:cNvPr>
          <p:cNvSpPr txBox="1"/>
          <p:nvPr/>
        </p:nvSpPr>
        <p:spPr>
          <a:xfrm>
            <a:off x="4035136" y="2398938"/>
            <a:ext cx="1073727" cy="307777"/>
          </a:xfrm>
          <a:prstGeom prst="rect">
            <a:avLst/>
          </a:prstGeom>
          <a:noFill/>
        </p:spPr>
        <p:txBody>
          <a:bodyPr wrap="square" rtlCol="0">
            <a:spAutoFit/>
          </a:bodyPr>
          <a:lstStyle/>
          <a:p>
            <a:pPr algn="ctr"/>
            <a:r>
              <a:rPr lang="en-US" sz="1400" b="1" dirty="0">
                <a:solidFill>
                  <a:schemeClr val="bg1"/>
                </a:solidFill>
              </a:rPr>
              <a:t>3.5 Figure 4</a:t>
            </a:r>
          </a:p>
        </p:txBody>
      </p:sp>
      <p:sp>
        <p:nvSpPr>
          <p:cNvPr id="5" name="Content Placeholder 4">
            <a:extLst>
              <a:ext uri="{FF2B5EF4-FFF2-40B4-BE49-F238E27FC236}">
                <a16:creationId xmlns:a16="http://schemas.microsoft.com/office/drawing/2014/main" id="{6ABDB45D-6365-7579-E7A8-3877338C2BEF}"/>
              </a:ext>
            </a:extLst>
          </p:cNvPr>
          <p:cNvSpPr>
            <a:spLocks noGrp="1"/>
          </p:cNvSpPr>
          <p:nvPr>
            <p:ph idx="1"/>
          </p:nvPr>
        </p:nvSpPr>
        <p:spPr/>
        <p:txBody>
          <a:bodyPr/>
          <a:lstStyle/>
          <a:p>
            <a:endParaRPr lang="en-US"/>
          </a:p>
        </p:txBody>
      </p:sp>
      <p:pic>
        <p:nvPicPr>
          <p:cNvPr id="6" name="Content Placeholder 6" descr="Hydrogen bonding between thymine and adenine and between guanine and cytosine is shown. Thymine forms two hydrogen bonds with adenine, and guanine forms three hydrogen bonds with cytosine. The phosphate backbones of each strand are on the outside and run in opposite directions.">
            <a:extLst>
              <a:ext uri="{FF2B5EF4-FFF2-40B4-BE49-F238E27FC236}">
                <a16:creationId xmlns:a16="http://schemas.microsoft.com/office/drawing/2014/main" id="{7EDACCC4-27BC-C821-DF10-D0D55DD6E9F6}"/>
              </a:ext>
            </a:extLst>
          </p:cNvPr>
          <p:cNvPicPr>
            <a:picLocks noChangeAspect="1"/>
          </p:cNvPicPr>
          <p:nvPr/>
        </p:nvPicPr>
        <p:blipFill>
          <a:blip r:embed="rId2"/>
          <a:srcRect l="19445" t="5334" r="19445" b="3000"/>
          <a:stretch/>
        </p:blipFill>
        <p:spPr>
          <a:xfrm>
            <a:off x="2705099" y="2713621"/>
            <a:ext cx="3733800" cy="3111500"/>
          </a:xfrm>
          <a:prstGeom prst="rect">
            <a:avLst/>
          </a:prstGeom>
        </p:spPr>
      </p:pic>
    </p:spTree>
    <p:extLst>
      <p:ext uri="{BB962C8B-B14F-4D97-AF65-F5344CB8AC3E}">
        <p14:creationId xmlns:p14="http://schemas.microsoft.com/office/powerpoint/2010/main" val="2727265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9B7A-3AEA-8E8C-4E38-998C6D2649E7}"/>
              </a:ext>
            </a:extLst>
          </p:cNvPr>
          <p:cNvSpPr>
            <a:spLocks noGrp="1"/>
          </p:cNvSpPr>
          <p:nvPr>
            <p:ph type="title"/>
          </p:nvPr>
        </p:nvSpPr>
        <p:spPr/>
        <p:txBody>
          <a:bodyPr/>
          <a:lstStyle/>
          <a:p>
            <a:r>
              <a:rPr lang="en-IN" dirty="0"/>
              <a:t>Ribonucleic Acid (RNA)</a:t>
            </a:r>
            <a:r>
              <a:rPr lang="en-IN" sz="1600" baseline="-25000" dirty="0"/>
              <a:t>1</a:t>
            </a:r>
          </a:p>
        </p:txBody>
      </p:sp>
      <p:sp>
        <p:nvSpPr>
          <p:cNvPr id="3" name="Content Placeholder 2">
            <a:extLst>
              <a:ext uri="{FF2B5EF4-FFF2-40B4-BE49-F238E27FC236}">
                <a16:creationId xmlns:a16="http://schemas.microsoft.com/office/drawing/2014/main" id="{55216408-C293-42A0-1AE0-58430C27E56A}"/>
              </a:ext>
            </a:extLst>
          </p:cNvPr>
          <p:cNvSpPr>
            <a:spLocks noGrp="1"/>
          </p:cNvSpPr>
          <p:nvPr>
            <p:ph idx="1"/>
          </p:nvPr>
        </p:nvSpPr>
        <p:spPr>
          <a:xfrm>
            <a:off x="457200" y="1280160"/>
            <a:ext cx="5410200" cy="4572000"/>
          </a:xfrm>
        </p:spPr>
        <p:txBody>
          <a:bodyPr>
            <a:normAutofit/>
          </a:bodyPr>
          <a:lstStyle/>
          <a:p>
            <a:pPr marL="0" indent="0">
              <a:buNone/>
            </a:pPr>
            <a:r>
              <a:rPr lang="en-US" sz="2400" dirty="0"/>
              <a:t>RNA is a single-stranded polynucleotide made of ribonucleotides. </a:t>
            </a:r>
          </a:p>
          <a:p>
            <a:r>
              <a:rPr lang="en-US" sz="2400" dirty="0"/>
              <a:t>Bases: adenine, guanine, cytosine, and uracil (replaces thymine)</a:t>
            </a:r>
          </a:p>
          <a:p>
            <a:r>
              <a:rPr lang="en-US" sz="2400" dirty="0"/>
              <a:t>mRNA is transcribed as a complementary copy of DNA</a:t>
            </a:r>
          </a:p>
          <a:p>
            <a:pPr lvl="1">
              <a:buFont typeface="Arial" panose="020B0604020202020204" pitchFamily="34" charset="0"/>
              <a:buChar char="•"/>
            </a:pPr>
            <a:r>
              <a:rPr lang="en-US" sz="2400" dirty="0"/>
              <a:t>ATG (DNA) → TAC (RNA)</a:t>
            </a:r>
          </a:p>
          <a:p>
            <a:r>
              <a:rPr lang="en-US" sz="2400" dirty="0"/>
              <a:t>mRNA carries DNA's instructions to ribosomes for protein synthesis.</a:t>
            </a:r>
          </a:p>
          <a:p>
            <a:r>
              <a:rPr lang="en-US" sz="2400" dirty="0"/>
              <a:t>Ribosomes translate mRNA into proteins.</a:t>
            </a:r>
          </a:p>
        </p:txBody>
      </p:sp>
      <p:sp>
        <p:nvSpPr>
          <p:cNvPr id="6" name="TextBox 5">
            <a:extLst>
              <a:ext uri="{FF2B5EF4-FFF2-40B4-BE49-F238E27FC236}">
                <a16:creationId xmlns:a16="http://schemas.microsoft.com/office/drawing/2014/main" id="{417F111B-28E6-D467-34A3-D5C72B37FDCC}"/>
              </a:ext>
              <a:ext uri="{C183D7F6-B498-43B3-948B-1728B52AA6E4}">
                <adec:decorative xmlns:adec="http://schemas.microsoft.com/office/drawing/2017/decorative" val="0"/>
              </a:ext>
            </a:extLst>
          </p:cNvPr>
          <p:cNvSpPr txBox="1"/>
          <p:nvPr/>
        </p:nvSpPr>
        <p:spPr>
          <a:xfrm>
            <a:off x="6720410" y="1084143"/>
            <a:ext cx="1181100" cy="307777"/>
          </a:xfrm>
          <a:prstGeom prst="rect">
            <a:avLst/>
          </a:prstGeom>
          <a:noFill/>
        </p:spPr>
        <p:txBody>
          <a:bodyPr wrap="square" rtlCol="0">
            <a:spAutoFit/>
          </a:bodyPr>
          <a:lstStyle/>
          <a:p>
            <a:r>
              <a:rPr lang="en-US" sz="1400" b="1" dirty="0"/>
              <a:t>3.5 Figure 5</a:t>
            </a:r>
          </a:p>
        </p:txBody>
      </p:sp>
      <p:pic>
        <p:nvPicPr>
          <p:cNvPr id="7" name="Content Placeholder 6" descr="An illustration of a ribosome is shown. A large subunit with an A-site and a P-site, initiator t R N A, m R N A, and a small subunit are shown. mRNA sits between the large and small subunits. t R N A molecules bind the ribosome and add amino acids to the growing peptide chain. The new protein is released from the large subunit.">
            <a:extLst>
              <a:ext uri="{FF2B5EF4-FFF2-40B4-BE49-F238E27FC236}">
                <a16:creationId xmlns:a16="http://schemas.microsoft.com/office/drawing/2014/main" id="{FE626330-FCEB-C903-87B3-02CBA41FE213}"/>
              </a:ext>
            </a:extLst>
          </p:cNvPr>
          <p:cNvPicPr>
            <a:picLocks noChangeAspect="1"/>
          </p:cNvPicPr>
          <p:nvPr/>
        </p:nvPicPr>
        <p:blipFill>
          <a:blip r:embed="rId2"/>
          <a:srcRect l="31481" t="5334" r="31482" b="3000"/>
          <a:stretch/>
        </p:blipFill>
        <p:spPr>
          <a:xfrm>
            <a:off x="5867400" y="1481407"/>
            <a:ext cx="2773845" cy="3814037"/>
          </a:xfrm>
          <a:prstGeom prst="rect">
            <a:avLst/>
          </a:prstGeom>
        </p:spPr>
      </p:pic>
      <p:sp>
        <p:nvSpPr>
          <p:cNvPr id="4" name="TextBox 3">
            <a:extLst>
              <a:ext uri="{FF2B5EF4-FFF2-40B4-BE49-F238E27FC236}">
                <a16:creationId xmlns:a16="http://schemas.microsoft.com/office/drawing/2014/main" id="{20D6EE81-3F4F-2124-746A-78100D18AC64}"/>
              </a:ext>
            </a:extLst>
          </p:cNvPr>
          <p:cNvSpPr txBox="1"/>
          <p:nvPr/>
        </p:nvSpPr>
        <p:spPr>
          <a:xfrm>
            <a:off x="5867400" y="5373747"/>
            <a:ext cx="2971800" cy="400110"/>
          </a:xfrm>
          <a:prstGeom prst="rect">
            <a:avLst/>
          </a:prstGeom>
          <a:noFill/>
        </p:spPr>
        <p:txBody>
          <a:bodyPr wrap="square">
            <a:spAutoFit/>
          </a:bodyPr>
          <a:lstStyle/>
          <a:p>
            <a:pPr algn="ctr"/>
            <a:r>
              <a:rPr lang="en-US" sz="1000" dirty="0"/>
              <a:t>Mariana Ruiz Villarreal on Wikimedia Commons. "Ribosome subunits."</a:t>
            </a:r>
          </a:p>
        </p:txBody>
      </p:sp>
    </p:spTree>
    <p:extLst>
      <p:ext uri="{BB962C8B-B14F-4D97-AF65-F5344CB8AC3E}">
        <p14:creationId xmlns:p14="http://schemas.microsoft.com/office/powerpoint/2010/main" val="315630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56CA-DA27-6A83-158A-CF68AA38C959}"/>
              </a:ext>
            </a:extLst>
          </p:cNvPr>
          <p:cNvSpPr>
            <a:spLocks noGrp="1"/>
          </p:cNvSpPr>
          <p:nvPr>
            <p:ph type="title"/>
          </p:nvPr>
        </p:nvSpPr>
        <p:spPr/>
        <p:txBody>
          <a:bodyPr/>
          <a:lstStyle/>
          <a:p>
            <a:r>
              <a:rPr lang="en-IN" dirty="0"/>
              <a:t>Ribonucleic Acid (RNA)</a:t>
            </a:r>
            <a:r>
              <a:rPr lang="en-IN" sz="1600" baseline="-25000" dirty="0"/>
              <a:t>2</a:t>
            </a:r>
          </a:p>
        </p:txBody>
      </p:sp>
      <p:sp>
        <p:nvSpPr>
          <p:cNvPr id="3" name="Content Placeholder 2">
            <a:extLst>
              <a:ext uri="{FF2B5EF4-FFF2-40B4-BE49-F238E27FC236}">
                <a16:creationId xmlns:a16="http://schemas.microsoft.com/office/drawing/2014/main" id="{67279374-07B0-424F-9531-127EC74B278E}"/>
              </a:ext>
            </a:extLst>
          </p:cNvPr>
          <p:cNvSpPr>
            <a:spLocks noGrp="1"/>
          </p:cNvSpPr>
          <p:nvPr>
            <p:ph idx="1"/>
          </p:nvPr>
        </p:nvSpPr>
        <p:spPr>
          <a:xfrm>
            <a:off x="457200" y="1280160"/>
            <a:ext cx="5105400" cy="4739640"/>
          </a:xfrm>
        </p:spPr>
        <p:txBody>
          <a:bodyPr>
            <a:normAutofit fontScale="92500"/>
          </a:bodyPr>
          <a:lstStyle/>
          <a:p>
            <a:pPr marL="0" indent="0">
              <a:buNone/>
            </a:pPr>
            <a:r>
              <a:rPr lang="en-US" sz="2400" dirty="0"/>
              <a:t>Codons (triplet bases) in mRNA code for specific amino acids for protein synthesis.</a:t>
            </a:r>
          </a:p>
          <a:p>
            <a:r>
              <a:rPr lang="en-US" sz="2400" dirty="0"/>
              <a:t>rRNA is a major </a:t>
            </a:r>
            <a:r>
              <a:rPr lang="en-US" sz="2400" b="1" dirty="0"/>
              <a:t>ribosomal</a:t>
            </a:r>
            <a:r>
              <a:rPr lang="en-US" sz="2400" dirty="0"/>
              <a:t> component that aligns mRNA and catalyzes peptide bond formation (peptidyl transferase).</a:t>
            </a:r>
          </a:p>
          <a:p>
            <a:r>
              <a:rPr lang="en-US" sz="2400" dirty="0"/>
              <a:t>tRNAs carry amino acids to ribosomes.</a:t>
            </a:r>
          </a:p>
          <a:p>
            <a:pPr lvl="1">
              <a:buFont typeface="Arial" panose="020B0604020202020204" pitchFamily="34" charset="0"/>
              <a:buChar char="•"/>
            </a:pPr>
            <a:r>
              <a:rPr lang="en-US" sz="2400" dirty="0"/>
              <a:t>Anticodons are complementary to mRNA codons.</a:t>
            </a:r>
          </a:p>
          <a:p>
            <a:r>
              <a:rPr lang="en-US" sz="2400" dirty="0"/>
              <a:t>MicroRNA regulates gene expression by binding and blocking certain mRNAs from translation.</a:t>
            </a:r>
            <a:endParaRPr lang="en-IN" sz="2400" dirty="0"/>
          </a:p>
        </p:txBody>
      </p:sp>
      <p:pic>
        <p:nvPicPr>
          <p:cNvPr id="4" name="Content Placeholder 5" descr="The illustration shows t R N A and the bonds between adenine and uracil, as well as the guanine and cytosine that comprise it, allowing t R N A to participate in protein translation.">
            <a:extLst>
              <a:ext uri="{FF2B5EF4-FFF2-40B4-BE49-F238E27FC236}">
                <a16:creationId xmlns:a16="http://schemas.microsoft.com/office/drawing/2014/main" id="{1660E0D0-B5D4-9AC1-5082-2D6628BF090D}"/>
              </a:ext>
            </a:extLst>
          </p:cNvPr>
          <p:cNvPicPr>
            <a:picLocks noChangeAspect="1"/>
          </p:cNvPicPr>
          <p:nvPr/>
        </p:nvPicPr>
        <p:blipFill>
          <a:blip r:embed="rId2"/>
          <a:srcRect l="24074" t="12000" r="24074" b="9667"/>
          <a:stretch/>
        </p:blipFill>
        <p:spPr>
          <a:xfrm>
            <a:off x="5597013" y="1712832"/>
            <a:ext cx="3346249" cy="2808459"/>
          </a:xfrm>
          <a:prstGeom prst="rect">
            <a:avLst/>
          </a:prstGeom>
        </p:spPr>
      </p:pic>
      <p:sp>
        <p:nvSpPr>
          <p:cNvPr id="6" name="TextBox 5">
            <a:extLst>
              <a:ext uri="{FF2B5EF4-FFF2-40B4-BE49-F238E27FC236}">
                <a16:creationId xmlns:a16="http://schemas.microsoft.com/office/drawing/2014/main" id="{01A9062B-4410-FD7A-B9FA-8B76C1040B56}"/>
              </a:ext>
              <a:ext uri="{C183D7F6-B498-43B3-948B-1728B52AA6E4}">
                <adec:decorative xmlns:adec="http://schemas.microsoft.com/office/drawing/2017/decorative" val="0"/>
              </a:ext>
            </a:extLst>
          </p:cNvPr>
          <p:cNvSpPr txBox="1"/>
          <p:nvPr/>
        </p:nvSpPr>
        <p:spPr>
          <a:xfrm>
            <a:off x="5830227" y="4637259"/>
            <a:ext cx="2817545" cy="523220"/>
          </a:xfrm>
          <a:prstGeom prst="rect">
            <a:avLst/>
          </a:prstGeom>
          <a:noFill/>
        </p:spPr>
        <p:txBody>
          <a:bodyPr wrap="square" rtlCol="0">
            <a:spAutoFit/>
          </a:bodyPr>
          <a:lstStyle/>
          <a:p>
            <a:pPr algn="ctr"/>
            <a:r>
              <a:rPr lang="en-US" sz="1400" b="1" dirty="0"/>
              <a:t>3.5 Figure 6: </a:t>
            </a:r>
            <a:r>
              <a:rPr lang="en-US" sz="1400" dirty="0"/>
              <a:t>RNA is capable of secondary structures like this tRNA.</a:t>
            </a:r>
            <a:endParaRPr lang="en-US" sz="1400" b="1" dirty="0"/>
          </a:p>
        </p:txBody>
      </p:sp>
      <p:sp>
        <p:nvSpPr>
          <p:cNvPr id="7" name="TextBox 6">
            <a:extLst>
              <a:ext uri="{FF2B5EF4-FFF2-40B4-BE49-F238E27FC236}">
                <a16:creationId xmlns:a16="http://schemas.microsoft.com/office/drawing/2014/main" id="{52E35AF3-B0CC-B6B7-ED87-8D09E2F64748}"/>
              </a:ext>
            </a:extLst>
          </p:cNvPr>
          <p:cNvSpPr txBox="1"/>
          <p:nvPr/>
        </p:nvSpPr>
        <p:spPr>
          <a:xfrm>
            <a:off x="5754956" y="5276447"/>
            <a:ext cx="2968087" cy="400110"/>
          </a:xfrm>
          <a:prstGeom prst="rect">
            <a:avLst/>
          </a:prstGeom>
          <a:noFill/>
        </p:spPr>
        <p:txBody>
          <a:bodyPr wrap="square">
            <a:spAutoFit/>
          </a:bodyPr>
          <a:lstStyle/>
          <a:p>
            <a:pPr algn="ctr"/>
            <a:r>
              <a:rPr lang="en-US" sz="1000" dirty="0"/>
              <a:t>http://rna.tbi.univie.ac.at/cgi-bin/RNAfold.cgi on Wikimedia Commons. "RNA secondary structures."</a:t>
            </a:r>
          </a:p>
        </p:txBody>
      </p:sp>
    </p:spTree>
    <p:extLst>
      <p:ext uri="{BB962C8B-B14F-4D97-AF65-F5344CB8AC3E}">
        <p14:creationId xmlns:p14="http://schemas.microsoft.com/office/powerpoint/2010/main" val="3933009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2FA3-0627-DD37-85EF-6D77E7F28498}"/>
              </a:ext>
            </a:extLst>
          </p:cNvPr>
          <p:cNvSpPr>
            <a:spLocks noGrp="1"/>
          </p:cNvSpPr>
          <p:nvPr>
            <p:ph type="title"/>
          </p:nvPr>
        </p:nvSpPr>
        <p:spPr/>
        <p:txBody>
          <a:bodyPr/>
          <a:lstStyle/>
          <a:p>
            <a:r>
              <a:rPr lang="en-US" dirty="0"/>
              <a:t>Table 1: Comparison Between RNA and DNA</a:t>
            </a:r>
            <a:endParaRPr lang="en-IN" dirty="0"/>
          </a:p>
        </p:txBody>
      </p:sp>
      <p:graphicFrame>
        <p:nvGraphicFramePr>
          <p:cNvPr id="4" name="Content Placeholder 6" descr="D N A carries genetic information, remains in the nucleus, is a double helix structure, contains deoxyribose sugar, and both pyrimidines (cytosine and thymine) and purines (adenine and guanine). R N A is involved in protein synthesis and leaves the nucleus. It is usually single stranded and contains a ribose sugar. It contains the pyrimidines cytosine and uracil as well as the purines adenine and guanine.">
            <a:extLst>
              <a:ext uri="{FF2B5EF4-FFF2-40B4-BE49-F238E27FC236}">
                <a16:creationId xmlns:a16="http://schemas.microsoft.com/office/drawing/2014/main" id="{2DDD699F-686C-04A7-D0CC-EBCC0A6DBE74}"/>
              </a:ext>
            </a:extLst>
          </p:cNvPr>
          <p:cNvGraphicFramePr>
            <a:graphicFrameLocks/>
          </p:cNvGraphicFramePr>
          <p:nvPr>
            <p:extLst>
              <p:ext uri="{D42A27DB-BD31-4B8C-83A1-F6EECF244321}">
                <p14:modId xmlns:p14="http://schemas.microsoft.com/office/powerpoint/2010/main" val="125199089"/>
              </p:ext>
            </p:extLst>
          </p:nvPr>
        </p:nvGraphicFramePr>
        <p:xfrm>
          <a:off x="457200" y="1279525"/>
          <a:ext cx="8229600" cy="2595880"/>
        </p:xfrm>
        <a:graphic>
          <a:graphicData uri="http://schemas.openxmlformats.org/drawingml/2006/table">
            <a:tbl>
              <a:tblPr firstRow="1" bandRow="1">
                <a:tableStyleId>{5C22544A-7EE6-4342-B048-85BDC9FD1C3A}</a:tableStyleId>
              </a:tblPr>
              <a:tblGrid>
                <a:gridCol w="1870364">
                  <a:extLst>
                    <a:ext uri="{9D8B030D-6E8A-4147-A177-3AD203B41FA5}">
                      <a16:colId xmlns:a16="http://schemas.microsoft.com/office/drawing/2014/main" val="2085294495"/>
                    </a:ext>
                  </a:extLst>
                </a:gridCol>
                <a:gridCol w="3179618">
                  <a:extLst>
                    <a:ext uri="{9D8B030D-6E8A-4147-A177-3AD203B41FA5}">
                      <a16:colId xmlns:a16="http://schemas.microsoft.com/office/drawing/2014/main" val="2402330653"/>
                    </a:ext>
                  </a:extLst>
                </a:gridCol>
                <a:gridCol w="3179618">
                  <a:extLst>
                    <a:ext uri="{9D8B030D-6E8A-4147-A177-3AD203B41FA5}">
                      <a16:colId xmlns:a16="http://schemas.microsoft.com/office/drawing/2014/main" val="3406842509"/>
                    </a:ext>
                  </a:extLst>
                </a:gridCol>
              </a:tblGrid>
              <a:tr h="370840">
                <a:tc>
                  <a:txBody>
                    <a:bodyPr/>
                    <a:lstStyle/>
                    <a:p>
                      <a:endParaRPr lang="en-IN" dirty="0"/>
                    </a:p>
                  </a:txBody>
                  <a:tcPr/>
                </a:tc>
                <a:tc>
                  <a:txBody>
                    <a:bodyPr/>
                    <a:lstStyle/>
                    <a:p>
                      <a:r>
                        <a:rPr lang="en-IN" sz="1800" b="0" i="0" kern="1200" dirty="0">
                          <a:solidFill>
                            <a:schemeClr val="lt1"/>
                          </a:solidFill>
                          <a:effectLst/>
                          <a:latin typeface="+mn-lt"/>
                          <a:ea typeface="+mn-ea"/>
                          <a:cs typeface="+mn-cs"/>
                        </a:rPr>
                        <a:t>DNA</a:t>
                      </a:r>
                      <a:endParaRPr lang="en-IN" dirty="0"/>
                    </a:p>
                  </a:txBody>
                  <a:tcPr/>
                </a:tc>
                <a:tc>
                  <a:txBody>
                    <a:bodyPr/>
                    <a:lstStyle/>
                    <a:p>
                      <a:r>
                        <a:rPr lang="en-US" dirty="0"/>
                        <a:t>RNA</a:t>
                      </a:r>
                      <a:endParaRPr lang="en-IN" dirty="0"/>
                    </a:p>
                  </a:txBody>
                  <a:tcPr/>
                </a:tc>
                <a:extLst>
                  <a:ext uri="{0D108BD9-81ED-4DB2-BD59-A6C34878D82A}">
                    <a16:rowId xmlns:a16="http://schemas.microsoft.com/office/drawing/2014/main" val="3659445139"/>
                  </a:ext>
                </a:extLst>
              </a:tr>
              <a:tr h="370840">
                <a:tc>
                  <a:txBody>
                    <a:bodyPr/>
                    <a:lstStyle/>
                    <a:p>
                      <a:r>
                        <a:rPr lang="en-IN" sz="1800" b="0" i="0" kern="1200" dirty="0">
                          <a:solidFill>
                            <a:schemeClr val="dk1"/>
                          </a:solidFill>
                          <a:effectLst/>
                          <a:latin typeface="+mn-lt"/>
                          <a:ea typeface="+mn-ea"/>
                          <a:cs typeface="+mn-cs"/>
                        </a:rPr>
                        <a:t>Function</a:t>
                      </a:r>
                      <a:endParaRPr lang="en-IN" dirty="0">
                        <a:solidFill>
                          <a:schemeClr val="tx1"/>
                        </a:solidFill>
                      </a:endParaRPr>
                    </a:p>
                  </a:txBody>
                  <a:tcPr/>
                </a:tc>
                <a:tc>
                  <a:txBody>
                    <a:bodyPr/>
                    <a:lstStyle/>
                    <a:p>
                      <a:r>
                        <a:rPr lang="en-IN" sz="1800" b="0" i="0" kern="1200" dirty="0">
                          <a:solidFill>
                            <a:schemeClr val="dk1"/>
                          </a:solidFill>
                          <a:effectLst/>
                          <a:latin typeface="+mn-lt"/>
                          <a:ea typeface="+mn-ea"/>
                          <a:cs typeface="+mn-cs"/>
                        </a:rPr>
                        <a:t>carries genetic information</a:t>
                      </a:r>
                      <a:endParaRPr lang="en-IN" dirty="0">
                        <a:solidFill>
                          <a:schemeClr val="tx1"/>
                        </a:solidFill>
                      </a:endParaRPr>
                    </a:p>
                  </a:txBody>
                  <a:tcPr/>
                </a:tc>
                <a:tc>
                  <a:txBody>
                    <a:bodyPr/>
                    <a:lstStyle/>
                    <a:p>
                      <a:r>
                        <a:rPr lang="en-IN" sz="1800" b="0" i="0" kern="1200" dirty="0">
                          <a:solidFill>
                            <a:schemeClr val="dk1"/>
                          </a:solidFill>
                          <a:effectLst/>
                          <a:latin typeface="+mn-lt"/>
                          <a:ea typeface="+mn-ea"/>
                          <a:cs typeface="+mn-cs"/>
                        </a:rPr>
                        <a:t>involved in protein synthesis</a:t>
                      </a:r>
                      <a:endParaRPr lang="en-IN" dirty="0">
                        <a:solidFill>
                          <a:schemeClr val="tx1"/>
                        </a:solidFill>
                      </a:endParaRPr>
                    </a:p>
                  </a:txBody>
                  <a:tcPr/>
                </a:tc>
                <a:extLst>
                  <a:ext uri="{0D108BD9-81ED-4DB2-BD59-A6C34878D82A}">
                    <a16:rowId xmlns:a16="http://schemas.microsoft.com/office/drawing/2014/main" val="3065688668"/>
                  </a:ext>
                </a:extLst>
              </a:tr>
              <a:tr h="370840">
                <a:tc>
                  <a:txBody>
                    <a:bodyPr/>
                    <a:lstStyle/>
                    <a:p>
                      <a:r>
                        <a:rPr lang="en-IN" sz="1800" b="0" i="0" kern="1200" dirty="0">
                          <a:solidFill>
                            <a:schemeClr val="dk1"/>
                          </a:solidFill>
                          <a:effectLst/>
                          <a:latin typeface="+mn-lt"/>
                          <a:ea typeface="+mn-ea"/>
                          <a:cs typeface="+mn-cs"/>
                        </a:rPr>
                        <a:t>Location</a:t>
                      </a:r>
                      <a:endParaRPr lang="en-IN" dirty="0">
                        <a:solidFill>
                          <a:schemeClr val="tx1"/>
                        </a:solidFill>
                      </a:endParaRPr>
                    </a:p>
                  </a:txBody>
                  <a:tcPr/>
                </a:tc>
                <a:tc>
                  <a:txBody>
                    <a:bodyPr/>
                    <a:lstStyle/>
                    <a:p>
                      <a:r>
                        <a:rPr lang="en-IN" b="0" dirty="0">
                          <a:effectLst/>
                        </a:rPr>
                        <a:t>remains in the nucleus</a:t>
                      </a:r>
                    </a:p>
                  </a:txBody>
                  <a:tcPr anchor="ctr"/>
                </a:tc>
                <a:tc>
                  <a:txBody>
                    <a:bodyPr/>
                    <a:lstStyle/>
                    <a:p>
                      <a:r>
                        <a:rPr lang="en-IN" sz="1800" b="0" i="0" kern="1200" dirty="0">
                          <a:solidFill>
                            <a:schemeClr val="dk1"/>
                          </a:solidFill>
                          <a:effectLst/>
                          <a:latin typeface="+mn-lt"/>
                          <a:ea typeface="+mn-ea"/>
                          <a:cs typeface="+mn-cs"/>
                        </a:rPr>
                        <a:t>leaves the nucleus</a:t>
                      </a:r>
                      <a:endParaRPr lang="en-IN" dirty="0">
                        <a:solidFill>
                          <a:schemeClr val="tx1"/>
                        </a:solidFill>
                      </a:endParaRPr>
                    </a:p>
                  </a:txBody>
                  <a:tcPr/>
                </a:tc>
                <a:extLst>
                  <a:ext uri="{0D108BD9-81ED-4DB2-BD59-A6C34878D82A}">
                    <a16:rowId xmlns:a16="http://schemas.microsoft.com/office/drawing/2014/main" val="2759410738"/>
                  </a:ext>
                </a:extLst>
              </a:tr>
              <a:tr h="370840">
                <a:tc>
                  <a:txBody>
                    <a:bodyPr/>
                    <a:lstStyle/>
                    <a:p>
                      <a:pPr algn="l"/>
                      <a:r>
                        <a:rPr lang="en-IN" b="0" dirty="0">
                          <a:effectLst/>
                          <a:latin typeface="+mn-lt"/>
                        </a:rPr>
                        <a:t>Structure</a:t>
                      </a:r>
                    </a:p>
                  </a:txBody>
                  <a:tcPr anchor="ctr"/>
                </a:tc>
                <a:tc>
                  <a:txBody>
                    <a:bodyPr/>
                    <a:lstStyle/>
                    <a:p>
                      <a:r>
                        <a:rPr lang="en-IN" b="0" dirty="0">
                          <a:effectLst/>
                        </a:rPr>
                        <a:t>double helix</a:t>
                      </a:r>
                    </a:p>
                  </a:txBody>
                  <a:tcPr anchor="ctr"/>
                </a:tc>
                <a:tc>
                  <a:txBody>
                    <a:bodyPr/>
                    <a:lstStyle/>
                    <a:p>
                      <a:r>
                        <a:rPr lang="en-IN" sz="1800" b="0" i="0" kern="1200" dirty="0">
                          <a:solidFill>
                            <a:schemeClr val="dk1"/>
                          </a:solidFill>
                          <a:effectLst/>
                          <a:latin typeface="+mn-lt"/>
                          <a:ea typeface="+mn-ea"/>
                          <a:cs typeface="+mn-cs"/>
                        </a:rPr>
                        <a:t>usually, single stranded</a:t>
                      </a:r>
                      <a:endParaRPr lang="en-IN" dirty="0">
                        <a:solidFill>
                          <a:schemeClr val="tx1"/>
                        </a:solidFill>
                      </a:endParaRPr>
                    </a:p>
                  </a:txBody>
                  <a:tcPr/>
                </a:tc>
                <a:extLst>
                  <a:ext uri="{0D108BD9-81ED-4DB2-BD59-A6C34878D82A}">
                    <a16:rowId xmlns:a16="http://schemas.microsoft.com/office/drawing/2014/main" val="3528962697"/>
                  </a:ext>
                </a:extLst>
              </a:tr>
              <a:tr h="370840">
                <a:tc>
                  <a:txBody>
                    <a:bodyPr/>
                    <a:lstStyle/>
                    <a:p>
                      <a:r>
                        <a:rPr lang="en-IN" sz="1800" b="0" i="0" kern="1200" dirty="0">
                          <a:solidFill>
                            <a:schemeClr val="dk1"/>
                          </a:solidFill>
                          <a:effectLst/>
                          <a:latin typeface="+mn-lt"/>
                          <a:ea typeface="+mn-ea"/>
                          <a:cs typeface="+mn-cs"/>
                        </a:rPr>
                        <a:t>Sugar</a:t>
                      </a:r>
                      <a:endParaRPr lang="en-IN" dirty="0">
                        <a:solidFill>
                          <a:schemeClr val="tx1"/>
                        </a:solidFill>
                      </a:endParaRPr>
                    </a:p>
                  </a:txBody>
                  <a:tcPr/>
                </a:tc>
                <a:tc>
                  <a:txBody>
                    <a:bodyPr/>
                    <a:lstStyle/>
                    <a:p>
                      <a:r>
                        <a:rPr lang="en-IN" b="0" dirty="0">
                          <a:effectLst/>
                        </a:rPr>
                        <a:t>deoxyribose</a:t>
                      </a:r>
                    </a:p>
                  </a:txBody>
                  <a:tcPr anchor="ctr"/>
                </a:tc>
                <a:tc>
                  <a:txBody>
                    <a:bodyPr/>
                    <a:lstStyle/>
                    <a:p>
                      <a:r>
                        <a:rPr lang="en-IN" sz="1800" b="0" i="0" kern="1200" dirty="0">
                          <a:solidFill>
                            <a:schemeClr val="dk1"/>
                          </a:solidFill>
                          <a:effectLst/>
                          <a:latin typeface="+mn-lt"/>
                          <a:ea typeface="+mn-ea"/>
                          <a:cs typeface="+mn-cs"/>
                        </a:rPr>
                        <a:t>ribose</a:t>
                      </a:r>
                      <a:endParaRPr lang="en-IN" dirty="0">
                        <a:solidFill>
                          <a:schemeClr val="tx1"/>
                        </a:solidFill>
                      </a:endParaRPr>
                    </a:p>
                  </a:txBody>
                  <a:tcPr/>
                </a:tc>
                <a:extLst>
                  <a:ext uri="{0D108BD9-81ED-4DB2-BD59-A6C34878D82A}">
                    <a16:rowId xmlns:a16="http://schemas.microsoft.com/office/drawing/2014/main" val="3131489019"/>
                  </a:ext>
                </a:extLst>
              </a:tr>
              <a:tr h="370840">
                <a:tc>
                  <a:txBody>
                    <a:bodyPr/>
                    <a:lstStyle/>
                    <a:p>
                      <a:pPr algn="l"/>
                      <a:r>
                        <a:rPr lang="en-IN" b="0" dirty="0">
                          <a:effectLst/>
                          <a:latin typeface="+mn-lt"/>
                        </a:rPr>
                        <a:t>Pyrimidines</a:t>
                      </a:r>
                    </a:p>
                  </a:txBody>
                  <a:tcPr anchor="ctr"/>
                </a:tc>
                <a:tc>
                  <a:txBody>
                    <a:bodyPr/>
                    <a:lstStyle/>
                    <a:p>
                      <a:r>
                        <a:rPr lang="en-IN" b="0" dirty="0">
                          <a:effectLst/>
                        </a:rPr>
                        <a:t>cytosine, thymine</a:t>
                      </a:r>
                    </a:p>
                  </a:txBody>
                  <a:tcPr anchor="ctr"/>
                </a:tc>
                <a:tc>
                  <a:txBody>
                    <a:bodyPr/>
                    <a:lstStyle/>
                    <a:p>
                      <a:r>
                        <a:rPr lang="en-IN" sz="1800" b="0" i="0" kern="1200" dirty="0">
                          <a:solidFill>
                            <a:schemeClr val="dk1"/>
                          </a:solidFill>
                          <a:effectLst/>
                          <a:latin typeface="+mn-lt"/>
                          <a:ea typeface="+mn-ea"/>
                          <a:cs typeface="+mn-cs"/>
                        </a:rPr>
                        <a:t>cytosine, uracil</a:t>
                      </a:r>
                      <a:endParaRPr lang="en-IN" dirty="0">
                        <a:solidFill>
                          <a:schemeClr val="tx1"/>
                        </a:solidFill>
                      </a:endParaRPr>
                    </a:p>
                  </a:txBody>
                  <a:tcPr/>
                </a:tc>
                <a:extLst>
                  <a:ext uri="{0D108BD9-81ED-4DB2-BD59-A6C34878D82A}">
                    <a16:rowId xmlns:a16="http://schemas.microsoft.com/office/drawing/2014/main" val="1813281807"/>
                  </a:ext>
                </a:extLst>
              </a:tr>
              <a:tr h="370840">
                <a:tc>
                  <a:txBody>
                    <a:bodyPr/>
                    <a:lstStyle/>
                    <a:p>
                      <a:pPr algn="l"/>
                      <a:r>
                        <a:rPr lang="en-IN" sz="1800" b="0" i="0" kern="1200" dirty="0">
                          <a:solidFill>
                            <a:schemeClr val="dk1"/>
                          </a:solidFill>
                          <a:effectLst/>
                          <a:latin typeface="+mn-lt"/>
                          <a:ea typeface="+mn-ea"/>
                          <a:cs typeface="+mn-cs"/>
                        </a:rPr>
                        <a:t>Purines</a:t>
                      </a:r>
                      <a:endParaRPr lang="en-IN" b="0" dirty="0">
                        <a:effectLst/>
                        <a:latin typeface="Open Sans" panose="020B0606030504020204" pitchFamily="34" charset="0"/>
                      </a:endParaRPr>
                    </a:p>
                  </a:txBody>
                  <a:tcPr anchor="ctr"/>
                </a:tc>
                <a:tc>
                  <a:txBody>
                    <a:bodyPr/>
                    <a:lstStyle/>
                    <a:p>
                      <a:r>
                        <a:rPr lang="en-IN" b="0" dirty="0">
                          <a:effectLst/>
                        </a:rPr>
                        <a:t>adenine, guanine</a:t>
                      </a:r>
                    </a:p>
                  </a:txBody>
                  <a:tcPr anchor="ctr"/>
                </a:tc>
                <a:tc>
                  <a:txBody>
                    <a:bodyPr/>
                    <a:lstStyle/>
                    <a:p>
                      <a:r>
                        <a:rPr lang="en-IN" sz="1800" b="0" i="0" kern="1200" dirty="0">
                          <a:solidFill>
                            <a:schemeClr val="dk1"/>
                          </a:solidFill>
                          <a:effectLst/>
                          <a:latin typeface="+mn-lt"/>
                          <a:ea typeface="+mn-ea"/>
                          <a:cs typeface="+mn-cs"/>
                        </a:rPr>
                        <a:t>adenine, guanine</a:t>
                      </a:r>
                      <a:endParaRPr lang="en-IN" dirty="0">
                        <a:solidFill>
                          <a:schemeClr val="tx1"/>
                        </a:solidFill>
                      </a:endParaRPr>
                    </a:p>
                  </a:txBody>
                  <a:tcPr/>
                </a:tc>
                <a:extLst>
                  <a:ext uri="{0D108BD9-81ED-4DB2-BD59-A6C34878D82A}">
                    <a16:rowId xmlns:a16="http://schemas.microsoft.com/office/drawing/2014/main" val="978169128"/>
                  </a:ext>
                </a:extLst>
              </a:tr>
            </a:tbl>
          </a:graphicData>
        </a:graphic>
      </p:graphicFrame>
    </p:spTree>
    <p:extLst>
      <p:ext uri="{BB962C8B-B14F-4D97-AF65-F5344CB8AC3E}">
        <p14:creationId xmlns:p14="http://schemas.microsoft.com/office/powerpoint/2010/main" val="3431334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CBE40-3559-1674-6BD4-FA6D1EDFB7B4}"/>
              </a:ext>
            </a:extLst>
          </p:cNvPr>
          <p:cNvSpPr>
            <a:spLocks noGrp="1"/>
          </p:cNvSpPr>
          <p:nvPr>
            <p:ph type="title"/>
          </p:nvPr>
        </p:nvSpPr>
        <p:spPr/>
        <p:txBody>
          <a:bodyPr/>
          <a:lstStyle/>
          <a:p>
            <a:r>
              <a:rPr lang="en-US" dirty="0"/>
              <a:t>Summary</a:t>
            </a:r>
            <a:endParaRPr lang="en-IN" dirty="0"/>
          </a:p>
        </p:txBody>
      </p:sp>
      <p:sp>
        <p:nvSpPr>
          <p:cNvPr id="3" name="Content Placeholder 2">
            <a:extLst>
              <a:ext uri="{FF2B5EF4-FFF2-40B4-BE49-F238E27FC236}">
                <a16:creationId xmlns:a16="http://schemas.microsoft.com/office/drawing/2014/main" id="{5665A329-FEF5-2A98-3689-5952DA964C82}"/>
              </a:ext>
            </a:extLst>
          </p:cNvPr>
          <p:cNvSpPr>
            <a:spLocks noGrp="1"/>
          </p:cNvSpPr>
          <p:nvPr>
            <p:ph idx="1"/>
          </p:nvPr>
        </p:nvSpPr>
        <p:spPr/>
        <p:txBody>
          <a:bodyPr>
            <a:normAutofit fontScale="92500"/>
          </a:bodyPr>
          <a:lstStyle/>
          <a:p>
            <a:pPr marL="0" indent="0">
              <a:buNone/>
            </a:pPr>
            <a:r>
              <a:rPr lang="en-US" dirty="0"/>
              <a:t>Nucleic acids (DNA and RNA) are polymers of nucleotides (sugar, nitrogenous base, and phosphate group).</a:t>
            </a:r>
          </a:p>
          <a:p>
            <a:r>
              <a:rPr lang="en-US" dirty="0"/>
              <a:t>DNA is double-stranded with a helical structure, carrying a cell’s genetic blueprint.</a:t>
            </a:r>
          </a:p>
          <a:p>
            <a:r>
              <a:rPr lang="en-US" dirty="0"/>
              <a:t>RNA is single-stranded and involved in protein synthesis and regulation.</a:t>
            </a:r>
          </a:p>
          <a:p>
            <a:pPr lvl="1">
              <a:buFont typeface="Arial" panose="020B0604020202020204" pitchFamily="34" charset="0"/>
              <a:buChar char="•"/>
            </a:pPr>
            <a:r>
              <a:rPr lang="en-US" dirty="0"/>
              <a:t>mRNA carries genetic instructions for protein synthesis.</a:t>
            </a:r>
          </a:p>
          <a:p>
            <a:pPr lvl="1">
              <a:buFont typeface="Arial" panose="020B0604020202020204" pitchFamily="34" charset="0"/>
              <a:buChar char="•"/>
            </a:pPr>
            <a:r>
              <a:rPr lang="en-US" dirty="0"/>
              <a:t>rRNA, tRNA, and miRNA play roles in the protein synthesis and regulation.</a:t>
            </a:r>
          </a:p>
        </p:txBody>
      </p:sp>
    </p:spTree>
    <p:extLst>
      <p:ext uri="{BB962C8B-B14F-4D97-AF65-F5344CB8AC3E}">
        <p14:creationId xmlns:p14="http://schemas.microsoft.com/office/powerpoint/2010/main" val="2551963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1988237"/>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nucleic acids' structure and define the two types of nucleic acids.</a:t>
            </a:r>
          </a:p>
          <a:p>
            <a:pPr marL="457200" indent="-457200">
              <a:buFont typeface="Arial" panose="020B0604020202020204" pitchFamily="34" charset="0"/>
              <a:buChar char="•"/>
              <a:tabLst>
                <a:tab pos="457200" algn="l"/>
              </a:tabLst>
            </a:pPr>
            <a:r>
              <a:rPr lang="en-US" b="1" i="0" dirty="0"/>
              <a:t>Explain</a:t>
            </a:r>
            <a:r>
              <a:rPr lang="en-US" i="0" dirty="0"/>
              <a:t> DNA's structure and role.</a:t>
            </a:r>
          </a:p>
          <a:p>
            <a:pPr marL="457200" indent="-457200">
              <a:buFont typeface="Arial" panose="020B0604020202020204" pitchFamily="34" charset="0"/>
              <a:buChar char="•"/>
              <a:tabLst>
                <a:tab pos="457200" algn="l"/>
              </a:tabLst>
            </a:pPr>
            <a:r>
              <a:rPr lang="en-US" b="1" i="0" dirty="0"/>
              <a:t>Explain</a:t>
            </a:r>
            <a:r>
              <a:rPr lang="en-US" i="0" dirty="0"/>
              <a:t> RNA's structure and roles.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6D01-A650-3766-71EC-F3798DF89E39}"/>
              </a:ext>
            </a:extLst>
          </p:cNvPr>
          <p:cNvSpPr>
            <a:spLocks noGrp="1"/>
          </p:cNvSpPr>
          <p:nvPr>
            <p:ph type="title"/>
          </p:nvPr>
        </p:nvSpPr>
        <p:spPr/>
        <p:txBody>
          <a:bodyPr/>
          <a:lstStyle/>
          <a:p>
            <a:r>
              <a:rPr lang="en-US" dirty="0"/>
              <a:t>Nucleic Acids</a:t>
            </a:r>
            <a:endParaRPr lang="en-IN" sz="1600" baseline="-25000" dirty="0"/>
          </a:p>
        </p:txBody>
      </p:sp>
      <p:sp>
        <p:nvSpPr>
          <p:cNvPr id="3" name="Content Placeholder 2">
            <a:extLst>
              <a:ext uri="{FF2B5EF4-FFF2-40B4-BE49-F238E27FC236}">
                <a16:creationId xmlns:a16="http://schemas.microsoft.com/office/drawing/2014/main" id="{710A11FC-237D-FAA8-B07C-2249B9D513A1}"/>
              </a:ext>
            </a:extLst>
          </p:cNvPr>
          <p:cNvSpPr>
            <a:spLocks noGrp="1"/>
          </p:cNvSpPr>
          <p:nvPr>
            <p:ph idx="1"/>
          </p:nvPr>
        </p:nvSpPr>
        <p:spPr>
          <a:xfrm>
            <a:off x="457199" y="1280160"/>
            <a:ext cx="8229600" cy="4572000"/>
          </a:xfrm>
        </p:spPr>
        <p:txBody>
          <a:bodyPr>
            <a:normAutofit/>
          </a:bodyPr>
          <a:lstStyle/>
          <a:p>
            <a:pPr marL="0" indent="0">
              <a:buNone/>
            </a:pPr>
            <a:r>
              <a:rPr lang="en-US" b="1" dirty="0"/>
              <a:t>Nucleic acids </a:t>
            </a:r>
            <a:r>
              <a:rPr lang="en-US" dirty="0"/>
              <a:t>(DNA and RNA) carry genetic instructions for the cell’s functioning.</a:t>
            </a:r>
          </a:p>
          <a:p>
            <a:r>
              <a:rPr lang="en-US" dirty="0"/>
              <a:t>DNA and RNA are </a:t>
            </a:r>
            <a:r>
              <a:rPr lang="en-US" b="1" dirty="0"/>
              <a:t>polynucleotides</a:t>
            </a:r>
            <a:r>
              <a:rPr lang="en-US" dirty="0"/>
              <a:t> (chain of nucleotide monomers).</a:t>
            </a:r>
          </a:p>
          <a:p>
            <a:r>
              <a:rPr lang="en-US" dirty="0"/>
              <a:t>Each </a:t>
            </a:r>
            <a:r>
              <a:rPr lang="en-US" b="1" dirty="0"/>
              <a:t>nucleotide</a:t>
            </a:r>
            <a:r>
              <a:rPr lang="en-US" dirty="0"/>
              <a:t> contains a nitrogenous base, pentose sugar, and phosphate group.</a:t>
            </a:r>
          </a:p>
          <a:p>
            <a:pPr marL="0" indent="0">
              <a:buNone/>
            </a:pPr>
            <a:endParaRPr lang="en-US" dirty="0"/>
          </a:p>
        </p:txBody>
      </p:sp>
    </p:spTree>
    <p:extLst>
      <p:ext uri="{BB962C8B-B14F-4D97-AF65-F5344CB8AC3E}">
        <p14:creationId xmlns:p14="http://schemas.microsoft.com/office/powerpoint/2010/main" val="96885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6D01-A650-3766-71EC-F3798DF89E39}"/>
              </a:ext>
            </a:extLst>
          </p:cNvPr>
          <p:cNvSpPr>
            <a:spLocks noGrp="1"/>
          </p:cNvSpPr>
          <p:nvPr>
            <p:ph type="title"/>
          </p:nvPr>
        </p:nvSpPr>
        <p:spPr/>
        <p:txBody>
          <a:bodyPr/>
          <a:lstStyle/>
          <a:p>
            <a:r>
              <a:rPr lang="en-US" dirty="0"/>
              <a:t>Deoxyribonucleic Acid (DNA)</a:t>
            </a:r>
            <a:endParaRPr lang="en-IN" sz="1600" baseline="-25000" dirty="0"/>
          </a:p>
        </p:txBody>
      </p:sp>
      <p:sp>
        <p:nvSpPr>
          <p:cNvPr id="3" name="Content Placeholder 2">
            <a:extLst>
              <a:ext uri="{FF2B5EF4-FFF2-40B4-BE49-F238E27FC236}">
                <a16:creationId xmlns:a16="http://schemas.microsoft.com/office/drawing/2014/main" id="{710A11FC-237D-FAA8-B07C-2249B9D513A1}"/>
              </a:ext>
            </a:extLst>
          </p:cNvPr>
          <p:cNvSpPr>
            <a:spLocks noGrp="1"/>
          </p:cNvSpPr>
          <p:nvPr>
            <p:ph idx="1"/>
          </p:nvPr>
        </p:nvSpPr>
        <p:spPr>
          <a:xfrm>
            <a:off x="457199" y="1280160"/>
            <a:ext cx="5334001" cy="4572000"/>
          </a:xfrm>
        </p:spPr>
        <p:txBody>
          <a:bodyPr>
            <a:normAutofit/>
          </a:bodyPr>
          <a:lstStyle/>
          <a:p>
            <a:pPr marL="0" indent="0">
              <a:buNone/>
            </a:pPr>
            <a:r>
              <a:rPr lang="en-US" b="1" dirty="0"/>
              <a:t>Deoxyribonucleic acid</a:t>
            </a:r>
            <a:r>
              <a:rPr lang="en-US" dirty="0"/>
              <a:t> (DNA) is the genetic material in both eukaryotes (housed in organelles) and prokaryotes (in the cytoplasm). </a:t>
            </a:r>
          </a:p>
          <a:p>
            <a:pPr marL="893763"/>
            <a:r>
              <a:rPr lang="en-US" dirty="0"/>
              <a:t>A cell's entire set of genes is its genome. </a:t>
            </a:r>
          </a:p>
          <a:p>
            <a:pPr marL="893763"/>
            <a:r>
              <a:rPr lang="en-US" dirty="0"/>
              <a:t>DNA regulates cellular activities by controlling gene expression for proteins and RNAs.</a:t>
            </a:r>
            <a:endParaRPr lang="en-IN" dirty="0"/>
          </a:p>
        </p:txBody>
      </p:sp>
      <p:sp>
        <p:nvSpPr>
          <p:cNvPr id="9" name="TextBox 8">
            <a:extLst>
              <a:ext uri="{FF2B5EF4-FFF2-40B4-BE49-F238E27FC236}">
                <a16:creationId xmlns:a16="http://schemas.microsoft.com/office/drawing/2014/main" id="{581B2E7A-2912-96F8-4A91-5230D2F76CC5}"/>
              </a:ext>
              <a:ext uri="{C183D7F6-B498-43B3-948B-1728B52AA6E4}">
                <adec:decorative xmlns:adec="http://schemas.microsoft.com/office/drawing/2017/decorative" val="0"/>
              </a:ext>
            </a:extLst>
          </p:cNvPr>
          <p:cNvSpPr txBox="1"/>
          <p:nvPr/>
        </p:nvSpPr>
        <p:spPr>
          <a:xfrm>
            <a:off x="6926376" y="1296442"/>
            <a:ext cx="1181100" cy="307777"/>
          </a:xfrm>
          <a:prstGeom prst="rect">
            <a:avLst/>
          </a:prstGeom>
          <a:noFill/>
        </p:spPr>
        <p:txBody>
          <a:bodyPr wrap="square" rtlCol="0">
            <a:spAutoFit/>
          </a:bodyPr>
          <a:lstStyle/>
          <a:p>
            <a:r>
              <a:rPr lang="en-US" sz="1400" b="1" dirty="0"/>
              <a:t>3.5 Figure 1</a:t>
            </a:r>
          </a:p>
        </p:txBody>
      </p:sp>
      <p:pic>
        <p:nvPicPr>
          <p:cNvPr id="4" name="Content Placeholder 6" descr="A cell with a nucleus full of chromosomes is shown. Chromosomes are made up of histones, which in turn are made up of genes. These genes are built out of helical D N A, and D N A is made up of base-paired nucleotides.">
            <a:extLst>
              <a:ext uri="{FF2B5EF4-FFF2-40B4-BE49-F238E27FC236}">
                <a16:creationId xmlns:a16="http://schemas.microsoft.com/office/drawing/2014/main" id="{8EBA013D-9A9C-2E71-BAD6-569021494DC4}"/>
              </a:ext>
            </a:extLst>
          </p:cNvPr>
          <p:cNvPicPr>
            <a:picLocks noChangeAspect="1"/>
          </p:cNvPicPr>
          <p:nvPr/>
        </p:nvPicPr>
        <p:blipFill>
          <a:blip r:embed="rId2"/>
          <a:srcRect l="25001" t="5334" r="23147" b="3000"/>
          <a:stretch/>
        </p:blipFill>
        <p:spPr>
          <a:xfrm>
            <a:off x="5814884" y="1676400"/>
            <a:ext cx="3329116" cy="3269667"/>
          </a:xfrm>
          <a:prstGeom prst="rect">
            <a:avLst/>
          </a:prstGeom>
        </p:spPr>
      </p:pic>
      <p:sp>
        <p:nvSpPr>
          <p:cNvPr id="10" name="TextBox 9">
            <a:extLst>
              <a:ext uri="{FF2B5EF4-FFF2-40B4-BE49-F238E27FC236}">
                <a16:creationId xmlns:a16="http://schemas.microsoft.com/office/drawing/2014/main" id="{BC7D1848-EA98-B8B8-C180-B55FFE81C87B}"/>
              </a:ext>
            </a:extLst>
          </p:cNvPr>
          <p:cNvSpPr txBox="1"/>
          <p:nvPr/>
        </p:nvSpPr>
        <p:spPr>
          <a:xfrm>
            <a:off x="6028763" y="5030778"/>
            <a:ext cx="2976325" cy="246221"/>
          </a:xfrm>
          <a:prstGeom prst="rect">
            <a:avLst/>
          </a:prstGeom>
          <a:noFill/>
        </p:spPr>
        <p:txBody>
          <a:bodyPr wrap="square">
            <a:spAutoFit/>
          </a:bodyPr>
          <a:lstStyle/>
          <a:p>
            <a:pPr algn="ctr"/>
            <a:r>
              <a:rPr lang="en-US" sz="1000" dirty="0"/>
              <a:t>WaSu-Bio on Wikimedia Commons. "DNA packing."</a:t>
            </a:r>
          </a:p>
        </p:txBody>
      </p:sp>
    </p:spTree>
    <p:extLst>
      <p:ext uri="{BB962C8B-B14F-4D97-AF65-F5344CB8AC3E}">
        <p14:creationId xmlns:p14="http://schemas.microsoft.com/office/powerpoint/2010/main" val="303369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BBFA-2FE5-1905-CCDD-E13050D75848}"/>
              </a:ext>
            </a:extLst>
          </p:cNvPr>
          <p:cNvSpPr>
            <a:spLocks noGrp="1"/>
          </p:cNvSpPr>
          <p:nvPr>
            <p:ph type="title"/>
          </p:nvPr>
        </p:nvSpPr>
        <p:spPr/>
        <p:txBody>
          <a:bodyPr/>
          <a:lstStyle/>
          <a:p>
            <a:r>
              <a:rPr lang="en-US" dirty="0"/>
              <a:t>Ribonucleic Acid (RNA)</a:t>
            </a:r>
            <a:endParaRPr lang="en-IN" sz="1600" baseline="-25000" dirty="0"/>
          </a:p>
        </p:txBody>
      </p:sp>
      <p:sp>
        <p:nvSpPr>
          <p:cNvPr id="3" name="Content Placeholder 2">
            <a:extLst>
              <a:ext uri="{FF2B5EF4-FFF2-40B4-BE49-F238E27FC236}">
                <a16:creationId xmlns:a16="http://schemas.microsoft.com/office/drawing/2014/main" id="{421D3138-2178-48BE-FEB1-54595EF7DF2C}"/>
              </a:ext>
            </a:extLst>
          </p:cNvPr>
          <p:cNvSpPr>
            <a:spLocks noGrp="1"/>
          </p:cNvSpPr>
          <p:nvPr>
            <p:ph idx="1"/>
          </p:nvPr>
        </p:nvSpPr>
        <p:spPr/>
        <p:txBody>
          <a:bodyPr>
            <a:normAutofit/>
          </a:bodyPr>
          <a:lstStyle/>
          <a:p>
            <a:pPr marL="0" indent="0">
              <a:buNone/>
            </a:pPr>
            <a:r>
              <a:rPr lang="en-US" b="1" dirty="0"/>
              <a:t>Ribonucleic acid</a:t>
            </a:r>
            <a:r>
              <a:rPr lang="en-US" dirty="0"/>
              <a:t> (RNA) is involved in protein synthesis, using messenger RNA (mRNA) transcribed from DNA.</a:t>
            </a:r>
          </a:p>
          <a:p>
            <a:r>
              <a:rPr lang="en-US" dirty="0"/>
              <a:t>Other RNA types (rRNA, tRNA, miRNA) regulate protein synthesis.</a:t>
            </a:r>
          </a:p>
        </p:txBody>
      </p:sp>
    </p:spTree>
    <p:extLst>
      <p:ext uri="{BB962C8B-B14F-4D97-AF65-F5344CB8AC3E}">
        <p14:creationId xmlns:p14="http://schemas.microsoft.com/office/powerpoint/2010/main" val="63529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molecular structure of a nucleotide is shown. The core of the nucleotide is a pentose whose carbon residues are numbered one prime through five prime. The base is attached to the one prime carbon, and the phosphate is attached to the five prime carbon. Two kinds of pentose are found in nucleotides: ribose and deoxyribose. Deoxyribose has a hydrogen instead of OH at the two prime position. Five kinds of base are found in nucleotides. Two of these, adenine and guanine, are purine bases with two rings fused together. The other three, cytosine, thymine and uracil, have one six-membered ring.">
            <a:extLst>
              <a:ext uri="{FF2B5EF4-FFF2-40B4-BE49-F238E27FC236}">
                <a16:creationId xmlns:a16="http://schemas.microsoft.com/office/drawing/2014/main" id="{FE34C9E3-8B92-AE84-A5F3-A688E91A921E}"/>
              </a:ext>
            </a:extLst>
          </p:cNvPr>
          <p:cNvSpPr>
            <a:spLocks noGrp="1"/>
          </p:cNvSpPr>
          <p:nvPr>
            <p:ph type="title"/>
          </p:nvPr>
        </p:nvSpPr>
        <p:spPr/>
        <p:txBody>
          <a:bodyPr/>
          <a:lstStyle/>
          <a:p>
            <a:r>
              <a:rPr lang="en-US" dirty="0"/>
              <a:t>3.5 Figure 2</a:t>
            </a:r>
            <a:endParaRPr lang="en-IN" dirty="0"/>
          </a:p>
        </p:txBody>
      </p:sp>
      <p:sp>
        <p:nvSpPr>
          <p:cNvPr id="3" name="TextBox 2">
            <a:extLst>
              <a:ext uri="{FF2B5EF4-FFF2-40B4-BE49-F238E27FC236}">
                <a16:creationId xmlns:a16="http://schemas.microsoft.com/office/drawing/2014/main" id="{C6476F76-EF52-133A-95CD-1F4B153F00E1}"/>
              </a:ext>
            </a:extLst>
          </p:cNvPr>
          <p:cNvSpPr txBox="1"/>
          <p:nvPr/>
        </p:nvSpPr>
        <p:spPr>
          <a:xfrm>
            <a:off x="1981200" y="5661859"/>
            <a:ext cx="5181600" cy="246221"/>
          </a:xfrm>
          <a:prstGeom prst="rect">
            <a:avLst/>
          </a:prstGeom>
          <a:noFill/>
        </p:spPr>
        <p:txBody>
          <a:bodyPr wrap="square">
            <a:spAutoFit/>
          </a:bodyPr>
          <a:lstStyle/>
          <a:p>
            <a:pPr algn="ctr"/>
            <a:r>
              <a:rPr lang="en-US" sz="1000" dirty="0"/>
              <a:t>OpenStax. "Nucleotides." Modified. </a:t>
            </a:r>
          </a:p>
        </p:txBody>
      </p:sp>
      <p:pic>
        <p:nvPicPr>
          <p:cNvPr id="7" name="Content Placeholder 5" descr="The molecular structure of a nucleotide is shown. The core of the nucleotide is a pentose whose carbon residues are numbered one prime through five prime. The base is attached to the one prime carbon, and the phosphate is attached to the five prime carbon. Two kinds of pentose are found in nucleotides: ribose and deoxyribose. Deoxyribose has a hydrogen instead of O H at the two prime position. Five kinds of base are found in nucleotides. Two of these, adenine and guanine, are purine bases with two rings fused together. The other three, cytosine, thymine and uracil, have one six-membered ring.">
            <a:extLst>
              <a:ext uri="{FF2B5EF4-FFF2-40B4-BE49-F238E27FC236}">
                <a16:creationId xmlns:a16="http://schemas.microsoft.com/office/drawing/2014/main" id="{27B1E3C0-C0A8-1661-9433-C2602DDEA558}"/>
              </a:ext>
            </a:extLst>
          </p:cNvPr>
          <p:cNvPicPr>
            <a:picLocks noChangeAspect="1"/>
          </p:cNvPicPr>
          <p:nvPr/>
        </p:nvPicPr>
        <p:blipFill>
          <a:blip r:embed="rId3"/>
          <a:srcRect l="19444" t="3667" r="19444" b="3000"/>
          <a:stretch/>
        </p:blipFill>
        <p:spPr>
          <a:xfrm>
            <a:off x="1940650" y="1196539"/>
            <a:ext cx="5262699" cy="4465320"/>
          </a:xfrm>
          <a:prstGeom prst="rect">
            <a:avLst/>
          </a:prstGeom>
        </p:spPr>
      </p:pic>
    </p:spTree>
    <p:extLst>
      <p:ext uri="{BB962C8B-B14F-4D97-AF65-F5344CB8AC3E}">
        <p14:creationId xmlns:p14="http://schemas.microsoft.com/office/powerpoint/2010/main" val="299360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B4D40-0872-0319-E3F9-3B06C37C0929}"/>
              </a:ext>
            </a:extLst>
          </p:cNvPr>
          <p:cNvSpPr>
            <a:spLocks noGrp="1"/>
          </p:cNvSpPr>
          <p:nvPr>
            <p:ph type="title"/>
          </p:nvPr>
        </p:nvSpPr>
        <p:spPr/>
        <p:txBody>
          <a:bodyPr/>
          <a:lstStyle/>
          <a:p>
            <a:r>
              <a:rPr lang="en-US" dirty="0"/>
              <a:t>DNA and RNA</a:t>
            </a:r>
            <a:r>
              <a:rPr lang="en-US" sz="1400" baseline="-25000" dirty="0"/>
              <a:t>1</a:t>
            </a:r>
            <a:endParaRPr lang="en-IN" sz="1400" baseline="-25000" dirty="0"/>
          </a:p>
        </p:txBody>
      </p:sp>
      <p:sp>
        <p:nvSpPr>
          <p:cNvPr id="3" name="Content Placeholder 2">
            <a:extLst>
              <a:ext uri="{FF2B5EF4-FFF2-40B4-BE49-F238E27FC236}">
                <a16:creationId xmlns:a16="http://schemas.microsoft.com/office/drawing/2014/main" id="{7E1AF948-98A9-6EB6-18D7-0AB52733404D}"/>
              </a:ext>
            </a:extLst>
          </p:cNvPr>
          <p:cNvSpPr>
            <a:spLocks noGrp="1"/>
          </p:cNvSpPr>
          <p:nvPr>
            <p:ph idx="1"/>
          </p:nvPr>
        </p:nvSpPr>
        <p:spPr/>
        <p:txBody>
          <a:bodyPr>
            <a:normAutofit/>
          </a:bodyPr>
          <a:lstStyle/>
          <a:p>
            <a:r>
              <a:rPr lang="en-US" dirty="0"/>
              <a:t>DNA nucleotide bases are adenine, guanine, cytosine, and thymine (replaced by uracil in RNA).</a:t>
            </a:r>
            <a:endParaRPr lang="en-IN" dirty="0"/>
          </a:p>
          <a:p>
            <a:r>
              <a:rPr lang="en-US" dirty="0"/>
              <a:t>Adenine and guanine are </a:t>
            </a:r>
            <a:r>
              <a:rPr lang="en-US" b="1" dirty="0"/>
              <a:t>purines</a:t>
            </a:r>
            <a:r>
              <a:rPr lang="en-US" dirty="0"/>
              <a:t> (two rings) and cytosine, thymine, and uracil are </a:t>
            </a:r>
            <a:r>
              <a:rPr lang="en-US" b="1" dirty="0"/>
              <a:t>pyrimidines</a:t>
            </a:r>
            <a:r>
              <a:rPr lang="en-US" dirty="0"/>
              <a:t> (one ring).</a:t>
            </a:r>
          </a:p>
          <a:p>
            <a:r>
              <a:rPr lang="en-US" dirty="0"/>
              <a:t>DNA contains deoxyribose sugar while RNA contains a ribose sugar.</a:t>
            </a:r>
          </a:p>
        </p:txBody>
      </p:sp>
    </p:spTree>
    <p:extLst>
      <p:ext uri="{BB962C8B-B14F-4D97-AF65-F5344CB8AC3E}">
        <p14:creationId xmlns:p14="http://schemas.microsoft.com/office/powerpoint/2010/main" val="304836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B4D40-0872-0319-E3F9-3B06C37C0929}"/>
              </a:ext>
            </a:extLst>
          </p:cNvPr>
          <p:cNvSpPr>
            <a:spLocks noGrp="1"/>
          </p:cNvSpPr>
          <p:nvPr>
            <p:ph type="title"/>
          </p:nvPr>
        </p:nvSpPr>
        <p:spPr/>
        <p:txBody>
          <a:bodyPr/>
          <a:lstStyle/>
          <a:p>
            <a:r>
              <a:rPr lang="en-US" dirty="0"/>
              <a:t>DNA and RNA</a:t>
            </a:r>
            <a:r>
              <a:rPr lang="en-US" sz="1400" baseline="-25000" dirty="0"/>
              <a:t>2</a:t>
            </a:r>
            <a:endParaRPr lang="en-IN" sz="1400" baseline="-25000" dirty="0"/>
          </a:p>
        </p:txBody>
      </p:sp>
      <p:sp>
        <p:nvSpPr>
          <p:cNvPr id="3" name="Content Placeholder 2">
            <a:extLst>
              <a:ext uri="{FF2B5EF4-FFF2-40B4-BE49-F238E27FC236}">
                <a16:creationId xmlns:a16="http://schemas.microsoft.com/office/drawing/2014/main" id="{7E1AF948-98A9-6EB6-18D7-0AB52733404D}"/>
              </a:ext>
            </a:extLst>
          </p:cNvPr>
          <p:cNvSpPr>
            <a:spLocks noGrp="1"/>
          </p:cNvSpPr>
          <p:nvPr>
            <p:ph idx="1"/>
          </p:nvPr>
        </p:nvSpPr>
        <p:spPr/>
        <p:txBody>
          <a:bodyPr>
            <a:normAutofit/>
          </a:bodyPr>
          <a:lstStyle/>
          <a:p>
            <a:r>
              <a:rPr lang="en-US" dirty="0"/>
              <a:t>Nucleotides link via a 3’, 5’ </a:t>
            </a:r>
            <a:r>
              <a:rPr lang="en-US" b="1" dirty="0"/>
              <a:t>phosphodiester linkage, </a:t>
            </a:r>
            <a:r>
              <a:rPr lang="en-US" dirty="0"/>
              <a:t>or bond, between sugar and phosphate.</a:t>
            </a:r>
          </a:p>
          <a:p>
            <a:r>
              <a:rPr lang="en-US" b="1" dirty="0"/>
              <a:t>Phosphodiester</a:t>
            </a:r>
            <a:r>
              <a:rPr lang="en-US" dirty="0"/>
              <a:t> bonds form the sugar-phosphate backbones of DNA and RNA.</a:t>
            </a:r>
            <a:endParaRPr lang="en-IN" dirty="0"/>
          </a:p>
        </p:txBody>
      </p:sp>
    </p:spTree>
    <p:extLst>
      <p:ext uri="{BB962C8B-B14F-4D97-AF65-F5344CB8AC3E}">
        <p14:creationId xmlns:p14="http://schemas.microsoft.com/office/powerpoint/2010/main" val="4732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F3CE-32AD-FCA6-AE8F-DEBFC315D1F7}"/>
              </a:ext>
            </a:extLst>
          </p:cNvPr>
          <p:cNvSpPr>
            <a:spLocks noGrp="1"/>
          </p:cNvSpPr>
          <p:nvPr>
            <p:ph type="title"/>
          </p:nvPr>
        </p:nvSpPr>
        <p:spPr/>
        <p:txBody>
          <a:bodyPr/>
          <a:lstStyle/>
          <a:p>
            <a:r>
              <a:rPr lang="en-US" dirty="0"/>
              <a:t>Think It Through</a:t>
            </a:r>
            <a:r>
              <a:rPr lang="en-US" sz="1400" baseline="-25000" dirty="0"/>
              <a:t>1</a:t>
            </a:r>
            <a:endParaRPr lang="en-IN" sz="1400" baseline="-25000" dirty="0"/>
          </a:p>
        </p:txBody>
      </p:sp>
      <p:sp>
        <p:nvSpPr>
          <p:cNvPr id="4" name="Content Placeholder 2">
            <a:extLst>
              <a:ext uri="{FF2B5EF4-FFF2-40B4-BE49-F238E27FC236}">
                <a16:creationId xmlns:a16="http://schemas.microsoft.com/office/drawing/2014/main" id="{83769871-EAA6-C810-61B5-D63DCC525BC2}"/>
              </a:ext>
            </a:extLst>
          </p:cNvPr>
          <p:cNvSpPr txBox="1">
            <a:spLocks/>
          </p:cNvSpPr>
          <p:nvPr/>
        </p:nvSpPr>
        <p:spPr>
          <a:xfrm>
            <a:off x="457200" y="1280159"/>
            <a:ext cx="8229600" cy="1082041"/>
          </a:xfrm>
          <a:prstGeom prst="rect">
            <a:avLst/>
          </a:prstGeom>
          <a:solidFill>
            <a:schemeClr val="accent1"/>
          </a:solidFill>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Would you naturally find a nucleotide that contains ribose as its sugar and thymine as its nitrogenous base?</a:t>
            </a:r>
          </a:p>
        </p:txBody>
      </p:sp>
    </p:spTree>
    <p:extLst>
      <p:ext uri="{BB962C8B-B14F-4D97-AF65-F5344CB8AC3E}">
        <p14:creationId xmlns:p14="http://schemas.microsoft.com/office/powerpoint/2010/main" val="1388214922"/>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2874</TotalTime>
  <Words>897</Words>
  <Application>Microsoft Office PowerPoint</Application>
  <PresentationFormat>On-screen Show (4:3)</PresentationFormat>
  <Paragraphs>87</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Open Sans</vt:lpstr>
      <vt:lpstr>Century Gothic</vt:lpstr>
      <vt:lpstr>Calibri</vt:lpstr>
      <vt:lpstr>Office Theme</vt:lpstr>
      <vt:lpstr>Lesson 3.5</vt:lpstr>
      <vt:lpstr>Objectives</vt:lpstr>
      <vt:lpstr>Nucleic Acids</vt:lpstr>
      <vt:lpstr>Deoxyribonucleic Acid (DNA)</vt:lpstr>
      <vt:lpstr>Ribonucleic Acid (RNA)</vt:lpstr>
      <vt:lpstr>3.5 Figure 2</vt:lpstr>
      <vt:lpstr>DNA and RNA1</vt:lpstr>
      <vt:lpstr>DNA and RNA2</vt:lpstr>
      <vt:lpstr>Think It Through1</vt:lpstr>
      <vt:lpstr>DNA Double-Helix Structure1</vt:lpstr>
      <vt:lpstr>Think It Through2</vt:lpstr>
      <vt:lpstr>Ribonucleic Acid (RNA)1</vt:lpstr>
      <vt:lpstr>Ribonucleic Acid (RNA)2</vt:lpstr>
      <vt:lpstr>Table 1: Comparison Between RNA and DNA</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199</cp:revision>
  <dcterms:created xsi:type="dcterms:W3CDTF">2013-04-26T14:43:13Z</dcterms:created>
  <dcterms:modified xsi:type="dcterms:W3CDTF">2024-10-08T14:02:53Z</dcterms:modified>
</cp:coreProperties>
</file>