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0"/>
  </p:notesMasterIdLst>
  <p:handoutMasterIdLst>
    <p:handoutMasterId r:id="rId21"/>
  </p:handoutMasterIdLst>
  <p:sldIdLst>
    <p:sldId id="272" r:id="rId3"/>
    <p:sldId id="264" r:id="rId4"/>
    <p:sldId id="274" r:id="rId5"/>
    <p:sldId id="265" r:id="rId6"/>
    <p:sldId id="282" r:id="rId7"/>
    <p:sldId id="267" r:id="rId8"/>
    <p:sldId id="281" r:id="rId9"/>
    <p:sldId id="283" r:id="rId10"/>
    <p:sldId id="271" r:id="rId11"/>
    <p:sldId id="284" r:id="rId12"/>
    <p:sldId id="285" r:id="rId13"/>
    <p:sldId id="286" r:id="rId14"/>
    <p:sldId id="287" r:id="rId15"/>
    <p:sldId id="288" r:id="rId16"/>
    <p:sldId id="289" r:id="rId17"/>
    <p:sldId id="290" r:id="rId18"/>
    <p:sldId id="28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8" autoAdjust="0"/>
    <p:restoredTop sz="86410" autoAdjust="0"/>
  </p:normalViewPr>
  <p:slideViewPr>
    <p:cSldViewPr>
      <p:cViewPr varScale="1">
        <p:scale>
          <a:sx n="95" d="100"/>
          <a:sy n="95" d="100"/>
        </p:scale>
        <p:origin x="1662"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10/22/2024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10/22/2024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2: The shoot system of a plant consists of leaves, stems, flowers, and fruits. The root system anchors the plant while absorbing water and minerals from the soil.</a:t>
            </a:r>
          </a:p>
        </p:txBody>
      </p:sp>
      <p:sp>
        <p:nvSpPr>
          <p:cNvPr id="4" name="Slide Number Placeholder 3"/>
          <p:cNvSpPr>
            <a:spLocks noGrp="1"/>
          </p:cNvSpPr>
          <p:nvPr>
            <p:ph type="sldNum" sz="quarter" idx="5"/>
          </p:nvPr>
        </p:nvSpPr>
        <p:spPr/>
        <p:txBody>
          <a:bodyPr/>
          <a:lstStyle/>
          <a:p>
            <a:fld id="{7115ED13-301A-4C0A-8C7F-A4982DED9D67}" type="slidenum">
              <a:rPr lang="en-US" smtClean="0"/>
              <a:pPr/>
              <a:t>6</a:t>
            </a:fld>
            <a:endParaRPr lang="en-US" dirty="0"/>
          </a:p>
        </p:txBody>
      </p:sp>
    </p:spTree>
    <p:extLst>
      <p:ext uri="{BB962C8B-B14F-4D97-AF65-F5344CB8AC3E}">
        <p14:creationId xmlns:p14="http://schemas.microsoft.com/office/powerpoint/2010/main" val="3065308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3627900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8EE237DB-D69B-2699-6866-2B735C0F57E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7" name="Picture 6">
            <a:extLst>
              <a:ext uri="{FF2B5EF4-FFF2-40B4-BE49-F238E27FC236}">
                <a16:creationId xmlns:a16="http://schemas.microsoft.com/office/drawing/2014/main" id="{BCB864C5-C025-AD61-C0FA-E795A83BEF2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89835D7-A8EF-B578-3E41-A31EDCE33B0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30D9DF94-522D-373B-7BE1-21AEA77000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DD4F897-D1E4-B034-EEFA-7DA412F1B8A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B896650-88AB-14AA-EEB5-0BCF3F8B96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4D1D93F-4900-EF42-495F-F738E97834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770263F-CB90-A8B5-31DE-DAFB47AF70F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04D05FF-5815-5F1C-9AFC-C631E098869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6DF0F58-B0EE-B386-8100-419923C7F4C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0C754CD4-0213-F4A7-9961-096BFF0B90F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52BEB8E-C4D9-66AA-F880-74003B06CC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A9E2335-5843-FD62-CE88-D586F46A7D4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B318965-07AB-39D2-B6B5-C13EEDBBC01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0D4EC6F-7370-8F80-59C5-DA8A05675CA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40BD5C89-C594-DEFB-7DA8-CABE165378B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031FDAA-7F9D-8304-2A1E-FC875E5AFD6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CB848E0B-A6DE-33B6-93AD-3967396FB7F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C17599D-A101-43EF-BA07-9D28DC0DA3C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30.1</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Plant Body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E762-92DE-AF94-A382-64CCEED99736}"/>
              </a:ext>
            </a:extLst>
          </p:cNvPr>
          <p:cNvSpPr>
            <a:spLocks noGrp="1"/>
          </p:cNvSpPr>
          <p:nvPr>
            <p:ph type="title"/>
          </p:nvPr>
        </p:nvSpPr>
        <p:spPr/>
        <p:txBody>
          <a:bodyPr/>
          <a:lstStyle/>
          <a:p>
            <a:r>
              <a:rPr lang="en-US" dirty="0"/>
              <a:t>Meristematic Tissues</a:t>
            </a:r>
            <a:endParaRPr lang="en-US" sz="1400" baseline="-25000" dirty="0"/>
          </a:p>
        </p:txBody>
      </p:sp>
      <p:sp>
        <p:nvSpPr>
          <p:cNvPr id="3" name="Content Placeholder 2">
            <a:extLst>
              <a:ext uri="{FF2B5EF4-FFF2-40B4-BE49-F238E27FC236}">
                <a16:creationId xmlns:a16="http://schemas.microsoft.com/office/drawing/2014/main" id="{455F1534-0E19-6E43-7B6B-A941BB269E68}"/>
              </a:ext>
            </a:extLst>
          </p:cNvPr>
          <p:cNvSpPr>
            <a:spLocks noGrp="1"/>
          </p:cNvSpPr>
          <p:nvPr>
            <p:ph idx="1"/>
          </p:nvPr>
        </p:nvSpPr>
        <p:spPr/>
        <p:txBody>
          <a:bodyPr>
            <a:normAutofit/>
          </a:bodyPr>
          <a:lstStyle/>
          <a:p>
            <a:r>
              <a:rPr lang="en-US" dirty="0"/>
              <a:t>Meristematic tissues consist of three types:</a:t>
            </a:r>
          </a:p>
          <a:p>
            <a:pPr marL="457200" indent="-457200">
              <a:buFont typeface="Arial" panose="020B0604020202020204" pitchFamily="34" charset="0"/>
              <a:buChar char="•"/>
            </a:pPr>
            <a:r>
              <a:rPr lang="en-US" b="1" dirty="0"/>
              <a:t>Apical meristems </a:t>
            </a:r>
            <a:r>
              <a:rPr lang="en-US" dirty="0"/>
              <a:t>are located at the tips of stems and roots enabling a plant to extend in length.</a:t>
            </a:r>
          </a:p>
          <a:p>
            <a:pPr marL="457200" indent="-457200">
              <a:buFont typeface="Arial" panose="020B0604020202020204" pitchFamily="34" charset="0"/>
              <a:buChar char="•"/>
            </a:pPr>
            <a:r>
              <a:rPr lang="en-US" b="1" dirty="0"/>
              <a:t>Lateral meristems </a:t>
            </a:r>
            <a:r>
              <a:rPr lang="en-US" dirty="0"/>
              <a:t>facilitate growth in thickness or girth in a maturing plant.</a:t>
            </a:r>
          </a:p>
          <a:p>
            <a:pPr marL="457200" indent="-457200">
              <a:buFont typeface="Arial" panose="020B0604020202020204" pitchFamily="34" charset="0"/>
              <a:buChar char="•"/>
            </a:pPr>
            <a:r>
              <a:rPr lang="en-US" b="1" dirty="0"/>
              <a:t>Intercalary meristems </a:t>
            </a:r>
            <a:r>
              <a:rPr lang="en-US" dirty="0"/>
              <a:t>occur only in monocots at the base of leaf blades and at nodes.</a:t>
            </a:r>
          </a:p>
        </p:txBody>
      </p:sp>
    </p:spTree>
    <p:extLst>
      <p:ext uri="{BB962C8B-B14F-4D97-AF65-F5344CB8AC3E}">
        <p14:creationId xmlns:p14="http://schemas.microsoft.com/office/powerpoint/2010/main" val="14612083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3E762-92DE-AF94-A382-64CCEED99736}"/>
              </a:ext>
            </a:extLst>
          </p:cNvPr>
          <p:cNvSpPr>
            <a:spLocks noGrp="1"/>
          </p:cNvSpPr>
          <p:nvPr>
            <p:ph type="title"/>
          </p:nvPr>
        </p:nvSpPr>
        <p:spPr/>
        <p:txBody>
          <a:bodyPr/>
          <a:lstStyle/>
          <a:p>
            <a:r>
              <a:rPr lang="en-US" dirty="0"/>
              <a:t>Plant Tissues</a:t>
            </a:r>
            <a:r>
              <a:rPr lang="en-US" sz="1400" baseline="-25000" dirty="0"/>
              <a:t>2</a:t>
            </a:r>
          </a:p>
        </p:txBody>
      </p:sp>
      <p:sp>
        <p:nvSpPr>
          <p:cNvPr id="3" name="Content Placeholder 2">
            <a:extLst>
              <a:ext uri="{FF2B5EF4-FFF2-40B4-BE49-F238E27FC236}">
                <a16:creationId xmlns:a16="http://schemas.microsoft.com/office/drawing/2014/main" id="{455F1534-0E19-6E43-7B6B-A941BB269E68}"/>
              </a:ext>
            </a:extLst>
          </p:cNvPr>
          <p:cNvSpPr>
            <a:spLocks noGrp="1"/>
          </p:cNvSpPr>
          <p:nvPr>
            <p:ph idx="1"/>
          </p:nvPr>
        </p:nvSpPr>
        <p:spPr>
          <a:xfrm>
            <a:off x="457200" y="1280160"/>
            <a:ext cx="5257800" cy="4572000"/>
          </a:xfrm>
        </p:spPr>
        <p:txBody>
          <a:bodyPr>
            <a:normAutofit fontScale="92500" lnSpcReduction="20000"/>
          </a:bodyPr>
          <a:lstStyle/>
          <a:p>
            <a:r>
              <a:rPr lang="en-US" dirty="0"/>
              <a:t>Meristems produce cells that quickly differentiate into three main types:</a:t>
            </a:r>
          </a:p>
          <a:p>
            <a:pPr marL="457200" indent="-457200">
              <a:buFont typeface="Arial" panose="020B0604020202020204" pitchFamily="34" charset="0"/>
              <a:buChar char="•"/>
            </a:pPr>
            <a:r>
              <a:rPr lang="en-US" b="1" dirty="0"/>
              <a:t>Dermal tissue </a:t>
            </a:r>
            <a:r>
              <a:rPr lang="en-US" dirty="0"/>
              <a:t>covers and protects the plant.</a:t>
            </a:r>
          </a:p>
          <a:p>
            <a:pPr marL="457200" indent="-457200">
              <a:buFont typeface="Arial" panose="020B0604020202020204" pitchFamily="34" charset="0"/>
              <a:buChar char="•"/>
            </a:pPr>
            <a:r>
              <a:rPr lang="en-US" b="1" dirty="0"/>
              <a:t>Vascular tissue </a:t>
            </a:r>
            <a:r>
              <a:rPr lang="en-US" dirty="0"/>
              <a:t>transports water, minerals, and sugars to different parts of the plant.</a:t>
            </a:r>
          </a:p>
          <a:p>
            <a:pPr marL="457200" indent="-457200">
              <a:buFont typeface="Arial" panose="020B0604020202020204" pitchFamily="34" charset="0"/>
              <a:buChar char="•"/>
            </a:pPr>
            <a:r>
              <a:rPr lang="en-US" b="1" dirty="0"/>
              <a:t>Ground tissue </a:t>
            </a:r>
            <a:r>
              <a:rPr lang="en-US" dirty="0"/>
              <a:t>serves as a site for photosynthesis, provides a supporting matrix for the vascular tissue, and helps to store water and sugars.</a:t>
            </a:r>
          </a:p>
        </p:txBody>
      </p:sp>
      <p:pic>
        <p:nvPicPr>
          <p:cNvPr id="5" name="Content Placeholder 5" descr="A micrograph of a root tip has purple centers in the cells, which are organized and splitting in some cells.">
            <a:extLst>
              <a:ext uri="{FF2B5EF4-FFF2-40B4-BE49-F238E27FC236}">
                <a16:creationId xmlns:a16="http://schemas.microsoft.com/office/drawing/2014/main" id="{FF11C726-9E6D-9A64-2AB1-1DC972E61DB1}"/>
              </a:ext>
            </a:extLst>
          </p:cNvPr>
          <p:cNvPicPr>
            <a:picLocks noChangeAspect="1"/>
          </p:cNvPicPr>
          <p:nvPr/>
        </p:nvPicPr>
        <p:blipFill>
          <a:blip r:embed="rId2"/>
          <a:srcRect l="2882" t="5333" r="2882" b="4667"/>
          <a:stretch/>
        </p:blipFill>
        <p:spPr>
          <a:xfrm>
            <a:off x="5715000" y="1637324"/>
            <a:ext cx="3303159" cy="1752600"/>
          </a:xfrm>
          <a:prstGeom prst="rect">
            <a:avLst/>
          </a:prstGeom>
        </p:spPr>
      </p:pic>
      <p:sp>
        <p:nvSpPr>
          <p:cNvPr id="6" name="TextBox 5">
            <a:extLst>
              <a:ext uri="{FF2B5EF4-FFF2-40B4-BE49-F238E27FC236}">
                <a16:creationId xmlns:a16="http://schemas.microsoft.com/office/drawing/2014/main" id="{2D33E9F5-EFDF-D392-8AD9-35431C8688C0}"/>
              </a:ext>
            </a:extLst>
          </p:cNvPr>
          <p:cNvSpPr txBox="1"/>
          <p:nvPr/>
        </p:nvSpPr>
        <p:spPr>
          <a:xfrm>
            <a:off x="5880679" y="3374851"/>
            <a:ext cx="2971800" cy="738664"/>
          </a:xfrm>
          <a:prstGeom prst="rect">
            <a:avLst/>
          </a:prstGeom>
          <a:noFill/>
        </p:spPr>
        <p:txBody>
          <a:bodyPr wrap="square">
            <a:spAutoFit/>
          </a:bodyPr>
          <a:lstStyle/>
          <a:p>
            <a:pPr algn="ctr"/>
            <a:r>
              <a:rPr lang="en-US" sz="1400" b="1" dirty="0"/>
              <a:t>30.1 Figure 3: </a:t>
            </a:r>
            <a:r>
              <a:rPr lang="en-US" sz="1400" dirty="0"/>
              <a:t>Stages of mitosis observed in the meristem tissue of a growing root tip</a:t>
            </a:r>
          </a:p>
        </p:txBody>
      </p:sp>
      <p:sp>
        <p:nvSpPr>
          <p:cNvPr id="8" name="TextBox 7">
            <a:extLst>
              <a:ext uri="{FF2B5EF4-FFF2-40B4-BE49-F238E27FC236}">
                <a16:creationId xmlns:a16="http://schemas.microsoft.com/office/drawing/2014/main" id="{06FBA5A6-ADB6-3842-887C-DD873FD3D32C}"/>
              </a:ext>
            </a:extLst>
          </p:cNvPr>
          <p:cNvSpPr txBox="1"/>
          <p:nvPr/>
        </p:nvSpPr>
        <p:spPr>
          <a:xfrm>
            <a:off x="6223579" y="4113211"/>
            <a:ext cx="2286000" cy="338554"/>
          </a:xfrm>
          <a:prstGeom prst="rect">
            <a:avLst/>
          </a:prstGeom>
          <a:noFill/>
        </p:spPr>
        <p:txBody>
          <a:bodyPr wrap="square">
            <a:spAutoFit/>
          </a:bodyPr>
          <a:lstStyle/>
          <a:p>
            <a:pPr algn="ctr"/>
            <a:r>
              <a:rPr lang="en-US" sz="800" dirty="0"/>
              <a:t>Berkshire Community College Bioscience Image Library on Wikimedia Commons. "Onion root tip."</a:t>
            </a:r>
          </a:p>
        </p:txBody>
      </p:sp>
    </p:spTree>
    <p:extLst>
      <p:ext uri="{BB962C8B-B14F-4D97-AF65-F5344CB8AC3E}">
        <p14:creationId xmlns:p14="http://schemas.microsoft.com/office/powerpoint/2010/main" val="945510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6B7B0-B562-C62D-F18D-45438F160359}"/>
              </a:ext>
            </a:extLst>
          </p:cNvPr>
          <p:cNvSpPr>
            <a:spLocks noGrp="1"/>
          </p:cNvSpPr>
          <p:nvPr>
            <p:ph type="title"/>
          </p:nvPr>
        </p:nvSpPr>
        <p:spPr/>
        <p:txBody>
          <a:bodyPr/>
          <a:lstStyle/>
          <a:p>
            <a:r>
              <a:rPr lang="en-US" dirty="0"/>
              <a:t>30.1 Figure 4</a:t>
            </a:r>
          </a:p>
        </p:txBody>
      </p:sp>
      <p:pic>
        <p:nvPicPr>
          <p:cNvPr id="6" name="Content Placeholder 5" descr="Shown is the anatomy of leaf tissue where photosynthesis occurs. The cell has a cube shape made up of several layers. The top layer is the upper epidermis, made up of the cuticle and stoma. Below the upper epidermis is the palisade mesophyll followed by the spongy mesophyll. Within the spongy mesophyll are veins, which contain xylem and phloem. The last layer of the leaf tissue is the lower epidermis.">
            <a:extLst>
              <a:ext uri="{FF2B5EF4-FFF2-40B4-BE49-F238E27FC236}">
                <a16:creationId xmlns:a16="http://schemas.microsoft.com/office/drawing/2014/main" id="{20FBBBDC-006B-B7C3-FD07-4D676D98AED4}"/>
              </a:ext>
            </a:extLst>
          </p:cNvPr>
          <p:cNvPicPr>
            <a:picLocks noGrp="1" noChangeAspect="1"/>
          </p:cNvPicPr>
          <p:nvPr>
            <p:ph idx="1"/>
          </p:nvPr>
        </p:nvPicPr>
        <p:blipFill>
          <a:blip r:embed="rId2"/>
          <a:srcRect l="14815" t="7000" r="13889" b="3000"/>
          <a:stretch/>
        </p:blipFill>
        <p:spPr>
          <a:xfrm>
            <a:off x="1333500" y="1157844"/>
            <a:ext cx="6477000" cy="4542312"/>
          </a:xfrm>
        </p:spPr>
      </p:pic>
    </p:spTree>
    <p:extLst>
      <p:ext uri="{BB962C8B-B14F-4D97-AF65-F5344CB8AC3E}">
        <p14:creationId xmlns:p14="http://schemas.microsoft.com/office/powerpoint/2010/main" val="32692344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CAFCD-4E13-B2C6-A7E8-233653355C92}"/>
              </a:ext>
            </a:extLst>
          </p:cNvPr>
          <p:cNvSpPr>
            <a:spLocks noGrp="1"/>
          </p:cNvSpPr>
          <p:nvPr>
            <p:ph type="title"/>
          </p:nvPr>
        </p:nvSpPr>
        <p:spPr/>
        <p:txBody>
          <a:bodyPr/>
          <a:lstStyle/>
          <a:p>
            <a:r>
              <a:rPr lang="en-US" dirty="0"/>
              <a:t>Plant Tissues</a:t>
            </a:r>
            <a:r>
              <a:rPr lang="en-US" sz="1400" baseline="-25000" dirty="0"/>
              <a:t>3</a:t>
            </a:r>
            <a:endParaRPr lang="en-US" dirty="0"/>
          </a:p>
        </p:txBody>
      </p:sp>
      <p:sp>
        <p:nvSpPr>
          <p:cNvPr id="3" name="Content Placeholder 2">
            <a:extLst>
              <a:ext uri="{FF2B5EF4-FFF2-40B4-BE49-F238E27FC236}">
                <a16:creationId xmlns:a16="http://schemas.microsoft.com/office/drawing/2014/main" id="{111B23C5-1893-8DDD-13DA-2976CBA8AC00}"/>
              </a:ext>
            </a:extLst>
          </p:cNvPr>
          <p:cNvSpPr>
            <a:spLocks noGrp="1"/>
          </p:cNvSpPr>
          <p:nvPr>
            <p:ph idx="1"/>
          </p:nvPr>
        </p:nvSpPr>
        <p:spPr/>
        <p:txBody>
          <a:bodyPr>
            <a:normAutofit fontScale="92500" lnSpcReduction="20000"/>
          </a:bodyPr>
          <a:lstStyle/>
          <a:p>
            <a:r>
              <a:rPr lang="en-US" dirty="0"/>
              <a:t>Plant tissues are classified as simple (composed of similar cell types) or complex (composed of different cell types).</a:t>
            </a:r>
          </a:p>
          <a:p>
            <a:pPr marL="457200" indent="-457200">
              <a:buFont typeface="Arial" panose="020B0604020202020204" pitchFamily="34" charset="0"/>
              <a:buChar char="•"/>
            </a:pPr>
            <a:r>
              <a:rPr lang="en-US" dirty="0"/>
              <a:t>Vascular tissue is a complex tissue consisting of:</a:t>
            </a:r>
          </a:p>
          <a:p>
            <a:pPr marL="1200150" lvl="1" indent="-457200">
              <a:buFont typeface="Arial" panose="020B0604020202020204" pitchFamily="34" charset="0"/>
              <a:buChar char="•"/>
            </a:pPr>
            <a:r>
              <a:rPr lang="en-US" b="1" dirty="0"/>
              <a:t>Xylem</a:t>
            </a:r>
            <a:r>
              <a:rPr lang="en-US" dirty="0"/>
              <a:t> tissue transports water and nutrients from the roots to different parts of the plant and includes three different cell types: vessel elements, tracheids, and xylem parenchyma. </a:t>
            </a:r>
          </a:p>
          <a:p>
            <a:pPr marL="1200150" lvl="1" indent="-457200">
              <a:buFont typeface="Arial" panose="020B0604020202020204" pitchFamily="34" charset="0"/>
              <a:buChar char="•"/>
            </a:pPr>
            <a:r>
              <a:rPr lang="en-US" b="1" dirty="0"/>
              <a:t>Phloem</a:t>
            </a:r>
            <a:r>
              <a:rPr lang="en-US" dirty="0"/>
              <a:t> transports organic compounds and consists of sieve cells, companion cells, phloem parenchyma, and phloem fibers.</a:t>
            </a:r>
          </a:p>
          <a:p>
            <a:pPr marL="1200150" lvl="1" indent="-457200">
              <a:buFont typeface="Arial" panose="020B0604020202020204" pitchFamily="34" charset="0"/>
              <a:buChar char="•"/>
            </a:pPr>
            <a:r>
              <a:rPr lang="en-US" dirty="0"/>
              <a:t>Xylem and phloem always lie adjacent to each other, forming </a:t>
            </a:r>
            <a:r>
              <a:rPr lang="en-US" b="1" dirty="0"/>
              <a:t>vascular bundles </a:t>
            </a:r>
            <a:r>
              <a:rPr lang="en-US" dirty="0"/>
              <a:t>in stems and </a:t>
            </a:r>
            <a:r>
              <a:rPr lang="en-US" b="1" dirty="0"/>
              <a:t>vascular steles </a:t>
            </a:r>
            <a:r>
              <a:rPr lang="en-US" dirty="0"/>
              <a:t>or cylinders in roots.</a:t>
            </a:r>
          </a:p>
        </p:txBody>
      </p:sp>
    </p:spTree>
    <p:extLst>
      <p:ext uri="{BB962C8B-B14F-4D97-AF65-F5344CB8AC3E}">
        <p14:creationId xmlns:p14="http://schemas.microsoft.com/office/powerpoint/2010/main" val="22011344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158BD-CFC7-E6D3-CE12-26AC86C758D1}"/>
              </a:ext>
            </a:extLst>
          </p:cNvPr>
          <p:cNvSpPr>
            <a:spLocks noGrp="1"/>
          </p:cNvSpPr>
          <p:nvPr>
            <p:ph type="title"/>
          </p:nvPr>
        </p:nvSpPr>
        <p:spPr/>
        <p:txBody>
          <a:bodyPr/>
          <a:lstStyle/>
          <a:p>
            <a:r>
              <a:rPr lang="en-US" dirty="0"/>
              <a:t>30.1 Figure 5</a:t>
            </a:r>
          </a:p>
        </p:txBody>
      </p:sp>
      <p:sp>
        <p:nvSpPr>
          <p:cNvPr id="6" name="TextBox 5">
            <a:extLst>
              <a:ext uri="{FF2B5EF4-FFF2-40B4-BE49-F238E27FC236}">
                <a16:creationId xmlns:a16="http://schemas.microsoft.com/office/drawing/2014/main" id="{5E7F8201-030C-D9FE-440D-A0DD8BA8E272}"/>
              </a:ext>
            </a:extLst>
          </p:cNvPr>
          <p:cNvSpPr txBox="1"/>
          <p:nvPr/>
        </p:nvSpPr>
        <p:spPr>
          <a:xfrm>
            <a:off x="1943099" y="5764069"/>
            <a:ext cx="5257800" cy="215444"/>
          </a:xfrm>
          <a:prstGeom prst="rect">
            <a:avLst/>
          </a:prstGeom>
          <a:noFill/>
        </p:spPr>
        <p:txBody>
          <a:bodyPr wrap="square">
            <a:spAutoFit/>
          </a:bodyPr>
          <a:lstStyle/>
          <a:p>
            <a:pPr algn="ctr"/>
            <a:r>
              <a:rPr lang="en-US" sz="800" dirty="0"/>
              <a:t>Berkshire Community College Bioscience Image Library on Wikimedia Commons. "Cross section of a squash."</a:t>
            </a:r>
          </a:p>
        </p:txBody>
      </p:sp>
      <p:pic>
        <p:nvPicPr>
          <p:cNvPr id="7" name="Content Placeholder 10" descr="The micrograph shows a squash plant stem cross section. There are several circular vascular bundles; within the bundles are clustered xylem vessels. To the outside of the xylem vessels are much smaller phloem cells. The vascular bundles are encased in ground tissue. Cells of the ground tissue are somewhat larger than phloem. The stem is protected by an outer layer of epidermis, made up of several layers of cells smaller than phloem cells.">
            <a:extLst>
              <a:ext uri="{FF2B5EF4-FFF2-40B4-BE49-F238E27FC236}">
                <a16:creationId xmlns:a16="http://schemas.microsoft.com/office/drawing/2014/main" id="{50F1F37B-1383-57F1-A875-BC49F2A2588C}"/>
              </a:ext>
            </a:extLst>
          </p:cNvPr>
          <p:cNvPicPr>
            <a:picLocks noGrp="1" noChangeAspect="1"/>
          </p:cNvPicPr>
          <p:nvPr>
            <p:ph idx="1"/>
          </p:nvPr>
        </p:nvPicPr>
        <p:blipFill>
          <a:blip r:embed="rId2"/>
          <a:srcRect t="3681" b="4653"/>
          <a:stretch/>
        </p:blipFill>
        <p:spPr>
          <a:xfrm>
            <a:off x="464747" y="1113691"/>
            <a:ext cx="8214504" cy="4617721"/>
          </a:xfrm>
        </p:spPr>
      </p:pic>
    </p:spTree>
    <p:extLst>
      <p:ext uri="{BB962C8B-B14F-4D97-AF65-F5344CB8AC3E}">
        <p14:creationId xmlns:p14="http://schemas.microsoft.com/office/powerpoint/2010/main" val="24445577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9DFE0-5C98-F458-D4E3-06248D876281}"/>
              </a:ext>
            </a:extLst>
          </p:cNvPr>
          <p:cNvSpPr>
            <a:spLocks noGrp="1"/>
          </p:cNvSpPr>
          <p:nvPr>
            <p:ph type="title"/>
          </p:nvPr>
        </p:nvSpPr>
        <p:spPr/>
        <p:txBody>
          <a:bodyPr/>
          <a:lstStyle/>
          <a:p>
            <a:r>
              <a:rPr lang="en-US" dirty="0"/>
              <a:t>30.1 Figure 6</a:t>
            </a:r>
          </a:p>
        </p:txBody>
      </p:sp>
      <p:sp>
        <p:nvSpPr>
          <p:cNvPr id="6" name="TextBox 5">
            <a:extLst>
              <a:ext uri="{FF2B5EF4-FFF2-40B4-BE49-F238E27FC236}">
                <a16:creationId xmlns:a16="http://schemas.microsoft.com/office/drawing/2014/main" id="{6A95FA31-F212-64BE-7639-25041476C5BA}"/>
              </a:ext>
            </a:extLst>
          </p:cNvPr>
          <p:cNvSpPr txBox="1"/>
          <p:nvPr/>
        </p:nvSpPr>
        <p:spPr>
          <a:xfrm>
            <a:off x="2286000" y="5760719"/>
            <a:ext cx="4572000" cy="215444"/>
          </a:xfrm>
          <a:prstGeom prst="rect">
            <a:avLst/>
          </a:prstGeom>
          <a:noFill/>
        </p:spPr>
        <p:txBody>
          <a:bodyPr wrap="square">
            <a:spAutoFit/>
          </a:bodyPr>
          <a:lstStyle/>
          <a:p>
            <a:pPr algn="ctr"/>
            <a:r>
              <a:rPr lang="en-US" sz="800" dirty="0"/>
              <a:t>Fayette Reynolds on Unsplash. "Cross section of a woody plant stem."</a:t>
            </a:r>
          </a:p>
        </p:txBody>
      </p:sp>
      <p:pic>
        <p:nvPicPr>
          <p:cNvPr id="7" name="Content Placeholder 5" descr="The micrograph shows a cross section of a woody stem plant. Within the cross section are three layers: the epidermis, which makes up the outer layer; the phloem, which makes up the inner layer; and the xylem, which is at the core of the stem.">
            <a:extLst>
              <a:ext uri="{FF2B5EF4-FFF2-40B4-BE49-F238E27FC236}">
                <a16:creationId xmlns:a16="http://schemas.microsoft.com/office/drawing/2014/main" id="{ACC035EB-2BAE-8270-E300-381482D66617}"/>
              </a:ext>
            </a:extLst>
          </p:cNvPr>
          <p:cNvPicPr>
            <a:picLocks noGrp="1" noChangeAspect="1"/>
          </p:cNvPicPr>
          <p:nvPr>
            <p:ph idx="1"/>
          </p:nvPr>
        </p:nvPicPr>
        <p:blipFill>
          <a:blip r:embed="rId2"/>
          <a:srcRect t="5347" b="4653"/>
          <a:stretch/>
        </p:blipFill>
        <p:spPr>
          <a:xfrm>
            <a:off x="457200" y="1173479"/>
            <a:ext cx="8228561" cy="4541521"/>
          </a:xfrm>
        </p:spPr>
      </p:pic>
    </p:spTree>
    <p:extLst>
      <p:ext uri="{BB962C8B-B14F-4D97-AF65-F5344CB8AC3E}">
        <p14:creationId xmlns:p14="http://schemas.microsoft.com/office/powerpoint/2010/main" val="1296441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65EBE-5C08-6ECF-20F9-FE4A5AA4ED5A}"/>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A2F6285B-C7A2-94D6-21C9-6B146538BA30}"/>
              </a:ext>
            </a:extLst>
          </p:cNvPr>
          <p:cNvSpPr>
            <a:spLocks noGrp="1"/>
          </p:cNvSpPr>
          <p:nvPr>
            <p:ph idx="1"/>
          </p:nvPr>
        </p:nvSpPr>
        <p:spPr>
          <a:xfrm>
            <a:off x="457200" y="1097280"/>
            <a:ext cx="8229600" cy="4922520"/>
          </a:xfrm>
        </p:spPr>
        <p:txBody>
          <a:bodyPr>
            <a:normAutofit lnSpcReduction="10000"/>
          </a:bodyPr>
          <a:lstStyle/>
          <a:p>
            <a:r>
              <a:rPr lang="en-US" sz="1800" dirty="0"/>
              <a:t>A vascular plant consists of two organ systems: the shoot system and the root system. </a:t>
            </a:r>
          </a:p>
          <a:p>
            <a:pPr marL="457200" indent="-457200">
              <a:buFont typeface="Arial" panose="020B0604020202020204" pitchFamily="34" charset="0"/>
              <a:buChar char="•"/>
            </a:pPr>
            <a:r>
              <a:rPr lang="en-US" sz="1800" dirty="0"/>
              <a:t>The shoot system includes the aboveground vegetative portions (stems and leaves) and reproductive parts (flowers and fruits). </a:t>
            </a:r>
          </a:p>
          <a:p>
            <a:pPr marL="457200" indent="-457200">
              <a:buFont typeface="Arial" panose="020B0604020202020204" pitchFamily="34" charset="0"/>
              <a:buChar char="•"/>
            </a:pPr>
            <a:r>
              <a:rPr lang="en-US" sz="1800" dirty="0"/>
              <a:t>The root system supports the plant and is usually underground. </a:t>
            </a:r>
          </a:p>
          <a:p>
            <a:endParaRPr lang="en-US" sz="1800" dirty="0"/>
          </a:p>
          <a:p>
            <a:r>
              <a:rPr lang="en-US" sz="1800" dirty="0"/>
              <a:t>A plant is composed of two main types of tissue: meristematic tissue and permanent tissue. </a:t>
            </a:r>
          </a:p>
          <a:p>
            <a:pPr marL="457200" indent="-457200">
              <a:buFont typeface="Arial" panose="020B0604020202020204" pitchFamily="34" charset="0"/>
              <a:buChar char="•"/>
            </a:pPr>
            <a:r>
              <a:rPr lang="en-US" sz="1800" dirty="0"/>
              <a:t>Meristematic tissue consists of actively dividing cells found in root and shoot tips. </a:t>
            </a:r>
          </a:p>
          <a:p>
            <a:pPr marL="1200150" lvl="1" indent="-457200">
              <a:buFont typeface="Arial" panose="020B0604020202020204" pitchFamily="34" charset="0"/>
              <a:buChar char="•"/>
            </a:pPr>
            <a:r>
              <a:rPr lang="en-US" sz="1800" dirty="0"/>
              <a:t>As growth occurs, meristematic tissue differentiates into permanent tissue, which is categorized as either simple or complex. </a:t>
            </a:r>
          </a:p>
          <a:p>
            <a:pPr marL="457200" indent="-457200">
              <a:buFont typeface="Arial" panose="020B0604020202020204" pitchFamily="34" charset="0"/>
              <a:buChar char="•"/>
            </a:pPr>
            <a:r>
              <a:rPr lang="en-US" sz="1800" dirty="0"/>
              <a:t>Simple tissues are made up of similar cell types; examples include dermal tissue and ground tissue. </a:t>
            </a:r>
          </a:p>
          <a:p>
            <a:pPr marL="1200150" lvl="1" indent="-457200">
              <a:buFont typeface="Arial" panose="020B0604020202020204" pitchFamily="34" charset="0"/>
              <a:buChar char="•"/>
            </a:pPr>
            <a:r>
              <a:rPr lang="en-US" sz="1800" dirty="0"/>
              <a:t>Dermal tissue provides the outer covering of the plant. </a:t>
            </a:r>
          </a:p>
          <a:p>
            <a:pPr marL="1200150" lvl="1" indent="-457200">
              <a:buFont typeface="Arial" panose="020B0604020202020204" pitchFamily="34" charset="0"/>
              <a:buChar char="•"/>
            </a:pPr>
            <a:r>
              <a:rPr lang="en-US" sz="1800" dirty="0"/>
              <a:t>Ground tissue is responsible for photosynthesis; it also supports vascular tissue and may store water and sugars. </a:t>
            </a:r>
          </a:p>
          <a:p>
            <a:pPr marL="457200" indent="-457200">
              <a:buFont typeface="Arial" panose="020B0604020202020204" pitchFamily="34" charset="0"/>
              <a:buChar char="•"/>
            </a:pPr>
            <a:r>
              <a:rPr lang="en-US" sz="1800" dirty="0"/>
              <a:t>Complex tissues are made up of different cell types. Vascular tissue, for example, is made up of xylem and phloem cells.</a:t>
            </a:r>
          </a:p>
        </p:txBody>
      </p:sp>
    </p:spTree>
    <p:extLst>
      <p:ext uri="{BB962C8B-B14F-4D97-AF65-F5344CB8AC3E}">
        <p14:creationId xmlns:p14="http://schemas.microsoft.com/office/powerpoint/2010/main" val="27906230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5262979"/>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Compare</a:t>
            </a:r>
            <a:r>
              <a:rPr lang="en-US" dirty="0"/>
              <a:t> simple plant tissue with complex plant tissue.</a:t>
            </a:r>
          </a:p>
          <a:p>
            <a:pPr marL="457200" indent="-457200">
              <a:buFont typeface="Arial" panose="020B0604020202020204" pitchFamily="34" charset="0"/>
              <a:buChar char="•"/>
              <a:tabLst>
                <a:tab pos="457200" algn="l"/>
              </a:tabLst>
            </a:pPr>
            <a:r>
              <a:rPr lang="en-US" b="1" dirty="0"/>
              <a:t>Describe</a:t>
            </a:r>
            <a:r>
              <a:rPr lang="en-US" dirty="0"/>
              <a:t> the shoot organ system and the root organ system.</a:t>
            </a:r>
          </a:p>
          <a:p>
            <a:pPr marL="457200" indent="-457200">
              <a:buFont typeface="Arial" panose="020B0604020202020204" pitchFamily="34" charset="0"/>
              <a:buChar char="•"/>
              <a:tabLst>
                <a:tab pos="457200" algn="l"/>
              </a:tabLst>
            </a:pPr>
            <a:r>
              <a:rPr lang="en-US" b="1" dirty="0"/>
              <a:t>Distinguish</a:t>
            </a:r>
            <a:r>
              <a:rPr lang="en-US" dirty="0"/>
              <a:t> between meristematic tissue and permanent tissue.</a:t>
            </a:r>
          </a:p>
          <a:p>
            <a:pPr marL="457200" indent="-457200">
              <a:buFont typeface="Arial" panose="020B0604020202020204" pitchFamily="34" charset="0"/>
              <a:buChar char="•"/>
              <a:tabLst>
                <a:tab pos="457200" algn="l"/>
              </a:tabLst>
            </a:pPr>
            <a:r>
              <a:rPr lang="en-US" b="1" dirty="0"/>
              <a:t>Identify</a:t>
            </a:r>
            <a:r>
              <a:rPr lang="en-US" dirty="0"/>
              <a:t> and </a:t>
            </a:r>
            <a:r>
              <a:rPr lang="en-US" b="1" dirty="0"/>
              <a:t>describe</a:t>
            </a:r>
            <a:r>
              <a:rPr lang="en-US" dirty="0"/>
              <a:t> the three regions where plant growth occurs.</a:t>
            </a:r>
          </a:p>
          <a:p>
            <a:pPr marL="457200" indent="-457200">
              <a:buFont typeface="Arial" panose="020B0604020202020204" pitchFamily="34" charset="0"/>
              <a:buChar char="•"/>
              <a:tabLst>
                <a:tab pos="457200" algn="l"/>
              </a:tabLst>
            </a:pPr>
            <a:r>
              <a:rPr lang="en-US" b="1" dirty="0"/>
              <a:t>Summarize</a:t>
            </a:r>
            <a:r>
              <a:rPr lang="en-US" dirty="0"/>
              <a:t> the roles of dermal tissue, vascular tissue, and ground tissue.</a:t>
            </a:r>
          </a:p>
          <a:p>
            <a:pPr lvl="1" indent="-457200">
              <a:buFont typeface="Arial" panose="020B0604020202020204" pitchFamily="34" charset="0"/>
              <a:buChar char="•"/>
              <a:tabLst>
                <a:tab pos="457200" algn="l"/>
              </a:tabLst>
            </a:pPr>
            <a:endParaRPr lang="en-US" i="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Plant Physiology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1280160"/>
            <a:ext cx="8229600" cy="2987040"/>
          </a:xfrm>
        </p:spPr>
        <p:txBody>
          <a:bodyPr>
            <a:normAutofit fontScale="77500" lnSpcReduction="20000"/>
          </a:bodyPr>
          <a:lstStyle/>
          <a:p>
            <a:pPr marL="457200" indent="-457200">
              <a:buFont typeface="Arial" panose="020B0604020202020204" pitchFamily="34" charset="0"/>
              <a:buChar char="•"/>
            </a:pPr>
            <a:r>
              <a:rPr lang="en-US" dirty="0"/>
              <a:t>Plants are essential for human existence, providing oxygen, food, shelter, medicines, and industrial products.</a:t>
            </a:r>
          </a:p>
          <a:p>
            <a:pPr marL="457200" indent="-457200">
              <a:buFont typeface="Arial" panose="020B0604020202020204" pitchFamily="34" charset="0"/>
              <a:buChar char="•"/>
            </a:pPr>
            <a:r>
              <a:rPr lang="en-US" dirty="0"/>
              <a:t>Vascular plants, which have tissues for conducting food and water, are divided into gymnosperms (e.g., conifers) and angiosperms (flowering plants).</a:t>
            </a:r>
          </a:p>
          <a:p>
            <a:pPr marL="457200" indent="-457200">
              <a:buFont typeface="Arial" panose="020B0604020202020204" pitchFamily="34" charset="0"/>
              <a:buChar char="•"/>
            </a:pPr>
            <a:r>
              <a:rPr lang="en-US" dirty="0"/>
              <a:t>All plants share a common structure consisting of stems, roots, and leaves, and they transport water, minerals, and sugars throughout their bodies.</a:t>
            </a:r>
          </a:p>
          <a:p>
            <a:pPr marL="457200" indent="-457200">
              <a:buFont typeface="Arial" panose="020B0604020202020204" pitchFamily="34" charset="0"/>
              <a:buChar char="•"/>
            </a:pPr>
            <a:r>
              <a:rPr lang="en-US" dirty="0"/>
              <a:t>Plants universally respond to environmental factors like light, gravity, competition, temperature, and predation.</a:t>
            </a:r>
          </a:p>
        </p:txBody>
      </p:sp>
      <p:sp>
        <p:nvSpPr>
          <p:cNvPr id="6" name="TextBox 5">
            <a:extLst>
              <a:ext uri="{FF2B5EF4-FFF2-40B4-BE49-F238E27FC236}">
                <a16:creationId xmlns:a16="http://schemas.microsoft.com/office/drawing/2014/main" id="{4AF2F9D6-DA12-1876-D4F1-F2520F49B230}"/>
              </a:ext>
            </a:extLst>
          </p:cNvPr>
          <p:cNvSpPr txBox="1"/>
          <p:nvPr/>
        </p:nvSpPr>
        <p:spPr>
          <a:xfrm>
            <a:off x="1527381" y="5316230"/>
            <a:ext cx="3047131" cy="523220"/>
          </a:xfrm>
          <a:prstGeom prst="rect">
            <a:avLst/>
          </a:prstGeom>
          <a:noFill/>
        </p:spPr>
        <p:txBody>
          <a:bodyPr wrap="square">
            <a:spAutoFit/>
          </a:bodyPr>
          <a:lstStyle/>
          <a:p>
            <a:r>
              <a:rPr lang="en-US" sz="1400" b="1" dirty="0"/>
              <a:t>30.1 Figure 1: </a:t>
            </a:r>
            <a:r>
              <a:rPr lang="en-US" sz="1400" dirty="0"/>
              <a:t>A locust leaf consists of leaflets arrayed along a central midrib. </a:t>
            </a:r>
          </a:p>
        </p:txBody>
      </p:sp>
      <p:sp>
        <p:nvSpPr>
          <p:cNvPr id="8" name="TextBox 7">
            <a:extLst>
              <a:ext uri="{FF2B5EF4-FFF2-40B4-BE49-F238E27FC236}">
                <a16:creationId xmlns:a16="http://schemas.microsoft.com/office/drawing/2014/main" id="{1807207C-470D-2DFE-C947-79A46A4B3105}"/>
              </a:ext>
            </a:extLst>
          </p:cNvPr>
          <p:cNvSpPr txBox="1"/>
          <p:nvPr/>
        </p:nvSpPr>
        <p:spPr>
          <a:xfrm>
            <a:off x="922805" y="5835878"/>
            <a:ext cx="4572000" cy="215444"/>
          </a:xfrm>
          <a:prstGeom prst="rect">
            <a:avLst/>
          </a:prstGeom>
          <a:noFill/>
        </p:spPr>
        <p:txBody>
          <a:bodyPr wrap="square">
            <a:spAutoFit/>
          </a:bodyPr>
          <a:lstStyle/>
          <a:p>
            <a:pPr algn="ctr"/>
            <a:r>
              <a:rPr lang="en-US" sz="800" dirty="0"/>
              <a:t>Ninjatacoshell on Wikimedia Commons. "Black locust leaf."</a:t>
            </a:r>
          </a:p>
        </p:txBody>
      </p:sp>
      <p:pic>
        <p:nvPicPr>
          <p:cNvPr id="5" name="Content Placeholder 4" descr="A photograph of a locust leaf">
            <a:extLst>
              <a:ext uri="{FF2B5EF4-FFF2-40B4-BE49-F238E27FC236}">
                <a16:creationId xmlns:a16="http://schemas.microsoft.com/office/drawing/2014/main" id="{A1D337F1-A49E-86DB-5EA0-477E21111A35}"/>
              </a:ext>
            </a:extLst>
          </p:cNvPr>
          <p:cNvPicPr>
            <a:picLocks noChangeAspect="1"/>
          </p:cNvPicPr>
          <p:nvPr/>
        </p:nvPicPr>
        <p:blipFill>
          <a:blip r:embed="rId2"/>
          <a:srcRect l="10184" t="7367" r="10184" b="4990"/>
          <a:stretch/>
        </p:blipFill>
        <p:spPr>
          <a:xfrm>
            <a:off x="4572000" y="4348482"/>
            <a:ext cx="2608666" cy="1595118"/>
          </a:xfrm>
          <a:prstGeom prst="rect">
            <a:avLst/>
          </a:prstGeom>
        </p:spPr>
      </p:pic>
    </p:spTree>
    <p:extLst>
      <p:ext uri="{BB962C8B-B14F-4D97-AF65-F5344CB8AC3E}">
        <p14:creationId xmlns:p14="http://schemas.microsoft.com/office/powerpoint/2010/main" val="2900955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The Plant Body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Plant cells contain characteristics that animal cells do not.</a:t>
            </a:r>
          </a:p>
          <a:p>
            <a:pPr>
              <a:tabLst>
                <a:tab pos="461963" algn="l"/>
              </a:tabLst>
            </a:pPr>
            <a:r>
              <a:rPr lang="en-US" dirty="0">
                <a:solidFill>
                  <a:schemeClr val="tx1"/>
                </a:solidFill>
              </a:rPr>
              <a:t>Photosynthesize</a:t>
            </a:r>
          </a:p>
          <a:p>
            <a:pPr>
              <a:tabLst>
                <a:tab pos="461963" algn="l"/>
              </a:tabLst>
            </a:pPr>
            <a:r>
              <a:rPr lang="en-US" dirty="0">
                <a:solidFill>
                  <a:schemeClr val="tx1"/>
                </a:solidFill>
              </a:rPr>
              <a:t>Contain cell walls, plastids, and a central vacuole</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F80CE-FEC6-DA21-FFCD-E14736673C46}"/>
              </a:ext>
            </a:extLst>
          </p:cNvPr>
          <p:cNvSpPr>
            <a:spLocks noGrp="1"/>
          </p:cNvSpPr>
          <p:nvPr>
            <p:ph type="title"/>
          </p:nvPr>
        </p:nvSpPr>
        <p:spPr/>
        <p:txBody>
          <a:bodyPr/>
          <a:lstStyle/>
          <a:p>
            <a:r>
              <a:rPr lang="en-US" dirty="0"/>
              <a:t>Plant Organ Systems</a:t>
            </a:r>
          </a:p>
        </p:txBody>
      </p:sp>
      <p:sp>
        <p:nvSpPr>
          <p:cNvPr id="3" name="Content Placeholder 2">
            <a:extLst>
              <a:ext uri="{FF2B5EF4-FFF2-40B4-BE49-F238E27FC236}">
                <a16:creationId xmlns:a16="http://schemas.microsoft.com/office/drawing/2014/main" id="{84D2DDD8-7039-276D-AE8D-9A8EBC17B2CB}"/>
              </a:ext>
            </a:extLst>
          </p:cNvPr>
          <p:cNvSpPr>
            <a:spLocks noGrp="1"/>
          </p:cNvSpPr>
          <p:nvPr>
            <p:ph idx="1"/>
          </p:nvPr>
        </p:nvSpPr>
        <p:spPr>
          <a:xfrm>
            <a:off x="457200" y="1280160"/>
            <a:ext cx="8229600" cy="4587240"/>
          </a:xfrm>
        </p:spPr>
        <p:txBody>
          <a:bodyPr/>
          <a:lstStyle/>
          <a:p>
            <a:r>
              <a:rPr lang="en-US" dirty="0"/>
              <a:t>Vascular plants have two distinct organ systems:</a:t>
            </a:r>
          </a:p>
          <a:p>
            <a:pPr marL="457200" indent="-457200">
              <a:buFont typeface="Arial" panose="020B0604020202020204" pitchFamily="34" charset="0"/>
              <a:buChar char="•"/>
            </a:pPr>
            <a:r>
              <a:rPr lang="en-US" dirty="0"/>
              <a:t>The </a:t>
            </a:r>
            <a:r>
              <a:rPr lang="en-US" b="1" dirty="0"/>
              <a:t>shoot system </a:t>
            </a:r>
            <a:r>
              <a:rPr lang="en-US" dirty="0"/>
              <a:t>consists of two portions: the vegetative parts of the plant (leaves and the stems) and the reproductive parts of the plant (flowers and fruits).</a:t>
            </a:r>
          </a:p>
          <a:p>
            <a:pPr marL="457200" indent="-457200">
              <a:buFont typeface="Arial" panose="020B0604020202020204" pitchFamily="34" charset="0"/>
              <a:buChar char="•"/>
            </a:pPr>
            <a:r>
              <a:rPr lang="en-US" dirty="0"/>
              <a:t>The </a:t>
            </a:r>
            <a:r>
              <a:rPr lang="en-US" b="1" dirty="0"/>
              <a:t>root system</a:t>
            </a:r>
            <a:r>
              <a:rPr lang="en-US" dirty="0"/>
              <a:t>, which supports the plant and absorbs water and minerals, is usually underground.</a:t>
            </a:r>
          </a:p>
        </p:txBody>
      </p:sp>
    </p:spTree>
    <p:extLst>
      <p:ext uri="{BB962C8B-B14F-4D97-AF65-F5344CB8AC3E}">
        <p14:creationId xmlns:p14="http://schemas.microsoft.com/office/powerpoint/2010/main" val="1052065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30.1 Figure 2</a:t>
            </a:r>
            <a:endParaRPr lang="en-US" sz="3200" dirty="0">
              <a:solidFill>
                <a:schemeClr val="accent1"/>
              </a:solidFill>
            </a:endParaRPr>
          </a:p>
        </p:txBody>
      </p:sp>
      <p:pic>
        <p:nvPicPr>
          <p:cNvPr id="5" name="Content Placeholder 10" descr="An illustration shows the shoot system and root system of a tomato plant.">
            <a:extLst>
              <a:ext uri="{FF2B5EF4-FFF2-40B4-BE49-F238E27FC236}">
                <a16:creationId xmlns:a16="http://schemas.microsoft.com/office/drawing/2014/main" id="{9553A72D-75AD-196D-AAE8-C1AE652C93A9}"/>
              </a:ext>
            </a:extLst>
          </p:cNvPr>
          <p:cNvPicPr>
            <a:picLocks noGrp="1" noChangeAspect="1"/>
          </p:cNvPicPr>
          <p:nvPr>
            <p:ph idx="1"/>
          </p:nvPr>
        </p:nvPicPr>
        <p:blipFill>
          <a:blip r:embed="rId3"/>
          <a:srcRect l="18518" t="3666" r="19444"/>
          <a:stretch/>
        </p:blipFill>
        <p:spPr>
          <a:xfrm>
            <a:off x="1816144" y="1097280"/>
            <a:ext cx="5511712" cy="475488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2682240"/>
          </a:xfrm>
        </p:spPr>
        <p:txBody>
          <a:bodyPr/>
          <a:lstStyle/>
          <a:p>
            <a:r>
              <a:rPr lang="en-US" dirty="0"/>
              <a:t>Which part of the plant is responsible for reproduction?</a:t>
            </a:r>
          </a:p>
          <a:p>
            <a:pPr marL="457200" indent="-457200">
              <a:buFont typeface="Arial" panose="020B0604020202020204" pitchFamily="34" charset="0"/>
              <a:buChar char="•"/>
            </a:pPr>
            <a:r>
              <a:rPr lang="en-US" dirty="0"/>
              <a:t>Root</a:t>
            </a:r>
          </a:p>
          <a:p>
            <a:pPr marL="457200" indent="-457200">
              <a:buFont typeface="Arial" panose="020B0604020202020204" pitchFamily="34" charset="0"/>
              <a:buChar char="•"/>
            </a:pPr>
            <a:r>
              <a:rPr lang="en-US" dirty="0"/>
              <a:t>Flower</a:t>
            </a:r>
          </a:p>
          <a:p>
            <a:pPr marL="457200" indent="-457200">
              <a:buFont typeface="Arial" panose="020B0604020202020204" pitchFamily="34" charset="0"/>
              <a:buChar char="•"/>
            </a:pPr>
            <a:r>
              <a:rPr lang="en-US" dirty="0"/>
              <a:t>Stem</a:t>
            </a:r>
          </a:p>
          <a:p>
            <a:pPr marL="457200" indent="-457200">
              <a:buFont typeface="Arial" panose="020B0604020202020204" pitchFamily="34" charset="0"/>
              <a:buChar char="•"/>
            </a:pPr>
            <a:r>
              <a:rPr lang="en-US" dirty="0"/>
              <a:t>Shoot System</a:t>
            </a:r>
          </a:p>
        </p:txBody>
      </p:sp>
    </p:spTree>
    <p:extLst>
      <p:ext uri="{BB962C8B-B14F-4D97-AF65-F5344CB8AC3E}">
        <p14:creationId xmlns:p14="http://schemas.microsoft.com/office/powerpoint/2010/main" val="3754373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3329E-A53A-73CA-F5BB-5DF64B52F59D}"/>
              </a:ext>
            </a:extLst>
          </p:cNvPr>
          <p:cNvSpPr>
            <a:spLocks noGrp="1"/>
          </p:cNvSpPr>
          <p:nvPr>
            <p:ph type="title"/>
          </p:nvPr>
        </p:nvSpPr>
        <p:spPr/>
        <p:txBody>
          <a:bodyPr/>
          <a:lstStyle/>
          <a:p>
            <a:r>
              <a:rPr lang="en-US" dirty="0"/>
              <a:t>Plant Tissues</a:t>
            </a:r>
            <a:r>
              <a:rPr lang="en-US" sz="1400" baseline="-25000" dirty="0"/>
              <a:t>1</a:t>
            </a:r>
          </a:p>
        </p:txBody>
      </p:sp>
      <p:sp>
        <p:nvSpPr>
          <p:cNvPr id="3" name="Content Placeholder 2">
            <a:extLst>
              <a:ext uri="{FF2B5EF4-FFF2-40B4-BE49-F238E27FC236}">
                <a16:creationId xmlns:a16="http://schemas.microsoft.com/office/drawing/2014/main" id="{0BACEE57-6942-CA43-7649-95F8BD3EF517}"/>
              </a:ext>
            </a:extLst>
          </p:cNvPr>
          <p:cNvSpPr>
            <a:spLocks noGrp="1"/>
          </p:cNvSpPr>
          <p:nvPr>
            <p:ph idx="1"/>
          </p:nvPr>
        </p:nvSpPr>
        <p:spPr/>
        <p:txBody>
          <a:bodyPr/>
          <a:lstStyle/>
          <a:p>
            <a:r>
              <a:rPr lang="en-US" dirty="0"/>
              <a:t> Plant tissue systems fall into two general types:</a:t>
            </a:r>
          </a:p>
          <a:p>
            <a:pPr marL="457200" indent="-457200">
              <a:buFont typeface="Arial" panose="020B0604020202020204" pitchFamily="34" charset="0"/>
              <a:buChar char="•"/>
            </a:pPr>
            <a:r>
              <a:rPr lang="en-US" b="1" dirty="0"/>
              <a:t>Meristematic tissue </a:t>
            </a:r>
            <a:r>
              <a:rPr lang="en-US" dirty="0"/>
              <a:t>contains cells that constantly divide and contribute to plant growth. </a:t>
            </a:r>
          </a:p>
          <a:p>
            <a:pPr marL="1200150" lvl="1" indent="-457200">
              <a:buFont typeface="Arial" panose="020B0604020202020204" pitchFamily="34" charset="0"/>
              <a:buChar char="•"/>
            </a:pPr>
            <a:r>
              <a:rPr lang="en-US" dirty="0"/>
              <a:t>These cells are undifferentiated and are found in </a:t>
            </a:r>
            <a:r>
              <a:rPr lang="en-US" b="1" dirty="0"/>
              <a:t>meristems</a:t>
            </a:r>
            <a:r>
              <a:rPr lang="en-US" dirty="0"/>
              <a:t>.</a:t>
            </a:r>
          </a:p>
          <a:p>
            <a:pPr marL="457200" indent="-457200">
              <a:buFont typeface="Arial" panose="020B0604020202020204" pitchFamily="34" charset="0"/>
              <a:buChar char="•"/>
            </a:pPr>
            <a:r>
              <a:rPr lang="en-US" b="1" dirty="0"/>
              <a:t>Permanent tissue </a:t>
            </a:r>
            <a:r>
              <a:rPr lang="en-US" dirty="0"/>
              <a:t>consists of plant cells that are no longer actively dividing.</a:t>
            </a:r>
          </a:p>
        </p:txBody>
      </p:sp>
    </p:spTree>
    <p:extLst>
      <p:ext uri="{BB962C8B-B14F-4D97-AF65-F5344CB8AC3E}">
        <p14:creationId xmlns:p14="http://schemas.microsoft.com/office/powerpoint/2010/main" val="3804827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Describe the main difference between meristem and permanent tissues in plants.</a:t>
            </a:r>
          </a:p>
        </p:txBody>
      </p:sp>
    </p:spTree>
    <p:extLst>
      <p:ext uri="{BB962C8B-B14F-4D97-AF65-F5344CB8AC3E}">
        <p14:creationId xmlns:p14="http://schemas.microsoft.com/office/powerpoint/2010/main" val="19335724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1744</TotalTime>
  <Words>912</Words>
  <Application>Microsoft Office PowerPoint</Application>
  <PresentationFormat>On-screen Show (4:3)</PresentationFormat>
  <Paragraphs>81</Paragraphs>
  <Slides>17</Slides>
  <Notes>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17</vt:i4>
      </vt:variant>
    </vt:vector>
  </HeadingPairs>
  <TitlesOfParts>
    <vt:vector size="22" baseType="lpstr">
      <vt:lpstr>Arial</vt:lpstr>
      <vt:lpstr>Courier New</vt:lpstr>
      <vt:lpstr>Calibri</vt:lpstr>
      <vt:lpstr>Office Theme</vt:lpstr>
      <vt:lpstr>1_Office Theme</vt:lpstr>
      <vt:lpstr>Lesson 30.1</vt:lpstr>
      <vt:lpstr>Objectives</vt:lpstr>
      <vt:lpstr>Plant Physiology</vt:lpstr>
      <vt:lpstr>The Plant Body</vt:lpstr>
      <vt:lpstr>Plant Organ Systems</vt:lpstr>
      <vt:lpstr>30.1 Figure 2</vt:lpstr>
      <vt:lpstr>Think It Through1</vt:lpstr>
      <vt:lpstr>Plant Tissues1</vt:lpstr>
      <vt:lpstr>Think It Through2</vt:lpstr>
      <vt:lpstr>Meristematic Tissues</vt:lpstr>
      <vt:lpstr>Plant Tissues2</vt:lpstr>
      <vt:lpstr>30.1 Figure 4</vt:lpstr>
      <vt:lpstr>Plant Tissues3</vt:lpstr>
      <vt:lpstr>30.1 Figure 5</vt:lpstr>
      <vt:lpstr>30.1 Figure 6</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185</cp:revision>
  <dcterms:created xsi:type="dcterms:W3CDTF">2013-04-26T14:43:13Z</dcterms:created>
  <dcterms:modified xsi:type="dcterms:W3CDTF">2024-10-22T19:12:03Z</dcterms:modified>
</cp:coreProperties>
</file>