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 id="2147483661" r:id="rId2"/>
  </p:sldMasterIdLst>
  <p:notesMasterIdLst>
    <p:notesMasterId r:id="rId38"/>
  </p:notesMasterIdLst>
  <p:handoutMasterIdLst>
    <p:handoutMasterId r:id="rId39"/>
  </p:handoutMasterIdLst>
  <p:sldIdLst>
    <p:sldId id="272" r:id="rId3"/>
    <p:sldId id="264" r:id="rId4"/>
    <p:sldId id="265" r:id="rId5"/>
    <p:sldId id="292" r:id="rId6"/>
    <p:sldId id="267" r:id="rId7"/>
    <p:sldId id="281" r:id="rId8"/>
    <p:sldId id="299" r:id="rId9"/>
    <p:sldId id="293" r:id="rId10"/>
    <p:sldId id="300" r:id="rId11"/>
    <p:sldId id="270" r:id="rId12"/>
    <p:sldId id="294" r:id="rId13"/>
    <p:sldId id="282" r:id="rId14"/>
    <p:sldId id="301" r:id="rId15"/>
    <p:sldId id="283" r:id="rId16"/>
    <p:sldId id="284" r:id="rId17"/>
    <p:sldId id="271" r:id="rId18"/>
    <p:sldId id="285" r:id="rId19"/>
    <p:sldId id="302" r:id="rId20"/>
    <p:sldId id="296" r:id="rId21"/>
    <p:sldId id="303" r:id="rId22"/>
    <p:sldId id="295" r:id="rId23"/>
    <p:sldId id="286" r:id="rId24"/>
    <p:sldId id="304" r:id="rId25"/>
    <p:sldId id="287" r:id="rId26"/>
    <p:sldId id="288" r:id="rId27"/>
    <p:sldId id="297" r:id="rId28"/>
    <p:sldId id="305" r:id="rId29"/>
    <p:sldId id="276" r:id="rId30"/>
    <p:sldId id="289" r:id="rId31"/>
    <p:sldId id="290" r:id="rId32"/>
    <p:sldId id="306" r:id="rId33"/>
    <p:sldId id="298" r:id="rId34"/>
    <p:sldId id="268" r:id="rId35"/>
    <p:sldId id="291" r:id="rId36"/>
    <p:sldId id="280"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08" autoAdjust="0"/>
    <p:restoredTop sz="86410" autoAdjust="0"/>
  </p:normalViewPr>
  <p:slideViewPr>
    <p:cSldViewPr>
      <p:cViewPr varScale="1">
        <p:scale>
          <a:sx n="95" d="100"/>
          <a:sy n="95" d="100"/>
        </p:scale>
        <p:origin x="1662" y="114"/>
      </p:cViewPr>
      <p:guideLst>
        <p:guide orient="horz" pos="2160"/>
        <p:guide pos="2880"/>
      </p:guideLst>
    </p:cSldViewPr>
  </p:slideViewPr>
  <p:outlineViewPr>
    <p:cViewPr>
      <p:scale>
        <a:sx n="33" d="100"/>
        <a:sy n="33" d="100"/>
      </p:scale>
      <p:origin x="0" y="-4986"/>
    </p:cViewPr>
  </p:outlineViewPr>
  <p:notesTextViewPr>
    <p:cViewPr>
      <p:scale>
        <a:sx n="3" d="2"/>
        <a:sy n="3" d="2"/>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handoutMaster" Target="handoutMasters/handout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10/22/2024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10/22/2024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a:t>
            </a:fld>
            <a:endParaRPr lang="en-US" dirty="0"/>
          </a:p>
        </p:txBody>
      </p:sp>
    </p:spTree>
    <p:extLst>
      <p:ext uri="{BB962C8B-B14F-4D97-AF65-F5344CB8AC3E}">
        <p14:creationId xmlns:p14="http://schemas.microsoft.com/office/powerpoint/2010/main" val="21231148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This is included as a relevant application for this topic.</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28</a:t>
            </a:fld>
            <a:endParaRPr lang="en-US" dirty="0"/>
          </a:p>
        </p:txBody>
      </p:sp>
    </p:spTree>
    <p:extLst>
      <p:ext uri="{BB962C8B-B14F-4D97-AF65-F5344CB8AC3E}">
        <p14:creationId xmlns:p14="http://schemas.microsoft.com/office/powerpoint/2010/main" val="21045648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Stem modifications enable plants to thrive in a variety of environments. Shown are (a) ginger (</a:t>
            </a:r>
            <a:r>
              <a:rPr lang="en-US" i="1" dirty="0"/>
              <a:t>Zingiber officinale</a:t>
            </a:r>
            <a:r>
              <a:rPr lang="en-US" dirty="0"/>
              <a:t>) rhizomes, (b) a carrion flower (</a:t>
            </a:r>
            <a:r>
              <a:rPr lang="en-US" i="1" dirty="0"/>
              <a:t>Amorphophallus titanum</a:t>
            </a:r>
            <a:r>
              <a:rPr lang="en-US" dirty="0"/>
              <a:t>) corm, (c) Rhodes grass (</a:t>
            </a:r>
            <a:r>
              <a:rPr lang="en-US" i="1" dirty="0"/>
              <a:t>Chloris gayana</a:t>
            </a:r>
            <a:r>
              <a:rPr lang="en-US" dirty="0"/>
              <a:t>) stolons, (d) strawberry (</a:t>
            </a:r>
            <a:r>
              <a:rPr lang="en-US" i="1" dirty="0"/>
              <a:t>Fragaria ananassa</a:t>
            </a:r>
            <a:r>
              <a:rPr lang="en-US" dirty="0"/>
              <a:t>) runners, (e) potato (</a:t>
            </a:r>
            <a:r>
              <a:rPr lang="en-US" i="1" dirty="0"/>
              <a:t>Solanum tuberosum</a:t>
            </a:r>
            <a:r>
              <a:rPr lang="en-US" dirty="0"/>
              <a:t>) tubers, and (f) red onion (</a:t>
            </a:r>
            <a:r>
              <a:rPr lang="en-US" i="1" dirty="0"/>
              <a:t>Allium</a:t>
            </a:r>
            <a:r>
              <a:rPr lang="en-US" dirty="0"/>
              <a:t>) bulbs.</a:t>
            </a:r>
          </a:p>
        </p:txBody>
      </p:sp>
      <p:sp>
        <p:nvSpPr>
          <p:cNvPr id="4" name="Slide Number Placeholder 3"/>
          <p:cNvSpPr>
            <a:spLocks noGrp="1"/>
          </p:cNvSpPr>
          <p:nvPr>
            <p:ph type="sldNum" sz="quarter" idx="5"/>
          </p:nvPr>
        </p:nvSpPr>
        <p:spPr/>
        <p:txBody>
          <a:bodyPr/>
          <a:lstStyle/>
          <a:p>
            <a:fld id="{7115ED13-301A-4C0A-8C7F-A4982DED9D67}" type="slidenum">
              <a:rPr lang="en-US" smtClean="0"/>
              <a:pPr/>
              <a:t>31</a:t>
            </a:fld>
            <a:endParaRPr lang="en-US" dirty="0"/>
          </a:p>
        </p:txBody>
      </p:sp>
    </p:spTree>
    <p:extLst>
      <p:ext uri="{BB962C8B-B14F-4D97-AF65-F5344CB8AC3E}">
        <p14:creationId xmlns:p14="http://schemas.microsoft.com/office/powerpoint/2010/main" val="11254686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33</a:t>
            </a:fld>
            <a:endParaRPr lang="en-US" dirty="0"/>
          </a:p>
        </p:txBody>
      </p:sp>
    </p:spTree>
    <p:extLst>
      <p:ext uri="{BB962C8B-B14F-4D97-AF65-F5344CB8AC3E}">
        <p14:creationId xmlns:p14="http://schemas.microsoft.com/office/powerpoint/2010/main" val="3342089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Leaves are attached to the plant stem at areas called nodes. An internode is the stem region between two nodes. The petiole is the stalk connecting the leaf to the stem. The leaves just above the nodes arose from axillary buds.</a:t>
            </a:r>
          </a:p>
        </p:txBody>
      </p:sp>
      <p:sp>
        <p:nvSpPr>
          <p:cNvPr id="4" name="Slide Number Placeholder 3"/>
          <p:cNvSpPr>
            <a:spLocks noGrp="1"/>
          </p:cNvSpPr>
          <p:nvPr>
            <p:ph type="sldNum" sz="quarter" idx="5"/>
          </p:nvPr>
        </p:nvSpPr>
        <p:spPr/>
        <p:txBody>
          <a:bodyPr/>
          <a:lstStyle/>
          <a:p>
            <a:fld id="{7115ED13-301A-4C0A-8C7F-A4982DED9D67}" type="slidenum">
              <a:rPr lang="en-US" smtClean="0"/>
              <a:pPr/>
              <a:t>5</a:t>
            </a:fld>
            <a:endParaRPr lang="en-US" dirty="0"/>
          </a:p>
        </p:txBody>
      </p:sp>
    </p:spTree>
    <p:extLst>
      <p:ext uri="{BB962C8B-B14F-4D97-AF65-F5344CB8AC3E}">
        <p14:creationId xmlns:p14="http://schemas.microsoft.com/office/powerpoint/2010/main" val="1874591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of parenchyma tissue from potatoes, collenchyma tissue from celery, and sclerenchyma tissue from pears are shown in cross section (middle row) and longitudinal (lengthwise) sections (last row). Potato tissue consists of parenchyma cells, which have thin primary walls. The ribs (strings) in celery consist of collenchyma tissue, which have thick primary cell walls. Pears have a high abundance of small, slender sclereids (a type of sclerenchyma cell) with thin primary and thick secondary cell walls.</a:t>
            </a:r>
          </a:p>
        </p:txBody>
      </p:sp>
      <p:sp>
        <p:nvSpPr>
          <p:cNvPr id="4" name="Slide Number Placeholder 3"/>
          <p:cNvSpPr>
            <a:spLocks noGrp="1"/>
          </p:cNvSpPr>
          <p:nvPr>
            <p:ph type="sldNum" sz="quarter" idx="5"/>
          </p:nvPr>
        </p:nvSpPr>
        <p:spPr/>
        <p:txBody>
          <a:bodyPr/>
          <a:lstStyle/>
          <a:p>
            <a:fld id="{7115ED13-301A-4C0A-8C7F-A4982DED9D67}" type="slidenum">
              <a:rPr lang="en-US" smtClean="0"/>
              <a:pPr/>
              <a:t>9</a:t>
            </a:fld>
            <a:endParaRPr lang="en-US" dirty="0"/>
          </a:p>
        </p:txBody>
      </p:sp>
    </p:spTree>
    <p:extLst>
      <p:ext uri="{BB962C8B-B14F-4D97-AF65-F5344CB8AC3E}">
        <p14:creationId xmlns:p14="http://schemas.microsoft.com/office/powerpoint/2010/main" val="2116588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The reflection question is included here to use as a talking point or for a think-pair-share activity.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10</a:t>
            </a:fld>
            <a:endParaRPr lang="en-US" dirty="0"/>
          </a:p>
        </p:txBody>
      </p:sp>
    </p:spTree>
    <p:extLst>
      <p:ext uri="{BB962C8B-B14F-4D97-AF65-F5344CB8AC3E}">
        <p14:creationId xmlns:p14="http://schemas.microsoft.com/office/powerpoint/2010/main" val="11196932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The reflection question is included here to use as a talking point or for a think-pair-share activity.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15</a:t>
            </a:fld>
            <a:endParaRPr lang="en-US" dirty="0"/>
          </a:p>
        </p:txBody>
      </p:sp>
    </p:spTree>
    <p:extLst>
      <p:ext uri="{BB962C8B-B14F-4D97-AF65-F5344CB8AC3E}">
        <p14:creationId xmlns:p14="http://schemas.microsoft.com/office/powerpoint/2010/main" val="20856132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Aptos" panose="020B0004020202020204" pitchFamily="34" charset="0"/>
              </a:rPr>
              <a:t>Originally an On Your Own. This is included here to use as a talking point or for a think-pair-share activity.</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16</a:t>
            </a:fld>
            <a:endParaRPr lang="en-US" dirty="0"/>
          </a:p>
        </p:txBody>
      </p:sp>
    </p:spTree>
    <p:extLst>
      <p:ext uri="{BB962C8B-B14F-4D97-AF65-F5344CB8AC3E}">
        <p14:creationId xmlns:p14="http://schemas.microsoft.com/office/powerpoint/2010/main" val="34762353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Xylem tissue consists of living parenchyma cells, dead vessel elements, and tracheids.</a:t>
            </a:r>
          </a:p>
        </p:txBody>
      </p:sp>
      <p:sp>
        <p:nvSpPr>
          <p:cNvPr id="4" name="Slide Number Placeholder 3"/>
          <p:cNvSpPr>
            <a:spLocks noGrp="1"/>
          </p:cNvSpPr>
          <p:nvPr>
            <p:ph type="sldNum" sz="quarter" idx="5"/>
          </p:nvPr>
        </p:nvSpPr>
        <p:spPr/>
        <p:txBody>
          <a:bodyPr/>
          <a:lstStyle/>
          <a:p>
            <a:fld id="{7115ED13-301A-4C0A-8C7F-A4982DED9D67}" type="slidenum">
              <a:rPr lang="en-US" smtClean="0"/>
              <a:pPr/>
              <a:t>18</a:t>
            </a:fld>
            <a:endParaRPr lang="en-US" dirty="0"/>
          </a:p>
        </p:txBody>
      </p:sp>
    </p:spTree>
    <p:extLst>
      <p:ext uri="{BB962C8B-B14F-4D97-AF65-F5344CB8AC3E}">
        <p14:creationId xmlns:p14="http://schemas.microsoft.com/office/powerpoint/2010/main" val="31752893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Cells of phloem tissue</a:t>
            </a:r>
          </a:p>
        </p:txBody>
      </p:sp>
      <p:sp>
        <p:nvSpPr>
          <p:cNvPr id="4" name="Slide Number Placeholder 3"/>
          <p:cNvSpPr>
            <a:spLocks noGrp="1"/>
          </p:cNvSpPr>
          <p:nvPr>
            <p:ph type="sldNum" sz="quarter" idx="5"/>
          </p:nvPr>
        </p:nvSpPr>
        <p:spPr/>
        <p:txBody>
          <a:bodyPr/>
          <a:lstStyle/>
          <a:p>
            <a:fld id="{7115ED13-301A-4C0A-8C7F-A4982DED9D67}" type="slidenum">
              <a:rPr lang="en-US" smtClean="0"/>
              <a:pPr/>
              <a:t>20</a:t>
            </a:fld>
            <a:endParaRPr lang="en-US" dirty="0"/>
          </a:p>
        </p:txBody>
      </p:sp>
    </p:spTree>
    <p:extLst>
      <p:ext uri="{BB962C8B-B14F-4D97-AF65-F5344CB8AC3E}">
        <p14:creationId xmlns:p14="http://schemas.microsoft.com/office/powerpoint/2010/main" val="2946991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woody plants, primary growth is followed by secondary growth, which allows the plant stem to increase in thickness, or girth. Secondary vascular tissue and a cork layer are added as the plant grows. The bark of a tree extends from the vascular cambium to the epidermis.</a:t>
            </a:r>
          </a:p>
        </p:txBody>
      </p:sp>
      <p:sp>
        <p:nvSpPr>
          <p:cNvPr id="4" name="Slide Number Placeholder 3"/>
          <p:cNvSpPr>
            <a:spLocks noGrp="1"/>
          </p:cNvSpPr>
          <p:nvPr>
            <p:ph type="sldNum" sz="quarter" idx="5"/>
          </p:nvPr>
        </p:nvSpPr>
        <p:spPr/>
        <p:txBody>
          <a:bodyPr/>
          <a:lstStyle/>
          <a:p>
            <a:fld id="{7115ED13-301A-4C0A-8C7F-A4982DED9D67}" type="slidenum">
              <a:rPr lang="en-US" smtClean="0"/>
              <a:pPr/>
              <a:t>23</a:t>
            </a:fld>
            <a:endParaRPr lang="en-US" dirty="0"/>
          </a:p>
        </p:txBody>
      </p:sp>
    </p:spTree>
    <p:extLst>
      <p:ext uri="{BB962C8B-B14F-4D97-AF65-F5344CB8AC3E}">
        <p14:creationId xmlns:p14="http://schemas.microsoft.com/office/powerpoint/2010/main" val="41246406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pic>
        <p:nvPicPr>
          <p:cNvPr id="5" name="Picture 4">
            <a:extLst>
              <a:ext uri="{FF2B5EF4-FFF2-40B4-BE49-F238E27FC236}">
                <a16:creationId xmlns:a16="http://schemas.microsoft.com/office/drawing/2014/main" id="{AE1098CE-EB6B-BE68-D8BA-A9C6B90D8D7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pic>
        <p:nvPicPr>
          <p:cNvPr id="2" name="Picture 1">
            <a:extLst>
              <a:ext uri="{FF2B5EF4-FFF2-40B4-BE49-F238E27FC236}">
                <a16:creationId xmlns:a16="http://schemas.microsoft.com/office/drawing/2014/main" id="{078FEAF1-FFA5-01F0-71B9-53A15523B82B}"/>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505200" y="-320615"/>
            <a:ext cx="5893593" cy="6858000"/>
          </a:xfrm>
          <a:prstGeom prst="rect">
            <a:avLst/>
          </a:prstGeom>
        </p:spPr>
      </p:pic>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ink It Through">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765D5DF-C9D0-0007-1292-7B075910ED2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550498A-7EB8-497B-A843-BB35444C1AA7}" type="slidenum">
              <a:rPr lang="en-US" smtClean="0"/>
              <a:t>‹#›</a:t>
            </a:fld>
            <a:endParaRPr lang="en-US" dirty="0"/>
          </a:p>
        </p:txBody>
      </p:sp>
    </p:spTree>
    <p:extLst>
      <p:ext uri="{BB962C8B-B14F-4D97-AF65-F5344CB8AC3E}">
        <p14:creationId xmlns:p14="http://schemas.microsoft.com/office/powerpoint/2010/main" val="4612858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505200" y="-320615"/>
            <a:ext cx="5893594"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pic>
        <p:nvPicPr>
          <p:cNvPr id="5" name="Picture 4">
            <a:extLst>
              <a:ext uri="{FF2B5EF4-FFF2-40B4-BE49-F238E27FC236}">
                <a16:creationId xmlns:a16="http://schemas.microsoft.com/office/drawing/2014/main" id="{55FDCD5E-5109-A38F-143F-00A46191DB8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20086070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vl2pPr marL="914400" indent="-457200">
              <a:buFont typeface="Arial" panose="020B0604020202020204" pitchFamily="34" charset="0"/>
              <a:buChar char="•"/>
              <a:defRPr/>
            </a:lvl2pPr>
          </a:lstStyle>
          <a:p>
            <a:pPr lvl="0"/>
            <a:r>
              <a:rPr lang="en-US" dirty="0"/>
              <a:t>Click to edit Master text style</a:t>
            </a:r>
          </a:p>
          <a:p>
            <a:pPr lvl="1"/>
            <a:r>
              <a:rPr lang="en-US" dirty="0"/>
              <a:t>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BD0D9157-2F15-26E0-D3D3-D2943E6E4B5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4806698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CD877171-9DC9-CD15-7594-91DE3AD356A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9170587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2606038"/>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752145F4-B2DF-4798-4CE7-63CA07A977E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7747611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pic>
        <p:nvPicPr>
          <p:cNvPr id="3" name="Picture 2">
            <a:extLst>
              <a:ext uri="{FF2B5EF4-FFF2-40B4-BE49-F238E27FC236}">
                <a16:creationId xmlns:a16="http://schemas.microsoft.com/office/drawing/2014/main" id="{F4C5431C-C236-85AB-8044-AABFF8C854C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59067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70A0861B-2982-02A1-BC28-4A7ACD8978F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335102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09831F9B-0E51-0C99-8924-F44A5954E5D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2382243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cience and You">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and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393992EF-AE02-22DE-03B7-F34C0858887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29873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vl2pPr marL="914400" indent="-457200">
              <a:buFont typeface="Arial" panose="020B0604020202020204" pitchFamily="34" charset="0"/>
              <a:buChar char="•"/>
              <a:defRPr/>
            </a:lvl2pPr>
          </a:lstStyle>
          <a:p>
            <a:pPr lvl="0"/>
            <a:r>
              <a:rPr lang="en-US" dirty="0"/>
              <a:t>Click to edit Master text style</a:t>
            </a:r>
          </a:p>
          <a:p>
            <a:pPr lvl="1"/>
            <a:r>
              <a:rPr lang="en-US" dirty="0"/>
              <a:t>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6FA0FF6E-6A4A-992F-2DCB-F9D8310B366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eflection Ques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9901E15-F4D4-ADA0-8885-A986B583EBE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2452775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ink It Through">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78E221EC-E6A5-2CA1-9A49-0B6621813D7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4048664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pic>
        <p:nvPicPr>
          <p:cNvPr id="10" name="Picture 9">
            <a:extLst>
              <a:ext uri="{FF2B5EF4-FFF2-40B4-BE49-F238E27FC236}">
                <a16:creationId xmlns:a16="http://schemas.microsoft.com/office/drawing/2014/main" id="{92A2A385-C830-7252-BABF-EBB5A35343FD}"/>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374768" y="1658652"/>
            <a:ext cx="8437595" cy="1481456"/>
          </a:xfrm>
          <a:prstGeom prst="rect">
            <a:avLst/>
          </a:prstGeom>
        </p:spPr>
      </p:pic>
      <p:pic>
        <p:nvPicPr>
          <p:cNvPr id="11" name="Picture 10">
            <a:extLst>
              <a:ext uri="{FF2B5EF4-FFF2-40B4-BE49-F238E27FC236}">
                <a16:creationId xmlns:a16="http://schemas.microsoft.com/office/drawing/2014/main" id="{D40D1570-057F-206B-8EA3-43AE8491A184}"/>
              </a:ext>
            </a:extLst>
          </p:cNvPr>
          <p:cNvPicPr>
            <a:picLocks noChangeAspect="1"/>
          </p:cNvPicPr>
          <p:nvPr userDrawn="1"/>
        </p:nvPicPr>
        <p:blipFill>
          <a:blip r:embed="rId4"/>
          <a:stretch>
            <a:fillRect/>
          </a:stretch>
        </p:blipFill>
        <p:spPr>
          <a:xfrm>
            <a:off x="0" y="0"/>
            <a:ext cx="9144000" cy="6857999"/>
          </a:xfrm>
          <a:prstGeom prst="rect">
            <a:avLst/>
          </a:prstGeom>
        </p:spPr>
      </p:pic>
    </p:spTree>
    <p:extLst>
      <p:ext uri="{BB962C8B-B14F-4D97-AF65-F5344CB8AC3E}">
        <p14:creationId xmlns:p14="http://schemas.microsoft.com/office/powerpoint/2010/main" val="493955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3EE75EAE-4E5D-7CB0-4D88-E4F8BF3A2D2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2606038"/>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3D3BDD54-9811-DB36-9B8A-6EBD37FA985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280790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pic>
        <p:nvPicPr>
          <p:cNvPr id="3" name="Picture 2">
            <a:extLst>
              <a:ext uri="{FF2B5EF4-FFF2-40B4-BE49-F238E27FC236}">
                <a16:creationId xmlns:a16="http://schemas.microsoft.com/office/drawing/2014/main" id="{4EED3BEC-060B-489D-769A-DAF2ABE5EE8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331883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BD6C120-B745-77B2-46E2-4F4F0DF327F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65D33865-0824-E01C-9B6C-5E441A0571C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cience and You">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and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63EE0516-CCAF-4376-583D-91A74D22BAF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flection Ques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24648C9E-FAA4-2574-F687-C14207143CF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9" r:id="rId4"/>
    <p:sldLayoutId id="2147483655" r:id="rId5"/>
    <p:sldLayoutId id="2147483652" r:id="rId6"/>
    <p:sldLayoutId id="2147483653" r:id="rId7"/>
    <p:sldLayoutId id="2147483658" r:id="rId8"/>
    <p:sldLayoutId id="2147483656" r:id="rId9"/>
    <p:sldLayoutId id="2147483657" r:id="rId10"/>
    <p:sldLayoutId id="214748366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937902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Lesson 30.2</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Stems</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dirty="0"/>
              <a:t>Reflection Question</a:t>
            </a:r>
            <a:r>
              <a:rPr lang="en-US" sz="1400" baseline="-25000" dirty="0"/>
              <a:t>1</a:t>
            </a:r>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59"/>
            <a:ext cx="8229600" cy="1463041"/>
          </a:xfrm>
        </p:spPr>
        <p:txBody>
          <a:bodyPr/>
          <a:lstStyle/>
          <a:p>
            <a:r>
              <a:rPr lang="en-US" dirty="0"/>
              <a:t>What do you think are the advantages and disadvantages of the different types of cells found in stems?</a:t>
            </a:r>
          </a:p>
        </p:txBody>
      </p:sp>
    </p:spTree>
    <p:extLst>
      <p:ext uri="{BB962C8B-B14F-4D97-AF65-F5344CB8AC3E}">
        <p14:creationId xmlns:p14="http://schemas.microsoft.com/office/powerpoint/2010/main" val="30291629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Stem Tissue Systems</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a:tabLst>
                <a:tab pos="461963" algn="l"/>
              </a:tabLst>
            </a:pPr>
            <a:r>
              <a:rPr lang="en-US" dirty="0">
                <a:solidFill>
                  <a:schemeClr val="tx1"/>
                </a:solidFill>
              </a:rPr>
              <a:t>There are three tissue systems in the stem:</a:t>
            </a:r>
          </a:p>
          <a:p>
            <a:pPr lvl="1">
              <a:tabLst>
                <a:tab pos="461963" algn="l"/>
              </a:tabLst>
            </a:pPr>
            <a:r>
              <a:rPr lang="en-US" dirty="0">
                <a:solidFill>
                  <a:schemeClr val="tx1"/>
                </a:solidFill>
              </a:rPr>
              <a:t>Dermal</a:t>
            </a:r>
          </a:p>
          <a:p>
            <a:pPr lvl="1">
              <a:tabLst>
                <a:tab pos="461963" algn="l"/>
              </a:tabLst>
            </a:pPr>
            <a:r>
              <a:rPr lang="en-US" dirty="0"/>
              <a:t>V</a:t>
            </a:r>
            <a:r>
              <a:rPr lang="en-US" dirty="0">
                <a:solidFill>
                  <a:schemeClr val="tx1"/>
                </a:solidFill>
              </a:rPr>
              <a:t>ascular</a:t>
            </a:r>
          </a:p>
          <a:p>
            <a:pPr lvl="1">
              <a:tabLst>
                <a:tab pos="461963" algn="l"/>
              </a:tabLst>
            </a:pPr>
            <a:r>
              <a:rPr lang="en-US" dirty="0"/>
              <a:t>G</a:t>
            </a:r>
            <a:r>
              <a:rPr lang="en-US" dirty="0">
                <a:solidFill>
                  <a:schemeClr val="tx1"/>
                </a:solidFill>
              </a:rPr>
              <a:t>round</a:t>
            </a:r>
          </a:p>
          <a:p>
            <a:pPr>
              <a:tabLst>
                <a:tab pos="461963" algn="l"/>
              </a:tabLst>
            </a:pPr>
            <a:r>
              <a:rPr lang="en-US" dirty="0">
                <a:solidFill>
                  <a:schemeClr val="tx1"/>
                </a:solidFill>
              </a:rPr>
              <a:t>Each system has characteristic cell types that perform specific tasks for plant growth and survival.</a:t>
            </a:r>
            <a:endParaRPr lang="en-US" dirty="0">
              <a:solidFill>
                <a:srgbClr val="0000FF"/>
              </a:solidFill>
            </a:endParaRPr>
          </a:p>
        </p:txBody>
      </p:sp>
    </p:spTree>
    <p:extLst>
      <p:ext uri="{BB962C8B-B14F-4D97-AF65-F5344CB8AC3E}">
        <p14:creationId xmlns:p14="http://schemas.microsoft.com/office/powerpoint/2010/main" val="4027958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Dermal Tissue</a:t>
            </a:r>
            <a:r>
              <a:rPr lang="en-US" sz="1400" baseline="-25000" dirty="0"/>
              <a:t>1</a:t>
            </a:r>
            <a:endParaRPr lang="en-US" sz="1400" baseline="-250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a:tabLst>
                <a:tab pos="461963" algn="l"/>
              </a:tabLst>
            </a:pPr>
            <a:r>
              <a:rPr lang="en-US" dirty="0">
                <a:solidFill>
                  <a:schemeClr val="tx1"/>
                </a:solidFill>
              </a:rPr>
              <a:t>Consists primarily of </a:t>
            </a:r>
            <a:r>
              <a:rPr lang="en-US" b="1" dirty="0">
                <a:solidFill>
                  <a:schemeClr val="tx1"/>
                </a:solidFill>
              </a:rPr>
              <a:t>epidermis</a:t>
            </a:r>
            <a:r>
              <a:rPr lang="en-US" dirty="0">
                <a:solidFill>
                  <a:schemeClr val="tx1"/>
                </a:solidFill>
              </a:rPr>
              <a:t>: a single layer of cells covering and protecting the underlying tissue</a:t>
            </a:r>
            <a:endParaRPr lang="en-US" b="1" dirty="0">
              <a:solidFill>
                <a:schemeClr val="tx1"/>
              </a:solidFill>
            </a:endParaRPr>
          </a:p>
          <a:p>
            <a:pPr lvl="1">
              <a:tabLst>
                <a:tab pos="461963" algn="l"/>
              </a:tabLst>
            </a:pPr>
            <a:r>
              <a:rPr lang="en-US" dirty="0"/>
              <a:t>Have t</a:t>
            </a:r>
            <a:r>
              <a:rPr lang="en-US" dirty="0">
                <a:solidFill>
                  <a:schemeClr val="tx1"/>
                </a:solidFill>
              </a:rPr>
              <a:t>ransparent and non-photosynthetic cells</a:t>
            </a:r>
          </a:p>
          <a:p>
            <a:pPr>
              <a:tabLst>
                <a:tab pos="461963" algn="l"/>
              </a:tabLst>
            </a:pPr>
            <a:r>
              <a:rPr lang="en-US" b="1" dirty="0">
                <a:solidFill>
                  <a:schemeClr val="tx1"/>
                </a:solidFill>
              </a:rPr>
              <a:t>Bark</a:t>
            </a:r>
            <a:r>
              <a:rPr lang="en-US" dirty="0">
                <a:solidFill>
                  <a:schemeClr val="tx1"/>
                </a:solidFill>
              </a:rPr>
              <a:t>: a tough, waterproof outer layer of woody plants</a:t>
            </a:r>
          </a:p>
          <a:p>
            <a:pPr lvl="1">
              <a:tabLst>
                <a:tab pos="461963" algn="l"/>
              </a:tabLst>
            </a:pPr>
            <a:r>
              <a:rPr lang="en-US" dirty="0"/>
              <a:t>Further protects the plant from damage</a:t>
            </a:r>
            <a:endParaRPr lang="en-US" dirty="0">
              <a:solidFill>
                <a:schemeClr val="tx1"/>
              </a:solidFill>
            </a:endParaRPr>
          </a:p>
        </p:txBody>
      </p:sp>
    </p:spTree>
    <p:extLst>
      <p:ext uri="{BB962C8B-B14F-4D97-AF65-F5344CB8AC3E}">
        <p14:creationId xmlns:p14="http://schemas.microsoft.com/office/powerpoint/2010/main" val="3357550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Dermal Tissue</a:t>
            </a:r>
            <a:r>
              <a:rPr lang="en-US" sz="1400" baseline="-25000" dirty="0"/>
              <a:t>2</a:t>
            </a:r>
            <a:endParaRPr lang="en-US" sz="14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77500" lnSpcReduction="20000"/>
          </a:bodyPr>
          <a:lstStyle/>
          <a:p>
            <a:pPr marL="457200" indent="-457200">
              <a:buFont typeface="Arial" panose="020B0604020202020204" pitchFamily="34" charset="0"/>
              <a:buChar char="•"/>
              <a:tabLst>
                <a:tab pos="461963" algn="l"/>
              </a:tabLst>
            </a:pPr>
            <a:r>
              <a:rPr lang="en-US" u="sng" dirty="0">
                <a:solidFill>
                  <a:schemeClr val="tx1"/>
                </a:solidFill>
              </a:rPr>
              <a:t>Epidermal cells</a:t>
            </a:r>
            <a:r>
              <a:rPr lang="en-US" dirty="0">
                <a:solidFill>
                  <a:schemeClr val="tx1"/>
                </a:solidFill>
              </a:rPr>
              <a:t>: most numerous and least differentiated of the cells in the epidermis</a:t>
            </a:r>
          </a:p>
          <a:p>
            <a:pPr marL="1200150" lvl="1" indent="-457200">
              <a:buFont typeface="Arial" panose="020B0604020202020204" pitchFamily="34" charset="0"/>
              <a:buChar char="•"/>
              <a:tabLst>
                <a:tab pos="461963" algn="l"/>
              </a:tabLst>
            </a:pPr>
            <a:r>
              <a:rPr lang="en-US" dirty="0">
                <a:solidFill>
                  <a:schemeClr val="tx1"/>
                </a:solidFill>
              </a:rPr>
              <a:t>Contain stomata: openings for gas exchange, surrounded by </a:t>
            </a:r>
            <a:r>
              <a:rPr lang="en-US" b="1" dirty="0">
                <a:solidFill>
                  <a:schemeClr val="tx1"/>
                </a:solidFill>
              </a:rPr>
              <a:t>guard cells </a:t>
            </a:r>
            <a:r>
              <a:rPr lang="en-US" dirty="0">
                <a:solidFill>
                  <a:schemeClr val="tx1"/>
                </a:solidFill>
              </a:rPr>
              <a:t>that control opening/closing and regulating uptake of CO</a:t>
            </a:r>
            <a:r>
              <a:rPr lang="en-US" baseline="-25000" dirty="0">
                <a:solidFill>
                  <a:schemeClr val="tx1"/>
                </a:solidFill>
              </a:rPr>
              <a:t>2</a:t>
            </a:r>
            <a:r>
              <a:rPr lang="en-US" dirty="0">
                <a:solidFill>
                  <a:schemeClr val="tx1"/>
                </a:solidFill>
              </a:rPr>
              <a:t> and release of oxygen and water vapor</a:t>
            </a:r>
            <a:endParaRPr lang="en-US" b="1" dirty="0">
              <a:solidFill>
                <a:schemeClr val="tx1"/>
              </a:solidFill>
            </a:endParaRPr>
          </a:p>
          <a:p>
            <a:pPr marL="457200" indent="-457200">
              <a:buFont typeface="Arial" panose="020B0604020202020204" pitchFamily="34" charset="0"/>
              <a:buChar char="•"/>
              <a:tabLst>
                <a:tab pos="461963" algn="l"/>
              </a:tabLst>
            </a:pPr>
            <a:r>
              <a:rPr lang="en-US" b="1" dirty="0">
                <a:solidFill>
                  <a:schemeClr val="tx1"/>
                </a:solidFill>
              </a:rPr>
              <a:t>Trichomes</a:t>
            </a:r>
            <a:r>
              <a:rPr lang="en-US" dirty="0">
                <a:solidFill>
                  <a:schemeClr val="tx1"/>
                </a:solidFill>
              </a:rPr>
              <a:t>: hairlike structures on epidermal surface</a:t>
            </a:r>
          </a:p>
          <a:p>
            <a:pPr marL="1200150" lvl="1" indent="-457200">
              <a:buFont typeface="Arial" panose="020B0604020202020204" pitchFamily="34" charset="0"/>
              <a:buChar char="•"/>
              <a:tabLst>
                <a:tab pos="461963" algn="l"/>
              </a:tabLst>
            </a:pPr>
            <a:r>
              <a:rPr lang="en-US" dirty="0"/>
              <a:t>Help to reduce transpiration, increase solar reflectance, and store compounds</a:t>
            </a:r>
            <a:endParaRPr lang="en-US" dirty="0">
              <a:solidFill>
                <a:srgbClr val="0000FF"/>
              </a:solidFill>
            </a:endParaRPr>
          </a:p>
        </p:txBody>
      </p:sp>
      <p:sp>
        <p:nvSpPr>
          <p:cNvPr id="3" name="TextBox 2">
            <a:extLst>
              <a:ext uri="{FF2B5EF4-FFF2-40B4-BE49-F238E27FC236}">
                <a16:creationId xmlns:a16="http://schemas.microsoft.com/office/drawing/2014/main" id="{F7103B6F-EA13-30AC-D53A-6EBDFE5ED925}"/>
              </a:ext>
            </a:extLst>
          </p:cNvPr>
          <p:cNvSpPr txBox="1"/>
          <p:nvPr/>
        </p:nvSpPr>
        <p:spPr>
          <a:xfrm>
            <a:off x="152400" y="3782020"/>
            <a:ext cx="2438400" cy="2031325"/>
          </a:xfrm>
          <a:prstGeom prst="rect">
            <a:avLst/>
          </a:prstGeom>
          <a:noFill/>
        </p:spPr>
        <p:txBody>
          <a:bodyPr wrap="square" rtlCol="0">
            <a:spAutoFit/>
          </a:bodyPr>
          <a:lstStyle/>
          <a:p>
            <a:r>
              <a:rPr lang="en-US" sz="1400" b="1" dirty="0"/>
              <a:t>30.2 Figure 6: </a:t>
            </a:r>
            <a:r>
              <a:rPr lang="en-US" sz="1400" dirty="0"/>
              <a:t>(a) The scanning electron micrograph shows multiple stomata in various degrees of openness. (b) Each stoma is flanked by two guard cells that regulate its opening and closing. (c) The guard cells sit within the layer of epidermal cells.</a:t>
            </a:r>
          </a:p>
        </p:txBody>
      </p:sp>
      <p:sp>
        <p:nvSpPr>
          <p:cNvPr id="4" name="TextBox 3">
            <a:extLst>
              <a:ext uri="{FF2B5EF4-FFF2-40B4-BE49-F238E27FC236}">
                <a16:creationId xmlns:a16="http://schemas.microsoft.com/office/drawing/2014/main" id="{C4997577-D081-FD4D-B59D-1C429B573383}"/>
              </a:ext>
            </a:extLst>
          </p:cNvPr>
          <p:cNvSpPr txBox="1"/>
          <p:nvPr/>
        </p:nvSpPr>
        <p:spPr>
          <a:xfrm>
            <a:off x="2743200" y="5644068"/>
            <a:ext cx="1676400" cy="338554"/>
          </a:xfrm>
          <a:prstGeom prst="rect">
            <a:avLst/>
          </a:prstGeom>
          <a:noFill/>
        </p:spPr>
        <p:txBody>
          <a:bodyPr wrap="square" rtlCol="0">
            <a:spAutoFit/>
          </a:bodyPr>
          <a:lstStyle/>
          <a:p>
            <a:pPr algn="ctr"/>
            <a:r>
              <a:rPr lang="en-US" sz="800" dirty="0"/>
              <a:t>Windchu on Wikimedia Commons. "SEM image of stomata."</a:t>
            </a:r>
          </a:p>
        </p:txBody>
      </p:sp>
      <p:sp>
        <p:nvSpPr>
          <p:cNvPr id="5" name="TextBox 4">
            <a:extLst>
              <a:ext uri="{FF2B5EF4-FFF2-40B4-BE49-F238E27FC236}">
                <a16:creationId xmlns:a16="http://schemas.microsoft.com/office/drawing/2014/main" id="{76810DAE-EF53-29E7-A57C-192BA1129674}"/>
              </a:ext>
            </a:extLst>
          </p:cNvPr>
          <p:cNvSpPr txBox="1"/>
          <p:nvPr/>
        </p:nvSpPr>
        <p:spPr>
          <a:xfrm>
            <a:off x="6948932" y="5644068"/>
            <a:ext cx="1905000" cy="338554"/>
          </a:xfrm>
          <a:prstGeom prst="rect">
            <a:avLst/>
          </a:prstGeom>
          <a:noFill/>
        </p:spPr>
        <p:txBody>
          <a:bodyPr wrap="square" rtlCol="0">
            <a:spAutoFit/>
          </a:bodyPr>
          <a:lstStyle/>
          <a:p>
            <a:pPr algn="ctr"/>
            <a:r>
              <a:rPr lang="en-US" sz="800" dirty="0"/>
              <a:t>Emilio Ermini on Wikimedia Commons. "Guard cells and epidermal cells."</a:t>
            </a:r>
          </a:p>
        </p:txBody>
      </p:sp>
      <p:pic>
        <p:nvPicPr>
          <p:cNvPr id="6" name="Content Placeholder 5" descr="Shown are three micrographs depicting stomata. Figure (a) shows many oblong-shaped stomata in various degrees of openness. Figure (b) shows oval-shaped open and closed stomata with guard cells on either side in green. Figure (c) shows guard cells, which have a circular shape, at the ends of epidermal cells, which have a long, diamond shape.">
            <a:extLst>
              <a:ext uri="{FF2B5EF4-FFF2-40B4-BE49-F238E27FC236}">
                <a16:creationId xmlns:a16="http://schemas.microsoft.com/office/drawing/2014/main" id="{7728C6B2-B9EE-5774-BAE5-990C1E773E9B}"/>
              </a:ext>
            </a:extLst>
          </p:cNvPr>
          <p:cNvPicPr>
            <a:picLocks noChangeAspect="1"/>
          </p:cNvPicPr>
          <p:nvPr/>
        </p:nvPicPr>
        <p:blipFill>
          <a:blip r:embed="rId2"/>
          <a:srcRect l="926" t="5334" r="926" b="50236"/>
          <a:stretch/>
        </p:blipFill>
        <p:spPr>
          <a:xfrm>
            <a:off x="2590800" y="3998595"/>
            <a:ext cx="6096000" cy="1533075"/>
          </a:xfrm>
          <a:prstGeom prst="rect">
            <a:avLst/>
          </a:prstGeom>
        </p:spPr>
      </p:pic>
    </p:spTree>
    <p:extLst>
      <p:ext uri="{BB962C8B-B14F-4D97-AF65-F5344CB8AC3E}">
        <p14:creationId xmlns:p14="http://schemas.microsoft.com/office/powerpoint/2010/main" val="812595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Vascular Tissue</a:t>
            </a:r>
            <a:endParaRPr lang="en-US" sz="3200" dirty="0">
              <a:solidFill>
                <a:schemeClr val="accent1"/>
              </a:solidFill>
            </a:endParaRPr>
          </a:p>
        </p:txBody>
      </p:sp>
      <p:sp>
        <p:nvSpPr>
          <p:cNvPr id="11267" name="Rectangle 3"/>
          <p:cNvSpPr>
            <a:spLocks noGrp="1"/>
          </p:cNvSpPr>
          <p:nvPr>
            <p:ph idx="1"/>
          </p:nvPr>
        </p:nvSpPr>
        <p:spPr>
          <a:xfrm>
            <a:off x="457200" y="1280160"/>
            <a:ext cx="8229600" cy="1920240"/>
          </a:xfrm>
          <a:prstGeom prst="rect">
            <a:avLst/>
          </a:prstGeom>
        </p:spPr>
        <p:txBody>
          <a:bodyPr>
            <a:normAutofit fontScale="85000" lnSpcReduction="20000"/>
          </a:bodyPr>
          <a:lstStyle/>
          <a:p>
            <a:pPr marL="457200" indent="-457200">
              <a:buFont typeface="Arial" panose="020B0604020202020204" pitchFamily="34" charset="0"/>
              <a:buChar char="•"/>
              <a:tabLst>
                <a:tab pos="461963" algn="l"/>
              </a:tabLst>
            </a:pPr>
            <a:r>
              <a:rPr lang="en-US" dirty="0">
                <a:solidFill>
                  <a:schemeClr val="tx1"/>
                </a:solidFill>
              </a:rPr>
              <a:t>Composed of xylem and phloem</a:t>
            </a:r>
          </a:p>
          <a:p>
            <a:pPr marL="457200" indent="-457200">
              <a:buFont typeface="Arial" panose="020B0604020202020204" pitchFamily="34" charset="0"/>
              <a:buChar char="•"/>
              <a:tabLst>
                <a:tab pos="461963" algn="l"/>
              </a:tabLst>
            </a:pPr>
            <a:r>
              <a:rPr lang="en-US" dirty="0">
                <a:solidFill>
                  <a:schemeClr val="tx1"/>
                </a:solidFill>
              </a:rPr>
              <a:t>Arranged in </a:t>
            </a:r>
            <a:r>
              <a:rPr lang="en-US" i="1" dirty="0">
                <a:solidFill>
                  <a:schemeClr val="tx1"/>
                </a:solidFill>
              </a:rPr>
              <a:t>vascular bundles </a:t>
            </a:r>
            <a:r>
              <a:rPr lang="en-US" dirty="0">
                <a:solidFill>
                  <a:schemeClr val="tx1"/>
                </a:solidFill>
              </a:rPr>
              <a:t>running up and down the stem</a:t>
            </a:r>
          </a:p>
          <a:p>
            <a:pPr marL="1200150" lvl="1" indent="-457200">
              <a:buFont typeface="Arial" panose="020B0604020202020204" pitchFamily="34" charset="0"/>
              <a:buChar char="•"/>
              <a:tabLst>
                <a:tab pos="461963" algn="l"/>
              </a:tabLst>
            </a:pPr>
            <a:r>
              <a:rPr lang="en-US" u="sng" dirty="0">
                <a:solidFill>
                  <a:schemeClr val="tx1"/>
                </a:solidFill>
              </a:rPr>
              <a:t>Dicot stems</a:t>
            </a:r>
            <a:r>
              <a:rPr lang="en-US" dirty="0">
                <a:solidFill>
                  <a:schemeClr val="tx1"/>
                </a:solidFill>
              </a:rPr>
              <a:t>: vascular bundles arranged in a ring</a:t>
            </a:r>
          </a:p>
          <a:p>
            <a:pPr marL="1200150" lvl="1" indent="-457200">
              <a:buFont typeface="Arial" panose="020B0604020202020204" pitchFamily="34" charset="0"/>
              <a:buChar char="•"/>
              <a:tabLst>
                <a:tab pos="461963" algn="l"/>
              </a:tabLst>
            </a:pPr>
            <a:r>
              <a:rPr lang="en-US" u="sng" dirty="0">
                <a:solidFill>
                  <a:schemeClr val="tx1"/>
                </a:solidFill>
              </a:rPr>
              <a:t>Monocot stems</a:t>
            </a:r>
            <a:r>
              <a:rPr lang="en-US" dirty="0">
                <a:solidFill>
                  <a:schemeClr val="tx1"/>
                </a:solidFill>
              </a:rPr>
              <a:t>: vascular bundles scattered throughout ground tissue</a:t>
            </a:r>
            <a:endParaRPr lang="en-US" dirty="0">
              <a:solidFill>
                <a:srgbClr val="0000FF"/>
              </a:solidFill>
            </a:endParaRPr>
          </a:p>
        </p:txBody>
      </p:sp>
      <p:sp>
        <p:nvSpPr>
          <p:cNvPr id="5" name="TextBox 4">
            <a:extLst>
              <a:ext uri="{FF2B5EF4-FFF2-40B4-BE49-F238E27FC236}">
                <a16:creationId xmlns:a16="http://schemas.microsoft.com/office/drawing/2014/main" id="{E870D4DF-D7ED-312D-CCB2-0625387DE14C}"/>
              </a:ext>
            </a:extLst>
          </p:cNvPr>
          <p:cNvSpPr txBox="1"/>
          <p:nvPr/>
        </p:nvSpPr>
        <p:spPr>
          <a:xfrm>
            <a:off x="88760" y="3054489"/>
            <a:ext cx="2667000" cy="2893100"/>
          </a:xfrm>
          <a:prstGeom prst="rect">
            <a:avLst/>
          </a:prstGeom>
          <a:noFill/>
        </p:spPr>
        <p:txBody>
          <a:bodyPr wrap="square" rtlCol="0">
            <a:spAutoFit/>
          </a:bodyPr>
          <a:lstStyle/>
          <a:p>
            <a:r>
              <a:rPr lang="en-US" sz="1400" b="1" dirty="0"/>
              <a:t>30.2 Figure 7: </a:t>
            </a:r>
            <a:r>
              <a:rPr lang="en-US" sz="1400" dirty="0"/>
              <a:t>(left) In monocot stems, vascular bundles composed of xylem and phloem tissues are scattered throughout the ground tissue. (right) In dicot stems, vascular bundles are arranged around the periphery of the ground tissue. The xylem tissue is located toward the interior of the vascular bundle, and phloem is located toward the exterior. Sclerenchyma fibers cap the vascular bundles.</a:t>
            </a:r>
          </a:p>
        </p:txBody>
      </p:sp>
      <p:pic>
        <p:nvPicPr>
          <p:cNvPr id="2" name="Content Placeholder 6" descr="To the right of the illustration is cross section of a dicot stem. In the center of the stem is the pith. Embedded in the vascular cambium and symmetrically arranged in a circle near the outside of the stem the primary xylem and primary phloem. They both form a triangle, and the narrow end of the triangle (the xylem) points inward toward the pith, while the wide end points toward the epidermis through the cortex. To the left is a cross section of a monocot stem. In the monocot stem, the xylem and phloem, again forming a triangular shape together, are scattered throughout the cortex.">
            <a:extLst>
              <a:ext uri="{FF2B5EF4-FFF2-40B4-BE49-F238E27FC236}">
                <a16:creationId xmlns:a16="http://schemas.microsoft.com/office/drawing/2014/main" id="{99DC4FD1-F353-7C6D-0F91-F1C1F7C1E3A9}"/>
              </a:ext>
            </a:extLst>
          </p:cNvPr>
          <p:cNvPicPr>
            <a:picLocks noChangeAspect="1"/>
          </p:cNvPicPr>
          <p:nvPr/>
        </p:nvPicPr>
        <p:blipFill>
          <a:blip r:embed="rId2"/>
          <a:srcRect l="2777" t="6999" r="3704" b="8001"/>
          <a:stretch/>
        </p:blipFill>
        <p:spPr>
          <a:xfrm>
            <a:off x="2874785" y="3054489"/>
            <a:ext cx="5692989" cy="2874678"/>
          </a:xfrm>
          <a:prstGeom prst="rect">
            <a:avLst/>
          </a:prstGeom>
        </p:spPr>
      </p:pic>
    </p:spTree>
    <p:extLst>
      <p:ext uri="{BB962C8B-B14F-4D97-AF65-F5344CB8AC3E}">
        <p14:creationId xmlns:p14="http://schemas.microsoft.com/office/powerpoint/2010/main" val="2214334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dirty="0"/>
              <a:t>Reflection Question</a:t>
            </a:r>
            <a:r>
              <a:rPr lang="en-US" sz="1400" baseline="-25000" dirty="0"/>
              <a:t>2</a:t>
            </a:r>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59"/>
            <a:ext cx="8229600" cy="2301241"/>
          </a:xfrm>
        </p:spPr>
        <p:txBody>
          <a:bodyPr/>
          <a:lstStyle/>
          <a:p>
            <a:r>
              <a:rPr lang="en-US" dirty="0"/>
              <a:t>Why do you think monocot stems have a scattered arrangement and dicot stems have a ring arrangement of vascular bundles? Research the differences between monocots and dicots to help you formulate your answer.</a:t>
            </a:r>
          </a:p>
        </p:txBody>
      </p:sp>
    </p:spTree>
    <p:extLst>
      <p:ext uri="{BB962C8B-B14F-4D97-AF65-F5344CB8AC3E}">
        <p14:creationId xmlns:p14="http://schemas.microsoft.com/office/powerpoint/2010/main" val="21084422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dirty="0"/>
              <a:t>Think It Through</a:t>
            </a:r>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a:xfrm>
            <a:off x="457200" y="1280160"/>
            <a:ext cx="8229600" cy="1463040"/>
          </a:xfrm>
        </p:spPr>
        <p:txBody>
          <a:bodyPr/>
          <a:lstStyle/>
          <a:p>
            <a:r>
              <a:rPr lang="en-US" dirty="0"/>
              <a:t>What is the major difference between the vascular bundles found in the stems of monocot and dicot plants?</a:t>
            </a:r>
          </a:p>
        </p:txBody>
      </p:sp>
    </p:spTree>
    <p:extLst>
      <p:ext uri="{BB962C8B-B14F-4D97-AF65-F5344CB8AC3E}">
        <p14:creationId xmlns:p14="http://schemas.microsoft.com/office/powerpoint/2010/main" val="19335724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Xylem Tissue Cells</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lnSpcReduction="10000"/>
          </a:bodyPr>
          <a:lstStyle/>
          <a:p>
            <a:pPr>
              <a:tabLst>
                <a:tab pos="461963" algn="l"/>
              </a:tabLst>
            </a:pPr>
            <a:r>
              <a:rPr lang="en-US" u="sng" dirty="0">
                <a:solidFill>
                  <a:schemeClr val="tx1"/>
                </a:solidFill>
              </a:rPr>
              <a:t>Three types</a:t>
            </a:r>
            <a:r>
              <a:rPr lang="en-US" dirty="0">
                <a:solidFill>
                  <a:schemeClr val="tx1"/>
                </a:solidFill>
              </a:rPr>
              <a:t>:</a:t>
            </a:r>
          </a:p>
          <a:p>
            <a:pPr lvl="1">
              <a:tabLst>
                <a:tab pos="461963" algn="l"/>
              </a:tabLst>
            </a:pPr>
            <a:r>
              <a:rPr lang="en-US" b="1" dirty="0">
                <a:solidFill>
                  <a:schemeClr val="tx1"/>
                </a:solidFill>
              </a:rPr>
              <a:t>Xylem parenchyma</a:t>
            </a:r>
            <a:r>
              <a:rPr lang="en-US" dirty="0">
                <a:solidFill>
                  <a:schemeClr val="tx1"/>
                </a:solidFill>
              </a:rPr>
              <a:t>: living cells that store nutrients, aid in water conduction, and help with healing and regeneration of the plant after stress</a:t>
            </a:r>
          </a:p>
          <a:p>
            <a:pPr lvl="1">
              <a:tabLst>
                <a:tab pos="461963" algn="l"/>
              </a:tabLst>
            </a:pPr>
            <a:r>
              <a:rPr lang="en-US" b="1" dirty="0">
                <a:solidFill>
                  <a:schemeClr val="tx1"/>
                </a:solidFill>
              </a:rPr>
              <a:t>Tracheids</a:t>
            </a:r>
            <a:r>
              <a:rPr lang="en-US" dirty="0">
                <a:solidFill>
                  <a:schemeClr val="tx1"/>
                </a:solidFill>
              </a:rPr>
              <a:t>: dead at maturity; have thick lignified secondary walls</a:t>
            </a:r>
            <a:endParaRPr lang="en-US" dirty="0"/>
          </a:p>
          <a:p>
            <a:pPr lvl="1">
              <a:tabLst>
                <a:tab pos="461963" algn="l"/>
              </a:tabLst>
            </a:pPr>
            <a:r>
              <a:rPr lang="en-US" b="1" dirty="0">
                <a:solidFill>
                  <a:schemeClr val="tx1"/>
                </a:solidFill>
              </a:rPr>
              <a:t>Vessel elements</a:t>
            </a:r>
            <a:r>
              <a:rPr lang="en-US" dirty="0">
                <a:solidFill>
                  <a:schemeClr val="tx1"/>
                </a:solidFill>
              </a:rPr>
              <a:t>: dead at maturity; have thinner walls and are shorter than tracheids</a:t>
            </a:r>
          </a:p>
          <a:p>
            <a:pPr>
              <a:tabLst>
                <a:tab pos="461963" algn="l"/>
              </a:tabLst>
            </a:pPr>
            <a:r>
              <a:rPr lang="en-US" u="sng" dirty="0">
                <a:solidFill>
                  <a:schemeClr val="tx1"/>
                </a:solidFill>
              </a:rPr>
              <a:t>Water movement</a:t>
            </a:r>
            <a:r>
              <a:rPr lang="en-US" dirty="0">
                <a:solidFill>
                  <a:schemeClr val="tx1"/>
                </a:solidFill>
              </a:rPr>
              <a:t>: pits (tracheids) and perforation plates (vessel elements)</a:t>
            </a:r>
            <a:endParaRPr lang="en-US" dirty="0">
              <a:solidFill>
                <a:srgbClr val="0000FF"/>
              </a:solidFill>
            </a:endParaRPr>
          </a:p>
        </p:txBody>
      </p:sp>
    </p:spTree>
    <p:extLst>
      <p:ext uri="{BB962C8B-B14F-4D97-AF65-F5344CB8AC3E}">
        <p14:creationId xmlns:p14="http://schemas.microsoft.com/office/powerpoint/2010/main" val="4173373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30.2 Figure 8</a:t>
            </a:r>
            <a:endParaRPr lang="en-US" sz="3200" dirty="0">
              <a:solidFill>
                <a:schemeClr val="accent1"/>
              </a:solidFill>
            </a:endParaRPr>
          </a:p>
        </p:txBody>
      </p:sp>
      <p:sp>
        <p:nvSpPr>
          <p:cNvPr id="6" name="TextBox 5">
            <a:extLst>
              <a:ext uri="{FF2B5EF4-FFF2-40B4-BE49-F238E27FC236}">
                <a16:creationId xmlns:a16="http://schemas.microsoft.com/office/drawing/2014/main" id="{530396F0-0EE4-7736-6332-58D798D57EAC}"/>
              </a:ext>
            </a:extLst>
          </p:cNvPr>
          <p:cNvSpPr txBox="1"/>
          <p:nvPr/>
        </p:nvSpPr>
        <p:spPr>
          <a:xfrm>
            <a:off x="3009900" y="5784762"/>
            <a:ext cx="3124200" cy="215444"/>
          </a:xfrm>
          <a:prstGeom prst="rect">
            <a:avLst/>
          </a:prstGeom>
          <a:noFill/>
        </p:spPr>
        <p:txBody>
          <a:bodyPr wrap="square" rtlCol="0">
            <a:spAutoFit/>
          </a:bodyPr>
          <a:lstStyle/>
          <a:p>
            <a:pPr algn="ctr"/>
            <a:r>
              <a:rPr lang="en-US" sz="800" dirty="0"/>
              <a:t>Kelvinsong on Wikimedia Commons. "Xylem tissue diagram."</a:t>
            </a:r>
          </a:p>
        </p:txBody>
      </p:sp>
      <p:pic>
        <p:nvPicPr>
          <p:cNvPr id="5" name="Content Placeholder 5" descr="Shown is an illustration of xylem tissue. Text above the tissue reads: &quot;Xylem transports water and minerals through vessel elements and tracheids, which are dead at maturity and have a primary and secondary cell wall. In pits, the secondary wall is thin or missing, allowing water to flow laterally.&quot; Below the text, a parenchyma cell is against the primary cell wall of the xylem tissue. The xylem tissue also has a vessel element, perforation plate, tracheids, pits, and a secondary cell wall.">
            <a:extLst>
              <a:ext uri="{FF2B5EF4-FFF2-40B4-BE49-F238E27FC236}">
                <a16:creationId xmlns:a16="http://schemas.microsoft.com/office/drawing/2014/main" id="{4CEB3F8F-693B-FE64-2179-20514CE9B245}"/>
              </a:ext>
            </a:extLst>
          </p:cNvPr>
          <p:cNvPicPr>
            <a:picLocks noGrp="1" noChangeAspect="1"/>
          </p:cNvPicPr>
          <p:nvPr>
            <p:ph idx="1"/>
          </p:nvPr>
        </p:nvPicPr>
        <p:blipFill>
          <a:blip r:embed="rId3"/>
          <a:srcRect l="25000" t="5334" r="25926" b="3000"/>
          <a:stretch/>
        </p:blipFill>
        <p:spPr>
          <a:xfrm>
            <a:off x="2324100" y="1119309"/>
            <a:ext cx="4495800" cy="4665453"/>
          </a:xfrm>
        </p:spPr>
      </p:pic>
    </p:spTree>
    <p:extLst>
      <p:ext uri="{BB962C8B-B14F-4D97-AF65-F5344CB8AC3E}">
        <p14:creationId xmlns:p14="http://schemas.microsoft.com/office/powerpoint/2010/main" val="38015772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Phloem Tissue Cells</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a:tabLst>
                <a:tab pos="461963" algn="l"/>
              </a:tabLst>
            </a:pPr>
            <a:r>
              <a:rPr lang="en-US" b="1" dirty="0">
                <a:solidFill>
                  <a:schemeClr val="tx1"/>
                </a:solidFill>
              </a:rPr>
              <a:t>Sieve-tube cells</a:t>
            </a:r>
            <a:r>
              <a:rPr lang="en-US" dirty="0">
                <a:solidFill>
                  <a:schemeClr val="tx1"/>
                </a:solidFill>
              </a:rPr>
              <a:t>: transport organic substances; arranged end-to-end to make a sieve tube</a:t>
            </a:r>
          </a:p>
          <a:p>
            <a:pPr>
              <a:tabLst>
                <a:tab pos="461963" algn="l"/>
              </a:tabLst>
            </a:pPr>
            <a:r>
              <a:rPr lang="en-US" b="1" dirty="0">
                <a:solidFill>
                  <a:schemeClr val="tx1"/>
                </a:solidFill>
              </a:rPr>
              <a:t>Companion cells</a:t>
            </a:r>
            <a:r>
              <a:rPr lang="en-US" dirty="0">
                <a:solidFill>
                  <a:schemeClr val="tx1"/>
                </a:solidFill>
              </a:rPr>
              <a:t>: provide metabolic support to sieve-tube cells; located alongside sieve-tube cells</a:t>
            </a:r>
            <a:endParaRPr lang="en-US" dirty="0"/>
          </a:p>
          <a:p>
            <a:pPr>
              <a:tabLst>
                <a:tab pos="461963" algn="l"/>
              </a:tabLst>
            </a:pPr>
            <a:r>
              <a:rPr lang="en-US" u="sng" dirty="0">
                <a:solidFill>
                  <a:schemeClr val="tx1"/>
                </a:solidFill>
              </a:rPr>
              <a:t>Phloem parenchyma</a:t>
            </a:r>
            <a:r>
              <a:rPr lang="en-US" dirty="0">
                <a:solidFill>
                  <a:schemeClr val="tx1"/>
                </a:solidFill>
              </a:rPr>
              <a:t>: store and help transport food; located near the ends of sieve tubes</a:t>
            </a:r>
          </a:p>
          <a:p>
            <a:pPr>
              <a:tabLst>
                <a:tab pos="461963" algn="l"/>
              </a:tabLst>
            </a:pPr>
            <a:r>
              <a:rPr lang="en-US" u="sng" dirty="0">
                <a:solidFill>
                  <a:schemeClr val="tx1"/>
                </a:solidFill>
              </a:rPr>
              <a:t>Phloem fibers</a:t>
            </a:r>
            <a:r>
              <a:rPr lang="en-US" dirty="0">
                <a:solidFill>
                  <a:schemeClr val="tx1"/>
                </a:solidFill>
              </a:rPr>
              <a:t>: provide support to sieve cells and strength to the stem; found throughout the phloem</a:t>
            </a:r>
            <a:endParaRPr lang="en-US" dirty="0">
              <a:solidFill>
                <a:srgbClr val="0000FF"/>
              </a:solidFill>
            </a:endParaRPr>
          </a:p>
        </p:txBody>
      </p:sp>
    </p:spTree>
    <p:extLst>
      <p:ext uri="{BB962C8B-B14F-4D97-AF65-F5344CB8AC3E}">
        <p14:creationId xmlns:p14="http://schemas.microsoft.com/office/powerpoint/2010/main" val="2899322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a:prstGeom prst="rect">
            <a:avLst/>
          </a:prstGeom>
        </p:spPr>
        <p:txBody>
          <a:bodyPr>
            <a:normAutofit/>
          </a:bodyPr>
          <a:lstStyle/>
          <a:p>
            <a:r>
              <a:rPr lang="en-US" dirty="0"/>
              <a:t>Objectives</a:t>
            </a:r>
            <a:endParaRPr lang="en-US" sz="3200" dirty="0">
              <a:solidFill>
                <a:schemeClr val="accent1"/>
              </a:solidFill>
            </a:endParaRPr>
          </a:p>
        </p:txBody>
      </p:sp>
      <p:sp>
        <p:nvSpPr>
          <p:cNvPr id="10243" name="Rectangle 3"/>
          <p:cNvSpPr>
            <a:spLocks noGrp="1"/>
          </p:cNvSpPr>
          <p:nvPr>
            <p:ph idx="1"/>
          </p:nvPr>
        </p:nvSpPr>
        <p:spPr>
          <a:xfrm>
            <a:off x="457200" y="1055441"/>
            <a:ext cx="8229600" cy="3884140"/>
          </a:xfrm>
          <a:prstGeom prst="rect">
            <a:avLst/>
          </a:prstGeom>
          <a:noFill/>
        </p:spPr>
        <p:txBody>
          <a:bodyPr>
            <a:spAutoFit/>
          </a:bodyPr>
          <a:lstStyle/>
          <a:p>
            <a:pPr marL="457200" indent="-457200">
              <a:buFont typeface="Arial" panose="020B0604020202020204" pitchFamily="34" charset="0"/>
              <a:buChar char="•"/>
              <a:tabLst>
                <a:tab pos="457200" algn="l"/>
              </a:tabLst>
            </a:pPr>
            <a:r>
              <a:rPr lang="en-US" b="1" dirty="0"/>
              <a:t>Compare and contrast </a:t>
            </a:r>
            <a:r>
              <a:rPr lang="en-US" dirty="0"/>
              <a:t>the roles of dermal tissue, vascular tissue, and ground tissue.</a:t>
            </a:r>
          </a:p>
          <a:p>
            <a:pPr marL="457200" indent="-457200">
              <a:buFont typeface="Arial" panose="020B0604020202020204" pitchFamily="34" charset="0"/>
              <a:buChar char="•"/>
              <a:tabLst>
                <a:tab pos="457200" algn="l"/>
              </a:tabLst>
            </a:pPr>
            <a:r>
              <a:rPr lang="en-US" b="1" dirty="0"/>
              <a:t>Describe</a:t>
            </a:r>
            <a:r>
              <a:rPr lang="en-US" dirty="0"/>
              <a:t> the main function and basic structure of stems.</a:t>
            </a:r>
          </a:p>
          <a:p>
            <a:pPr marL="457200" indent="-457200">
              <a:buFont typeface="Arial" panose="020B0604020202020204" pitchFamily="34" charset="0"/>
              <a:buChar char="•"/>
              <a:tabLst>
                <a:tab pos="457200" algn="l"/>
              </a:tabLst>
            </a:pPr>
            <a:r>
              <a:rPr lang="en-US" b="1" dirty="0"/>
              <a:t>Distinguish</a:t>
            </a:r>
            <a:r>
              <a:rPr lang="en-US" dirty="0"/>
              <a:t> between primary growth and secondary growth in stems.</a:t>
            </a:r>
          </a:p>
          <a:p>
            <a:pPr marL="457200" indent="-457200">
              <a:buFont typeface="Arial" panose="020B0604020202020204" pitchFamily="34" charset="0"/>
              <a:buChar char="•"/>
              <a:tabLst>
                <a:tab pos="457200" algn="l"/>
              </a:tabLst>
            </a:pPr>
            <a:r>
              <a:rPr lang="en-US" b="1" dirty="0"/>
              <a:t>List and describe </a:t>
            </a:r>
            <a:r>
              <a:rPr lang="en-US" dirty="0"/>
              <a:t>examples of modified stems.</a:t>
            </a:r>
          </a:p>
          <a:p>
            <a:pPr marL="457200" indent="-457200">
              <a:buFont typeface="Arial" panose="020B0604020202020204" pitchFamily="34" charset="0"/>
              <a:buChar char="•"/>
              <a:tabLst>
                <a:tab pos="457200" algn="l"/>
              </a:tabLst>
            </a:pPr>
            <a:r>
              <a:rPr lang="en-US" b="1" dirty="0"/>
              <a:t>Summarize</a:t>
            </a:r>
            <a:r>
              <a:rPr lang="en-US" dirty="0"/>
              <a:t> the origin of annual rings.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30.2 Figure 9</a:t>
            </a:r>
            <a:endParaRPr lang="en-US" sz="3200" dirty="0">
              <a:solidFill>
                <a:schemeClr val="accent1"/>
              </a:solidFill>
            </a:endParaRPr>
          </a:p>
        </p:txBody>
      </p:sp>
      <p:sp>
        <p:nvSpPr>
          <p:cNvPr id="7" name="TextBox 6">
            <a:extLst>
              <a:ext uri="{FF2B5EF4-FFF2-40B4-BE49-F238E27FC236}">
                <a16:creationId xmlns:a16="http://schemas.microsoft.com/office/drawing/2014/main" id="{24273BFC-4205-9AF1-0A7E-5E4FD1EE5869}"/>
              </a:ext>
            </a:extLst>
          </p:cNvPr>
          <p:cNvSpPr txBox="1"/>
          <p:nvPr/>
        </p:nvSpPr>
        <p:spPr>
          <a:xfrm>
            <a:off x="3124200" y="5821679"/>
            <a:ext cx="2895600" cy="215444"/>
          </a:xfrm>
          <a:prstGeom prst="rect">
            <a:avLst/>
          </a:prstGeom>
          <a:noFill/>
        </p:spPr>
        <p:txBody>
          <a:bodyPr wrap="square" rtlCol="0">
            <a:spAutoFit/>
          </a:bodyPr>
          <a:lstStyle/>
          <a:p>
            <a:pPr algn="ctr"/>
            <a:r>
              <a:rPr lang="en-US" sz="800" dirty="0"/>
              <a:t>Kelvinsong on Wikimedia Commons. "Phloem tissue diagram."</a:t>
            </a:r>
          </a:p>
        </p:txBody>
      </p:sp>
      <p:pic>
        <p:nvPicPr>
          <p:cNvPr id="4" name="Content Placeholder 6" descr="Shown is an illustration of cells of phloem tissue. Text above the cell reads: &quot;Phloem transports sugars and other items. In angiosperms, sieve-tube elements contain the sugar solution. Sieve-tube cells are surrounded by various support cells.&quot; Below the text, a phloem cell is shown with support cells like a transfer cell, bundle sheath cell, an intermediary cell, a companion cell, and a parenchyma cell surround it.">
            <a:extLst>
              <a:ext uri="{FF2B5EF4-FFF2-40B4-BE49-F238E27FC236}">
                <a16:creationId xmlns:a16="http://schemas.microsoft.com/office/drawing/2014/main" id="{B83BD969-C600-F1F9-FD63-E31C347A7ACC}"/>
              </a:ext>
            </a:extLst>
          </p:cNvPr>
          <p:cNvPicPr>
            <a:picLocks noGrp="1" noChangeAspect="1"/>
          </p:cNvPicPr>
          <p:nvPr>
            <p:ph idx="1"/>
          </p:nvPr>
        </p:nvPicPr>
        <p:blipFill>
          <a:blip r:embed="rId3"/>
          <a:srcRect l="24074" t="3667" r="24074" b="3000"/>
          <a:stretch/>
        </p:blipFill>
        <p:spPr>
          <a:xfrm>
            <a:off x="2171700" y="1066800"/>
            <a:ext cx="4800600" cy="4800600"/>
          </a:xfrm>
        </p:spPr>
      </p:pic>
    </p:spTree>
    <p:extLst>
      <p:ext uri="{BB962C8B-B14F-4D97-AF65-F5344CB8AC3E}">
        <p14:creationId xmlns:p14="http://schemas.microsoft.com/office/powerpoint/2010/main" val="3651419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Ground Tissue</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10000"/>
          </a:bodyPr>
          <a:lstStyle/>
          <a:p>
            <a:pPr>
              <a:tabLst>
                <a:tab pos="461963" algn="l"/>
              </a:tabLst>
            </a:pPr>
            <a:r>
              <a:rPr lang="en-US" dirty="0">
                <a:solidFill>
                  <a:schemeClr val="tx1"/>
                </a:solidFill>
              </a:rPr>
              <a:t>Mostly made up of parenchyma cells but may contain collenchyma and sclerenchyma cells for support</a:t>
            </a:r>
          </a:p>
          <a:p>
            <a:pPr>
              <a:tabLst>
                <a:tab pos="461963" algn="l"/>
              </a:tabLst>
            </a:pPr>
            <a:r>
              <a:rPr lang="en-US" b="1" dirty="0">
                <a:solidFill>
                  <a:schemeClr val="tx1"/>
                </a:solidFill>
              </a:rPr>
              <a:t>Pith</a:t>
            </a:r>
            <a:r>
              <a:rPr lang="en-US" dirty="0">
                <a:solidFill>
                  <a:schemeClr val="tx1"/>
                </a:solidFill>
              </a:rPr>
              <a:t>: ground tissue interior to vascular tissue</a:t>
            </a:r>
          </a:p>
          <a:p>
            <a:pPr lvl="1">
              <a:tabLst>
                <a:tab pos="461963" algn="l"/>
              </a:tabLst>
            </a:pPr>
            <a:r>
              <a:rPr lang="en-US" dirty="0"/>
              <a:t>Made of soft, spongy parenchymal cells that store nutrients, provide support, and aid in nutrient transport</a:t>
            </a:r>
            <a:endParaRPr lang="en-US" dirty="0">
              <a:solidFill>
                <a:schemeClr val="tx1"/>
              </a:solidFill>
            </a:endParaRPr>
          </a:p>
          <a:p>
            <a:pPr>
              <a:tabLst>
                <a:tab pos="461963" algn="l"/>
              </a:tabLst>
            </a:pPr>
            <a:r>
              <a:rPr lang="en-US" b="1" dirty="0">
                <a:solidFill>
                  <a:schemeClr val="tx1"/>
                </a:solidFill>
              </a:rPr>
              <a:t>Cortex</a:t>
            </a:r>
            <a:r>
              <a:rPr lang="en-US" dirty="0">
                <a:solidFill>
                  <a:schemeClr val="tx1"/>
                </a:solidFill>
              </a:rPr>
              <a:t>: layer between vascular tissue and epidermis</a:t>
            </a:r>
          </a:p>
          <a:p>
            <a:pPr lvl="1">
              <a:tabLst>
                <a:tab pos="461963" algn="l"/>
              </a:tabLst>
            </a:pPr>
            <a:r>
              <a:rPr lang="en-US" dirty="0">
                <a:solidFill>
                  <a:schemeClr val="tx1"/>
                </a:solidFill>
              </a:rPr>
              <a:t>Stores carbohydrates and other substances</a:t>
            </a:r>
          </a:p>
          <a:p>
            <a:pPr lvl="1">
              <a:tabLst>
                <a:tab pos="461963" algn="l"/>
              </a:tabLst>
            </a:pPr>
            <a:r>
              <a:rPr lang="en-US" dirty="0">
                <a:solidFill>
                  <a:schemeClr val="tx1"/>
                </a:solidFill>
              </a:rPr>
              <a:t>Helps transport materials made by the plants into the roots</a:t>
            </a:r>
          </a:p>
          <a:p>
            <a:pPr lvl="1">
              <a:tabLst>
                <a:tab pos="461963" algn="l"/>
              </a:tabLst>
            </a:pPr>
            <a:r>
              <a:rPr lang="en-US" dirty="0">
                <a:solidFill>
                  <a:schemeClr val="tx1"/>
                </a:solidFill>
              </a:rPr>
              <a:t>Gives structural support to the plant</a:t>
            </a:r>
          </a:p>
        </p:txBody>
      </p:sp>
    </p:spTree>
    <p:extLst>
      <p:ext uri="{BB962C8B-B14F-4D97-AF65-F5344CB8AC3E}">
        <p14:creationId xmlns:p14="http://schemas.microsoft.com/office/powerpoint/2010/main" val="488222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Growth in Stems</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10000"/>
          </a:bodyPr>
          <a:lstStyle/>
          <a:p>
            <a:pPr marL="0" indent="0">
              <a:buNone/>
              <a:tabLst>
                <a:tab pos="461963" algn="l"/>
              </a:tabLst>
            </a:pPr>
            <a:r>
              <a:rPr lang="en-US" dirty="0">
                <a:solidFill>
                  <a:schemeClr val="tx1"/>
                </a:solidFill>
              </a:rPr>
              <a:t>Growth in plants occurs as stems and roots lengthen, though woody plants increase in thickness during their life span.</a:t>
            </a:r>
          </a:p>
          <a:p>
            <a:pPr>
              <a:tabLst>
                <a:tab pos="461963" algn="l"/>
              </a:tabLst>
            </a:pPr>
            <a:r>
              <a:rPr lang="en-US" b="1" dirty="0">
                <a:solidFill>
                  <a:schemeClr val="tx1"/>
                </a:solidFill>
              </a:rPr>
              <a:t>Primary growth</a:t>
            </a:r>
            <a:r>
              <a:rPr lang="en-US" dirty="0">
                <a:solidFill>
                  <a:schemeClr val="tx1"/>
                </a:solidFill>
              </a:rPr>
              <a:t>: increase in shoot length due to cell division in the shoot apical meristem</a:t>
            </a:r>
          </a:p>
          <a:p>
            <a:pPr>
              <a:tabLst>
                <a:tab pos="461963" algn="l"/>
              </a:tabLst>
            </a:pPr>
            <a:r>
              <a:rPr lang="en-US" b="1" dirty="0">
                <a:solidFill>
                  <a:schemeClr val="tx1"/>
                </a:solidFill>
              </a:rPr>
              <a:t>Secondary growth</a:t>
            </a:r>
            <a:r>
              <a:rPr lang="en-US" dirty="0">
                <a:solidFill>
                  <a:schemeClr val="tx1"/>
                </a:solidFill>
              </a:rPr>
              <a:t>: increase in thickness (girth) due to cell division in the lateral meristem</a:t>
            </a:r>
          </a:p>
          <a:p>
            <a:pPr>
              <a:tabLst>
                <a:tab pos="461963" algn="l"/>
              </a:tabLst>
            </a:pPr>
            <a:r>
              <a:rPr lang="en-US" u="sng" dirty="0">
                <a:solidFill>
                  <a:schemeClr val="tx1"/>
                </a:solidFill>
              </a:rPr>
              <a:t>Indeterminate growth</a:t>
            </a:r>
            <a:r>
              <a:rPr lang="en-US" dirty="0">
                <a:solidFill>
                  <a:schemeClr val="tx1"/>
                </a:solidFill>
              </a:rPr>
              <a:t>: continuous growth in the stem and roots throughout a plant's life</a:t>
            </a:r>
          </a:p>
          <a:p>
            <a:pPr>
              <a:tabLst>
                <a:tab pos="461963" algn="l"/>
              </a:tabLst>
            </a:pPr>
            <a:r>
              <a:rPr lang="en-US" u="sng" dirty="0">
                <a:solidFill>
                  <a:schemeClr val="tx1"/>
                </a:solidFill>
              </a:rPr>
              <a:t>Determinate growth</a:t>
            </a:r>
            <a:r>
              <a:rPr lang="en-US" dirty="0">
                <a:solidFill>
                  <a:schemeClr val="tx1"/>
                </a:solidFill>
              </a:rPr>
              <a:t>: growth that ceases when a plant part reaches a particular size</a:t>
            </a:r>
            <a:endParaRPr lang="en-US" dirty="0">
              <a:solidFill>
                <a:srgbClr val="0000FF"/>
              </a:solidFill>
            </a:endParaRPr>
          </a:p>
        </p:txBody>
      </p:sp>
    </p:spTree>
    <p:extLst>
      <p:ext uri="{BB962C8B-B14F-4D97-AF65-F5344CB8AC3E}">
        <p14:creationId xmlns:p14="http://schemas.microsoft.com/office/powerpoint/2010/main" val="1598248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30.2 Figure 10</a:t>
            </a:r>
            <a:endParaRPr lang="en-US" sz="3200" dirty="0">
              <a:solidFill>
                <a:schemeClr val="accent1"/>
              </a:solidFill>
            </a:endParaRPr>
          </a:p>
        </p:txBody>
      </p:sp>
      <p:sp>
        <p:nvSpPr>
          <p:cNvPr id="8" name="TextBox 7">
            <a:extLst>
              <a:ext uri="{FF2B5EF4-FFF2-40B4-BE49-F238E27FC236}">
                <a16:creationId xmlns:a16="http://schemas.microsoft.com/office/drawing/2014/main" id="{213BA78C-E427-3FE3-C85F-1C52B2063E91}"/>
              </a:ext>
            </a:extLst>
          </p:cNvPr>
          <p:cNvSpPr txBox="1"/>
          <p:nvPr/>
        </p:nvSpPr>
        <p:spPr>
          <a:xfrm>
            <a:off x="2476500" y="5760719"/>
            <a:ext cx="4191000" cy="215444"/>
          </a:xfrm>
          <a:prstGeom prst="rect">
            <a:avLst/>
          </a:prstGeom>
          <a:noFill/>
        </p:spPr>
        <p:txBody>
          <a:bodyPr wrap="square" rtlCol="0">
            <a:spAutoFit/>
          </a:bodyPr>
          <a:lstStyle/>
          <a:p>
            <a:pPr algn="ctr"/>
            <a:r>
              <a:rPr lang="en-US" sz="800" dirty="0"/>
              <a:t>CNX OpenStax on Wikimedia Commons. "Stem primary and secondary growth." Modified. </a:t>
            </a:r>
          </a:p>
        </p:txBody>
      </p:sp>
      <p:pic>
        <p:nvPicPr>
          <p:cNvPr id="4" name="Content Placeholder 5" descr="The left illustration shows a cross section of a woody stem undergoing primary growth. At the core of the stem is pith. Toward the outside are egg-shaped vascular bundles. Xylem is located toward the inside of the vascular bundle, and phloem is in the middle. The sclerenchyma cap is the outside of the bundle. The right illustration shows a cross section of a woody stem undergoing secondary growth. As in primary growth, the core of the stem is pith. Outside the pith is a ring of secondary xylem. Rounded bundles of primary xylem tissue project from this ring into the pith. Outside the secondary xylem is a ring of secondary phloem tissue. The vascular cambium separates the xylem from the phloem. Outside the secondary phloem is the cortex layer. Bundles of primary phloem project outward from the secondary phloem into the cortex. A cork ring surrounds the cortex. The cork is separated from the cortex by a thin cork cambium. The bark of the tree extends from the vascular cambium to the epidermis.">
            <a:extLst>
              <a:ext uri="{FF2B5EF4-FFF2-40B4-BE49-F238E27FC236}">
                <a16:creationId xmlns:a16="http://schemas.microsoft.com/office/drawing/2014/main" id="{B1D88644-C5EB-8C6E-4472-CF7E30533D25}"/>
              </a:ext>
            </a:extLst>
          </p:cNvPr>
          <p:cNvPicPr>
            <a:picLocks noGrp="1" noChangeAspect="1"/>
          </p:cNvPicPr>
          <p:nvPr>
            <p:ph idx="1"/>
          </p:nvPr>
        </p:nvPicPr>
        <p:blipFill>
          <a:blip r:embed="rId3"/>
          <a:srcRect l="16667" t="5333" r="15741" b="4667"/>
          <a:stretch/>
        </p:blipFill>
        <p:spPr>
          <a:xfrm>
            <a:off x="1502269" y="1158240"/>
            <a:ext cx="6139462" cy="4541520"/>
          </a:xfrm>
        </p:spPr>
      </p:pic>
    </p:spTree>
    <p:extLst>
      <p:ext uri="{BB962C8B-B14F-4D97-AF65-F5344CB8AC3E}">
        <p14:creationId xmlns:p14="http://schemas.microsoft.com/office/powerpoint/2010/main" val="27358659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Primary Growth</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92500"/>
          </a:bodyPr>
          <a:lstStyle/>
          <a:p>
            <a:pPr>
              <a:tabLst>
                <a:tab pos="461963" algn="l"/>
              </a:tabLst>
            </a:pPr>
            <a:r>
              <a:rPr lang="en-US" dirty="0">
                <a:solidFill>
                  <a:schemeClr val="tx1"/>
                </a:solidFill>
              </a:rPr>
              <a:t>Mostly occurs at apices (tips) of stems and roots</a:t>
            </a:r>
          </a:p>
          <a:p>
            <a:pPr>
              <a:tabLst>
                <a:tab pos="461963" algn="l"/>
              </a:tabLst>
            </a:pPr>
            <a:r>
              <a:rPr lang="en-US" dirty="0">
                <a:solidFill>
                  <a:schemeClr val="tx1"/>
                </a:solidFill>
              </a:rPr>
              <a:t>Result of rapidly dividing cells in apical meristems and subsequent cell elongation</a:t>
            </a:r>
          </a:p>
          <a:p>
            <a:pPr>
              <a:tabLst>
                <a:tab pos="461963" algn="l"/>
              </a:tabLst>
            </a:pPr>
            <a:r>
              <a:rPr lang="en-US" dirty="0">
                <a:solidFill>
                  <a:schemeClr val="tx1"/>
                </a:solidFill>
              </a:rPr>
              <a:t>Enables continuous seeking of water (roots) or sunlight (shoots)</a:t>
            </a:r>
          </a:p>
          <a:p>
            <a:pPr>
              <a:tabLst>
                <a:tab pos="461963" algn="l"/>
              </a:tabLst>
            </a:pPr>
            <a:r>
              <a:rPr lang="en-US" u="sng" dirty="0">
                <a:solidFill>
                  <a:schemeClr val="tx1"/>
                </a:solidFill>
              </a:rPr>
              <a:t>Apical dominance</a:t>
            </a:r>
            <a:r>
              <a:rPr lang="en-US" dirty="0">
                <a:solidFill>
                  <a:schemeClr val="tx1"/>
                </a:solidFill>
              </a:rPr>
              <a:t>: influence of apical bud on overall plant growth</a:t>
            </a:r>
          </a:p>
          <a:p>
            <a:pPr lvl="1">
              <a:tabLst>
                <a:tab pos="461963" algn="l"/>
              </a:tabLst>
            </a:pPr>
            <a:r>
              <a:rPr lang="en-US" dirty="0"/>
              <a:t>Diminishes growth of axillary buds on branches and stems</a:t>
            </a:r>
          </a:p>
          <a:p>
            <a:pPr lvl="1">
              <a:tabLst>
                <a:tab pos="461963" algn="l"/>
              </a:tabLst>
            </a:pPr>
            <a:r>
              <a:rPr lang="en-US" u="sng" dirty="0"/>
              <a:t>Example</a:t>
            </a:r>
            <a:r>
              <a:rPr lang="en-US" dirty="0"/>
              <a:t>: coniferous trees and their conical shape</a:t>
            </a:r>
          </a:p>
        </p:txBody>
      </p:sp>
    </p:spTree>
    <p:extLst>
      <p:ext uri="{BB962C8B-B14F-4D97-AF65-F5344CB8AC3E}">
        <p14:creationId xmlns:p14="http://schemas.microsoft.com/office/powerpoint/2010/main" val="973574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Secondary Growth</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lnSpcReduction="10000"/>
          </a:bodyPr>
          <a:lstStyle/>
          <a:p>
            <a:pPr>
              <a:tabLst>
                <a:tab pos="461963" algn="l"/>
              </a:tabLst>
            </a:pPr>
            <a:r>
              <a:rPr lang="en-US" dirty="0">
                <a:solidFill>
                  <a:schemeClr val="tx1"/>
                </a:solidFill>
              </a:rPr>
              <a:t>Increase in stem thickness due to lateral meristem activity (lacking in herbaceous plants)</a:t>
            </a:r>
          </a:p>
          <a:p>
            <a:pPr lvl="1">
              <a:tabLst>
                <a:tab pos="461963" algn="l"/>
              </a:tabLst>
            </a:pPr>
            <a:r>
              <a:rPr lang="en-US" dirty="0">
                <a:solidFill>
                  <a:schemeClr val="tx1"/>
                </a:solidFill>
              </a:rPr>
              <a:t>Include vascular cambium and cork cambium (in woody plants)</a:t>
            </a:r>
          </a:p>
          <a:p>
            <a:pPr>
              <a:tabLst>
                <a:tab pos="461963" algn="l"/>
              </a:tabLst>
            </a:pPr>
            <a:r>
              <a:rPr lang="en-US" u="sng" dirty="0">
                <a:solidFill>
                  <a:schemeClr val="tx1"/>
                </a:solidFill>
              </a:rPr>
              <a:t>Vascular cambium</a:t>
            </a:r>
            <a:r>
              <a:rPr lang="en-US" dirty="0">
                <a:solidFill>
                  <a:schemeClr val="tx1"/>
                </a:solidFill>
              </a:rPr>
              <a:t>: forms secondary xylem (tracheids and vessel elements inside) and phloem (sieve elements and companion cells outside)</a:t>
            </a:r>
          </a:p>
          <a:p>
            <a:pPr lvl="1">
              <a:tabLst>
                <a:tab pos="461963" algn="l"/>
              </a:tabLst>
            </a:pPr>
            <a:r>
              <a:rPr lang="en-US" dirty="0"/>
              <a:t>Located just outside the primary xylem and interior to the primary phloem</a:t>
            </a:r>
            <a:endParaRPr lang="en-US" dirty="0">
              <a:solidFill>
                <a:schemeClr val="tx1"/>
              </a:solidFill>
            </a:endParaRPr>
          </a:p>
          <a:p>
            <a:pPr>
              <a:tabLst>
                <a:tab pos="461963" algn="l"/>
              </a:tabLst>
            </a:pPr>
            <a:r>
              <a:rPr lang="en-US" dirty="0">
                <a:solidFill>
                  <a:schemeClr val="tx1"/>
                </a:solidFill>
              </a:rPr>
              <a:t>Contain lignin, providing hardiness and strength</a:t>
            </a:r>
            <a:endParaRPr lang="en-US" dirty="0">
              <a:solidFill>
                <a:srgbClr val="0000FF"/>
              </a:solidFill>
            </a:endParaRPr>
          </a:p>
        </p:txBody>
      </p:sp>
    </p:spTree>
    <p:extLst>
      <p:ext uri="{BB962C8B-B14F-4D97-AF65-F5344CB8AC3E}">
        <p14:creationId xmlns:p14="http://schemas.microsoft.com/office/powerpoint/2010/main" val="1016160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Cork Cambium</a:t>
            </a:r>
            <a:r>
              <a:rPr lang="en-US" sz="1400" baseline="-25000" dirty="0"/>
              <a:t>1</a:t>
            </a:r>
            <a:endParaRPr lang="en-US" sz="1400" baseline="-250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a:tabLst>
                <a:tab pos="461963" algn="l"/>
              </a:tabLst>
            </a:pPr>
            <a:r>
              <a:rPr lang="en-US" dirty="0">
                <a:solidFill>
                  <a:schemeClr val="tx1"/>
                </a:solidFill>
              </a:rPr>
              <a:t>Outermost lateral meristem in woody plants</a:t>
            </a:r>
          </a:p>
          <a:p>
            <a:pPr>
              <a:tabLst>
                <a:tab pos="461963" algn="l"/>
              </a:tabLst>
            </a:pPr>
            <a:r>
              <a:rPr lang="en-US" dirty="0">
                <a:solidFill>
                  <a:schemeClr val="tx1"/>
                </a:solidFill>
              </a:rPr>
              <a:t>Produces cork cells (bark) containing suberin (waxy, water-repellent substance)</a:t>
            </a:r>
          </a:p>
          <a:p>
            <a:pPr lvl="1">
              <a:tabLst>
                <a:tab pos="461963" algn="l"/>
              </a:tabLst>
            </a:pPr>
            <a:r>
              <a:rPr lang="en-US" dirty="0">
                <a:solidFill>
                  <a:schemeClr val="tx1"/>
                </a:solidFill>
              </a:rPr>
              <a:t>Protects the plant against physical damage, reduces water loss</a:t>
            </a:r>
          </a:p>
          <a:p>
            <a:pPr>
              <a:tabLst>
                <a:tab pos="461963" algn="l"/>
              </a:tabLst>
            </a:pPr>
            <a:r>
              <a:rPr lang="en-US" dirty="0">
                <a:solidFill>
                  <a:schemeClr val="tx1"/>
                </a:solidFill>
              </a:rPr>
              <a:t>Produces phelloderm (layer of cells that grows inward from the cambium)</a:t>
            </a:r>
          </a:p>
        </p:txBody>
      </p:sp>
    </p:spTree>
    <p:extLst>
      <p:ext uri="{BB962C8B-B14F-4D97-AF65-F5344CB8AC3E}">
        <p14:creationId xmlns:p14="http://schemas.microsoft.com/office/powerpoint/2010/main" val="2310060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Cork Cambium</a:t>
            </a:r>
            <a:r>
              <a:rPr lang="en-US" sz="1400" baseline="-25000" dirty="0"/>
              <a:t>2</a:t>
            </a:r>
            <a:endParaRPr lang="en-US" sz="1400" baseline="-25000" dirty="0">
              <a:solidFill>
                <a:schemeClr val="accent1"/>
              </a:solidFill>
            </a:endParaRPr>
          </a:p>
        </p:txBody>
      </p:sp>
      <p:sp>
        <p:nvSpPr>
          <p:cNvPr id="11267" name="Rectangle 3"/>
          <p:cNvSpPr>
            <a:spLocks noGrp="1"/>
          </p:cNvSpPr>
          <p:nvPr>
            <p:ph idx="1"/>
          </p:nvPr>
        </p:nvSpPr>
        <p:spPr>
          <a:xfrm>
            <a:off x="457200" y="1280160"/>
            <a:ext cx="4495800" cy="4739640"/>
          </a:xfrm>
          <a:prstGeom prst="rect">
            <a:avLst/>
          </a:prstGeom>
        </p:spPr>
        <p:txBody>
          <a:bodyPr>
            <a:normAutofit fontScale="77500" lnSpcReduction="20000"/>
          </a:bodyPr>
          <a:lstStyle/>
          <a:p>
            <a:pPr marL="0" indent="0">
              <a:buNone/>
              <a:tabLst>
                <a:tab pos="461963" algn="l"/>
              </a:tabLst>
            </a:pPr>
            <a:r>
              <a:rPr lang="en-US" dirty="0">
                <a:solidFill>
                  <a:schemeClr val="tx1"/>
                </a:solidFill>
              </a:rPr>
              <a:t>Cork cambium, cork cells, and phelloderm collectively form the </a:t>
            </a:r>
            <a:r>
              <a:rPr lang="en-US" b="1" dirty="0">
                <a:solidFill>
                  <a:schemeClr val="tx1"/>
                </a:solidFill>
              </a:rPr>
              <a:t>periderm </a:t>
            </a:r>
            <a:r>
              <a:rPr lang="en-US" dirty="0">
                <a:solidFill>
                  <a:schemeClr val="tx1"/>
                </a:solidFill>
              </a:rPr>
              <a:t>(replaces the epidermis as plant matures).</a:t>
            </a:r>
            <a:endParaRPr lang="en-US" b="1" dirty="0">
              <a:solidFill>
                <a:schemeClr val="tx1"/>
              </a:solidFill>
            </a:endParaRPr>
          </a:p>
          <a:p>
            <a:pPr marL="457200" indent="-457200">
              <a:buFont typeface="Arial" panose="020B0604020202020204" pitchFamily="34" charset="0"/>
              <a:buChar char="•"/>
              <a:tabLst>
                <a:tab pos="461963" algn="l"/>
              </a:tabLst>
            </a:pPr>
            <a:r>
              <a:rPr lang="en-US" b="1" dirty="0">
                <a:solidFill>
                  <a:schemeClr val="tx1"/>
                </a:solidFill>
              </a:rPr>
              <a:t>Lenticels</a:t>
            </a:r>
            <a:r>
              <a:rPr lang="en-US" dirty="0">
                <a:solidFill>
                  <a:schemeClr val="tx1"/>
                </a:solidFill>
              </a:rPr>
              <a:t>: openings in periderm for gas exchange</a:t>
            </a:r>
          </a:p>
          <a:p>
            <a:pPr marL="1200150" lvl="1" indent="-457200">
              <a:buFont typeface="Arial" panose="020B0604020202020204" pitchFamily="34" charset="0"/>
              <a:buChar char="•"/>
              <a:tabLst>
                <a:tab pos="461963" algn="l"/>
              </a:tabLst>
            </a:pPr>
            <a:r>
              <a:rPr lang="en-US" dirty="0"/>
              <a:t>Supplies oxygen to the living and metabolically active cells of the cortex, xylem, and phloem</a:t>
            </a:r>
          </a:p>
          <a:p>
            <a:pPr marL="1200150" lvl="1" indent="-457200">
              <a:buFont typeface="Arial" panose="020B0604020202020204" pitchFamily="34" charset="0"/>
              <a:buChar char="•"/>
              <a:tabLst>
                <a:tab pos="461963" algn="l"/>
              </a:tabLst>
            </a:pPr>
            <a:r>
              <a:rPr lang="en-US" dirty="0"/>
              <a:t>Serve same function as stomata in leaves, but structurally different</a:t>
            </a:r>
          </a:p>
          <a:p>
            <a:pPr marL="1200150" lvl="1" indent="-457200">
              <a:buFont typeface="Arial" panose="020B0604020202020204" pitchFamily="34" charset="0"/>
              <a:buChar char="•"/>
              <a:tabLst>
                <a:tab pos="461963" algn="l"/>
              </a:tabLst>
            </a:pPr>
            <a:r>
              <a:rPr lang="en-US" dirty="0"/>
              <a:t>Regions of porous tissue separated by large intercellular spaces</a:t>
            </a:r>
          </a:p>
          <a:p>
            <a:pPr lvl="1">
              <a:tabLst>
                <a:tab pos="461963" algn="l"/>
              </a:tabLst>
            </a:pPr>
            <a:endParaRPr lang="en-US" dirty="0">
              <a:solidFill>
                <a:schemeClr val="tx1"/>
              </a:solidFill>
            </a:endParaRPr>
          </a:p>
        </p:txBody>
      </p:sp>
      <p:pic>
        <p:nvPicPr>
          <p:cNvPr id="2" name="Content Placeholder 5" descr="A photograph of a cherry tree shows openings in the smooth, brown surface, which are known as lenticels.">
            <a:extLst>
              <a:ext uri="{FF2B5EF4-FFF2-40B4-BE49-F238E27FC236}">
                <a16:creationId xmlns:a16="http://schemas.microsoft.com/office/drawing/2014/main" id="{9A46B714-587E-7618-58C6-22734A57299F}"/>
              </a:ext>
            </a:extLst>
          </p:cNvPr>
          <p:cNvPicPr>
            <a:picLocks noChangeAspect="1"/>
          </p:cNvPicPr>
          <p:nvPr/>
        </p:nvPicPr>
        <p:blipFill>
          <a:blip r:embed="rId2"/>
          <a:srcRect l="29630" t="5333" r="29630" b="4667"/>
          <a:stretch/>
        </p:blipFill>
        <p:spPr>
          <a:xfrm>
            <a:off x="5103211" y="1072949"/>
            <a:ext cx="2908157" cy="3569102"/>
          </a:xfrm>
          <a:prstGeom prst="rect">
            <a:avLst/>
          </a:prstGeom>
        </p:spPr>
      </p:pic>
      <p:sp>
        <p:nvSpPr>
          <p:cNvPr id="4" name="TextBox 3">
            <a:extLst>
              <a:ext uri="{FF2B5EF4-FFF2-40B4-BE49-F238E27FC236}">
                <a16:creationId xmlns:a16="http://schemas.microsoft.com/office/drawing/2014/main" id="{B356A87A-F599-F145-B28E-2A19C9EBF145}"/>
              </a:ext>
            </a:extLst>
          </p:cNvPr>
          <p:cNvSpPr txBox="1"/>
          <p:nvPr/>
        </p:nvSpPr>
        <p:spPr>
          <a:xfrm>
            <a:off x="5185690" y="4617720"/>
            <a:ext cx="2743200" cy="954107"/>
          </a:xfrm>
          <a:prstGeom prst="rect">
            <a:avLst/>
          </a:prstGeom>
          <a:noFill/>
        </p:spPr>
        <p:txBody>
          <a:bodyPr wrap="square" rtlCol="0">
            <a:spAutoFit/>
          </a:bodyPr>
          <a:lstStyle/>
          <a:p>
            <a:pPr algn="ctr"/>
            <a:r>
              <a:rPr lang="en-US" sz="1400" b="1" dirty="0"/>
              <a:t>30.2 Figure 11: </a:t>
            </a:r>
            <a:r>
              <a:rPr lang="en-US" sz="1400" dirty="0"/>
              <a:t>Lenticels on the bark of this cherry tree enable the woody stem to exchange gases with the surrounding atmosphere.</a:t>
            </a:r>
          </a:p>
        </p:txBody>
      </p:sp>
      <p:sp>
        <p:nvSpPr>
          <p:cNvPr id="5" name="TextBox 4">
            <a:extLst>
              <a:ext uri="{FF2B5EF4-FFF2-40B4-BE49-F238E27FC236}">
                <a16:creationId xmlns:a16="http://schemas.microsoft.com/office/drawing/2014/main" id="{DCCC0852-2F2B-A501-DACB-21E1B73A77C5}"/>
              </a:ext>
            </a:extLst>
          </p:cNvPr>
          <p:cNvSpPr txBox="1"/>
          <p:nvPr/>
        </p:nvSpPr>
        <p:spPr>
          <a:xfrm>
            <a:off x="5604790" y="5571827"/>
            <a:ext cx="1905000" cy="338554"/>
          </a:xfrm>
          <a:prstGeom prst="rect">
            <a:avLst/>
          </a:prstGeom>
          <a:noFill/>
        </p:spPr>
        <p:txBody>
          <a:bodyPr wrap="square" rtlCol="0">
            <a:spAutoFit/>
          </a:bodyPr>
          <a:lstStyle/>
          <a:p>
            <a:pPr algn="ctr"/>
            <a:r>
              <a:rPr lang="en-US" sz="800" dirty="0"/>
              <a:t>Rosser1954 Roger Griffith on Wikimedia Commons. "Lenticels on bark."</a:t>
            </a:r>
          </a:p>
        </p:txBody>
      </p:sp>
    </p:spTree>
    <p:extLst>
      <p:ext uri="{BB962C8B-B14F-4D97-AF65-F5344CB8AC3E}">
        <p14:creationId xmlns:p14="http://schemas.microsoft.com/office/powerpoint/2010/main" val="1213344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ED285-5CB0-174E-014C-EE0E32FC90D6}"/>
              </a:ext>
            </a:extLst>
          </p:cNvPr>
          <p:cNvSpPr>
            <a:spLocks noGrp="1"/>
          </p:cNvSpPr>
          <p:nvPr>
            <p:ph type="title"/>
          </p:nvPr>
        </p:nvSpPr>
        <p:spPr/>
        <p:txBody>
          <a:bodyPr/>
          <a:lstStyle/>
          <a:p>
            <a:r>
              <a:rPr lang="en-US" dirty="0"/>
              <a:t>Science and You</a:t>
            </a:r>
          </a:p>
        </p:txBody>
      </p:sp>
      <p:sp>
        <p:nvSpPr>
          <p:cNvPr id="3" name="Content Placeholder 2">
            <a:extLst>
              <a:ext uri="{FF2B5EF4-FFF2-40B4-BE49-F238E27FC236}">
                <a16:creationId xmlns:a16="http://schemas.microsoft.com/office/drawing/2014/main" id="{0D54836E-1DE3-02CC-70C3-EB5C16CF3F62}"/>
              </a:ext>
            </a:extLst>
          </p:cNvPr>
          <p:cNvSpPr>
            <a:spLocks noGrp="1"/>
          </p:cNvSpPr>
          <p:nvPr>
            <p:ph idx="1"/>
          </p:nvPr>
        </p:nvSpPr>
        <p:spPr>
          <a:xfrm>
            <a:off x="457200" y="1280160"/>
            <a:ext cx="8229600" cy="3444240"/>
          </a:xfrm>
        </p:spPr>
        <p:txBody>
          <a:bodyPr/>
          <a:lstStyle/>
          <a:p>
            <a:r>
              <a:rPr lang="en-US" dirty="0"/>
              <a:t>Cork is a durable material produced by woody plants.</a:t>
            </a:r>
          </a:p>
          <a:p>
            <a:pPr marL="457200" indent="-457200">
              <a:buFont typeface="Arial" panose="020B0604020202020204" pitchFamily="34" charset="0"/>
              <a:buChar char="•"/>
            </a:pPr>
            <a:r>
              <a:rPr lang="en-US" dirty="0">
                <a:solidFill>
                  <a:schemeClr val="bg1"/>
                </a:solidFill>
              </a:rPr>
              <a:t>Renewable resource harvested from certain oak tree species</a:t>
            </a:r>
          </a:p>
          <a:p>
            <a:pPr marL="457200" indent="-457200">
              <a:buFont typeface="Arial" panose="020B0604020202020204" pitchFamily="34" charset="0"/>
              <a:buChar char="•"/>
            </a:pPr>
            <a:r>
              <a:rPr lang="en-US" dirty="0">
                <a:solidFill>
                  <a:schemeClr val="bg1"/>
                </a:solidFill>
              </a:rPr>
              <a:t>Produced as part of secondary growth, which laterally thickens trunks, branches, and stems</a:t>
            </a:r>
          </a:p>
          <a:p>
            <a:pPr marL="1200150" lvl="1" indent="-457200">
              <a:buFont typeface="Arial" panose="020B0604020202020204" pitchFamily="34" charset="0"/>
              <a:buChar char="•"/>
            </a:pPr>
            <a:r>
              <a:rPr lang="en-US" dirty="0">
                <a:solidFill>
                  <a:schemeClr val="bg1"/>
                </a:solidFill>
              </a:rPr>
              <a:t>Differs from primary growth, which extends stem and branch length towards the apex</a:t>
            </a:r>
          </a:p>
        </p:txBody>
      </p:sp>
    </p:spTree>
    <p:extLst>
      <p:ext uri="{BB962C8B-B14F-4D97-AF65-F5344CB8AC3E}">
        <p14:creationId xmlns:p14="http://schemas.microsoft.com/office/powerpoint/2010/main" val="11460285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Annual Rings</a:t>
            </a:r>
            <a:endParaRPr lang="en-US" sz="3200" dirty="0">
              <a:solidFill>
                <a:schemeClr val="accent1"/>
              </a:solidFill>
            </a:endParaRPr>
          </a:p>
        </p:txBody>
      </p:sp>
      <p:sp>
        <p:nvSpPr>
          <p:cNvPr id="11267" name="Rectangle 3"/>
          <p:cNvSpPr>
            <a:spLocks noGrp="1"/>
          </p:cNvSpPr>
          <p:nvPr>
            <p:ph idx="1"/>
          </p:nvPr>
        </p:nvSpPr>
        <p:spPr>
          <a:xfrm>
            <a:off x="457200" y="1280160"/>
            <a:ext cx="4191000" cy="4739640"/>
          </a:xfrm>
          <a:prstGeom prst="rect">
            <a:avLst/>
          </a:prstGeom>
        </p:spPr>
        <p:txBody>
          <a:bodyPr>
            <a:normAutofit fontScale="70000" lnSpcReduction="20000"/>
          </a:bodyPr>
          <a:lstStyle/>
          <a:p>
            <a:pPr marL="457200" indent="-457200">
              <a:buFont typeface="Arial" panose="020B0604020202020204" pitchFamily="34" charset="0"/>
              <a:buChar char="•"/>
              <a:tabLst>
                <a:tab pos="461963" algn="l"/>
              </a:tabLst>
            </a:pPr>
            <a:r>
              <a:rPr lang="en-US" dirty="0">
                <a:solidFill>
                  <a:schemeClr val="tx1"/>
                </a:solidFill>
              </a:rPr>
              <a:t>Formed by vascular cambium activity</a:t>
            </a:r>
          </a:p>
          <a:p>
            <a:pPr marL="457200" indent="-457200">
              <a:buFont typeface="Arial" panose="020B0604020202020204" pitchFamily="34" charset="0"/>
              <a:buChar char="•"/>
              <a:tabLst>
                <a:tab pos="461963" algn="l"/>
              </a:tabLst>
            </a:pPr>
            <a:r>
              <a:rPr lang="en-US" u="sng" dirty="0">
                <a:solidFill>
                  <a:schemeClr val="tx1"/>
                </a:solidFill>
              </a:rPr>
              <a:t>Early wood (spring wood)</a:t>
            </a:r>
            <a:r>
              <a:rPr lang="en-US" dirty="0">
                <a:solidFill>
                  <a:schemeClr val="tx1"/>
                </a:solidFill>
              </a:rPr>
              <a:t>: cells of the secondary xylem large in cell diameter with thin cell walls</a:t>
            </a:r>
          </a:p>
          <a:p>
            <a:pPr marL="457200" indent="-457200">
              <a:buFont typeface="Arial" panose="020B0604020202020204" pitchFamily="34" charset="0"/>
              <a:buChar char="•"/>
              <a:tabLst>
                <a:tab pos="461963" algn="l"/>
              </a:tabLst>
            </a:pPr>
            <a:r>
              <a:rPr lang="en-US" u="sng" dirty="0">
                <a:solidFill>
                  <a:schemeClr val="tx1"/>
                </a:solidFill>
              </a:rPr>
              <a:t>Late wood (autumn wood)</a:t>
            </a:r>
            <a:r>
              <a:rPr lang="en-US" dirty="0">
                <a:solidFill>
                  <a:schemeClr val="tx1"/>
                </a:solidFill>
              </a:rPr>
              <a:t>: secondary xylem with thickened cell walls, denser than early wood</a:t>
            </a:r>
          </a:p>
          <a:p>
            <a:pPr marL="457200" indent="-457200">
              <a:buFont typeface="Arial" panose="020B0604020202020204" pitchFamily="34" charset="0"/>
              <a:buChar char="•"/>
              <a:tabLst>
                <a:tab pos="461963" algn="l"/>
              </a:tabLst>
            </a:pPr>
            <a:r>
              <a:rPr lang="en-US" dirty="0">
                <a:solidFill>
                  <a:schemeClr val="tx1"/>
                </a:solidFill>
              </a:rPr>
              <a:t>Alternation due to seasonal decrease in vessel elements and increase in tracheids</a:t>
            </a:r>
          </a:p>
          <a:p>
            <a:pPr marL="1200150" lvl="1" indent="-457200">
              <a:buFont typeface="Arial" panose="020B0604020202020204" pitchFamily="34" charset="0"/>
              <a:buChar char="•"/>
              <a:tabLst>
                <a:tab pos="461963" algn="l"/>
              </a:tabLst>
            </a:pPr>
            <a:r>
              <a:rPr lang="en-US" dirty="0">
                <a:solidFill>
                  <a:schemeClr val="tx1"/>
                </a:solidFill>
              </a:rPr>
              <a:t>Results in formation of annual rings, visible as circular rings in stem cross section</a:t>
            </a:r>
          </a:p>
          <a:p>
            <a:pPr marL="1200150" lvl="1" indent="-457200">
              <a:buFont typeface="Arial" panose="020B0604020202020204" pitchFamily="34" charset="0"/>
              <a:buChar char="•"/>
              <a:tabLst>
                <a:tab pos="461963" algn="l"/>
              </a:tabLst>
            </a:pPr>
            <a:r>
              <a:rPr lang="en-US" dirty="0">
                <a:solidFill>
                  <a:schemeClr val="tx1"/>
                </a:solidFill>
              </a:rPr>
              <a:t>Reveal tree age and past climatic conditions</a:t>
            </a:r>
            <a:endParaRPr lang="en-US" dirty="0">
              <a:solidFill>
                <a:srgbClr val="0000FF"/>
              </a:solidFill>
            </a:endParaRPr>
          </a:p>
        </p:txBody>
      </p:sp>
      <p:pic>
        <p:nvPicPr>
          <p:cNvPr id="2" name="Content Placeholder 5" descr="A cross section of a tree shows the rings inside, each with varied widths.">
            <a:extLst>
              <a:ext uri="{FF2B5EF4-FFF2-40B4-BE49-F238E27FC236}">
                <a16:creationId xmlns:a16="http://schemas.microsoft.com/office/drawing/2014/main" id="{5A971A0E-7C55-7C69-4432-86351C320F9D}"/>
              </a:ext>
            </a:extLst>
          </p:cNvPr>
          <p:cNvPicPr>
            <a:picLocks noChangeAspect="1"/>
          </p:cNvPicPr>
          <p:nvPr/>
        </p:nvPicPr>
        <p:blipFill>
          <a:blip r:embed="rId2"/>
          <a:srcRect l="13889" t="5334" r="13889" b="6000"/>
          <a:stretch/>
        </p:blipFill>
        <p:spPr>
          <a:xfrm>
            <a:off x="4746456" y="1655883"/>
            <a:ext cx="3940344" cy="2687517"/>
          </a:xfrm>
          <a:prstGeom prst="rect">
            <a:avLst/>
          </a:prstGeom>
        </p:spPr>
      </p:pic>
      <p:sp>
        <p:nvSpPr>
          <p:cNvPr id="4" name="TextBox 3">
            <a:extLst>
              <a:ext uri="{FF2B5EF4-FFF2-40B4-BE49-F238E27FC236}">
                <a16:creationId xmlns:a16="http://schemas.microsoft.com/office/drawing/2014/main" id="{D5AE3F8B-053A-00D7-165C-E158EE7CD36D}"/>
              </a:ext>
            </a:extLst>
          </p:cNvPr>
          <p:cNvSpPr txBox="1"/>
          <p:nvPr/>
        </p:nvSpPr>
        <p:spPr>
          <a:xfrm>
            <a:off x="4746456" y="4343400"/>
            <a:ext cx="3940344" cy="1169551"/>
          </a:xfrm>
          <a:prstGeom prst="rect">
            <a:avLst/>
          </a:prstGeom>
          <a:noFill/>
        </p:spPr>
        <p:txBody>
          <a:bodyPr wrap="square" rtlCol="0">
            <a:spAutoFit/>
          </a:bodyPr>
          <a:lstStyle/>
          <a:p>
            <a:pPr algn="ctr"/>
            <a:r>
              <a:rPr lang="en-US" sz="1400" b="1" dirty="0"/>
              <a:t>30.2 Figure 12: </a:t>
            </a:r>
            <a:r>
              <a:rPr lang="en-US" sz="1400" dirty="0"/>
              <a:t>The rate of wood growth increases in summer and decreases in winter, producing a characteristic ring for each year of growth. Seasonal changes in weather patterns can also affect the growth rate; note how the rings vary in thickness.</a:t>
            </a:r>
          </a:p>
        </p:txBody>
      </p:sp>
      <p:sp>
        <p:nvSpPr>
          <p:cNvPr id="5" name="TextBox 4">
            <a:extLst>
              <a:ext uri="{FF2B5EF4-FFF2-40B4-BE49-F238E27FC236}">
                <a16:creationId xmlns:a16="http://schemas.microsoft.com/office/drawing/2014/main" id="{1F36EC5C-5B1A-1097-2E71-D81DD20AA3CA}"/>
              </a:ext>
            </a:extLst>
          </p:cNvPr>
          <p:cNvSpPr txBox="1"/>
          <p:nvPr/>
        </p:nvSpPr>
        <p:spPr>
          <a:xfrm>
            <a:off x="5494078" y="5512951"/>
            <a:ext cx="2438400" cy="215444"/>
          </a:xfrm>
          <a:prstGeom prst="rect">
            <a:avLst/>
          </a:prstGeom>
          <a:noFill/>
        </p:spPr>
        <p:txBody>
          <a:bodyPr wrap="square" rtlCol="0">
            <a:spAutoFit/>
          </a:bodyPr>
          <a:lstStyle/>
          <a:p>
            <a:pPr algn="ctr"/>
            <a:r>
              <a:rPr lang="en-US" sz="800" dirty="0"/>
              <a:t>Arpingstone on Wikimedia Commons. "Growth rings."</a:t>
            </a:r>
          </a:p>
        </p:txBody>
      </p:sp>
    </p:spTree>
    <p:extLst>
      <p:ext uri="{BB962C8B-B14F-4D97-AF65-F5344CB8AC3E}">
        <p14:creationId xmlns:p14="http://schemas.microsoft.com/office/powerpoint/2010/main" val="2721616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Stems</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10000"/>
          </a:bodyPr>
          <a:lstStyle/>
          <a:p>
            <a:pPr>
              <a:tabLst>
                <a:tab pos="461963" algn="l"/>
              </a:tabLst>
            </a:pPr>
            <a:r>
              <a:rPr lang="en-US" dirty="0">
                <a:solidFill>
                  <a:schemeClr val="tx1"/>
                </a:solidFill>
              </a:rPr>
              <a:t>Part of the plant's shoot system</a:t>
            </a:r>
          </a:p>
          <a:p>
            <a:pPr>
              <a:tabLst>
                <a:tab pos="461963" algn="l"/>
              </a:tabLst>
            </a:pPr>
            <a:r>
              <a:rPr lang="en-US" dirty="0">
                <a:solidFill>
                  <a:schemeClr val="tx1"/>
                </a:solidFill>
              </a:rPr>
              <a:t>Range from millimeters to hundreds of meters in length</a:t>
            </a:r>
          </a:p>
          <a:p>
            <a:pPr>
              <a:tabLst>
                <a:tab pos="461963" algn="l"/>
              </a:tabLst>
            </a:pPr>
            <a:r>
              <a:rPr lang="en-US" dirty="0">
                <a:solidFill>
                  <a:schemeClr val="tx1"/>
                </a:solidFill>
              </a:rPr>
              <a:t>Vary in diameter, depending on plant type</a:t>
            </a:r>
          </a:p>
          <a:p>
            <a:pPr>
              <a:tabLst>
                <a:tab pos="461963" algn="l"/>
              </a:tabLst>
            </a:pPr>
            <a:r>
              <a:rPr lang="en-US" dirty="0">
                <a:solidFill>
                  <a:schemeClr val="tx1"/>
                </a:solidFill>
              </a:rPr>
              <a:t>Can be aboveground or underground (e.g., potato)</a:t>
            </a:r>
          </a:p>
          <a:p>
            <a:pPr>
              <a:tabLst>
                <a:tab pos="461963" algn="l"/>
              </a:tabLst>
            </a:pPr>
            <a:r>
              <a:rPr lang="en-US" dirty="0">
                <a:solidFill>
                  <a:schemeClr val="tx1"/>
                </a:solidFill>
              </a:rPr>
              <a:t>May be herbaceous (soft) or woody</a:t>
            </a:r>
          </a:p>
          <a:p>
            <a:pPr>
              <a:tabLst>
                <a:tab pos="461963" algn="l"/>
              </a:tabLst>
            </a:pPr>
            <a:r>
              <a:rPr lang="en-US" u="sng" dirty="0">
                <a:solidFill>
                  <a:schemeClr val="tx1"/>
                </a:solidFill>
              </a:rPr>
              <a:t>Main functions</a:t>
            </a:r>
            <a:r>
              <a:rPr lang="en-US" dirty="0">
                <a:solidFill>
                  <a:schemeClr val="tx1"/>
                </a:solidFill>
              </a:rPr>
              <a:t>: provide support; hold leaves, flowers, and buds; store food</a:t>
            </a:r>
          </a:p>
          <a:p>
            <a:pPr>
              <a:tabLst>
                <a:tab pos="461963" algn="l"/>
              </a:tabLst>
            </a:pPr>
            <a:r>
              <a:rPr lang="en-US" dirty="0">
                <a:solidFill>
                  <a:schemeClr val="tx1"/>
                </a:solidFill>
              </a:rPr>
              <a:t>Can be unbranched (palm tree) or highly branched (magnolia tree)</a:t>
            </a:r>
          </a:p>
          <a:p>
            <a:pPr>
              <a:tabLst>
                <a:tab pos="461963" algn="l"/>
              </a:tabLst>
            </a:pPr>
            <a:r>
              <a:rPr lang="en-US" dirty="0">
                <a:solidFill>
                  <a:schemeClr val="tx1"/>
                </a:solidFill>
              </a:rPr>
              <a:t>Connect roots to leaves, aiding in water and nutrient transport</a:t>
            </a:r>
            <a:endParaRPr lang="en-US" dirty="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26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Stem Modifications</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10000"/>
          </a:bodyPr>
          <a:lstStyle/>
          <a:p>
            <a:pPr marL="457200" indent="-457200">
              <a:buFont typeface="Arial" panose="020B0604020202020204" pitchFamily="34" charset="0"/>
              <a:buChar char="•"/>
              <a:tabLst>
                <a:tab pos="461963" algn="l"/>
              </a:tabLst>
            </a:pPr>
            <a:r>
              <a:rPr lang="en-US" b="1" dirty="0">
                <a:solidFill>
                  <a:schemeClr val="tx1"/>
                </a:solidFill>
              </a:rPr>
              <a:t>Rhizomes</a:t>
            </a:r>
            <a:r>
              <a:rPr lang="en-US" dirty="0">
                <a:solidFill>
                  <a:schemeClr val="tx1"/>
                </a:solidFill>
              </a:rPr>
              <a:t>: horizontal underground stems with nodes and internodes</a:t>
            </a:r>
          </a:p>
          <a:p>
            <a:pPr marL="457200" indent="-457200">
              <a:buFont typeface="Arial" panose="020B0604020202020204" pitchFamily="34" charset="0"/>
              <a:buChar char="•"/>
              <a:tabLst>
                <a:tab pos="461963" algn="l"/>
              </a:tabLst>
            </a:pPr>
            <a:r>
              <a:rPr lang="en-US" b="1" dirty="0">
                <a:solidFill>
                  <a:schemeClr val="tx1"/>
                </a:solidFill>
              </a:rPr>
              <a:t>Corms</a:t>
            </a:r>
            <a:r>
              <a:rPr lang="en-US" dirty="0">
                <a:solidFill>
                  <a:schemeClr val="tx1"/>
                </a:solidFill>
              </a:rPr>
              <a:t>: rounded, fleshy underground stems for food storage</a:t>
            </a:r>
          </a:p>
          <a:p>
            <a:pPr marL="457200" indent="-457200">
              <a:buFont typeface="Arial" panose="020B0604020202020204" pitchFamily="34" charset="0"/>
              <a:buChar char="•"/>
              <a:tabLst>
                <a:tab pos="461963" algn="l"/>
              </a:tabLst>
            </a:pPr>
            <a:r>
              <a:rPr lang="en-US" b="1" dirty="0">
                <a:solidFill>
                  <a:schemeClr val="tx1"/>
                </a:solidFill>
              </a:rPr>
              <a:t>Stolons</a:t>
            </a:r>
            <a:r>
              <a:rPr lang="en-US" dirty="0">
                <a:solidFill>
                  <a:schemeClr val="tx1"/>
                </a:solidFill>
              </a:rPr>
              <a:t>: stems running parallel to or just below ground surface</a:t>
            </a:r>
          </a:p>
          <a:p>
            <a:pPr marL="457200" indent="-457200">
              <a:buFont typeface="Arial" panose="020B0604020202020204" pitchFamily="34" charset="0"/>
              <a:buChar char="•"/>
              <a:tabLst>
                <a:tab pos="461963" algn="l"/>
              </a:tabLst>
            </a:pPr>
            <a:r>
              <a:rPr lang="en-US" b="1" dirty="0">
                <a:solidFill>
                  <a:schemeClr val="tx1"/>
                </a:solidFill>
              </a:rPr>
              <a:t>Runners</a:t>
            </a:r>
            <a:r>
              <a:rPr lang="en-US" dirty="0">
                <a:solidFill>
                  <a:schemeClr val="tx1"/>
                </a:solidFill>
              </a:rPr>
              <a:t>: above-ground stolons producing clone plants at nodes (e.g., strawberries)</a:t>
            </a:r>
          </a:p>
          <a:p>
            <a:pPr marL="457200" indent="-457200">
              <a:buFont typeface="Arial" panose="020B0604020202020204" pitchFamily="34" charset="0"/>
              <a:buChar char="•"/>
              <a:tabLst>
                <a:tab pos="461963" algn="l"/>
              </a:tabLst>
            </a:pPr>
            <a:r>
              <a:rPr lang="en-US" b="1" dirty="0">
                <a:solidFill>
                  <a:schemeClr val="tx1"/>
                </a:solidFill>
              </a:rPr>
              <a:t>Tubers</a:t>
            </a:r>
            <a:r>
              <a:rPr lang="en-US" dirty="0">
                <a:solidFill>
                  <a:schemeClr val="tx1"/>
                </a:solidFill>
              </a:rPr>
              <a:t>: modified stems storing starch (e.g., potatoes)</a:t>
            </a:r>
          </a:p>
          <a:p>
            <a:pPr marL="457200" indent="-457200">
              <a:buFont typeface="Arial" panose="020B0604020202020204" pitchFamily="34" charset="0"/>
              <a:buChar char="•"/>
              <a:tabLst>
                <a:tab pos="461963" algn="l"/>
              </a:tabLst>
            </a:pPr>
            <a:r>
              <a:rPr lang="en-US" b="1" dirty="0">
                <a:solidFill>
                  <a:schemeClr val="tx1"/>
                </a:solidFill>
              </a:rPr>
              <a:t>Bulbs</a:t>
            </a:r>
            <a:r>
              <a:rPr lang="en-US" dirty="0">
                <a:solidFill>
                  <a:schemeClr val="tx1"/>
                </a:solidFill>
              </a:rPr>
              <a:t>: underground storage units with fleshy leaves (e.g., onions)</a:t>
            </a:r>
            <a:endParaRPr lang="en-US" dirty="0">
              <a:solidFill>
                <a:srgbClr val="0000FF"/>
              </a:solidFill>
            </a:endParaRPr>
          </a:p>
        </p:txBody>
      </p:sp>
    </p:spTree>
    <p:extLst>
      <p:ext uri="{BB962C8B-B14F-4D97-AF65-F5344CB8AC3E}">
        <p14:creationId xmlns:p14="http://schemas.microsoft.com/office/powerpoint/2010/main" val="1122095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30.2 Figure 13</a:t>
            </a:r>
            <a:endParaRPr lang="en-US" sz="3200" dirty="0">
              <a:solidFill>
                <a:schemeClr val="accent1"/>
              </a:solidFill>
            </a:endParaRPr>
          </a:p>
        </p:txBody>
      </p:sp>
      <p:sp>
        <p:nvSpPr>
          <p:cNvPr id="5" name="TextBox 4">
            <a:extLst>
              <a:ext uri="{FF2B5EF4-FFF2-40B4-BE49-F238E27FC236}">
                <a16:creationId xmlns:a16="http://schemas.microsoft.com/office/drawing/2014/main" id="{F4EDF755-0EFA-9962-9E86-138BD30E179E}"/>
              </a:ext>
            </a:extLst>
          </p:cNvPr>
          <p:cNvSpPr txBox="1"/>
          <p:nvPr/>
        </p:nvSpPr>
        <p:spPr>
          <a:xfrm>
            <a:off x="914400" y="1204928"/>
            <a:ext cx="2514600" cy="215444"/>
          </a:xfrm>
          <a:prstGeom prst="rect">
            <a:avLst/>
          </a:prstGeom>
          <a:noFill/>
        </p:spPr>
        <p:txBody>
          <a:bodyPr wrap="square" rtlCol="0">
            <a:spAutoFit/>
          </a:bodyPr>
          <a:lstStyle/>
          <a:p>
            <a:pPr algn="ctr"/>
            <a:r>
              <a:rPr lang="en-US" sz="800" dirty="0"/>
              <a:t>Mk2010 on Wikimedia Commons. "Ginger rhizome."</a:t>
            </a:r>
          </a:p>
        </p:txBody>
      </p:sp>
      <p:sp>
        <p:nvSpPr>
          <p:cNvPr id="7" name="TextBox 6">
            <a:extLst>
              <a:ext uri="{FF2B5EF4-FFF2-40B4-BE49-F238E27FC236}">
                <a16:creationId xmlns:a16="http://schemas.microsoft.com/office/drawing/2014/main" id="{DDCC2816-AC5C-C032-033D-977B14BCF343}"/>
              </a:ext>
            </a:extLst>
          </p:cNvPr>
          <p:cNvSpPr txBox="1"/>
          <p:nvPr/>
        </p:nvSpPr>
        <p:spPr>
          <a:xfrm>
            <a:off x="4114800" y="1143373"/>
            <a:ext cx="1752602" cy="338554"/>
          </a:xfrm>
          <a:prstGeom prst="rect">
            <a:avLst/>
          </a:prstGeom>
          <a:noFill/>
        </p:spPr>
        <p:txBody>
          <a:bodyPr wrap="square" rtlCol="0">
            <a:spAutoFit/>
          </a:bodyPr>
          <a:lstStyle/>
          <a:p>
            <a:pPr algn="ctr"/>
            <a:r>
              <a:rPr lang="en-US" sz="800" dirty="0"/>
              <a:t>Stickpen on Wikimedia Commons. "Carrion flower corm."</a:t>
            </a:r>
          </a:p>
        </p:txBody>
      </p:sp>
      <p:sp>
        <p:nvSpPr>
          <p:cNvPr id="9" name="TextBox 8">
            <a:extLst>
              <a:ext uri="{FF2B5EF4-FFF2-40B4-BE49-F238E27FC236}">
                <a16:creationId xmlns:a16="http://schemas.microsoft.com/office/drawing/2014/main" id="{ECFA432D-AE56-7B6F-10E8-2F6B55B73EC3}"/>
              </a:ext>
            </a:extLst>
          </p:cNvPr>
          <p:cNvSpPr txBox="1"/>
          <p:nvPr/>
        </p:nvSpPr>
        <p:spPr>
          <a:xfrm>
            <a:off x="6629400" y="1143373"/>
            <a:ext cx="1752602" cy="338554"/>
          </a:xfrm>
          <a:prstGeom prst="rect">
            <a:avLst/>
          </a:prstGeom>
          <a:noFill/>
        </p:spPr>
        <p:txBody>
          <a:bodyPr wrap="square" rtlCol="0">
            <a:spAutoFit/>
          </a:bodyPr>
          <a:lstStyle/>
          <a:p>
            <a:pPr algn="ctr"/>
            <a:r>
              <a:rPr lang="en-US" sz="800" dirty="0"/>
              <a:t>Macleay Grass Man on Wikimedia Commons. "Rhodes grass stolons."</a:t>
            </a:r>
          </a:p>
        </p:txBody>
      </p:sp>
      <p:pic>
        <p:nvPicPr>
          <p:cNvPr id="6" name="Content Placeholder 5" descr="Six images of plants with different stems">
            <a:extLst>
              <a:ext uri="{FF2B5EF4-FFF2-40B4-BE49-F238E27FC236}">
                <a16:creationId xmlns:a16="http://schemas.microsoft.com/office/drawing/2014/main" id="{23181856-8BA6-8E4E-56F9-56708A808C8F}"/>
              </a:ext>
            </a:extLst>
          </p:cNvPr>
          <p:cNvPicPr>
            <a:picLocks noChangeAspect="1"/>
          </p:cNvPicPr>
          <p:nvPr/>
        </p:nvPicPr>
        <p:blipFill>
          <a:blip r:embed="rId3"/>
          <a:srcRect l="1852" t="5421" r="1852" b="16333"/>
          <a:stretch/>
        </p:blipFill>
        <p:spPr>
          <a:xfrm>
            <a:off x="281452" y="1609941"/>
            <a:ext cx="8581095" cy="3873641"/>
          </a:xfrm>
          <a:prstGeom prst="rect">
            <a:avLst/>
          </a:prstGeom>
        </p:spPr>
      </p:pic>
      <p:sp>
        <p:nvSpPr>
          <p:cNvPr id="10" name="TextBox 9">
            <a:extLst>
              <a:ext uri="{FF2B5EF4-FFF2-40B4-BE49-F238E27FC236}">
                <a16:creationId xmlns:a16="http://schemas.microsoft.com/office/drawing/2014/main" id="{0E1EA2E7-1882-3A66-1C47-EF9AB14B8167}"/>
              </a:ext>
            </a:extLst>
          </p:cNvPr>
          <p:cNvSpPr txBox="1"/>
          <p:nvPr/>
        </p:nvSpPr>
        <p:spPr>
          <a:xfrm>
            <a:off x="1066800" y="5550041"/>
            <a:ext cx="1524000" cy="338554"/>
          </a:xfrm>
          <a:prstGeom prst="rect">
            <a:avLst/>
          </a:prstGeom>
          <a:noFill/>
        </p:spPr>
        <p:txBody>
          <a:bodyPr wrap="square" rtlCol="0">
            <a:spAutoFit/>
          </a:bodyPr>
          <a:lstStyle/>
          <a:p>
            <a:pPr algn="ctr"/>
            <a:r>
              <a:rPr lang="en-US" sz="800" dirty="0"/>
              <a:t>Kenrick95 on Wikimedia Commons. "Strawberry plant."</a:t>
            </a:r>
          </a:p>
        </p:txBody>
      </p:sp>
      <p:sp>
        <p:nvSpPr>
          <p:cNvPr id="11" name="TextBox 10">
            <a:extLst>
              <a:ext uri="{FF2B5EF4-FFF2-40B4-BE49-F238E27FC236}">
                <a16:creationId xmlns:a16="http://schemas.microsoft.com/office/drawing/2014/main" id="{39B7E24A-A4EC-F16B-BC34-177906ADE4E6}"/>
              </a:ext>
            </a:extLst>
          </p:cNvPr>
          <p:cNvSpPr txBox="1"/>
          <p:nvPr/>
        </p:nvSpPr>
        <p:spPr>
          <a:xfrm>
            <a:off x="4114289" y="5612416"/>
            <a:ext cx="1524000" cy="215444"/>
          </a:xfrm>
          <a:prstGeom prst="rect">
            <a:avLst/>
          </a:prstGeom>
          <a:noFill/>
        </p:spPr>
        <p:txBody>
          <a:bodyPr wrap="square" rtlCol="0">
            <a:spAutoFit/>
          </a:bodyPr>
          <a:lstStyle/>
          <a:p>
            <a:pPr algn="ctr"/>
            <a:r>
              <a:rPr lang="en-US" sz="800" dirty="0"/>
              <a:t>Couleur on Pixabay. "Potatoes."</a:t>
            </a:r>
          </a:p>
        </p:txBody>
      </p:sp>
      <p:sp>
        <p:nvSpPr>
          <p:cNvPr id="12" name="TextBox 11">
            <a:extLst>
              <a:ext uri="{FF2B5EF4-FFF2-40B4-BE49-F238E27FC236}">
                <a16:creationId xmlns:a16="http://schemas.microsoft.com/office/drawing/2014/main" id="{BB32324D-4792-B0C3-4C39-D108B5B9D55E}"/>
              </a:ext>
            </a:extLst>
          </p:cNvPr>
          <p:cNvSpPr txBox="1"/>
          <p:nvPr/>
        </p:nvSpPr>
        <p:spPr>
          <a:xfrm>
            <a:off x="6248400" y="5612416"/>
            <a:ext cx="2286002" cy="215444"/>
          </a:xfrm>
          <a:prstGeom prst="rect">
            <a:avLst/>
          </a:prstGeom>
          <a:noFill/>
        </p:spPr>
        <p:txBody>
          <a:bodyPr wrap="square" rtlCol="0">
            <a:spAutoFit/>
          </a:bodyPr>
          <a:lstStyle/>
          <a:p>
            <a:pPr algn="ctr"/>
            <a:r>
              <a:rPr lang="en-US" sz="800" dirty="0"/>
              <a:t>Kasyap on Wikimedia Commons. "Onions."</a:t>
            </a:r>
          </a:p>
        </p:txBody>
      </p:sp>
    </p:spTree>
    <p:extLst>
      <p:ext uri="{BB962C8B-B14F-4D97-AF65-F5344CB8AC3E}">
        <p14:creationId xmlns:p14="http://schemas.microsoft.com/office/powerpoint/2010/main" val="4107165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Aerial Modifications</a:t>
            </a:r>
            <a:endParaRPr lang="en-US" sz="3200" dirty="0">
              <a:solidFill>
                <a:schemeClr val="accent1"/>
              </a:solidFill>
            </a:endParaRPr>
          </a:p>
        </p:txBody>
      </p:sp>
      <p:sp>
        <p:nvSpPr>
          <p:cNvPr id="11267" name="Rectangle 3"/>
          <p:cNvSpPr>
            <a:spLocks noGrp="1"/>
          </p:cNvSpPr>
          <p:nvPr>
            <p:ph idx="1"/>
          </p:nvPr>
        </p:nvSpPr>
        <p:spPr>
          <a:xfrm>
            <a:off x="457200" y="1280160"/>
            <a:ext cx="4038600" cy="4572000"/>
          </a:xfrm>
          <a:prstGeom prst="rect">
            <a:avLst/>
          </a:prstGeom>
        </p:spPr>
        <p:txBody>
          <a:bodyPr>
            <a:normAutofit/>
          </a:bodyPr>
          <a:lstStyle/>
          <a:p>
            <a:pPr marL="457200" indent="-457200">
              <a:buFont typeface="Arial" panose="020B0604020202020204" pitchFamily="34" charset="0"/>
              <a:buChar char="•"/>
              <a:tabLst>
                <a:tab pos="461963" algn="l"/>
              </a:tabLst>
            </a:pPr>
            <a:r>
              <a:rPr lang="en-US" b="1" dirty="0">
                <a:solidFill>
                  <a:schemeClr val="tx1"/>
                </a:solidFill>
              </a:rPr>
              <a:t>Tendrils</a:t>
            </a:r>
            <a:r>
              <a:rPr lang="en-US" dirty="0">
                <a:solidFill>
                  <a:schemeClr val="tx1"/>
                </a:solidFill>
              </a:rPr>
              <a:t>: slender, twining strands for climbing support (seen in pumpkins and vines)</a:t>
            </a:r>
          </a:p>
          <a:p>
            <a:pPr marL="457200" indent="-457200">
              <a:buFont typeface="Arial" panose="020B0604020202020204" pitchFamily="34" charset="0"/>
              <a:buChar char="•"/>
              <a:tabLst>
                <a:tab pos="461963" algn="l"/>
              </a:tabLst>
            </a:pPr>
            <a:r>
              <a:rPr lang="en-US" b="1" dirty="0">
                <a:solidFill>
                  <a:schemeClr val="tx1"/>
                </a:solidFill>
              </a:rPr>
              <a:t>Thorns</a:t>
            </a:r>
            <a:r>
              <a:rPr lang="en-US" dirty="0">
                <a:solidFill>
                  <a:schemeClr val="tx1"/>
                </a:solidFill>
              </a:rPr>
              <a:t>: sharp outgrowths for plant protection (seen in roses, Osage oranges, and devil's walking sticks)</a:t>
            </a:r>
            <a:endParaRPr lang="en-US" dirty="0">
              <a:solidFill>
                <a:srgbClr val="0000FF"/>
              </a:solidFill>
            </a:endParaRPr>
          </a:p>
        </p:txBody>
      </p:sp>
      <p:sp>
        <p:nvSpPr>
          <p:cNvPr id="5" name="TextBox 4">
            <a:extLst>
              <a:ext uri="{FF2B5EF4-FFF2-40B4-BE49-F238E27FC236}">
                <a16:creationId xmlns:a16="http://schemas.microsoft.com/office/drawing/2014/main" id="{D9FB69D6-04AF-A1FD-2025-67D465DEAB1B}"/>
              </a:ext>
            </a:extLst>
          </p:cNvPr>
          <p:cNvSpPr txBox="1"/>
          <p:nvPr/>
        </p:nvSpPr>
        <p:spPr>
          <a:xfrm>
            <a:off x="4707533" y="1756529"/>
            <a:ext cx="1905000" cy="338554"/>
          </a:xfrm>
          <a:prstGeom prst="rect">
            <a:avLst/>
          </a:prstGeom>
          <a:noFill/>
        </p:spPr>
        <p:txBody>
          <a:bodyPr wrap="square" rtlCol="0">
            <a:spAutoFit/>
          </a:bodyPr>
          <a:lstStyle/>
          <a:p>
            <a:pPr algn="ctr"/>
            <a:r>
              <a:rPr lang="en-US" sz="800" dirty="0"/>
              <a:t>Agricultural Research Service on Wikimedia Commons. "Redvine tendrils."</a:t>
            </a:r>
          </a:p>
        </p:txBody>
      </p:sp>
      <p:sp>
        <p:nvSpPr>
          <p:cNvPr id="6" name="TextBox 5">
            <a:extLst>
              <a:ext uri="{FF2B5EF4-FFF2-40B4-BE49-F238E27FC236}">
                <a16:creationId xmlns:a16="http://schemas.microsoft.com/office/drawing/2014/main" id="{9CA983FD-1127-1481-5315-CA1E3A877451}"/>
              </a:ext>
            </a:extLst>
          </p:cNvPr>
          <p:cNvSpPr txBox="1"/>
          <p:nvPr/>
        </p:nvSpPr>
        <p:spPr>
          <a:xfrm>
            <a:off x="7125147" y="1756529"/>
            <a:ext cx="1752600" cy="338554"/>
          </a:xfrm>
          <a:prstGeom prst="rect">
            <a:avLst/>
          </a:prstGeom>
          <a:noFill/>
        </p:spPr>
        <p:txBody>
          <a:bodyPr wrap="square" rtlCol="0">
            <a:spAutoFit/>
          </a:bodyPr>
          <a:lstStyle/>
          <a:p>
            <a:pPr algn="ctr"/>
            <a:r>
              <a:rPr lang="en-US" sz="800" dirty="0"/>
              <a:t>Greg Hume on Wikimedia Commons. "Honey locust tree thorns."</a:t>
            </a:r>
          </a:p>
        </p:txBody>
      </p:sp>
      <p:pic>
        <p:nvPicPr>
          <p:cNvPr id="2" name="Content Placeholder 6" descr="Two images: (a) shows buckwheat curling around a post; (b) shows sharp, long thorns wrapped around a tree.">
            <a:extLst>
              <a:ext uri="{FF2B5EF4-FFF2-40B4-BE49-F238E27FC236}">
                <a16:creationId xmlns:a16="http://schemas.microsoft.com/office/drawing/2014/main" id="{E508410D-C31B-CBA1-1FEC-E424F22EE097}"/>
              </a:ext>
            </a:extLst>
          </p:cNvPr>
          <p:cNvPicPr>
            <a:picLocks noChangeAspect="1"/>
          </p:cNvPicPr>
          <p:nvPr/>
        </p:nvPicPr>
        <p:blipFill>
          <a:blip r:embed="rId2"/>
          <a:srcRect l="3076" t="7000" r="1852" b="6001"/>
          <a:stretch/>
        </p:blipFill>
        <p:spPr>
          <a:xfrm>
            <a:off x="4434794" y="2133600"/>
            <a:ext cx="4478960" cy="2277034"/>
          </a:xfrm>
          <a:prstGeom prst="rect">
            <a:avLst/>
          </a:prstGeom>
        </p:spPr>
      </p:pic>
      <p:sp>
        <p:nvSpPr>
          <p:cNvPr id="4" name="TextBox 3">
            <a:extLst>
              <a:ext uri="{FF2B5EF4-FFF2-40B4-BE49-F238E27FC236}">
                <a16:creationId xmlns:a16="http://schemas.microsoft.com/office/drawing/2014/main" id="{F776D637-065E-D2B6-8894-CB663704ADD5}"/>
              </a:ext>
            </a:extLst>
          </p:cNvPr>
          <p:cNvSpPr txBox="1"/>
          <p:nvPr/>
        </p:nvSpPr>
        <p:spPr>
          <a:xfrm>
            <a:off x="4674038" y="4393049"/>
            <a:ext cx="3759638" cy="1169551"/>
          </a:xfrm>
          <a:prstGeom prst="rect">
            <a:avLst/>
          </a:prstGeom>
          <a:noFill/>
        </p:spPr>
        <p:txBody>
          <a:bodyPr wrap="square" rtlCol="0">
            <a:spAutoFit/>
          </a:bodyPr>
          <a:lstStyle/>
          <a:p>
            <a:pPr algn="ctr"/>
            <a:r>
              <a:rPr lang="en-US" sz="1400" b="1" dirty="0"/>
              <a:t>30.2 Figure 14: </a:t>
            </a:r>
            <a:r>
              <a:rPr lang="en-US" sz="1400" dirty="0"/>
              <a:t>Found in the southeastern United States, (a) the buckwheat vine (</a:t>
            </a:r>
            <a:r>
              <a:rPr lang="en-US" sz="1400" i="1" dirty="0"/>
              <a:t>Brunnichia ovata</a:t>
            </a:r>
            <a:r>
              <a:rPr lang="en-US" sz="1400" dirty="0"/>
              <a:t>) is a weedy plant that climbs with the aid of tendrils. This one is shown climbing up a wooden stake. (b) Thorns are modified branches.</a:t>
            </a:r>
          </a:p>
        </p:txBody>
      </p:sp>
    </p:spTree>
    <p:extLst>
      <p:ext uri="{BB962C8B-B14F-4D97-AF65-F5344CB8AC3E}">
        <p14:creationId xmlns:p14="http://schemas.microsoft.com/office/powerpoint/2010/main" val="2373692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CD6AE-0B98-8803-5EA0-9861798A40BF}"/>
              </a:ext>
            </a:extLst>
          </p:cNvPr>
          <p:cNvSpPr>
            <a:spLocks noGrp="1"/>
          </p:cNvSpPr>
          <p:nvPr>
            <p:ph type="title"/>
          </p:nvPr>
        </p:nvSpPr>
        <p:spPr/>
        <p:txBody>
          <a:bodyPr/>
          <a:lstStyle/>
          <a:p>
            <a:r>
              <a:rPr lang="en-US" dirty="0"/>
              <a:t>Group Activity</a:t>
            </a:r>
          </a:p>
        </p:txBody>
      </p:sp>
      <p:sp>
        <p:nvSpPr>
          <p:cNvPr id="3" name="Content Placeholder 2">
            <a:extLst>
              <a:ext uri="{FF2B5EF4-FFF2-40B4-BE49-F238E27FC236}">
                <a16:creationId xmlns:a16="http://schemas.microsoft.com/office/drawing/2014/main" id="{F2508272-FE29-99EF-9D2C-7651D849C2FB}"/>
              </a:ext>
            </a:extLst>
          </p:cNvPr>
          <p:cNvSpPr>
            <a:spLocks noGrp="1"/>
          </p:cNvSpPr>
          <p:nvPr>
            <p:ph idx="1"/>
          </p:nvPr>
        </p:nvSpPr>
        <p:spPr>
          <a:xfrm>
            <a:off x="457200" y="1280160"/>
            <a:ext cx="8229600" cy="2758440"/>
          </a:xfrm>
        </p:spPr>
        <p:txBody>
          <a:bodyPr/>
          <a:lstStyle/>
          <a:p>
            <a:r>
              <a:rPr lang="en-US" dirty="0"/>
              <a:t>A number of stem modifications were described in this section, including tendrils, thorns, rhizomes, corms, stolons, runners, tubers, and bulbs. As a group, discuss common plants with such adaptations. For example, what stem adaptation is commonly associated with tulips? Refer to Figure 13 for additional examples.</a:t>
            </a:r>
          </a:p>
        </p:txBody>
      </p:sp>
    </p:spTree>
    <p:extLst>
      <p:ext uri="{BB962C8B-B14F-4D97-AF65-F5344CB8AC3E}">
        <p14:creationId xmlns:p14="http://schemas.microsoft.com/office/powerpoint/2010/main" val="20696396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Summary</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lnSpcReduction="10000"/>
          </a:bodyPr>
          <a:lstStyle/>
          <a:p>
            <a:pPr>
              <a:tabLst>
                <a:tab pos="461963" algn="l"/>
              </a:tabLst>
            </a:pPr>
            <a:r>
              <a:rPr lang="en-US" dirty="0">
                <a:solidFill>
                  <a:schemeClr val="tx1"/>
                </a:solidFill>
              </a:rPr>
              <a:t>Stems bear leaves, flowers, and fruits.</a:t>
            </a:r>
          </a:p>
          <a:p>
            <a:pPr lvl="1">
              <a:tabLst>
                <a:tab pos="461963" algn="l"/>
              </a:tabLst>
            </a:pPr>
            <a:r>
              <a:rPr lang="en-US" dirty="0">
                <a:solidFill>
                  <a:schemeClr val="tx1"/>
                </a:solidFill>
              </a:rPr>
              <a:t>Characterized by presence of nodes and internodes</a:t>
            </a:r>
          </a:p>
          <a:p>
            <a:pPr lvl="1">
              <a:tabLst>
                <a:tab pos="461963" algn="l"/>
              </a:tabLst>
            </a:pPr>
            <a:r>
              <a:rPr lang="en-US" dirty="0">
                <a:solidFill>
                  <a:schemeClr val="tx1"/>
                </a:solidFill>
              </a:rPr>
              <a:t>Composed of three tissue systems: dermal, vascular, and ground</a:t>
            </a:r>
          </a:p>
          <a:p>
            <a:pPr>
              <a:tabLst>
                <a:tab pos="461963" algn="l"/>
              </a:tabLst>
            </a:pPr>
            <a:r>
              <a:rPr lang="en-US" dirty="0">
                <a:solidFill>
                  <a:schemeClr val="tx1"/>
                </a:solidFill>
              </a:rPr>
              <a:t>Primary growth increases length, and secondary growth increases thickness.</a:t>
            </a:r>
          </a:p>
          <a:p>
            <a:pPr>
              <a:tabLst>
                <a:tab pos="461963" algn="l"/>
              </a:tabLst>
            </a:pPr>
            <a:r>
              <a:rPr lang="en-US" dirty="0">
                <a:solidFill>
                  <a:schemeClr val="tx1"/>
                </a:solidFill>
              </a:rPr>
              <a:t>Modified stems (rhizomes, corms, stolons, runners, tubers, bulbs, tendrils, and thorns) adapt plants to specific habitats and functions.</a:t>
            </a:r>
            <a:endParaRPr lang="en-US" dirty="0">
              <a:solidFill>
                <a:srgbClr val="0000FF"/>
              </a:solidFill>
            </a:endParaRPr>
          </a:p>
        </p:txBody>
      </p:sp>
    </p:spTree>
    <p:extLst>
      <p:ext uri="{BB962C8B-B14F-4D97-AF65-F5344CB8AC3E}">
        <p14:creationId xmlns:p14="http://schemas.microsoft.com/office/powerpoint/2010/main" val="1709378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37ABF-8A74-7D16-5E9D-DD08BEAD4B4D}"/>
              </a:ext>
            </a:extLst>
          </p:cNvPr>
          <p:cNvSpPr>
            <a:spLocks noGrp="1"/>
          </p:cNvSpPr>
          <p:nvPr>
            <p:ph type="ctrTitle"/>
          </p:nvPr>
        </p:nvSpPr>
        <p:spPr>
          <a:xfrm>
            <a:off x="1143000" y="-2387600"/>
            <a:ext cx="6858000" cy="2387600"/>
          </a:xfrm>
        </p:spPr>
        <p:txBody>
          <a:bodyPr anchor="b"/>
          <a:lstStyle/>
          <a:p>
            <a:r>
              <a:rPr lang="en-US" dirty="0"/>
              <a:t>End of Hawkes Learning PowerPoint</a:t>
            </a:r>
          </a:p>
        </p:txBody>
      </p:sp>
      <p:pic>
        <p:nvPicPr>
          <p:cNvPr id="4" name="Picture 3">
            <a:extLst>
              <a:ext uri="{FF2B5EF4-FFF2-40B4-BE49-F238E27FC236}">
                <a16:creationId xmlns:a16="http://schemas.microsoft.com/office/drawing/2014/main" id="{D0F86EC0-8730-A033-A660-07D4E40AB7A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 y="0"/>
            <a:ext cx="9144001" cy="6858000"/>
          </a:xfrm>
          <a:prstGeom prst="rect">
            <a:avLst/>
          </a:prstGeom>
        </p:spPr>
      </p:pic>
    </p:spTree>
    <p:extLst>
      <p:ext uri="{BB962C8B-B14F-4D97-AF65-F5344CB8AC3E}">
        <p14:creationId xmlns:p14="http://schemas.microsoft.com/office/powerpoint/2010/main" val="471409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Nodes and Internodes</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92500"/>
          </a:bodyPr>
          <a:lstStyle/>
          <a:p>
            <a:pPr marL="0" indent="0">
              <a:buNone/>
              <a:tabLst>
                <a:tab pos="461963" algn="l"/>
              </a:tabLst>
            </a:pPr>
            <a:r>
              <a:rPr lang="en-US" dirty="0">
                <a:solidFill>
                  <a:schemeClr val="tx1"/>
                </a:solidFill>
              </a:rPr>
              <a:t>Plant stems are characterized by the presence of nodes and internodes.</a:t>
            </a:r>
          </a:p>
          <a:p>
            <a:pPr>
              <a:tabLst>
                <a:tab pos="461963" algn="l"/>
              </a:tabLst>
            </a:pPr>
            <a:r>
              <a:rPr lang="en-US" b="1" dirty="0">
                <a:solidFill>
                  <a:schemeClr val="tx1"/>
                </a:solidFill>
              </a:rPr>
              <a:t>Nodes</a:t>
            </a:r>
            <a:r>
              <a:rPr lang="en-US" dirty="0">
                <a:solidFill>
                  <a:schemeClr val="tx1"/>
                </a:solidFill>
              </a:rPr>
              <a:t>: points of attachment for leaves, aerial roots, and flowers</a:t>
            </a:r>
          </a:p>
          <a:p>
            <a:pPr>
              <a:tabLst>
                <a:tab pos="461963" algn="l"/>
              </a:tabLst>
            </a:pPr>
            <a:r>
              <a:rPr lang="en-US" b="1" dirty="0">
                <a:solidFill>
                  <a:schemeClr val="tx1"/>
                </a:solidFill>
              </a:rPr>
              <a:t>Internodes</a:t>
            </a:r>
            <a:r>
              <a:rPr lang="en-US" dirty="0">
                <a:solidFill>
                  <a:schemeClr val="tx1"/>
                </a:solidFill>
              </a:rPr>
              <a:t>: stem regions between two nodes</a:t>
            </a:r>
          </a:p>
          <a:p>
            <a:pPr>
              <a:tabLst>
                <a:tab pos="461963" algn="l"/>
              </a:tabLst>
            </a:pPr>
            <a:r>
              <a:rPr lang="en-US" b="1" dirty="0">
                <a:solidFill>
                  <a:schemeClr val="tx1"/>
                </a:solidFill>
              </a:rPr>
              <a:t>Petiole</a:t>
            </a:r>
            <a:r>
              <a:rPr lang="en-US" dirty="0">
                <a:solidFill>
                  <a:schemeClr val="tx1"/>
                </a:solidFill>
              </a:rPr>
              <a:t>: stalk extending from stem to leaf base</a:t>
            </a:r>
          </a:p>
          <a:p>
            <a:pPr>
              <a:tabLst>
                <a:tab pos="461963" algn="l"/>
              </a:tabLst>
            </a:pPr>
            <a:r>
              <a:rPr lang="en-US" b="1" dirty="0">
                <a:solidFill>
                  <a:schemeClr val="tx1"/>
                </a:solidFill>
              </a:rPr>
              <a:t>Axillary bud</a:t>
            </a:r>
            <a:r>
              <a:rPr lang="en-US" dirty="0">
                <a:solidFill>
                  <a:schemeClr val="tx1"/>
                </a:solidFill>
              </a:rPr>
              <a:t>: found in the axil (area between leaf base and stem) and can give rise to branches or flowers</a:t>
            </a:r>
          </a:p>
          <a:p>
            <a:pPr>
              <a:tabLst>
                <a:tab pos="461963" algn="l"/>
              </a:tabLst>
            </a:pPr>
            <a:r>
              <a:rPr lang="en-US" u="sng" dirty="0">
                <a:solidFill>
                  <a:schemeClr val="tx1"/>
                </a:solidFill>
              </a:rPr>
              <a:t>Apex</a:t>
            </a:r>
            <a:r>
              <a:rPr lang="en-US" dirty="0">
                <a:solidFill>
                  <a:schemeClr val="tx1"/>
                </a:solidFill>
              </a:rPr>
              <a:t>: tip of shoot; contains the apical meristem within the </a:t>
            </a:r>
            <a:r>
              <a:rPr lang="en-US" b="1" dirty="0">
                <a:solidFill>
                  <a:schemeClr val="tx1"/>
                </a:solidFill>
              </a:rPr>
              <a:t>apical bud</a:t>
            </a:r>
            <a:endParaRPr lang="en-US" b="1" dirty="0">
              <a:solidFill>
                <a:srgbClr val="0000FF"/>
              </a:solidFill>
            </a:endParaRPr>
          </a:p>
        </p:txBody>
      </p:sp>
    </p:spTree>
    <p:extLst>
      <p:ext uri="{BB962C8B-B14F-4D97-AF65-F5344CB8AC3E}">
        <p14:creationId xmlns:p14="http://schemas.microsoft.com/office/powerpoint/2010/main" val="1652484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30.2 Figure 1</a:t>
            </a:r>
            <a:endParaRPr lang="en-US" sz="3200" dirty="0">
              <a:solidFill>
                <a:schemeClr val="accent1"/>
              </a:solidFill>
            </a:endParaRPr>
          </a:p>
        </p:txBody>
      </p:sp>
      <p:pic>
        <p:nvPicPr>
          <p:cNvPr id="5" name="Content Placeholder 6" descr="An illustration of a vascular plant is shown, which includes its shoot system and its root system. At the top of the plant is the terminal bud, which has a shoot apical meristem. Leaves are attached to the stem via nodes, and the stem area between nodes comprises the internode. The petiole connects the blade of the leaf to the stem, and the leaves above the nodes came from the axillary bud positioned up against the nodes. Vascular tissue makes up the interior of the stem as it extends down into the root system. At the very base of the root is the root tip, which has a root cap and a root apical meristem. Root hairs tip the end of branches coming off the root.">
            <a:extLst>
              <a:ext uri="{FF2B5EF4-FFF2-40B4-BE49-F238E27FC236}">
                <a16:creationId xmlns:a16="http://schemas.microsoft.com/office/drawing/2014/main" id="{30C9395C-6F3D-555E-E65C-BA0F60E2628F}"/>
              </a:ext>
            </a:extLst>
          </p:cNvPr>
          <p:cNvPicPr>
            <a:picLocks noGrp="1" noChangeAspect="1"/>
          </p:cNvPicPr>
          <p:nvPr>
            <p:ph idx="1"/>
          </p:nvPr>
        </p:nvPicPr>
        <p:blipFill>
          <a:blip r:embed="rId3"/>
          <a:srcRect l="25926" t="5334" r="25000" b="1334"/>
          <a:stretch/>
        </p:blipFill>
        <p:spPr>
          <a:xfrm>
            <a:off x="2324100" y="1143000"/>
            <a:ext cx="4495800" cy="4750279"/>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Parenchyma Cells</a:t>
            </a:r>
          </a:p>
        </p:txBody>
      </p:sp>
      <p:sp>
        <p:nvSpPr>
          <p:cNvPr id="11267" name="Rectangle 3"/>
          <p:cNvSpPr>
            <a:spLocks noGrp="1"/>
          </p:cNvSpPr>
          <p:nvPr>
            <p:ph idx="1"/>
          </p:nvPr>
        </p:nvSpPr>
        <p:spPr>
          <a:xfrm>
            <a:off x="457200" y="1280160"/>
            <a:ext cx="4038600" cy="4739640"/>
          </a:xfrm>
          <a:prstGeom prst="rect">
            <a:avLst/>
          </a:prstGeom>
        </p:spPr>
        <p:txBody>
          <a:bodyPr>
            <a:normAutofit fontScale="77500" lnSpcReduction="20000"/>
          </a:bodyPr>
          <a:lstStyle/>
          <a:p>
            <a:pPr marL="0" indent="0">
              <a:buNone/>
              <a:tabLst>
                <a:tab pos="461963" algn="l"/>
              </a:tabLst>
            </a:pPr>
            <a:r>
              <a:rPr lang="en-US" dirty="0">
                <a:solidFill>
                  <a:schemeClr val="tx1"/>
                </a:solidFill>
              </a:rPr>
              <a:t>The stem and other plant organs rise from ground tissue and are made up of simple tissues from three types of cells: </a:t>
            </a:r>
            <a:r>
              <a:rPr lang="en-US" i="1" dirty="0">
                <a:solidFill>
                  <a:schemeClr val="tx1"/>
                </a:solidFill>
              </a:rPr>
              <a:t>parenchyma</a:t>
            </a:r>
            <a:r>
              <a:rPr lang="en-US" dirty="0">
                <a:solidFill>
                  <a:schemeClr val="tx1"/>
                </a:solidFill>
              </a:rPr>
              <a:t>, </a:t>
            </a:r>
            <a:r>
              <a:rPr lang="en-US" i="1" dirty="0">
                <a:solidFill>
                  <a:schemeClr val="tx1"/>
                </a:solidFill>
              </a:rPr>
              <a:t>collenchyma</a:t>
            </a:r>
            <a:r>
              <a:rPr lang="en-US" dirty="0">
                <a:solidFill>
                  <a:schemeClr val="tx1"/>
                </a:solidFill>
              </a:rPr>
              <a:t>, and </a:t>
            </a:r>
            <a:r>
              <a:rPr lang="en-US" i="1" dirty="0">
                <a:solidFill>
                  <a:schemeClr val="tx1"/>
                </a:solidFill>
              </a:rPr>
              <a:t>sclerenchyma</a:t>
            </a:r>
            <a:r>
              <a:rPr lang="en-US" dirty="0">
                <a:solidFill>
                  <a:schemeClr val="tx1"/>
                </a:solidFill>
              </a:rPr>
              <a:t>.</a:t>
            </a:r>
          </a:p>
          <a:p>
            <a:pPr marL="457200" indent="-457200">
              <a:buFont typeface="Arial" panose="020B0604020202020204" pitchFamily="34" charset="0"/>
              <a:buChar char="•"/>
              <a:tabLst>
                <a:tab pos="461963" algn="l"/>
              </a:tabLst>
            </a:pPr>
            <a:r>
              <a:rPr lang="en-US" b="1" dirty="0">
                <a:solidFill>
                  <a:schemeClr val="tx1"/>
                </a:solidFill>
              </a:rPr>
              <a:t>Parenchyma cells</a:t>
            </a:r>
            <a:r>
              <a:rPr lang="en-US" dirty="0">
                <a:solidFill>
                  <a:schemeClr val="tx1"/>
                </a:solidFill>
              </a:rPr>
              <a:t>: most common plant cells</a:t>
            </a:r>
            <a:endParaRPr lang="en-US" dirty="0"/>
          </a:p>
          <a:p>
            <a:pPr marL="1200150" lvl="1" indent="-457200">
              <a:buFont typeface="Arial" panose="020B0604020202020204" pitchFamily="34" charset="0"/>
              <a:buChar char="•"/>
              <a:tabLst>
                <a:tab pos="461963" algn="l"/>
              </a:tabLst>
            </a:pPr>
            <a:r>
              <a:rPr lang="en-US" dirty="0">
                <a:solidFill>
                  <a:schemeClr val="tx1"/>
                </a:solidFill>
              </a:rPr>
              <a:t>Found in stem, root, leaf interior, and fruit pulp</a:t>
            </a:r>
          </a:p>
          <a:p>
            <a:pPr marL="1200150" lvl="1" indent="-457200">
              <a:buFont typeface="Arial" panose="020B0604020202020204" pitchFamily="34" charset="0"/>
              <a:buChar char="•"/>
              <a:tabLst>
                <a:tab pos="461963" algn="l"/>
              </a:tabLst>
            </a:pPr>
            <a:r>
              <a:rPr lang="en-US" dirty="0">
                <a:solidFill>
                  <a:schemeClr val="tx1"/>
                </a:solidFill>
              </a:rPr>
              <a:t>Form central pith and outer cortex in stems</a:t>
            </a:r>
          </a:p>
          <a:p>
            <a:pPr marL="1200150" lvl="1" indent="-457200">
              <a:buFont typeface="Arial" panose="020B0604020202020204" pitchFamily="34" charset="0"/>
              <a:buChar char="•"/>
              <a:tabLst>
                <a:tab pos="461963" algn="l"/>
              </a:tabLst>
            </a:pPr>
            <a:r>
              <a:rPr lang="en-US" dirty="0">
                <a:solidFill>
                  <a:schemeClr val="tx1"/>
                </a:solidFill>
              </a:rPr>
              <a:t>Responsible for metabolic functions and wound repair</a:t>
            </a:r>
          </a:p>
          <a:p>
            <a:pPr marL="1200150" lvl="1" indent="-457200">
              <a:buFont typeface="Arial" panose="020B0604020202020204" pitchFamily="34" charset="0"/>
              <a:buChar char="•"/>
              <a:tabLst>
                <a:tab pos="461963" algn="l"/>
              </a:tabLst>
            </a:pPr>
            <a:r>
              <a:rPr lang="en-US" dirty="0">
                <a:solidFill>
                  <a:schemeClr val="tx1"/>
                </a:solidFill>
              </a:rPr>
              <a:t>Store starch</a:t>
            </a:r>
          </a:p>
        </p:txBody>
      </p:sp>
      <p:sp>
        <p:nvSpPr>
          <p:cNvPr id="4" name="TextBox 3">
            <a:extLst>
              <a:ext uri="{FF2B5EF4-FFF2-40B4-BE49-F238E27FC236}">
                <a16:creationId xmlns:a16="http://schemas.microsoft.com/office/drawing/2014/main" id="{04D4EFB2-4236-0C42-D602-FB222136FDCA}"/>
              </a:ext>
            </a:extLst>
          </p:cNvPr>
          <p:cNvSpPr txBox="1"/>
          <p:nvPr/>
        </p:nvSpPr>
        <p:spPr>
          <a:xfrm>
            <a:off x="4572000" y="4232095"/>
            <a:ext cx="4202709" cy="1600438"/>
          </a:xfrm>
          <a:prstGeom prst="rect">
            <a:avLst/>
          </a:prstGeom>
          <a:noFill/>
        </p:spPr>
        <p:txBody>
          <a:bodyPr wrap="square" rtlCol="0">
            <a:spAutoFit/>
          </a:bodyPr>
          <a:lstStyle/>
          <a:p>
            <a:pPr algn="ctr"/>
            <a:r>
              <a:rPr lang="en-US" sz="1400" b="1" dirty="0"/>
              <a:t>30.2 Figure 2: </a:t>
            </a:r>
            <a:r>
              <a:rPr lang="en-US" sz="1400" dirty="0"/>
              <a:t>The central pith (orange in the center) and peripheral cortex (narrow zone 3–5 cells thick just inside the epidermis) are composed of parenchyma cells. Vascular tissue composed of xylem (with some larger openings halfway through the image) and phloem tissue (between the xylem and cortex) surrounds the pith.</a:t>
            </a:r>
          </a:p>
        </p:txBody>
      </p:sp>
      <p:pic>
        <p:nvPicPr>
          <p:cNvPr id="2" name="Content Placeholder 6" descr="A micrograph shows a cross section of a stem. The central pith layer is in the center with pitch cells that are stained orange and get smaller toward the outside. Surrounding the pith is a ring of xylem cells, which radiate out from the center in rows. Rows of red-staining phloem cells radiate out from the xylem cells.  Phloem cells are about half the size of xylem cells. Outside the phloem is a ring of cells that make up the peripheral cortex. Cells in the peripheral cortex are rounded rectangles that lie perpendicular to the phloem. The outermost epidermis is made up of cells similar in shape to the peripheral cortex cells but a bit larger.">
            <a:extLst>
              <a:ext uri="{FF2B5EF4-FFF2-40B4-BE49-F238E27FC236}">
                <a16:creationId xmlns:a16="http://schemas.microsoft.com/office/drawing/2014/main" id="{1070CC10-0E1F-04A4-6D9C-FEA31D45AC92}"/>
              </a:ext>
            </a:extLst>
          </p:cNvPr>
          <p:cNvPicPr>
            <a:picLocks noChangeAspect="1"/>
          </p:cNvPicPr>
          <p:nvPr/>
        </p:nvPicPr>
        <p:blipFill>
          <a:blip r:embed="rId2"/>
          <a:srcRect l="5555" t="6698" r="5557" b="3001"/>
          <a:stretch/>
        </p:blipFill>
        <p:spPr>
          <a:xfrm>
            <a:off x="4495800" y="1779930"/>
            <a:ext cx="4344870" cy="2452165"/>
          </a:xfrm>
          <a:prstGeom prst="rect">
            <a:avLst/>
          </a:prstGeom>
        </p:spPr>
      </p:pic>
    </p:spTree>
    <p:extLst>
      <p:ext uri="{BB962C8B-B14F-4D97-AF65-F5344CB8AC3E}">
        <p14:creationId xmlns:p14="http://schemas.microsoft.com/office/powerpoint/2010/main" val="228116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Collenchyma Cells</a:t>
            </a:r>
          </a:p>
        </p:txBody>
      </p:sp>
      <p:sp>
        <p:nvSpPr>
          <p:cNvPr id="11267" name="Rectangle 3"/>
          <p:cNvSpPr>
            <a:spLocks noGrp="1"/>
          </p:cNvSpPr>
          <p:nvPr>
            <p:ph idx="1"/>
          </p:nvPr>
        </p:nvSpPr>
        <p:spPr>
          <a:xfrm>
            <a:off x="457200" y="1280160"/>
            <a:ext cx="4038600" cy="4739640"/>
          </a:xfrm>
          <a:prstGeom prst="rect">
            <a:avLst/>
          </a:prstGeom>
        </p:spPr>
        <p:txBody>
          <a:bodyPr>
            <a:normAutofit fontScale="92500" lnSpcReduction="10000"/>
          </a:bodyPr>
          <a:lstStyle/>
          <a:p>
            <a:pPr marL="457200" indent="-457200">
              <a:buFont typeface="Arial" panose="020B0604020202020204" pitchFamily="34" charset="0"/>
              <a:buChar char="•"/>
              <a:tabLst>
                <a:tab pos="461963" algn="l"/>
              </a:tabLst>
            </a:pPr>
            <a:r>
              <a:rPr lang="en-US" b="1" dirty="0">
                <a:solidFill>
                  <a:schemeClr val="tx1"/>
                </a:solidFill>
              </a:rPr>
              <a:t>Collenchyma cells</a:t>
            </a:r>
            <a:r>
              <a:rPr lang="en-US" dirty="0">
                <a:solidFill>
                  <a:schemeClr val="tx1"/>
                </a:solidFill>
              </a:rPr>
              <a:t>: elongated cells with unevenly thickened walls</a:t>
            </a:r>
          </a:p>
          <a:p>
            <a:pPr marL="1200150" lvl="1" indent="-457200">
              <a:buFont typeface="Arial" panose="020B0604020202020204" pitchFamily="34" charset="0"/>
              <a:buChar char="•"/>
              <a:tabLst>
                <a:tab pos="461963" algn="l"/>
              </a:tabLst>
            </a:pPr>
            <a:r>
              <a:rPr lang="en-US" dirty="0">
                <a:solidFill>
                  <a:schemeClr val="tx1"/>
                </a:solidFill>
              </a:rPr>
              <a:t>Provide structural support to stem and leaves</a:t>
            </a:r>
          </a:p>
          <a:p>
            <a:pPr marL="1200150" lvl="1" indent="-457200">
              <a:buFont typeface="Arial" panose="020B0604020202020204" pitchFamily="34" charset="0"/>
              <a:buChar char="•"/>
              <a:tabLst>
                <a:tab pos="461963" algn="l"/>
              </a:tabLst>
            </a:pPr>
            <a:r>
              <a:rPr lang="en-US" dirty="0">
                <a:solidFill>
                  <a:schemeClr val="tx1"/>
                </a:solidFill>
              </a:rPr>
              <a:t>Alive at maturity and usually found below the epidermis</a:t>
            </a:r>
          </a:p>
          <a:p>
            <a:pPr marL="1200150" lvl="1" indent="-457200">
              <a:buFont typeface="Arial" panose="020B0604020202020204" pitchFamily="34" charset="0"/>
              <a:buChar char="•"/>
              <a:tabLst>
                <a:tab pos="461963" algn="l"/>
              </a:tabLst>
            </a:pPr>
            <a:r>
              <a:rPr lang="en-US" u="sng" dirty="0">
                <a:solidFill>
                  <a:schemeClr val="tx1"/>
                </a:solidFill>
              </a:rPr>
              <a:t>Example</a:t>
            </a:r>
            <a:r>
              <a:rPr lang="en-US" dirty="0">
                <a:solidFill>
                  <a:schemeClr val="tx1"/>
                </a:solidFill>
              </a:rPr>
              <a:t>: "strings" in celery stalks</a:t>
            </a:r>
            <a:endParaRPr lang="en-US" dirty="0">
              <a:solidFill>
                <a:srgbClr val="0000FF"/>
              </a:solidFill>
            </a:endParaRPr>
          </a:p>
        </p:txBody>
      </p:sp>
      <p:pic>
        <p:nvPicPr>
          <p:cNvPr id="2" name="Content Placeholder 5" descr="Micrograph shows collenchyma cells, which are irregularly shaped and 25 to 50 microns across. The collenchyma cells are adjacent to a layer of rectangular cells that form the epidermis.">
            <a:extLst>
              <a:ext uri="{FF2B5EF4-FFF2-40B4-BE49-F238E27FC236}">
                <a16:creationId xmlns:a16="http://schemas.microsoft.com/office/drawing/2014/main" id="{6C1328F8-0668-DCB2-5EC1-0D025E006880}"/>
              </a:ext>
            </a:extLst>
          </p:cNvPr>
          <p:cNvPicPr>
            <a:picLocks noChangeAspect="1"/>
          </p:cNvPicPr>
          <p:nvPr/>
        </p:nvPicPr>
        <p:blipFill>
          <a:blip r:embed="rId2"/>
          <a:srcRect l="4630" t="6376" r="4630" b="5000"/>
          <a:stretch/>
        </p:blipFill>
        <p:spPr>
          <a:xfrm>
            <a:off x="4648200" y="1939488"/>
            <a:ext cx="4038600" cy="2191314"/>
          </a:xfrm>
          <a:prstGeom prst="rect">
            <a:avLst/>
          </a:prstGeom>
        </p:spPr>
      </p:pic>
      <p:sp>
        <p:nvSpPr>
          <p:cNvPr id="4" name="TextBox 3">
            <a:extLst>
              <a:ext uri="{FF2B5EF4-FFF2-40B4-BE49-F238E27FC236}">
                <a16:creationId xmlns:a16="http://schemas.microsoft.com/office/drawing/2014/main" id="{11C01CE7-3621-3D4E-9FA0-C52F2E037B14}"/>
              </a:ext>
            </a:extLst>
          </p:cNvPr>
          <p:cNvSpPr txBox="1"/>
          <p:nvPr/>
        </p:nvSpPr>
        <p:spPr>
          <a:xfrm>
            <a:off x="4495800" y="4130802"/>
            <a:ext cx="4343400" cy="954107"/>
          </a:xfrm>
          <a:prstGeom prst="rect">
            <a:avLst/>
          </a:prstGeom>
          <a:noFill/>
        </p:spPr>
        <p:txBody>
          <a:bodyPr wrap="square" rtlCol="0">
            <a:spAutoFit/>
          </a:bodyPr>
          <a:lstStyle/>
          <a:p>
            <a:pPr algn="ctr"/>
            <a:r>
              <a:rPr lang="en-US" sz="1400" b="1" dirty="0"/>
              <a:t>30.2 Figure 3: </a:t>
            </a:r>
            <a:r>
              <a:rPr lang="en-US" sz="1400" dirty="0"/>
              <a:t>Collenchyma cell walls are uneven in thickness—as shown in this light micrograph—and make up the outermost area of the cortex. Collenchyma cells provide support to plant structures.</a:t>
            </a:r>
          </a:p>
        </p:txBody>
      </p:sp>
      <p:sp>
        <p:nvSpPr>
          <p:cNvPr id="5" name="TextBox 4">
            <a:extLst>
              <a:ext uri="{FF2B5EF4-FFF2-40B4-BE49-F238E27FC236}">
                <a16:creationId xmlns:a16="http://schemas.microsoft.com/office/drawing/2014/main" id="{60A5F735-66B0-A215-2E74-66543465301A}"/>
              </a:ext>
            </a:extLst>
          </p:cNvPr>
          <p:cNvSpPr txBox="1"/>
          <p:nvPr/>
        </p:nvSpPr>
        <p:spPr>
          <a:xfrm>
            <a:off x="5753100" y="5084909"/>
            <a:ext cx="1828800" cy="338554"/>
          </a:xfrm>
          <a:prstGeom prst="rect">
            <a:avLst/>
          </a:prstGeom>
          <a:noFill/>
        </p:spPr>
        <p:txBody>
          <a:bodyPr wrap="square" rtlCol="0">
            <a:spAutoFit/>
          </a:bodyPr>
          <a:lstStyle/>
          <a:p>
            <a:pPr algn="ctr"/>
            <a:r>
              <a:rPr lang="en-US" sz="800" dirty="0"/>
              <a:t>Carl Szczerski; scale-bar data from Matt Russell. "Collenchyma cell walls."</a:t>
            </a:r>
          </a:p>
        </p:txBody>
      </p:sp>
    </p:spTree>
    <p:extLst>
      <p:ext uri="{BB962C8B-B14F-4D97-AF65-F5344CB8AC3E}">
        <p14:creationId xmlns:p14="http://schemas.microsoft.com/office/powerpoint/2010/main" val="1904049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Sclerenchyma Cells</a:t>
            </a:r>
            <a:endParaRPr lang="en-US" sz="3200" dirty="0">
              <a:solidFill>
                <a:schemeClr val="accent1"/>
              </a:solidFill>
            </a:endParaRPr>
          </a:p>
        </p:txBody>
      </p:sp>
      <p:sp>
        <p:nvSpPr>
          <p:cNvPr id="11267" name="Rectangle 3"/>
          <p:cNvSpPr>
            <a:spLocks noGrp="1"/>
          </p:cNvSpPr>
          <p:nvPr>
            <p:ph idx="1"/>
          </p:nvPr>
        </p:nvSpPr>
        <p:spPr>
          <a:xfrm>
            <a:off x="457200" y="1280159"/>
            <a:ext cx="3886200" cy="4767911"/>
          </a:xfrm>
          <a:prstGeom prst="rect">
            <a:avLst/>
          </a:prstGeom>
        </p:spPr>
        <p:txBody>
          <a:bodyPr>
            <a:normAutofit fontScale="77500" lnSpcReduction="20000"/>
          </a:bodyPr>
          <a:lstStyle/>
          <a:p>
            <a:pPr marL="457200" indent="-457200">
              <a:buFont typeface="Arial" panose="020B0604020202020204" pitchFamily="34" charset="0"/>
              <a:buChar char="•"/>
              <a:tabLst>
                <a:tab pos="461963" algn="l"/>
              </a:tabLst>
            </a:pPr>
            <a:r>
              <a:rPr lang="en-US" b="1" dirty="0">
                <a:solidFill>
                  <a:schemeClr val="tx1"/>
                </a:solidFill>
              </a:rPr>
              <a:t>Sclerenchyma cells</a:t>
            </a:r>
            <a:r>
              <a:rPr lang="en-US" dirty="0">
                <a:solidFill>
                  <a:schemeClr val="tx1"/>
                </a:solidFill>
              </a:rPr>
              <a:t>: provide support to the plant, but many are dead at maturity</a:t>
            </a:r>
          </a:p>
          <a:p>
            <a:pPr marL="914400" lvl="1" indent="-457200">
              <a:buFont typeface="Arial" panose="020B0604020202020204" pitchFamily="34" charset="0"/>
              <a:buChar char="•"/>
              <a:tabLst>
                <a:tab pos="461963" algn="l"/>
              </a:tabLst>
            </a:pPr>
            <a:r>
              <a:rPr lang="en-US" dirty="0"/>
              <a:t>Have secondary cell walls thickened with lignin deposits</a:t>
            </a:r>
            <a:endParaRPr lang="en-US" u="sng" dirty="0">
              <a:solidFill>
                <a:schemeClr val="tx1"/>
              </a:solidFill>
            </a:endParaRPr>
          </a:p>
          <a:p>
            <a:pPr marL="914400" lvl="1" indent="-457200">
              <a:buFont typeface="Arial" panose="020B0604020202020204" pitchFamily="34" charset="0"/>
              <a:buChar char="•"/>
              <a:tabLst>
                <a:tab pos="461963" algn="l"/>
              </a:tabLst>
            </a:pPr>
            <a:r>
              <a:rPr lang="en-US" u="sng" dirty="0">
                <a:solidFill>
                  <a:schemeClr val="tx1"/>
                </a:solidFill>
              </a:rPr>
              <a:t>Two types</a:t>
            </a:r>
            <a:r>
              <a:rPr lang="en-US" dirty="0">
                <a:solidFill>
                  <a:schemeClr val="tx1"/>
                </a:solidFill>
              </a:rPr>
              <a:t>: fibers and sclereids</a:t>
            </a:r>
          </a:p>
          <a:p>
            <a:pPr marL="1371600" lvl="2" indent="-457200">
              <a:tabLst>
                <a:tab pos="461963" algn="l"/>
              </a:tabLst>
            </a:pPr>
            <a:r>
              <a:rPr lang="en-US" sz="2800" u="sng" dirty="0">
                <a:solidFill>
                  <a:schemeClr val="tx1"/>
                </a:solidFill>
              </a:rPr>
              <a:t>Fibers</a:t>
            </a:r>
            <a:r>
              <a:rPr lang="en-US" sz="2800" dirty="0">
                <a:solidFill>
                  <a:schemeClr val="tx1"/>
                </a:solidFill>
              </a:rPr>
              <a:t>: long, slender cells</a:t>
            </a:r>
          </a:p>
          <a:p>
            <a:pPr marL="1371600" lvl="2" indent="-457200">
              <a:tabLst>
                <a:tab pos="461963" algn="l"/>
              </a:tabLst>
            </a:pPr>
            <a:r>
              <a:rPr lang="en-US" sz="2800" u="sng" dirty="0">
                <a:solidFill>
                  <a:schemeClr val="tx1"/>
                </a:solidFill>
              </a:rPr>
              <a:t>Sclereids</a:t>
            </a:r>
            <a:r>
              <a:rPr lang="en-US" sz="2800" dirty="0">
                <a:solidFill>
                  <a:schemeClr val="tx1"/>
                </a:solidFill>
              </a:rPr>
              <a:t>: smaller-sized cells, give pears their gritty texture</a:t>
            </a:r>
          </a:p>
          <a:p>
            <a:pPr marL="914400" lvl="1" indent="-457200">
              <a:buFont typeface="Arial" panose="020B0604020202020204" pitchFamily="34" charset="0"/>
              <a:buChar char="•"/>
              <a:tabLst>
                <a:tab pos="461963" algn="l"/>
              </a:tabLst>
            </a:pPr>
            <a:r>
              <a:rPr lang="en-US" dirty="0">
                <a:solidFill>
                  <a:schemeClr val="tx1"/>
                </a:solidFill>
              </a:rPr>
              <a:t>Used by humans to make linen and rope</a:t>
            </a:r>
            <a:endParaRPr lang="en-US" dirty="0">
              <a:solidFill>
                <a:srgbClr val="0000FF"/>
              </a:solidFill>
            </a:endParaRPr>
          </a:p>
        </p:txBody>
      </p:sp>
      <p:sp>
        <p:nvSpPr>
          <p:cNvPr id="5" name="TextBox 4">
            <a:extLst>
              <a:ext uri="{FF2B5EF4-FFF2-40B4-BE49-F238E27FC236}">
                <a16:creationId xmlns:a16="http://schemas.microsoft.com/office/drawing/2014/main" id="{996A8404-32EF-2FAC-8801-5CCD84782E93}"/>
              </a:ext>
            </a:extLst>
          </p:cNvPr>
          <p:cNvSpPr txBox="1"/>
          <p:nvPr/>
        </p:nvSpPr>
        <p:spPr>
          <a:xfrm>
            <a:off x="4777993" y="970623"/>
            <a:ext cx="2026418" cy="461665"/>
          </a:xfrm>
          <a:prstGeom prst="rect">
            <a:avLst/>
          </a:prstGeom>
          <a:noFill/>
        </p:spPr>
        <p:txBody>
          <a:bodyPr wrap="square" rtlCol="0">
            <a:spAutoFit/>
          </a:bodyPr>
          <a:lstStyle/>
          <a:p>
            <a:pPr algn="ctr"/>
            <a:r>
              <a:rPr lang="en-US" sz="800" dirty="0"/>
              <a:t>Ryan R. Mackenzie modified by Emmanuel Boutet on Wikimedia Commons. "Flax stem central pith and outer cortex."</a:t>
            </a:r>
          </a:p>
        </p:txBody>
      </p:sp>
      <p:pic>
        <p:nvPicPr>
          <p:cNvPr id="3" name="Content Placeholder 5" descr="Part (a) shows a cross section of a flax stem. The pith is white tissue in the center of the stem. Outside the pith is a layer of xylem. The inner xylem cells are large, while ones further out are smaller. The smaller xylem cells radiate out from the center, like spokes on a wheel. Outside the xylem is a ring of phloem cells. The phloem is surrounded by a layer of sclerenchyma cells, then a layer of cortex cells. Outside the cortex is the epidermis. Part (b) is a painting of women working with linen cloth. One is smoothing the cloth on a table, and the other women are sitting with linen on their laps. Part (c) is a photo of flax plants, which have long, wide leaves that taper toward narrow tips.">
            <a:extLst>
              <a:ext uri="{FF2B5EF4-FFF2-40B4-BE49-F238E27FC236}">
                <a16:creationId xmlns:a16="http://schemas.microsoft.com/office/drawing/2014/main" id="{859DC293-4F24-3C6D-FC60-ADD93031AD15}"/>
              </a:ext>
            </a:extLst>
          </p:cNvPr>
          <p:cNvPicPr>
            <a:picLocks noChangeAspect="1"/>
          </p:cNvPicPr>
          <p:nvPr/>
        </p:nvPicPr>
        <p:blipFill>
          <a:blip r:embed="rId2"/>
          <a:srcRect l="11111" t="4172" r="11111" b="4667"/>
          <a:stretch/>
        </p:blipFill>
        <p:spPr>
          <a:xfrm>
            <a:off x="4419600" y="1482811"/>
            <a:ext cx="4042065" cy="2631989"/>
          </a:xfrm>
          <a:prstGeom prst="rect">
            <a:avLst/>
          </a:prstGeom>
        </p:spPr>
      </p:pic>
      <p:sp>
        <p:nvSpPr>
          <p:cNvPr id="6" name="TextBox 5">
            <a:extLst>
              <a:ext uri="{FF2B5EF4-FFF2-40B4-BE49-F238E27FC236}">
                <a16:creationId xmlns:a16="http://schemas.microsoft.com/office/drawing/2014/main" id="{59ACAF43-6B88-A6F6-2584-F21EBBFF9369}"/>
              </a:ext>
            </a:extLst>
          </p:cNvPr>
          <p:cNvSpPr txBox="1"/>
          <p:nvPr/>
        </p:nvSpPr>
        <p:spPr>
          <a:xfrm>
            <a:off x="8382000" y="3273772"/>
            <a:ext cx="838200" cy="584775"/>
          </a:xfrm>
          <a:prstGeom prst="rect">
            <a:avLst/>
          </a:prstGeom>
          <a:noFill/>
        </p:spPr>
        <p:txBody>
          <a:bodyPr wrap="square" rtlCol="0">
            <a:spAutoFit/>
          </a:bodyPr>
          <a:lstStyle/>
          <a:p>
            <a:pPr algn="ctr"/>
            <a:r>
              <a:rPr lang="en-US" sz="800" dirty="0"/>
              <a:t>CNX OpenStax on Wikimedia Commons. "Flax plant."</a:t>
            </a:r>
          </a:p>
        </p:txBody>
      </p:sp>
      <p:sp>
        <p:nvSpPr>
          <p:cNvPr id="4" name="TextBox 3">
            <a:extLst>
              <a:ext uri="{FF2B5EF4-FFF2-40B4-BE49-F238E27FC236}">
                <a16:creationId xmlns:a16="http://schemas.microsoft.com/office/drawing/2014/main" id="{14832D2C-4AB7-0DD8-0ED0-E40F7EA9E251}"/>
              </a:ext>
            </a:extLst>
          </p:cNvPr>
          <p:cNvSpPr txBox="1"/>
          <p:nvPr/>
        </p:nvSpPr>
        <p:spPr>
          <a:xfrm>
            <a:off x="4419600" y="4191000"/>
            <a:ext cx="4114800" cy="1815882"/>
          </a:xfrm>
          <a:prstGeom prst="rect">
            <a:avLst/>
          </a:prstGeom>
          <a:noFill/>
        </p:spPr>
        <p:txBody>
          <a:bodyPr wrap="square" rtlCol="0">
            <a:spAutoFit/>
          </a:bodyPr>
          <a:lstStyle/>
          <a:p>
            <a:pPr algn="ctr"/>
            <a:r>
              <a:rPr lang="en-US" sz="1400" b="1" dirty="0"/>
              <a:t>30.2 Figure 4: </a:t>
            </a:r>
            <a:r>
              <a:rPr lang="en-US" sz="1400" dirty="0"/>
              <a:t>The central pith and outer cortex of the (a) flax stems are made up of parenchyma cells. Inside the cortex is a layer of sclerenchyma cells, which make up the fibers in flax rope and clothing. (b) In this drawing, fourteenth-century women prepare linen. (c) The flax plant is grown and harvested for its fibers, which are used to weave linen, and for its seeds, which are the source of linseed oil.</a:t>
            </a:r>
          </a:p>
        </p:txBody>
      </p:sp>
    </p:spTree>
    <p:extLst>
      <p:ext uri="{BB962C8B-B14F-4D97-AF65-F5344CB8AC3E}">
        <p14:creationId xmlns:p14="http://schemas.microsoft.com/office/powerpoint/2010/main" val="3829381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30.2 Figure 5</a:t>
            </a:r>
            <a:endParaRPr lang="en-US" sz="3200" dirty="0">
              <a:solidFill>
                <a:schemeClr val="accent1"/>
              </a:solidFill>
            </a:endParaRPr>
          </a:p>
        </p:txBody>
      </p:sp>
      <p:pic>
        <p:nvPicPr>
          <p:cNvPr id="4" name="Content Placeholder 5" descr="Shown are examples of parenchyma tissue from a potato, collenchyma tissue from celery, and sclerenchyma tissue from a pear. Below the potato is a cross section of the parenchyma tissue, the cells are large and oval and have a lot of intracellular airspace between them despite being clustered together. Below this cross section is a longitudinal cross section, which shows the makeup of the cells, including a thin primary cell wall, nucleus, cytoplasm, starch grain, and vacuole. Beneath the celery is a later cross section of the collenchyma tissue, which have cells that are hexagonal and tightly packed together. Below, a longitudinal cross section reveals that the cells have a thick primary cell wall. Finally, shown beneath the pear is a latitudinal cross section of sclerenchyma tissue. The cells are rounder, though they still have a slightly hexagonal shape. They have lumen at the center and slight intracellular airspace between cells. Below, the longitudinal cross section reveals a thin primary cell wall and a secondary cell wall.">
            <a:extLst>
              <a:ext uri="{FF2B5EF4-FFF2-40B4-BE49-F238E27FC236}">
                <a16:creationId xmlns:a16="http://schemas.microsoft.com/office/drawing/2014/main" id="{49B292AE-1D4C-56E4-C1D3-001858A6B4A8}"/>
              </a:ext>
            </a:extLst>
          </p:cNvPr>
          <p:cNvPicPr>
            <a:picLocks noGrp="1" noChangeAspect="1"/>
          </p:cNvPicPr>
          <p:nvPr>
            <p:ph idx="1"/>
          </p:nvPr>
        </p:nvPicPr>
        <p:blipFill>
          <a:blip r:embed="rId3"/>
          <a:srcRect l="21296" t="3666" r="20371"/>
          <a:stretch/>
        </p:blipFill>
        <p:spPr>
          <a:xfrm>
            <a:off x="2019300" y="1128262"/>
            <a:ext cx="5105400" cy="4684002"/>
          </a:xfrm>
        </p:spPr>
      </p:pic>
    </p:spTree>
    <p:extLst>
      <p:ext uri="{BB962C8B-B14F-4D97-AF65-F5344CB8AC3E}">
        <p14:creationId xmlns:p14="http://schemas.microsoft.com/office/powerpoint/2010/main" val="1557977118"/>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1942</TotalTime>
  <Words>2576</Words>
  <Application>Microsoft Office PowerPoint</Application>
  <PresentationFormat>On-screen Show (4:3)</PresentationFormat>
  <Paragraphs>204</Paragraphs>
  <Slides>35</Slides>
  <Notes>12</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35</vt:i4>
      </vt:variant>
    </vt:vector>
  </HeadingPairs>
  <TitlesOfParts>
    <vt:vector size="40" baseType="lpstr">
      <vt:lpstr>Arial</vt:lpstr>
      <vt:lpstr>Calibri</vt:lpstr>
      <vt:lpstr>Aptos</vt:lpstr>
      <vt:lpstr>Office Theme</vt:lpstr>
      <vt:lpstr>1_Office Theme</vt:lpstr>
      <vt:lpstr>Lesson 30.2</vt:lpstr>
      <vt:lpstr>Objectives</vt:lpstr>
      <vt:lpstr>Stems</vt:lpstr>
      <vt:lpstr>Nodes and Internodes</vt:lpstr>
      <vt:lpstr>30.2 Figure 1</vt:lpstr>
      <vt:lpstr>Parenchyma Cells</vt:lpstr>
      <vt:lpstr>Collenchyma Cells</vt:lpstr>
      <vt:lpstr>Sclerenchyma Cells</vt:lpstr>
      <vt:lpstr>30.2 Figure 5</vt:lpstr>
      <vt:lpstr>Reflection Question1</vt:lpstr>
      <vt:lpstr>Stem Tissue Systems</vt:lpstr>
      <vt:lpstr>Dermal Tissue1</vt:lpstr>
      <vt:lpstr>Dermal Tissue2</vt:lpstr>
      <vt:lpstr>Vascular Tissue</vt:lpstr>
      <vt:lpstr>Reflection Question2</vt:lpstr>
      <vt:lpstr>Think It Through</vt:lpstr>
      <vt:lpstr>Xylem Tissue Cells</vt:lpstr>
      <vt:lpstr>30.2 Figure 8</vt:lpstr>
      <vt:lpstr>Phloem Tissue Cells</vt:lpstr>
      <vt:lpstr>30.2 Figure 9</vt:lpstr>
      <vt:lpstr>Ground Tissue</vt:lpstr>
      <vt:lpstr>Growth in Stems</vt:lpstr>
      <vt:lpstr>30.2 Figure 10</vt:lpstr>
      <vt:lpstr>Primary Growth</vt:lpstr>
      <vt:lpstr>Secondary Growth</vt:lpstr>
      <vt:lpstr>Cork Cambium1</vt:lpstr>
      <vt:lpstr>Cork Cambium2</vt:lpstr>
      <vt:lpstr>Science and You</vt:lpstr>
      <vt:lpstr>Annual Rings</vt:lpstr>
      <vt:lpstr>Stem Modifications</vt:lpstr>
      <vt:lpstr>30.2 Figure 13</vt:lpstr>
      <vt:lpstr>Aerial Modifications</vt:lpstr>
      <vt:lpstr>Group Activity</vt:lpstr>
      <vt:lpstr>Summary</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1st Edition</dc:title>
  <dc:creator>Hawkes Learning</dc:creator>
  <cp:lastModifiedBy>Riley Possanza</cp:lastModifiedBy>
  <cp:revision>206</cp:revision>
  <dcterms:created xsi:type="dcterms:W3CDTF">2013-04-26T14:43:13Z</dcterms:created>
  <dcterms:modified xsi:type="dcterms:W3CDTF">2024-10-22T19:25:09Z</dcterms:modified>
</cp:coreProperties>
</file>