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20"/>
  </p:notesMasterIdLst>
  <p:handoutMasterIdLst>
    <p:handoutMasterId r:id="rId21"/>
  </p:handoutMasterIdLst>
  <p:sldIdLst>
    <p:sldId id="272" r:id="rId3"/>
    <p:sldId id="264" r:id="rId4"/>
    <p:sldId id="265" r:id="rId5"/>
    <p:sldId id="281" r:id="rId6"/>
    <p:sldId id="282" r:id="rId7"/>
    <p:sldId id="285" r:id="rId8"/>
    <p:sldId id="267" r:id="rId9"/>
    <p:sldId id="286" r:id="rId10"/>
    <p:sldId id="290" r:id="rId11"/>
    <p:sldId id="287" r:id="rId12"/>
    <p:sldId id="288" r:id="rId13"/>
    <p:sldId id="283" r:id="rId14"/>
    <p:sldId id="289" r:id="rId15"/>
    <p:sldId id="291" r:id="rId16"/>
    <p:sldId id="276" r:id="rId17"/>
    <p:sldId id="284" r:id="rId18"/>
    <p:sldId id="28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410" autoAdjust="0"/>
  </p:normalViewPr>
  <p:slideViewPr>
    <p:cSldViewPr>
      <p:cViewPr varScale="1">
        <p:scale>
          <a:sx n="95" d="100"/>
          <a:sy n="95" d="100"/>
        </p:scale>
        <p:origin x="2100" y="114"/>
      </p:cViewPr>
      <p:guideLst>
        <p:guide orient="horz" pos="2160"/>
        <p:guide pos="2880"/>
      </p:guideLst>
    </p:cSldViewPr>
  </p:slideViewPr>
  <p:outlineViewPr>
    <p:cViewPr>
      <p:scale>
        <a:sx n="33" d="100"/>
        <a:sy n="33" d="100"/>
      </p:scale>
      <p:origin x="0" y="-692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longitudinal view of the root reveals the zones of cell division, elongation, and maturation. The zone of cell division corresponds to the apical meristem, located right behind the root cap.</a:t>
            </a:r>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3308756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light micrograph, staining reveals the different cell types of a wheat (</a:t>
            </a:r>
            <a:r>
              <a:rPr lang="en-US" i="1" dirty="0"/>
              <a:t>Triticum</a:t>
            </a:r>
            <a:r>
              <a:rPr lang="en-US" dirty="0"/>
              <a:t>) root cross section. Sclerenchyma cells of the exodermis and xylem cells stain red, and phloem cells stain blue. Other cell types stain black. The stele, or vascular tissue, is the area inside the endodermis. Root hairs are visible outside the epidermis.</a:t>
            </a:r>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1176522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21045648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217F2E80-3150-17C1-61EB-C18E4FCB6B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2" name="Picture 1">
            <a:extLst>
              <a:ext uri="{FF2B5EF4-FFF2-40B4-BE49-F238E27FC236}">
                <a16:creationId xmlns:a16="http://schemas.microsoft.com/office/drawing/2014/main" id="{F568D7F1-5C9B-A9B1-C209-D8C458EC931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E000528-2429-9E13-38E3-C2A3B8B4AEA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3D503EDD-EE23-EDF3-DBAC-197015A0265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3075A9B-7BD4-1BA9-2814-04ED2280AA9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01E3E80-E597-7D8C-3A29-70F24992907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5FB7EC8-D647-7534-7748-FECF6642286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491B52CF-0DF6-2F09-F75C-A3974824F4E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422B7D8-A21E-68A7-B632-6508FC2B061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A96E142-B0AA-0221-06BF-75FB51AC37B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CE93560-07A2-0944-E854-174E550769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D8A7A7C-AF3E-988E-E9C6-E77CA6094D1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F1ECE39-60F1-3514-B01A-E55C13D073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3AF25DE-87A6-ACA4-4517-44BD84EBF1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96185E0-B911-36C3-C25C-6090F5DB29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5A457A0A-58BA-9D05-7E83-09FE5C549C4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55F4311-AAF2-7762-2C71-AF4B5E526A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DE42C3E-20C2-977E-F9CE-D1EAB12A1F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6014720-03C8-D69F-D183-F94D2566970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8FE4AD2-05EE-8307-66C6-8F91674FA2D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30.3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Roots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Vascular Tissue in the Root</a:t>
            </a:r>
          </a:p>
        </p:txBody>
      </p:sp>
      <p:sp>
        <p:nvSpPr>
          <p:cNvPr id="11267" name="Rectangle 3"/>
          <p:cNvSpPr>
            <a:spLocks noGrp="1"/>
          </p:cNvSpPr>
          <p:nvPr>
            <p:ph idx="1"/>
          </p:nvPr>
        </p:nvSpPr>
        <p:spPr>
          <a:xfrm>
            <a:off x="457200" y="1280160"/>
            <a:ext cx="8229600" cy="2834640"/>
          </a:xfrm>
          <a:prstGeom prst="rect">
            <a:avLst/>
          </a:prstGeom>
        </p:spPr>
        <p:txBody>
          <a:bodyPr>
            <a:normAutofit fontScale="62500" lnSpcReduction="20000"/>
          </a:bodyPr>
          <a:lstStyle/>
          <a:p>
            <a:pPr marL="457200" indent="-457200">
              <a:buFont typeface="Arial" panose="020B0604020202020204" pitchFamily="34" charset="0"/>
              <a:buChar char="•"/>
              <a:tabLst>
                <a:tab pos="461963" algn="l"/>
              </a:tabLst>
            </a:pPr>
            <a:r>
              <a:rPr lang="en-US" dirty="0">
                <a:solidFill>
                  <a:schemeClr val="tx1"/>
                </a:solidFill>
              </a:rPr>
              <a:t>Located in the </a:t>
            </a:r>
            <a:r>
              <a:rPr lang="en-US" b="1" dirty="0">
                <a:solidFill>
                  <a:schemeClr val="tx1"/>
                </a:solidFill>
              </a:rPr>
              <a:t>stele</a:t>
            </a:r>
            <a:r>
              <a:rPr lang="en-US" dirty="0">
                <a:solidFill>
                  <a:schemeClr val="tx1"/>
                </a:solidFill>
              </a:rPr>
              <a:t> (inner portion of the root)</a:t>
            </a:r>
          </a:p>
          <a:p>
            <a:pPr marL="457200" indent="-457200">
              <a:buFont typeface="Arial" panose="020B0604020202020204" pitchFamily="34" charset="0"/>
              <a:buChar char="•"/>
              <a:tabLst>
                <a:tab pos="461963" algn="l"/>
              </a:tabLst>
            </a:pPr>
            <a:r>
              <a:rPr lang="en-US" b="1" dirty="0">
                <a:solidFill>
                  <a:schemeClr val="tx1"/>
                </a:solidFill>
              </a:rPr>
              <a:t>Endodermis</a:t>
            </a:r>
            <a:r>
              <a:rPr lang="en-US" dirty="0">
                <a:solidFill>
                  <a:schemeClr val="tx1"/>
                </a:solidFill>
              </a:rPr>
              <a:t>: layer of cells that separates stele from ground tissue</a:t>
            </a:r>
          </a:p>
          <a:p>
            <a:pPr marL="1200150" lvl="1" indent="-457200">
              <a:buFont typeface="Arial" panose="020B0604020202020204" pitchFamily="34" charset="0"/>
              <a:buChar char="•"/>
              <a:tabLst>
                <a:tab pos="461963" algn="l"/>
              </a:tabLst>
            </a:pPr>
            <a:r>
              <a:rPr lang="en-US" dirty="0"/>
              <a:t>Exclusive to roots</a:t>
            </a:r>
          </a:p>
          <a:p>
            <a:pPr marL="1200150" lvl="1" indent="-457200">
              <a:buFont typeface="Arial" panose="020B0604020202020204" pitchFamily="34" charset="0"/>
              <a:buChar char="•"/>
              <a:tabLst>
                <a:tab pos="461963" algn="l"/>
              </a:tabLst>
            </a:pPr>
            <a:r>
              <a:rPr lang="en-US" dirty="0">
                <a:solidFill>
                  <a:schemeClr val="tx1"/>
                </a:solidFill>
              </a:rPr>
              <a:t>Serves as a checkpoint for the root's vascular system</a:t>
            </a:r>
          </a:p>
          <a:p>
            <a:pPr marL="1200150" lvl="1" indent="-457200">
              <a:buFont typeface="Arial" panose="020B0604020202020204" pitchFamily="34" charset="0"/>
              <a:buChar char="•"/>
              <a:tabLst>
                <a:tab pos="461963" algn="l"/>
              </a:tabLst>
            </a:pPr>
            <a:r>
              <a:rPr lang="en-US" dirty="0">
                <a:solidFill>
                  <a:schemeClr val="tx1"/>
                </a:solidFill>
              </a:rPr>
              <a:t>Suberin (waxy substance) on the walls of endodermal cells</a:t>
            </a:r>
          </a:p>
          <a:p>
            <a:pPr marL="457200" indent="-457200">
              <a:buFont typeface="Arial" panose="020B0604020202020204" pitchFamily="34" charset="0"/>
              <a:buChar char="•"/>
              <a:tabLst>
                <a:tab pos="461963" algn="l"/>
              </a:tabLst>
            </a:pPr>
            <a:r>
              <a:rPr lang="en-US" b="1" dirty="0">
                <a:solidFill>
                  <a:schemeClr val="tx1"/>
                </a:solidFill>
              </a:rPr>
              <a:t>Casparian strip</a:t>
            </a:r>
            <a:r>
              <a:rPr lang="en-US" dirty="0">
                <a:solidFill>
                  <a:schemeClr val="tx1"/>
                </a:solidFill>
              </a:rPr>
              <a:t>: in endodermis; regulates material entry</a:t>
            </a:r>
          </a:p>
          <a:p>
            <a:pPr marL="1200150" lvl="1" indent="-457200">
              <a:buFont typeface="Arial" panose="020B0604020202020204" pitchFamily="34" charset="0"/>
              <a:buChar char="•"/>
              <a:tabLst>
                <a:tab pos="461963" algn="l"/>
              </a:tabLst>
            </a:pPr>
            <a:r>
              <a:rPr lang="en-US" dirty="0">
                <a:solidFill>
                  <a:schemeClr val="tx1"/>
                </a:solidFill>
              </a:rPr>
              <a:t>Forces water and solutes to cross the plasma membranes</a:t>
            </a:r>
          </a:p>
          <a:p>
            <a:pPr marL="457200" indent="-457200">
              <a:buFont typeface="Arial" panose="020B0604020202020204" pitchFamily="34" charset="0"/>
              <a:buChar char="•"/>
              <a:tabLst>
                <a:tab pos="461963" algn="l"/>
              </a:tabLst>
            </a:pPr>
            <a:r>
              <a:rPr lang="en-US" b="1" dirty="0">
                <a:solidFill>
                  <a:schemeClr val="tx1"/>
                </a:solidFill>
              </a:rPr>
              <a:t>Pericycle</a:t>
            </a:r>
            <a:r>
              <a:rPr lang="en-US" dirty="0">
                <a:solidFill>
                  <a:schemeClr val="tx1"/>
                </a:solidFill>
              </a:rPr>
              <a:t>: outermost layer of vascular tissue</a:t>
            </a:r>
          </a:p>
          <a:p>
            <a:pPr marL="1200150" lvl="1" indent="-457200">
              <a:buFont typeface="Arial" panose="020B0604020202020204" pitchFamily="34" charset="0"/>
              <a:buChar char="•"/>
              <a:tabLst>
                <a:tab pos="461963" algn="l"/>
              </a:tabLst>
            </a:pPr>
            <a:r>
              <a:rPr lang="en-US" dirty="0"/>
              <a:t>Can give rise to lateral roots</a:t>
            </a:r>
            <a:endParaRPr lang="en-US"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Different arrangement of xylem and phloem in dicots and monocots</a:t>
            </a:r>
            <a:endParaRPr lang="en-US" dirty="0">
              <a:solidFill>
                <a:srgbClr val="0000FF"/>
              </a:solidFill>
            </a:endParaRPr>
          </a:p>
        </p:txBody>
      </p:sp>
      <p:sp>
        <p:nvSpPr>
          <p:cNvPr id="3" name="TextBox 2">
            <a:extLst>
              <a:ext uri="{FF2B5EF4-FFF2-40B4-BE49-F238E27FC236}">
                <a16:creationId xmlns:a16="http://schemas.microsoft.com/office/drawing/2014/main" id="{DDA5963D-C958-7203-D05E-DBD3C2E19265}"/>
              </a:ext>
            </a:extLst>
          </p:cNvPr>
          <p:cNvSpPr txBox="1"/>
          <p:nvPr/>
        </p:nvSpPr>
        <p:spPr>
          <a:xfrm>
            <a:off x="124992" y="4119824"/>
            <a:ext cx="2286341" cy="1815882"/>
          </a:xfrm>
          <a:prstGeom prst="rect">
            <a:avLst/>
          </a:prstGeom>
          <a:noFill/>
        </p:spPr>
        <p:txBody>
          <a:bodyPr wrap="square" rtlCol="0">
            <a:spAutoFit/>
          </a:bodyPr>
          <a:lstStyle/>
          <a:p>
            <a:r>
              <a:rPr lang="en-US" sz="1400" b="1" dirty="0"/>
              <a:t>30.3 Figure 4: </a:t>
            </a:r>
            <a:r>
              <a:rPr lang="en-US" sz="1400" dirty="0"/>
              <a:t>In typical dicots, the vascular tissue forms an X shape in the center of the root. In typical monocots, the phloem cells and the larger xylem cells form a characteristic ring around the central pith.</a:t>
            </a:r>
          </a:p>
        </p:txBody>
      </p:sp>
      <p:pic>
        <p:nvPicPr>
          <p:cNvPr id="4" name="Content Placeholder 5" descr="The cross section of a dicot root has an X-shaped structure at its center. The X is made up of many xylem cells. Phloem cells fill the space between the X. A ring of cells called the pericycle surrounds the xylem and phloem. The outer edge of the pericycle is called the endodermis. A thick layer of cortex tissue surrounds the pericycle. The cortex is enclosed in a layer of cells called the epidermis. The monocot root is similar to a dicot root, but the center of the root is filled with pith. The phloem cells form a ring around the pith. Round clusters of xylem cells are embedded in the phloem, symmetrically arranged around the central pith. The outer pericycle, endodermis, cortex and epidermis are the same in the dicot root.">
            <a:extLst>
              <a:ext uri="{FF2B5EF4-FFF2-40B4-BE49-F238E27FC236}">
                <a16:creationId xmlns:a16="http://schemas.microsoft.com/office/drawing/2014/main" id="{5909DA00-D4DA-3F7C-12B4-C5E17944B490}"/>
              </a:ext>
            </a:extLst>
          </p:cNvPr>
          <p:cNvPicPr>
            <a:picLocks noChangeAspect="1"/>
          </p:cNvPicPr>
          <p:nvPr/>
        </p:nvPicPr>
        <p:blipFill>
          <a:blip r:embed="rId2"/>
          <a:srcRect t="5334" b="46332"/>
          <a:stretch/>
        </p:blipFill>
        <p:spPr>
          <a:xfrm>
            <a:off x="2286000" y="4114801"/>
            <a:ext cx="6818724" cy="1830954"/>
          </a:xfrm>
          <a:prstGeom prst="rect">
            <a:avLst/>
          </a:prstGeom>
        </p:spPr>
      </p:pic>
    </p:spTree>
    <p:extLst>
      <p:ext uri="{BB962C8B-B14F-4D97-AF65-F5344CB8AC3E}">
        <p14:creationId xmlns:p14="http://schemas.microsoft.com/office/powerpoint/2010/main" val="42016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What Are the Differences between Dicot and Monocot Plants?</a:t>
            </a: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One of the major differences is their root structure at the cellular level.</a:t>
            </a:r>
          </a:p>
          <a:p>
            <a:pPr>
              <a:tabLst>
                <a:tab pos="461963" algn="l"/>
              </a:tabLst>
            </a:pPr>
            <a:r>
              <a:rPr lang="en-US" u="sng" dirty="0">
                <a:solidFill>
                  <a:schemeClr val="tx1"/>
                </a:solidFill>
              </a:rPr>
              <a:t>Monocots</a:t>
            </a:r>
            <a:r>
              <a:rPr lang="en-US" dirty="0">
                <a:solidFill>
                  <a:schemeClr val="tx1"/>
                </a:solidFill>
              </a:rPr>
              <a:t>: xylem forms </a:t>
            </a:r>
            <a:r>
              <a:rPr lang="en-US" i="1" dirty="0">
                <a:solidFill>
                  <a:schemeClr val="tx1"/>
                </a:solidFill>
              </a:rPr>
              <a:t>ring</a:t>
            </a:r>
            <a:r>
              <a:rPr lang="en-US" dirty="0">
                <a:solidFill>
                  <a:schemeClr val="tx1"/>
                </a:solidFill>
              </a:rPr>
              <a:t> around central pith</a:t>
            </a:r>
          </a:p>
          <a:p>
            <a:pPr>
              <a:tabLst>
                <a:tab pos="461963" algn="l"/>
              </a:tabLst>
            </a:pPr>
            <a:r>
              <a:rPr lang="en-US" u="sng" dirty="0">
                <a:solidFill>
                  <a:schemeClr val="tx1"/>
                </a:solidFill>
              </a:rPr>
              <a:t>Dicots</a:t>
            </a:r>
            <a:r>
              <a:rPr lang="en-US" dirty="0">
                <a:solidFill>
                  <a:schemeClr val="tx1"/>
                </a:solidFill>
              </a:rPr>
              <a:t>: xylem forms </a:t>
            </a:r>
            <a:r>
              <a:rPr lang="en-US" i="1" dirty="0">
                <a:solidFill>
                  <a:schemeClr val="tx1"/>
                </a:solidFill>
              </a:rPr>
              <a:t>X shape </a:t>
            </a:r>
            <a:r>
              <a:rPr lang="en-US" dirty="0">
                <a:solidFill>
                  <a:schemeClr val="tx1"/>
                </a:solidFill>
              </a:rPr>
              <a:t>across central pith</a:t>
            </a:r>
          </a:p>
          <a:p>
            <a:pPr>
              <a:tabLst>
                <a:tab pos="461963" algn="l"/>
              </a:tabLst>
            </a:pPr>
            <a:r>
              <a:rPr lang="en-US" u="sng" dirty="0">
                <a:solidFill>
                  <a:schemeClr val="tx1"/>
                </a:solidFill>
              </a:rPr>
              <a:t>Both</a:t>
            </a:r>
            <a:r>
              <a:rPr lang="en-US" dirty="0">
                <a:solidFill>
                  <a:schemeClr val="tx1"/>
                </a:solidFill>
              </a:rPr>
              <a:t>: stele surrounded by endodermis and separated from epidermis by the cortex</a:t>
            </a:r>
            <a:endParaRPr lang="en-US" dirty="0">
              <a:solidFill>
                <a:srgbClr val="0000FF"/>
              </a:solidFill>
            </a:endParaRPr>
          </a:p>
        </p:txBody>
      </p:sp>
    </p:spTree>
    <p:extLst>
      <p:ext uri="{BB962C8B-B14F-4D97-AF65-F5344CB8AC3E}">
        <p14:creationId xmlns:p14="http://schemas.microsoft.com/office/powerpoint/2010/main" val="87963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Root Modifications</a:t>
            </a:r>
            <a:endParaRPr lang="en-US" sz="3200" dirty="0">
              <a:solidFill>
                <a:schemeClr val="accent1"/>
              </a:solidFill>
            </a:endParaRPr>
          </a:p>
        </p:txBody>
      </p:sp>
      <p:sp>
        <p:nvSpPr>
          <p:cNvPr id="11267" name="Rectangle 3"/>
          <p:cNvSpPr>
            <a:spLocks noGrp="1"/>
          </p:cNvSpPr>
          <p:nvPr>
            <p:ph idx="1"/>
          </p:nvPr>
        </p:nvSpPr>
        <p:spPr>
          <a:xfrm>
            <a:off x="457200" y="1280160"/>
            <a:ext cx="3721273" cy="4815840"/>
          </a:xfrm>
          <a:prstGeom prst="rect">
            <a:avLst/>
          </a:prstGeom>
        </p:spPr>
        <p:txBody>
          <a:bodyPr>
            <a:normAutofit fontScale="85000" lnSpcReduction="20000"/>
          </a:bodyPr>
          <a:lstStyle/>
          <a:p>
            <a:pPr marL="0" indent="0">
              <a:buNone/>
              <a:tabLst>
                <a:tab pos="461963" algn="l"/>
              </a:tabLst>
            </a:pPr>
            <a:r>
              <a:rPr lang="en-US" dirty="0">
                <a:solidFill>
                  <a:schemeClr val="tx1"/>
                </a:solidFill>
              </a:rPr>
              <a:t>Root structures may be modified for specific purposes.</a:t>
            </a:r>
          </a:p>
          <a:p>
            <a:pPr marL="457200" indent="-457200">
              <a:buFont typeface="Arial" panose="020B0604020202020204" pitchFamily="34" charset="0"/>
              <a:buChar char="•"/>
              <a:tabLst>
                <a:tab pos="461963" algn="l"/>
              </a:tabLst>
            </a:pPr>
            <a:r>
              <a:rPr lang="en-US" dirty="0">
                <a:solidFill>
                  <a:schemeClr val="tx1"/>
                </a:solidFill>
              </a:rPr>
              <a:t>Bulbous roots store starch.</a:t>
            </a:r>
          </a:p>
          <a:p>
            <a:pPr marL="457200" indent="-457200">
              <a:buFont typeface="Arial" panose="020B0604020202020204" pitchFamily="34" charset="0"/>
              <a:buChar char="•"/>
              <a:tabLst>
                <a:tab pos="461963" algn="l"/>
              </a:tabLst>
            </a:pPr>
            <a:r>
              <a:rPr lang="en-US" dirty="0">
                <a:solidFill>
                  <a:schemeClr val="tx1"/>
                </a:solidFill>
              </a:rPr>
              <a:t>Aerial and prop roots (mangrove trees) are aboveground roots that provide additional support to anchor the plant.</a:t>
            </a:r>
          </a:p>
          <a:p>
            <a:pPr marL="457200" indent="-457200">
              <a:buFont typeface="Arial" panose="020B0604020202020204" pitchFamily="34" charset="0"/>
              <a:buChar char="•"/>
              <a:tabLst>
                <a:tab pos="461963" algn="l"/>
              </a:tabLst>
            </a:pPr>
            <a:r>
              <a:rPr lang="en-US" dirty="0">
                <a:solidFill>
                  <a:schemeClr val="tx1"/>
                </a:solidFill>
              </a:rPr>
              <a:t>Tap roots (carrots and beets) are modified for food storage.</a:t>
            </a:r>
            <a:endParaRPr lang="en-US" dirty="0">
              <a:solidFill>
                <a:srgbClr val="0000FF"/>
              </a:solidFill>
            </a:endParaRPr>
          </a:p>
        </p:txBody>
      </p:sp>
      <p:pic>
        <p:nvPicPr>
          <p:cNvPr id="2" name="Content Placeholder 6" descr="A photograph of a mangrove with roots above the surface">
            <a:extLst>
              <a:ext uri="{FF2B5EF4-FFF2-40B4-BE49-F238E27FC236}">
                <a16:creationId xmlns:a16="http://schemas.microsoft.com/office/drawing/2014/main" id="{1AE75C73-A58A-A3D7-4B5C-E3D477BCDB33}"/>
              </a:ext>
            </a:extLst>
          </p:cNvPr>
          <p:cNvPicPr>
            <a:picLocks noChangeAspect="1"/>
          </p:cNvPicPr>
          <p:nvPr/>
        </p:nvPicPr>
        <p:blipFill>
          <a:blip r:embed="rId2"/>
          <a:srcRect l="9259" t="5366" r="9259" b="4666"/>
          <a:stretch/>
        </p:blipFill>
        <p:spPr>
          <a:xfrm>
            <a:off x="4068576" y="1112875"/>
            <a:ext cx="3428546" cy="2103120"/>
          </a:xfrm>
          <a:prstGeom prst="rect">
            <a:avLst/>
          </a:prstGeom>
        </p:spPr>
      </p:pic>
      <p:sp>
        <p:nvSpPr>
          <p:cNvPr id="5" name="TextBox 4">
            <a:extLst>
              <a:ext uri="{FF2B5EF4-FFF2-40B4-BE49-F238E27FC236}">
                <a16:creationId xmlns:a16="http://schemas.microsoft.com/office/drawing/2014/main" id="{D41C7FEA-E49C-9D43-A046-76EFD9E46494}"/>
              </a:ext>
            </a:extLst>
          </p:cNvPr>
          <p:cNvSpPr txBox="1"/>
          <p:nvPr/>
        </p:nvSpPr>
        <p:spPr>
          <a:xfrm>
            <a:off x="7499643" y="1034832"/>
            <a:ext cx="1187157" cy="307777"/>
          </a:xfrm>
          <a:prstGeom prst="rect">
            <a:avLst/>
          </a:prstGeom>
          <a:noFill/>
        </p:spPr>
        <p:txBody>
          <a:bodyPr wrap="square" rtlCol="0">
            <a:spAutoFit/>
          </a:bodyPr>
          <a:lstStyle/>
          <a:p>
            <a:r>
              <a:rPr lang="en-US" sz="1400" b="1" dirty="0"/>
              <a:t>30.3 Figure 5</a:t>
            </a:r>
          </a:p>
        </p:txBody>
      </p:sp>
      <p:sp>
        <p:nvSpPr>
          <p:cNvPr id="6" name="TextBox 5">
            <a:extLst>
              <a:ext uri="{FF2B5EF4-FFF2-40B4-BE49-F238E27FC236}">
                <a16:creationId xmlns:a16="http://schemas.microsoft.com/office/drawing/2014/main" id="{B65BBB57-475C-F55E-33CA-5C59CA2DB3C3}"/>
              </a:ext>
            </a:extLst>
          </p:cNvPr>
          <p:cNvSpPr txBox="1"/>
          <p:nvPr/>
        </p:nvSpPr>
        <p:spPr>
          <a:xfrm>
            <a:off x="4430067" y="3471193"/>
            <a:ext cx="1143000" cy="307777"/>
          </a:xfrm>
          <a:prstGeom prst="rect">
            <a:avLst/>
          </a:prstGeom>
          <a:noFill/>
        </p:spPr>
        <p:txBody>
          <a:bodyPr wrap="square" rtlCol="0">
            <a:spAutoFit/>
          </a:bodyPr>
          <a:lstStyle/>
          <a:p>
            <a:r>
              <a:rPr lang="en-US" sz="1400" b="1" dirty="0"/>
              <a:t>30.3 Figure 6</a:t>
            </a:r>
          </a:p>
        </p:txBody>
      </p:sp>
      <p:pic>
        <p:nvPicPr>
          <p:cNvPr id="7" name="Content Placeholder 6" descr="A photograph shows shelves at a grocery store with turnips, parsnips, beets, and carrots.">
            <a:extLst>
              <a:ext uri="{FF2B5EF4-FFF2-40B4-BE49-F238E27FC236}">
                <a16:creationId xmlns:a16="http://schemas.microsoft.com/office/drawing/2014/main" id="{75D94924-FD77-036D-2AB1-E483CA74D283}"/>
              </a:ext>
            </a:extLst>
          </p:cNvPr>
          <p:cNvPicPr>
            <a:picLocks noChangeAspect="1"/>
          </p:cNvPicPr>
          <p:nvPr/>
        </p:nvPicPr>
        <p:blipFill>
          <a:blip r:embed="rId3"/>
          <a:srcRect l="14456" t="5025" r="14456" b="6000"/>
          <a:stretch/>
        </p:blipFill>
        <p:spPr>
          <a:xfrm>
            <a:off x="5573067" y="3471193"/>
            <a:ext cx="3417443" cy="2376307"/>
          </a:xfrm>
          <a:prstGeom prst="rect">
            <a:avLst/>
          </a:prstGeom>
        </p:spPr>
      </p:pic>
    </p:spTree>
    <p:extLst>
      <p:ext uri="{BB962C8B-B14F-4D97-AF65-F5344CB8AC3E}">
        <p14:creationId xmlns:p14="http://schemas.microsoft.com/office/powerpoint/2010/main" val="105946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Epiphytic Roots</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xfrm>
            <a:off x="457200" y="1280160"/>
            <a:ext cx="8229600" cy="2377440"/>
          </a:xfrm>
          <a:prstGeom prst="rect">
            <a:avLst/>
          </a:prstGeom>
        </p:spPr>
        <p:txBody>
          <a:bodyPr>
            <a:normAutofit fontScale="92500"/>
          </a:bodyPr>
          <a:lstStyle/>
          <a:p>
            <a:pPr marL="457200" indent="-457200">
              <a:buFont typeface="Arial" panose="020B0604020202020204" pitchFamily="34" charset="0"/>
              <a:buChar char="•"/>
              <a:tabLst>
                <a:tab pos="461963" algn="l"/>
              </a:tabLst>
            </a:pPr>
            <a:r>
              <a:rPr lang="en-US" dirty="0">
                <a:solidFill>
                  <a:schemeClr val="tx1"/>
                </a:solidFill>
              </a:rPr>
              <a:t>Type of aerial root that enables plants to grow on 	other plants</a:t>
            </a:r>
          </a:p>
          <a:p>
            <a:pPr marL="1200150" lvl="1"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thick, spongy epiphytic roots of orchids</a:t>
            </a:r>
          </a:p>
          <a:p>
            <a:pPr marL="457200" indent="-457200">
              <a:buFont typeface="Arial" panose="020B0604020202020204" pitchFamily="34" charset="0"/>
              <a:buChar char="•"/>
              <a:tabLst>
                <a:tab pos="461963" algn="l"/>
              </a:tabLst>
            </a:pPr>
            <a:r>
              <a:rPr lang="en-US" u="sng" dirty="0">
                <a:solidFill>
                  <a:schemeClr val="tx1"/>
                </a:solidFill>
              </a:rPr>
              <a:t>Epiphytes</a:t>
            </a:r>
            <a:r>
              <a:rPr lang="en-US" dirty="0">
                <a:solidFill>
                  <a:schemeClr val="tx1"/>
                </a:solidFill>
              </a:rPr>
              <a:t>: plants with epiphytic roots</a:t>
            </a:r>
          </a:p>
          <a:p>
            <a:pPr marL="1200150" lvl="1" indent="-457200">
              <a:buFont typeface="Arial" panose="020B0604020202020204" pitchFamily="34" charset="0"/>
              <a:buChar char="•"/>
              <a:tabLst>
                <a:tab pos="461963" algn="l"/>
              </a:tabLst>
            </a:pPr>
            <a:r>
              <a:rPr lang="en-US" dirty="0">
                <a:solidFill>
                  <a:schemeClr val="tx1"/>
                </a:solidFill>
              </a:rPr>
              <a:t>Do not harm their hosts; only use them for support</a:t>
            </a:r>
          </a:p>
        </p:txBody>
      </p:sp>
      <p:sp>
        <p:nvSpPr>
          <p:cNvPr id="3" name="TextBox 2">
            <a:extLst>
              <a:ext uri="{FF2B5EF4-FFF2-40B4-BE49-F238E27FC236}">
                <a16:creationId xmlns:a16="http://schemas.microsoft.com/office/drawing/2014/main" id="{FC759C2C-728B-B63D-9C83-133BE99F287C}"/>
              </a:ext>
            </a:extLst>
          </p:cNvPr>
          <p:cNvSpPr txBox="1"/>
          <p:nvPr/>
        </p:nvSpPr>
        <p:spPr>
          <a:xfrm>
            <a:off x="876300" y="4329262"/>
            <a:ext cx="2209800" cy="1600438"/>
          </a:xfrm>
          <a:prstGeom prst="rect">
            <a:avLst/>
          </a:prstGeom>
          <a:noFill/>
        </p:spPr>
        <p:txBody>
          <a:bodyPr wrap="square" rtlCol="0">
            <a:spAutoFit/>
          </a:bodyPr>
          <a:lstStyle/>
          <a:p>
            <a:r>
              <a:rPr lang="en-US" sz="1400" b="1" dirty="0"/>
              <a:t>30.3 Figure 7: </a:t>
            </a:r>
            <a:r>
              <a:rPr lang="en-US" sz="1400" dirty="0"/>
              <a:t>(a) Pictured is the growing root tip of an epiphytic orchid. (b) This is a cross section of an orchid root showing spongy tissue that is used to absorb moisture.</a:t>
            </a:r>
          </a:p>
        </p:txBody>
      </p:sp>
      <p:sp>
        <p:nvSpPr>
          <p:cNvPr id="4" name="TextBox 3">
            <a:extLst>
              <a:ext uri="{FF2B5EF4-FFF2-40B4-BE49-F238E27FC236}">
                <a16:creationId xmlns:a16="http://schemas.microsoft.com/office/drawing/2014/main" id="{6809B797-2CC3-FD9B-2BB1-6D2E0F18CF7E}"/>
              </a:ext>
            </a:extLst>
          </p:cNvPr>
          <p:cNvSpPr txBox="1"/>
          <p:nvPr/>
        </p:nvSpPr>
        <p:spPr>
          <a:xfrm>
            <a:off x="3124200" y="5791200"/>
            <a:ext cx="2743200" cy="215444"/>
          </a:xfrm>
          <a:prstGeom prst="rect">
            <a:avLst/>
          </a:prstGeom>
          <a:noFill/>
        </p:spPr>
        <p:txBody>
          <a:bodyPr wrap="square" rtlCol="0">
            <a:spAutoFit/>
          </a:bodyPr>
          <a:lstStyle/>
          <a:p>
            <a:pPr algn="ctr"/>
            <a:r>
              <a:rPr lang="en-US" sz="800" dirty="0"/>
              <a:t>MATHIAS, M H on Wikimedia Commons. "Orchid aerial root."</a:t>
            </a:r>
          </a:p>
        </p:txBody>
      </p:sp>
      <p:sp>
        <p:nvSpPr>
          <p:cNvPr id="5" name="TextBox 4">
            <a:extLst>
              <a:ext uri="{FF2B5EF4-FFF2-40B4-BE49-F238E27FC236}">
                <a16:creationId xmlns:a16="http://schemas.microsoft.com/office/drawing/2014/main" id="{99FE6504-8A60-B085-2B00-B5B8D91EB640}"/>
              </a:ext>
            </a:extLst>
          </p:cNvPr>
          <p:cNvSpPr txBox="1"/>
          <p:nvPr/>
        </p:nvSpPr>
        <p:spPr>
          <a:xfrm>
            <a:off x="7200900" y="5729645"/>
            <a:ext cx="1905000" cy="338554"/>
          </a:xfrm>
          <a:prstGeom prst="rect">
            <a:avLst/>
          </a:prstGeom>
          <a:noFill/>
        </p:spPr>
        <p:txBody>
          <a:bodyPr wrap="square" rtlCol="0">
            <a:spAutoFit/>
          </a:bodyPr>
          <a:lstStyle/>
          <a:p>
            <a:pPr algn="ctr"/>
            <a:r>
              <a:rPr lang="en-US" sz="800" dirty="0"/>
              <a:t>J. Ponert on Wikimedia Commons. "Orchid root cross section."</a:t>
            </a:r>
          </a:p>
        </p:txBody>
      </p:sp>
      <p:pic>
        <p:nvPicPr>
          <p:cNvPr id="6" name="Content Placeholder 5" descr="Two images: (a) shows an orchid root tip; (b) shows a cross section of that root tip.">
            <a:extLst>
              <a:ext uri="{FF2B5EF4-FFF2-40B4-BE49-F238E27FC236}">
                <a16:creationId xmlns:a16="http://schemas.microsoft.com/office/drawing/2014/main" id="{60BF1492-781A-C714-A7A2-1164DF2F3DF1}"/>
              </a:ext>
            </a:extLst>
          </p:cNvPr>
          <p:cNvPicPr>
            <a:picLocks noChangeAspect="1"/>
          </p:cNvPicPr>
          <p:nvPr/>
        </p:nvPicPr>
        <p:blipFill>
          <a:blip r:embed="rId2"/>
          <a:srcRect l="926" t="5333" r="926" b="24667"/>
          <a:stretch/>
        </p:blipFill>
        <p:spPr>
          <a:xfrm>
            <a:off x="3200400" y="3724447"/>
            <a:ext cx="5181600" cy="2053087"/>
          </a:xfrm>
          <a:prstGeom prst="rect">
            <a:avLst/>
          </a:prstGeom>
        </p:spPr>
      </p:pic>
    </p:spTree>
    <p:extLst>
      <p:ext uri="{BB962C8B-B14F-4D97-AF65-F5344CB8AC3E}">
        <p14:creationId xmlns:p14="http://schemas.microsoft.com/office/powerpoint/2010/main" val="379163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Epiphytic Roots</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xfrm>
            <a:off x="457200" y="1280160"/>
            <a:ext cx="8229600" cy="2301240"/>
          </a:xfrm>
          <a:prstGeom prst="rect">
            <a:avLst/>
          </a:prstGeom>
        </p:spPr>
        <p:txBody>
          <a:bodyPr>
            <a:normAutofit fontScale="77500" lnSpcReduction="20000"/>
          </a:bodyPr>
          <a:lstStyle/>
          <a:p>
            <a:pPr marL="0" indent="0">
              <a:buNone/>
              <a:tabLst>
                <a:tab pos="461963" algn="l"/>
              </a:tabLst>
            </a:pPr>
            <a:r>
              <a:rPr lang="en-US" dirty="0">
                <a:solidFill>
                  <a:schemeClr val="tx1"/>
                </a:solidFill>
              </a:rPr>
              <a:t>Most epiphytes do not harm their hosts, but an exception is the banyan tree </a:t>
            </a:r>
            <a:r>
              <a:rPr lang="en-US" i="1" dirty="0">
                <a:solidFill>
                  <a:schemeClr val="tx1"/>
                </a:solidFill>
              </a:rPr>
              <a:t>(Ficus </a:t>
            </a:r>
            <a:r>
              <a:rPr lang="en-US" dirty="0">
                <a:solidFill>
                  <a:schemeClr val="tx1"/>
                </a:solidFill>
              </a:rPr>
              <a:t>sp.), or strangler fig.</a:t>
            </a:r>
          </a:p>
          <a:p>
            <a:pPr marL="457200" indent="-457200">
              <a:buFont typeface="Arial" panose="020B0604020202020204" pitchFamily="34" charset="0"/>
              <a:buChar char="•"/>
              <a:tabLst>
                <a:tab pos="461963" algn="l"/>
              </a:tabLst>
            </a:pPr>
            <a:r>
              <a:rPr lang="en-US" dirty="0">
                <a:solidFill>
                  <a:schemeClr val="tx1"/>
                </a:solidFill>
              </a:rPr>
              <a:t>Begins as an epiphyte, germinating in the branches of a host tree</a:t>
            </a:r>
          </a:p>
          <a:p>
            <a:pPr marL="457200" indent="-457200">
              <a:buFont typeface="Arial" panose="020B0604020202020204" pitchFamily="34" charset="0"/>
              <a:buChar char="•"/>
              <a:tabLst>
                <a:tab pos="461963" algn="l"/>
              </a:tabLst>
            </a:pPr>
            <a:r>
              <a:rPr lang="en-US" dirty="0">
                <a:solidFill>
                  <a:schemeClr val="tx1"/>
                </a:solidFill>
              </a:rPr>
              <a:t>Develops aerial roots from the branches and eventually reaches the ground</a:t>
            </a:r>
          </a:p>
          <a:p>
            <a:pPr marL="457200" indent="-457200">
              <a:buFont typeface="Arial" panose="020B0604020202020204" pitchFamily="34" charset="0"/>
              <a:buChar char="•"/>
              <a:tabLst>
                <a:tab pos="461963" algn="l"/>
              </a:tabLst>
            </a:pPr>
            <a:r>
              <a:rPr lang="en-US" dirty="0">
                <a:solidFill>
                  <a:schemeClr val="tx1"/>
                </a:solidFill>
              </a:rPr>
              <a:t>Coils root system over the host, "strangling" it and eventually killing it</a:t>
            </a:r>
          </a:p>
        </p:txBody>
      </p:sp>
      <p:sp>
        <p:nvSpPr>
          <p:cNvPr id="3" name="TextBox 2">
            <a:extLst>
              <a:ext uri="{FF2B5EF4-FFF2-40B4-BE49-F238E27FC236}">
                <a16:creationId xmlns:a16="http://schemas.microsoft.com/office/drawing/2014/main" id="{DC5ECD98-E073-3690-66E6-158ED65D88F3}"/>
              </a:ext>
            </a:extLst>
          </p:cNvPr>
          <p:cNvSpPr txBox="1"/>
          <p:nvPr/>
        </p:nvSpPr>
        <p:spPr>
          <a:xfrm>
            <a:off x="169017" y="3698915"/>
            <a:ext cx="2991191" cy="2246769"/>
          </a:xfrm>
          <a:prstGeom prst="rect">
            <a:avLst/>
          </a:prstGeom>
          <a:noFill/>
        </p:spPr>
        <p:txBody>
          <a:bodyPr wrap="square" rtlCol="0">
            <a:spAutoFit/>
          </a:bodyPr>
          <a:lstStyle/>
          <a:p>
            <a:r>
              <a:rPr lang="en-US" sz="1400" b="1" dirty="0"/>
              <a:t>30.3 Figure 8: </a:t>
            </a:r>
            <a:r>
              <a:rPr lang="en-US" sz="1400" dirty="0"/>
              <a:t>The (a) banyan tree, also known as the strangler fig, begins life as an epiphyte in a host tree. Aerial roots extend to the ground and support the growing plant, which eventually strangles the host tree of a different species, such as an oak or palm tree. (b) The screwpine develops aboveground roots that help support the plant in sandy soils.</a:t>
            </a:r>
          </a:p>
        </p:txBody>
      </p:sp>
      <p:sp>
        <p:nvSpPr>
          <p:cNvPr id="4" name="TextBox 3">
            <a:extLst>
              <a:ext uri="{FF2B5EF4-FFF2-40B4-BE49-F238E27FC236}">
                <a16:creationId xmlns:a16="http://schemas.microsoft.com/office/drawing/2014/main" id="{2CCAEDA7-16A6-5F20-F34F-09391BEB9729}"/>
              </a:ext>
            </a:extLst>
          </p:cNvPr>
          <p:cNvSpPr txBox="1"/>
          <p:nvPr/>
        </p:nvSpPr>
        <p:spPr>
          <a:xfrm>
            <a:off x="3276600" y="5730240"/>
            <a:ext cx="2362200" cy="215444"/>
          </a:xfrm>
          <a:prstGeom prst="rect">
            <a:avLst/>
          </a:prstGeom>
          <a:noFill/>
        </p:spPr>
        <p:txBody>
          <a:bodyPr wrap="square" rtlCol="0">
            <a:spAutoFit/>
          </a:bodyPr>
          <a:lstStyle/>
          <a:p>
            <a:pPr algn="ctr"/>
            <a:r>
              <a:rPr lang="en-US" sz="800" dirty="0"/>
              <a:t>Wknight94 on Wikimedia Commons. "Banyan tree."</a:t>
            </a:r>
          </a:p>
        </p:txBody>
      </p:sp>
      <p:sp>
        <p:nvSpPr>
          <p:cNvPr id="5" name="TextBox 4">
            <a:extLst>
              <a:ext uri="{FF2B5EF4-FFF2-40B4-BE49-F238E27FC236}">
                <a16:creationId xmlns:a16="http://schemas.microsoft.com/office/drawing/2014/main" id="{BF060FDC-432E-C72A-647B-59F95C03D66E}"/>
              </a:ext>
            </a:extLst>
          </p:cNvPr>
          <p:cNvSpPr txBox="1"/>
          <p:nvPr/>
        </p:nvSpPr>
        <p:spPr>
          <a:xfrm>
            <a:off x="6019800" y="5730240"/>
            <a:ext cx="2590800" cy="215444"/>
          </a:xfrm>
          <a:prstGeom prst="rect">
            <a:avLst/>
          </a:prstGeom>
          <a:noFill/>
        </p:spPr>
        <p:txBody>
          <a:bodyPr wrap="square" rtlCol="0">
            <a:spAutoFit/>
          </a:bodyPr>
          <a:lstStyle/>
          <a:p>
            <a:pPr algn="ctr"/>
            <a:r>
              <a:rPr lang="en-US" sz="800" dirty="0"/>
              <a:t>Asit K. Ghosh on Wikimedia Commons. "Screwpine."</a:t>
            </a:r>
          </a:p>
        </p:txBody>
      </p:sp>
      <p:pic>
        <p:nvPicPr>
          <p:cNvPr id="6" name="Content Placeholder 5" descr="Two images: (a) shows a banyan tree; (b) shows a screwpine.">
            <a:extLst>
              <a:ext uri="{FF2B5EF4-FFF2-40B4-BE49-F238E27FC236}">
                <a16:creationId xmlns:a16="http://schemas.microsoft.com/office/drawing/2014/main" id="{E15FE0F0-9042-72A4-547C-B2C9E893D156}"/>
              </a:ext>
            </a:extLst>
          </p:cNvPr>
          <p:cNvPicPr>
            <a:picLocks noChangeAspect="1"/>
          </p:cNvPicPr>
          <p:nvPr/>
        </p:nvPicPr>
        <p:blipFill>
          <a:blip r:embed="rId2"/>
          <a:srcRect l="1852" t="5333" r="1852" b="33000"/>
          <a:stretch/>
        </p:blipFill>
        <p:spPr>
          <a:xfrm>
            <a:off x="3352800" y="3842092"/>
            <a:ext cx="5257800" cy="1870563"/>
          </a:xfrm>
          <a:prstGeom prst="rect">
            <a:avLst/>
          </a:prstGeom>
        </p:spPr>
      </p:pic>
    </p:spTree>
    <p:extLst>
      <p:ext uri="{BB962C8B-B14F-4D97-AF65-F5344CB8AC3E}">
        <p14:creationId xmlns:p14="http://schemas.microsoft.com/office/powerpoint/2010/main" val="12304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lstStyle/>
          <a:p>
            <a:r>
              <a:rPr lang="en-US" dirty="0"/>
              <a:t>Table sugar is produced from two major crop plants.</a:t>
            </a:r>
          </a:p>
          <a:p>
            <a:pPr marL="457200" indent="-457200">
              <a:buFont typeface="Arial" panose="020B0604020202020204" pitchFamily="34" charset="0"/>
              <a:buChar char="•"/>
            </a:pPr>
            <a:r>
              <a:rPr lang="en-US" dirty="0"/>
              <a:t>Sap from cane sugar comes from tropical grass of the </a:t>
            </a:r>
            <a:r>
              <a:rPr lang="en-US" i="1" dirty="0"/>
              <a:t>Saccharum </a:t>
            </a:r>
            <a:r>
              <a:rPr lang="en-US" dirty="0"/>
              <a:t>genus.</a:t>
            </a:r>
          </a:p>
          <a:p>
            <a:pPr marL="457200" indent="-457200">
              <a:buFont typeface="Arial" panose="020B0604020202020204" pitchFamily="34" charset="0"/>
              <a:buChar char="•"/>
            </a:pPr>
            <a:r>
              <a:rPr lang="en-US" dirty="0"/>
              <a:t>Sugar beets (</a:t>
            </a:r>
            <a:r>
              <a:rPr lang="en-US" i="1" dirty="0"/>
              <a:t>Beta vulgaris</a:t>
            </a:r>
            <a:r>
              <a:rPr lang="en-US" dirty="0"/>
              <a:t>) are used outside of the tropics.</a:t>
            </a:r>
          </a:p>
          <a:p>
            <a:pPr marL="1200150" lvl="1" indent="-457200">
              <a:buFont typeface="Arial" panose="020B0604020202020204" pitchFamily="34" charset="0"/>
              <a:buChar char="•"/>
            </a:pPr>
            <a:r>
              <a:rPr lang="en-US" dirty="0">
                <a:solidFill>
                  <a:schemeClr val="bg1"/>
                </a:solidFill>
              </a:rPr>
              <a:t>Contain high concentrations of sucrose stored in tubers, which are thinly sliced to extract it</a:t>
            </a:r>
          </a:p>
          <a:p>
            <a:pPr marL="457200" indent="-457200">
              <a:buFont typeface="Arial" panose="020B0604020202020204" pitchFamily="34" charset="0"/>
              <a:buChar char="•"/>
            </a:pPr>
            <a:r>
              <a:rPr lang="en-US" dirty="0"/>
              <a:t>Sugar is crystallized by remove excess water by boiling.</a:t>
            </a:r>
          </a:p>
        </p:txBody>
      </p:sp>
    </p:spTree>
    <p:extLst>
      <p:ext uri="{BB962C8B-B14F-4D97-AF65-F5344CB8AC3E}">
        <p14:creationId xmlns:p14="http://schemas.microsoft.com/office/powerpoint/2010/main" val="1146028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a:tabLst>
                <a:tab pos="461963" algn="l"/>
              </a:tabLst>
            </a:pPr>
            <a:r>
              <a:rPr lang="en-US" dirty="0">
                <a:solidFill>
                  <a:schemeClr val="tx1"/>
                </a:solidFill>
              </a:rPr>
              <a:t>Roots anchor plants, absorb water and minerals, and store food.</a:t>
            </a:r>
          </a:p>
          <a:p>
            <a:pPr>
              <a:tabLst>
                <a:tab pos="461963" algn="l"/>
              </a:tabLst>
            </a:pPr>
            <a:r>
              <a:rPr lang="en-US" dirty="0">
                <a:solidFill>
                  <a:schemeClr val="tx1"/>
                </a:solidFill>
              </a:rPr>
              <a:t>Tap roots grow vertically downward with few lateral roots.</a:t>
            </a:r>
          </a:p>
          <a:p>
            <a:pPr>
              <a:tabLst>
                <a:tab pos="461963" algn="l"/>
              </a:tabLst>
            </a:pPr>
            <a:r>
              <a:rPr lang="en-US" dirty="0">
                <a:solidFill>
                  <a:schemeClr val="tx1"/>
                </a:solidFill>
              </a:rPr>
              <a:t>Fibrous roots arise at the base of the stem with a dense network shallower than a tap root.</a:t>
            </a:r>
          </a:p>
          <a:p>
            <a:pPr>
              <a:tabLst>
                <a:tab pos="461963" algn="l"/>
              </a:tabLst>
            </a:pPr>
            <a:r>
              <a:rPr lang="en-US" dirty="0">
                <a:solidFill>
                  <a:schemeClr val="tx1"/>
                </a:solidFill>
              </a:rPr>
              <a:t>The root tip is protected by a root cap and has three growth zones: cell division, elongation, and maturation.</a:t>
            </a:r>
          </a:p>
          <a:p>
            <a:pPr>
              <a:tabLst>
                <a:tab pos="461963" algn="l"/>
              </a:tabLst>
            </a:pPr>
            <a:r>
              <a:rPr lang="en-US" dirty="0">
                <a:solidFill>
                  <a:schemeClr val="tx1"/>
                </a:solidFill>
              </a:rPr>
              <a:t>Root vascular tissue conducts water, minerals, and sugars.</a:t>
            </a:r>
          </a:p>
          <a:p>
            <a:pPr>
              <a:tabLst>
                <a:tab pos="461963" algn="l"/>
              </a:tabLst>
            </a:pPr>
            <a:r>
              <a:rPr lang="en-US" dirty="0">
                <a:solidFill>
                  <a:schemeClr val="tx1"/>
                </a:solidFill>
              </a:rPr>
              <a:t>Some roots are modified for specific functions (e.g., aerial, epiphytic).</a:t>
            </a:r>
          </a:p>
        </p:txBody>
      </p:sp>
    </p:spTree>
    <p:extLst>
      <p:ext uri="{BB962C8B-B14F-4D97-AF65-F5344CB8AC3E}">
        <p14:creationId xmlns:p14="http://schemas.microsoft.com/office/powerpoint/2010/main" val="179869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505301"/>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structure of the root.</a:t>
            </a:r>
          </a:p>
          <a:p>
            <a:pPr marL="457200" indent="-457200">
              <a:buFont typeface="Arial" panose="020B0604020202020204" pitchFamily="34" charset="0"/>
              <a:buChar char="•"/>
              <a:tabLst>
                <a:tab pos="457200" algn="l"/>
              </a:tabLst>
            </a:pPr>
            <a:r>
              <a:rPr lang="en-US" b="1" dirty="0"/>
              <a:t>Describe</a:t>
            </a:r>
            <a:r>
              <a:rPr lang="en-US" dirty="0"/>
              <a:t> the three zones of the root tip and </a:t>
            </a:r>
            <a:r>
              <a:rPr lang="en-US" b="1" dirty="0"/>
              <a:t>summarize</a:t>
            </a:r>
            <a:r>
              <a:rPr lang="en-US" dirty="0"/>
              <a:t> the role of each zone in root growth.</a:t>
            </a:r>
          </a:p>
          <a:p>
            <a:pPr marL="457200" indent="-457200">
              <a:buFont typeface="Arial" panose="020B0604020202020204" pitchFamily="34" charset="0"/>
              <a:buChar char="•"/>
              <a:tabLst>
                <a:tab pos="457200" algn="l"/>
              </a:tabLst>
            </a:pPr>
            <a:r>
              <a:rPr lang="en-US" b="1" dirty="0"/>
              <a:t>Identify</a:t>
            </a:r>
            <a:r>
              <a:rPr lang="en-US" dirty="0"/>
              <a:t> the two types of root systems.</a:t>
            </a:r>
          </a:p>
          <a:p>
            <a:pPr marL="457200" indent="-457200">
              <a:buFont typeface="Arial" panose="020B0604020202020204" pitchFamily="34" charset="0"/>
              <a:buChar char="•"/>
              <a:tabLst>
                <a:tab pos="457200" algn="l"/>
              </a:tabLst>
            </a:pPr>
            <a:r>
              <a:rPr lang="en-US" b="1" dirty="0"/>
              <a:t>List and describe </a:t>
            </a:r>
            <a:r>
              <a:rPr lang="en-US" dirty="0"/>
              <a:t>examples of modified roots.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Roots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Roots have three major functions:</a:t>
            </a:r>
          </a:p>
          <a:p>
            <a:pPr>
              <a:tabLst>
                <a:tab pos="461963" algn="l"/>
              </a:tabLst>
            </a:pPr>
            <a:r>
              <a:rPr lang="en-US" dirty="0">
                <a:solidFill>
                  <a:schemeClr val="tx1"/>
                </a:solidFill>
              </a:rPr>
              <a:t>Anchoring plants to the soil</a:t>
            </a:r>
          </a:p>
          <a:p>
            <a:pPr>
              <a:tabLst>
                <a:tab pos="461963" algn="l"/>
              </a:tabLst>
            </a:pPr>
            <a:r>
              <a:rPr lang="en-US" dirty="0">
                <a:solidFill>
                  <a:schemeClr val="tx1"/>
                </a:solidFill>
              </a:rPr>
              <a:t>Absorbing water and minerals, transporting them upwards</a:t>
            </a:r>
          </a:p>
          <a:p>
            <a:pPr>
              <a:tabLst>
                <a:tab pos="461963" algn="l"/>
              </a:tabLst>
            </a:pPr>
            <a:r>
              <a:rPr lang="en-US" dirty="0">
                <a:solidFill>
                  <a:schemeClr val="tx1"/>
                </a:solidFill>
              </a:rPr>
              <a:t>Storing the products of photosynthesis</a:t>
            </a:r>
          </a:p>
          <a:p>
            <a:pPr marL="0" indent="0">
              <a:buNone/>
              <a:tabLst>
                <a:tab pos="461963" algn="l"/>
              </a:tabLst>
            </a:pPr>
            <a:r>
              <a:rPr lang="en-US" dirty="0">
                <a:solidFill>
                  <a:schemeClr val="tx1"/>
                </a:solidFill>
              </a:rPr>
              <a:t>Most roots are underground, though some have adventitious roots.</a:t>
            </a:r>
          </a:p>
          <a:p>
            <a:pPr>
              <a:tabLst>
                <a:tab pos="461963" algn="l"/>
              </a:tabLst>
            </a:pPr>
            <a:r>
              <a:rPr lang="en-US" b="1" dirty="0">
                <a:solidFill>
                  <a:schemeClr val="tx1"/>
                </a:solidFill>
              </a:rPr>
              <a:t>Adventitious roots</a:t>
            </a:r>
            <a:r>
              <a:rPr lang="en-US" dirty="0">
                <a:solidFill>
                  <a:schemeClr val="tx1"/>
                </a:solidFill>
              </a:rPr>
              <a:t>: roots that emerge above the ground from the shoot</a:t>
            </a:r>
            <a:endParaRPr lang="en-US"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Types of Root Systems</a:t>
            </a:r>
            <a:endParaRPr lang="en-US" sz="3200" dirty="0">
              <a:solidFill>
                <a:schemeClr val="accent1"/>
              </a:solidFill>
            </a:endParaRPr>
          </a:p>
        </p:txBody>
      </p:sp>
      <p:sp>
        <p:nvSpPr>
          <p:cNvPr id="11267" name="Rectangle 3"/>
          <p:cNvSpPr>
            <a:spLocks noGrp="1"/>
          </p:cNvSpPr>
          <p:nvPr>
            <p:ph idx="1"/>
          </p:nvPr>
        </p:nvSpPr>
        <p:spPr>
          <a:xfrm>
            <a:off x="457200" y="1280160"/>
            <a:ext cx="8229600" cy="2453640"/>
          </a:xfrm>
          <a:prstGeom prst="rect">
            <a:avLst/>
          </a:prstGeom>
        </p:spPr>
        <p:txBody>
          <a:bodyPr>
            <a:normAutofit fontScale="62500" lnSpcReduction="20000"/>
          </a:bodyPr>
          <a:lstStyle/>
          <a:p>
            <a:pPr marL="0" indent="0">
              <a:buNone/>
              <a:tabLst>
                <a:tab pos="461963" algn="l"/>
              </a:tabLst>
            </a:pPr>
            <a:r>
              <a:rPr lang="en-US" dirty="0">
                <a:solidFill>
                  <a:schemeClr val="tx1"/>
                </a:solidFill>
              </a:rPr>
              <a:t>There are two types of root systems, and some plants have a combination of both.</a:t>
            </a:r>
          </a:p>
          <a:p>
            <a:pPr marL="457200" indent="-457200">
              <a:buFont typeface="Arial" panose="020B0604020202020204" pitchFamily="34" charset="0"/>
              <a:buChar char="•"/>
              <a:tabLst>
                <a:tab pos="461963" algn="l"/>
              </a:tabLst>
            </a:pPr>
            <a:r>
              <a:rPr lang="en-US" b="1" dirty="0">
                <a:solidFill>
                  <a:schemeClr val="tx1"/>
                </a:solidFill>
              </a:rPr>
              <a:t>Tap root system</a:t>
            </a:r>
            <a:r>
              <a:rPr lang="en-US" dirty="0">
                <a:solidFill>
                  <a:schemeClr val="tx1"/>
                </a:solidFill>
              </a:rPr>
              <a:t>: main root that grows down vertically with many smaller lateral roots; p</a:t>
            </a:r>
            <a:r>
              <a:rPr lang="en-US" dirty="0"/>
              <a:t>enetrates deep into the soil</a:t>
            </a:r>
          </a:p>
          <a:p>
            <a:pPr marL="1200150" lvl="1" indent="-457200">
              <a:buFont typeface="Arial" panose="020B0604020202020204" pitchFamily="34" charset="0"/>
              <a:buChar char="•"/>
              <a:tabLst>
                <a:tab pos="461963" algn="l"/>
              </a:tabLst>
            </a:pPr>
            <a:r>
              <a:rPr lang="en-US" dirty="0"/>
              <a:t>Used by dicots</a:t>
            </a:r>
          </a:p>
          <a:p>
            <a:pPr marL="1200150" lvl="1" indent="-457200">
              <a:buFont typeface="Arial" panose="020B0604020202020204" pitchFamily="34" charset="0"/>
              <a:buChar char="•"/>
              <a:tabLst>
                <a:tab pos="461963" algn="l"/>
              </a:tabLst>
            </a:pPr>
            <a:r>
              <a:rPr lang="en-US" u="sng" dirty="0"/>
              <a:t>Example</a:t>
            </a:r>
            <a:r>
              <a:rPr lang="en-US" dirty="0"/>
              <a:t>: dandelions, carrots, and beets</a:t>
            </a:r>
          </a:p>
          <a:p>
            <a:pPr marL="457200" indent="-457200">
              <a:buFont typeface="Arial" panose="020B0604020202020204" pitchFamily="34" charset="0"/>
              <a:buChar char="•"/>
              <a:tabLst>
                <a:tab pos="461963" algn="l"/>
              </a:tabLst>
            </a:pPr>
            <a:r>
              <a:rPr lang="en-US" b="1" dirty="0">
                <a:solidFill>
                  <a:schemeClr val="tx1"/>
                </a:solidFill>
              </a:rPr>
              <a:t>Fibrous root system</a:t>
            </a:r>
            <a:r>
              <a:rPr lang="en-US" dirty="0">
                <a:solidFill>
                  <a:schemeClr val="tx1"/>
                </a:solidFill>
              </a:rPr>
              <a:t>: located closer to the soil surface and forms a dense network of roots; h</a:t>
            </a:r>
            <a:r>
              <a:rPr lang="en-US" dirty="0"/>
              <a:t>elps to prevent soil erosion</a:t>
            </a:r>
          </a:p>
          <a:p>
            <a:pPr marL="1200150" lvl="1" indent="-457200">
              <a:buFont typeface="Arial" panose="020B0604020202020204" pitchFamily="34" charset="0"/>
              <a:buChar char="•"/>
              <a:tabLst>
                <a:tab pos="461963" algn="l"/>
              </a:tabLst>
            </a:pPr>
            <a:r>
              <a:rPr lang="en-US" dirty="0"/>
              <a:t>Used by monocots</a:t>
            </a:r>
          </a:p>
          <a:p>
            <a:pPr marL="1200150" lvl="1" indent="-457200">
              <a:buFont typeface="Arial" panose="020B0604020202020204" pitchFamily="34" charset="0"/>
              <a:buChar char="•"/>
              <a:tabLst>
                <a:tab pos="461963" algn="l"/>
              </a:tabLst>
            </a:pPr>
            <a:r>
              <a:rPr lang="en-US" u="sng" dirty="0"/>
              <a:t>Examples</a:t>
            </a:r>
            <a:r>
              <a:rPr lang="en-US" dirty="0"/>
              <a:t>: lawn grass, wheat, rice, and corn</a:t>
            </a:r>
          </a:p>
        </p:txBody>
      </p:sp>
      <p:sp>
        <p:nvSpPr>
          <p:cNvPr id="3" name="TextBox 2">
            <a:extLst>
              <a:ext uri="{FF2B5EF4-FFF2-40B4-BE49-F238E27FC236}">
                <a16:creationId xmlns:a16="http://schemas.microsoft.com/office/drawing/2014/main" id="{77598AF8-75BC-FBB7-A1E7-4CDCC0D0A984}"/>
              </a:ext>
            </a:extLst>
          </p:cNvPr>
          <p:cNvSpPr txBox="1"/>
          <p:nvPr/>
        </p:nvSpPr>
        <p:spPr>
          <a:xfrm>
            <a:off x="1371600" y="3710940"/>
            <a:ext cx="1143000" cy="307777"/>
          </a:xfrm>
          <a:prstGeom prst="rect">
            <a:avLst/>
          </a:prstGeom>
          <a:noFill/>
        </p:spPr>
        <p:txBody>
          <a:bodyPr wrap="square" rtlCol="0">
            <a:spAutoFit/>
          </a:bodyPr>
          <a:lstStyle/>
          <a:p>
            <a:r>
              <a:rPr lang="en-US" sz="1400" b="1" dirty="0"/>
              <a:t>30.3 Figure 1</a:t>
            </a:r>
            <a:endParaRPr lang="en-US" sz="1400" dirty="0"/>
          </a:p>
        </p:txBody>
      </p:sp>
      <p:pic>
        <p:nvPicPr>
          <p:cNvPr id="4" name="Content Placeholder 6" descr="An illustration shows two kinds of root systems: tap root system and fibrous root system.">
            <a:extLst>
              <a:ext uri="{FF2B5EF4-FFF2-40B4-BE49-F238E27FC236}">
                <a16:creationId xmlns:a16="http://schemas.microsoft.com/office/drawing/2014/main" id="{256B7DD1-E458-609D-4B04-86E9C3E682A6}"/>
              </a:ext>
            </a:extLst>
          </p:cNvPr>
          <p:cNvPicPr>
            <a:picLocks noChangeAspect="1"/>
          </p:cNvPicPr>
          <p:nvPr/>
        </p:nvPicPr>
        <p:blipFill>
          <a:blip r:embed="rId2"/>
          <a:srcRect l="1852" t="5333" r="926" b="13000"/>
          <a:stretch/>
        </p:blipFill>
        <p:spPr>
          <a:xfrm>
            <a:off x="2514600" y="3700305"/>
            <a:ext cx="4876800" cy="2275840"/>
          </a:xfrm>
          <a:prstGeom prst="rect">
            <a:avLst/>
          </a:prstGeom>
        </p:spPr>
      </p:pic>
    </p:spTree>
    <p:extLst>
      <p:ext uri="{BB962C8B-B14F-4D97-AF65-F5344CB8AC3E}">
        <p14:creationId xmlns:p14="http://schemas.microsoft.com/office/powerpoint/2010/main" val="928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Root Growth and Anatomy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Root growth begins with seed germination.</a:t>
            </a:r>
          </a:p>
          <a:p>
            <a:pPr>
              <a:tabLst>
                <a:tab pos="461963" algn="l"/>
              </a:tabLst>
            </a:pPr>
            <a:r>
              <a:rPr lang="en-US" dirty="0">
                <a:solidFill>
                  <a:schemeClr val="tx1"/>
                </a:solidFill>
              </a:rPr>
              <a:t>The radicle of the embryo forms the root system.</a:t>
            </a:r>
          </a:p>
          <a:p>
            <a:pPr>
              <a:tabLst>
                <a:tab pos="461963" algn="l"/>
              </a:tabLst>
            </a:pPr>
            <a:r>
              <a:rPr lang="en-US" dirty="0">
                <a:solidFill>
                  <a:schemeClr val="tx1"/>
                </a:solidFill>
              </a:rPr>
              <a:t>The root tip is protected by the </a:t>
            </a:r>
            <a:r>
              <a:rPr lang="en-US" b="1" dirty="0">
                <a:solidFill>
                  <a:schemeClr val="tx1"/>
                </a:solidFill>
              </a:rPr>
              <a:t>root cap</a:t>
            </a:r>
            <a:r>
              <a:rPr lang="en-US" dirty="0">
                <a:solidFill>
                  <a:schemeClr val="tx1"/>
                </a:solidFill>
              </a:rPr>
              <a:t>: a structure exclusive to roots.</a:t>
            </a:r>
          </a:p>
          <a:p>
            <a:pPr lvl="1">
              <a:tabLst>
                <a:tab pos="461963" algn="l"/>
              </a:tabLst>
            </a:pPr>
            <a:r>
              <a:rPr lang="en-US" dirty="0">
                <a:solidFill>
                  <a:schemeClr val="tx1"/>
                </a:solidFill>
              </a:rPr>
              <a:t>Continuously replaced because it gets damaged easily</a:t>
            </a:r>
            <a:endParaRPr lang="en-US" dirty="0">
              <a:solidFill>
                <a:srgbClr val="0000FF"/>
              </a:solidFill>
            </a:endParaRPr>
          </a:p>
        </p:txBody>
      </p:sp>
    </p:spTree>
    <p:extLst>
      <p:ext uri="{BB962C8B-B14F-4D97-AF65-F5344CB8AC3E}">
        <p14:creationId xmlns:p14="http://schemas.microsoft.com/office/powerpoint/2010/main" val="426360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Root Tip Zones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The root tip is divided into three zones, all within the first centimeter of the root tip:</a:t>
            </a:r>
          </a:p>
          <a:p>
            <a:pPr>
              <a:tabLst>
                <a:tab pos="461963" algn="l"/>
              </a:tabLst>
            </a:pPr>
            <a:r>
              <a:rPr lang="en-US" u="sng" dirty="0">
                <a:solidFill>
                  <a:schemeClr val="tx1"/>
                </a:solidFill>
              </a:rPr>
              <a:t>Zone of cell division</a:t>
            </a:r>
            <a:r>
              <a:rPr lang="en-US" dirty="0">
                <a:solidFill>
                  <a:schemeClr val="tx1"/>
                </a:solidFill>
              </a:rPr>
              <a:t>: closest to the root tip; made up of actively dividing cells of root meristem</a:t>
            </a:r>
          </a:p>
          <a:p>
            <a:pPr>
              <a:tabLst>
                <a:tab pos="461963" algn="l"/>
              </a:tabLst>
            </a:pPr>
            <a:r>
              <a:rPr lang="en-US" u="sng" dirty="0">
                <a:solidFill>
                  <a:schemeClr val="tx1"/>
                </a:solidFill>
              </a:rPr>
              <a:t>Zone of elongation</a:t>
            </a:r>
            <a:r>
              <a:rPr lang="en-US" dirty="0">
                <a:solidFill>
                  <a:schemeClr val="tx1"/>
                </a:solidFill>
              </a:rPr>
              <a:t>: where newly formed cells increase in length, lengthening the root</a:t>
            </a:r>
          </a:p>
          <a:p>
            <a:pPr>
              <a:tabLst>
                <a:tab pos="461963" algn="l"/>
              </a:tabLst>
            </a:pPr>
            <a:r>
              <a:rPr lang="en-US" u="sng" dirty="0">
                <a:solidFill>
                  <a:schemeClr val="tx1"/>
                </a:solidFill>
              </a:rPr>
              <a:t>Zone of maturation/differentiation:</a:t>
            </a:r>
            <a:r>
              <a:rPr lang="en-US" dirty="0">
                <a:solidFill>
                  <a:schemeClr val="tx1"/>
                </a:solidFill>
              </a:rPr>
              <a:t> starts at the first root hair; where cells differentiate into special cell types</a:t>
            </a:r>
          </a:p>
        </p:txBody>
      </p:sp>
    </p:spTree>
    <p:extLst>
      <p:ext uri="{BB962C8B-B14F-4D97-AF65-F5344CB8AC3E}">
        <p14:creationId xmlns:p14="http://schemas.microsoft.com/office/powerpoint/2010/main" val="72778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30.3 Figure 2</a:t>
            </a:r>
            <a:endParaRPr lang="en-US" sz="3200" dirty="0">
              <a:solidFill>
                <a:schemeClr val="accent1"/>
              </a:solidFill>
            </a:endParaRPr>
          </a:p>
        </p:txBody>
      </p:sp>
      <p:pic>
        <p:nvPicPr>
          <p:cNvPr id="5" name="Content Placeholder 5" descr="To the left, a longitudinal cross section of a root is shown. This lateral section of a root tip is divided into three areas: an upper zone of cell differentiation, a middle zone of cell elongation, and a lower zone of cell division before the root cap. In the area of maturation, root hairs extend from the main root and cells are large and rectangular. The zone of elongation has no root hairs, but the zone of differentiation does. A vascular cylinder runs through the center of the root in the zone of differentiation and elongation. A layer of cells called the root cap surrounds the apical meristem. To the right, a latitudinal root cross section. Xylem cells, whose cell walls stain red, are in the middle of the root. Phloem cells, stained blue, surround the cross-shaped xylem cells. The pericycle is a ring of cells on the outer edge of the xylem and phloem. Another ring of cells, called the endodermis, surrounds the pericycle. Outside the endodermis is the cortex. The parenchyma cells that make up the cortex are the largest in the root. Surrounding the cortex is the epidermis, which is a single cell layer thick. Root hairs project outward from the root.">
            <a:extLst>
              <a:ext uri="{FF2B5EF4-FFF2-40B4-BE49-F238E27FC236}">
                <a16:creationId xmlns:a16="http://schemas.microsoft.com/office/drawing/2014/main" id="{75CAD566-ACEF-87B2-4A7E-B167E29D8DC7}"/>
              </a:ext>
            </a:extLst>
          </p:cNvPr>
          <p:cNvPicPr>
            <a:picLocks noGrp="1" noChangeAspect="1"/>
          </p:cNvPicPr>
          <p:nvPr>
            <p:ph idx="1"/>
          </p:nvPr>
        </p:nvPicPr>
        <p:blipFill>
          <a:blip r:embed="rId3"/>
          <a:srcRect l="2778" t="5333" r="2778" b="6333"/>
          <a:stretch/>
        </p:blipFill>
        <p:spPr>
          <a:xfrm>
            <a:off x="465826" y="1447800"/>
            <a:ext cx="8212347" cy="42672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Root Epidermis and Ground Tissue</a:t>
            </a: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dirty="0">
                <a:solidFill>
                  <a:schemeClr val="tx1"/>
                </a:solidFill>
              </a:rPr>
              <a:t>The root has an outer layer of cells called the epidermis.</a:t>
            </a:r>
          </a:p>
          <a:p>
            <a:pPr>
              <a:tabLst>
                <a:tab pos="461963" algn="l"/>
              </a:tabLst>
            </a:pPr>
            <a:r>
              <a:rPr lang="en-US" dirty="0">
                <a:solidFill>
                  <a:schemeClr val="tx1"/>
                </a:solidFill>
              </a:rPr>
              <a:t>Surrounds areas of ground tissue and vascular tissue</a:t>
            </a:r>
          </a:p>
          <a:p>
            <a:pPr>
              <a:tabLst>
                <a:tab pos="461963" algn="l"/>
              </a:tabLst>
            </a:pPr>
            <a:r>
              <a:rPr lang="en-US" dirty="0">
                <a:solidFill>
                  <a:schemeClr val="tx1"/>
                </a:solidFill>
              </a:rPr>
              <a:t>Provides protection and helps in absorption</a:t>
            </a:r>
          </a:p>
          <a:p>
            <a:pPr>
              <a:tabLst>
                <a:tab pos="461963" algn="l"/>
              </a:tabLst>
            </a:pPr>
            <a:r>
              <a:rPr lang="en-US" b="1" dirty="0">
                <a:solidFill>
                  <a:schemeClr val="tx1"/>
                </a:solidFill>
              </a:rPr>
              <a:t>Root hairs</a:t>
            </a:r>
            <a:r>
              <a:rPr lang="en-US" dirty="0">
                <a:solidFill>
                  <a:schemeClr val="tx1"/>
                </a:solidFill>
              </a:rPr>
              <a:t>: extensions of root epidermal cells</a:t>
            </a:r>
          </a:p>
          <a:p>
            <a:pPr lvl="1">
              <a:tabLst>
                <a:tab pos="461963" algn="l"/>
              </a:tabLst>
            </a:pPr>
            <a:r>
              <a:rPr lang="en-US" dirty="0"/>
              <a:t>Found in both tap root and fibrous root systems</a:t>
            </a:r>
          </a:p>
          <a:p>
            <a:pPr lvl="1">
              <a:tabLst>
                <a:tab pos="461963" algn="l"/>
              </a:tabLst>
            </a:pPr>
            <a:r>
              <a:rPr lang="en-US" dirty="0">
                <a:solidFill>
                  <a:schemeClr val="tx1"/>
                </a:solidFill>
              </a:rPr>
              <a:t>Increase surface area of the root</a:t>
            </a:r>
          </a:p>
          <a:p>
            <a:pPr lvl="1">
              <a:tabLst>
                <a:tab pos="461963" algn="l"/>
              </a:tabLst>
            </a:pPr>
            <a:r>
              <a:rPr lang="en-US" dirty="0">
                <a:solidFill>
                  <a:schemeClr val="tx1"/>
                </a:solidFill>
              </a:rPr>
              <a:t>Contribute to the absorption of water and minerals</a:t>
            </a:r>
          </a:p>
          <a:p>
            <a:pPr marL="0" indent="0">
              <a:buNone/>
              <a:tabLst>
                <a:tab pos="461963" algn="l"/>
              </a:tabLst>
            </a:pPr>
            <a:r>
              <a:rPr lang="en-US" dirty="0">
                <a:solidFill>
                  <a:schemeClr val="tx1"/>
                </a:solidFill>
              </a:rPr>
              <a:t>Ground tissue forms two regions that have cells that store photosynthetic products:</a:t>
            </a:r>
          </a:p>
          <a:p>
            <a:pPr>
              <a:tabLst>
                <a:tab pos="461963" algn="l"/>
              </a:tabLst>
            </a:pPr>
            <a:r>
              <a:rPr lang="en-US" u="sng" dirty="0">
                <a:solidFill>
                  <a:schemeClr val="tx1"/>
                </a:solidFill>
              </a:rPr>
              <a:t>Cortex</a:t>
            </a:r>
            <a:r>
              <a:rPr lang="en-US" dirty="0">
                <a:solidFill>
                  <a:schemeClr val="tx1"/>
                </a:solidFill>
              </a:rPr>
              <a:t>: between epidermis and vascular tissue</a:t>
            </a:r>
          </a:p>
          <a:p>
            <a:pPr>
              <a:tabLst>
                <a:tab pos="461963" algn="l"/>
              </a:tabLst>
            </a:pPr>
            <a:r>
              <a:rPr lang="en-US" u="sng" dirty="0">
                <a:solidFill>
                  <a:schemeClr val="tx1"/>
                </a:solidFill>
              </a:rPr>
              <a:t>Pith</a:t>
            </a:r>
            <a:r>
              <a:rPr lang="en-US" dirty="0">
                <a:solidFill>
                  <a:schemeClr val="tx1"/>
                </a:solidFill>
              </a:rPr>
              <a:t>: between vascular tissue and center of root</a:t>
            </a:r>
            <a:endParaRPr lang="en-US" dirty="0">
              <a:solidFill>
                <a:srgbClr val="0000FF"/>
              </a:solidFill>
            </a:endParaRPr>
          </a:p>
        </p:txBody>
      </p:sp>
    </p:spTree>
    <p:extLst>
      <p:ext uri="{BB962C8B-B14F-4D97-AF65-F5344CB8AC3E}">
        <p14:creationId xmlns:p14="http://schemas.microsoft.com/office/powerpoint/2010/main" val="36254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30.3 Figure 3</a:t>
            </a:r>
            <a:endParaRPr lang="en-US" sz="3200" dirty="0">
              <a:solidFill>
                <a:schemeClr val="accent1"/>
              </a:solidFill>
            </a:endParaRPr>
          </a:p>
        </p:txBody>
      </p:sp>
      <p:sp>
        <p:nvSpPr>
          <p:cNvPr id="6" name="TextBox 5">
            <a:extLst>
              <a:ext uri="{FF2B5EF4-FFF2-40B4-BE49-F238E27FC236}">
                <a16:creationId xmlns:a16="http://schemas.microsoft.com/office/drawing/2014/main" id="{F474A687-7A62-7B4D-0180-B5E45C47509F}"/>
              </a:ext>
            </a:extLst>
          </p:cNvPr>
          <p:cNvSpPr txBox="1"/>
          <p:nvPr/>
        </p:nvSpPr>
        <p:spPr>
          <a:xfrm>
            <a:off x="3086100" y="5760720"/>
            <a:ext cx="2971800" cy="215444"/>
          </a:xfrm>
          <a:prstGeom prst="rect">
            <a:avLst/>
          </a:prstGeom>
          <a:noFill/>
        </p:spPr>
        <p:txBody>
          <a:bodyPr wrap="square" rtlCol="0">
            <a:spAutoFit/>
          </a:bodyPr>
          <a:lstStyle/>
          <a:p>
            <a:pPr algn="ctr"/>
            <a:r>
              <a:rPr lang="en-US" sz="800" dirty="0"/>
              <a:t>Lord of Konrad on Wikimedia Commons. "Cross section of root."</a:t>
            </a:r>
          </a:p>
        </p:txBody>
      </p:sp>
      <p:pic>
        <p:nvPicPr>
          <p:cNvPr id="4" name="Content Placeholder 6" descr="The micrograph shows a root cross section. Xylem cells, whose cell walls stain red, are in the middle of the root. Patches of phloem cells, stained blue, are located at the edge of the ring of xylem cells. The pericycle is a ring of cells on the outer edge of the xylem and phloem. Another ring of cells, called the endodermis, surrounds the pericycle. Everything inside the endodermis is the sclera, or vascular tissue. Outside the endodermis is the cortex. The parenchyma cells that make up the cortex are the largest in the root. Outside the cortex is the exodermis. The exodermis is about two cells thick and is made up of sclerenchyma cells that stain red. Surrounding the exodermis is the epidermis, which is a single cell layer thick. A couple of root hairs project outward from the root.">
            <a:extLst>
              <a:ext uri="{FF2B5EF4-FFF2-40B4-BE49-F238E27FC236}">
                <a16:creationId xmlns:a16="http://schemas.microsoft.com/office/drawing/2014/main" id="{94B2BE0E-E26E-C8F3-9588-68C8619F4BD0}"/>
              </a:ext>
            </a:extLst>
          </p:cNvPr>
          <p:cNvPicPr>
            <a:picLocks noGrp="1" noChangeAspect="1"/>
          </p:cNvPicPr>
          <p:nvPr>
            <p:ph idx="1"/>
          </p:nvPr>
        </p:nvPicPr>
        <p:blipFill>
          <a:blip r:embed="rId3"/>
          <a:srcRect l="13889" t="5333" r="13890" b="4667"/>
          <a:stretch/>
        </p:blipFill>
        <p:spPr>
          <a:xfrm>
            <a:off x="1292013" y="1158240"/>
            <a:ext cx="6559973" cy="4541520"/>
          </a:xfrm>
        </p:spPr>
      </p:pic>
    </p:spTree>
    <p:extLst>
      <p:ext uri="{BB962C8B-B14F-4D97-AF65-F5344CB8AC3E}">
        <p14:creationId xmlns:p14="http://schemas.microsoft.com/office/powerpoint/2010/main" val="2867625289"/>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1760</TotalTime>
  <Words>1207</Words>
  <Application>Microsoft Office PowerPoint</Application>
  <PresentationFormat>On-screen Show (4:3)</PresentationFormat>
  <Paragraphs>107</Paragraphs>
  <Slides>17</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Calibri</vt:lpstr>
      <vt:lpstr>Aptos</vt:lpstr>
      <vt:lpstr>Office Theme</vt:lpstr>
      <vt:lpstr>1_Office Theme</vt:lpstr>
      <vt:lpstr>Lesson 30.3</vt:lpstr>
      <vt:lpstr>Objectives</vt:lpstr>
      <vt:lpstr>Roots</vt:lpstr>
      <vt:lpstr>Types of Root Systems</vt:lpstr>
      <vt:lpstr>Root Growth and Anatomy</vt:lpstr>
      <vt:lpstr>Root Tip Zones</vt:lpstr>
      <vt:lpstr>30.3 Figure 2</vt:lpstr>
      <vt:lpstr>Root Epidermis and Ground Tissue</vt:lpstr>
      <vt:lpstr>30.3 Figure 3</vt:lpstr>
      <vt:lpstr>Vascular Tissue in the Root</vt:lpstr>
      <vt:lpstr>What Are the Differences between Dicot and Monocot Plants?</vt:lpstr>
      <vt:lpstr>Root Modifications</vt:lpstr>
      <vt:lpstr>Epiphytic Roots1</vt:lpstr>
      <vt:lpstr>Epiphytic Roots2</vt:lpstr>
      <vt:lpstr>Science and You</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201</cp:revision>
  <dcterms:created xsi:type="dcterms:W3CDTF">2013-04-26T14:43:13Z</dcterms:created>
  <dcterms:modified xsi:type="dcterms:W3CDTF">2024-10-22T19:33:01Z</dcterms:modified>
</cp:coreProperties>
</file>