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24"/>
  </p:notesMasterIdLst>
  <p:handoutMasterIdLst>
    <p:handoutMasterId r:id="rId25"/>
  </p:handoutMasterIdLst>
  <p:sldIdLst>
    <p:sldId id="272" r:id="rId3"/>
    <p:sldId id="264" r:id="rId4"/>
    <p:sldId id="265" r:id="rId5"/>
    <p:sldId id="281" r:id="rId6"/>
    <p:sldId id="288" r:id="rId7"/>
    <p:sldId id="289" r:id="rId8"/>
    <p:sldId id="282" r:id="rId9"/>
    <p:sldId id="283" r:id="rId10"/>
    <p:sldId id="290" r:id="rId11"/>
    <p:sldId id="271" r:id="rId12"/>
    <p:sldId id="284" r:id="rId13"/>
    <p:sldId id="291" r:id="rId14"/>
    <p:sldId id="292" r:id="rId15"/>
    <p:sldId id="267" r:id="rId16"/>
    <p:sldId id="293" r:id="rId17"/>
    <p:sldId id="285" r:id="rId18"/>
    <p:sldId id="286" r:id="rId19"/>
    <p:sldId id="294" r:id="rId20"/>
    <p:sldId id="295" r:id="rId21"/>
    <p:sldId id="287" r:id="rId22"/>
    <p:sldId id="28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8" autoAdjust="0"/>
    <p:restoredTop sz="86410" autoAdjust="0"/>
  </p:normalViewPr>
  <p:slideViewPr>
    <p:cSldViewPr>
      <p:cViewPr varScale="1">
        <p:scale>
          <a:sx n="95" d="100"/>
          <a:sy n="95" d="100"/>
        </p:scale>
        <p:origin x="1662" y="114"/>
      </p:cViewPr>
      <p:guideLst>
        <p:guide orient="horz" pos="2160"/>
        <p:guide pos="2880"/>
      </p:guideLst>
    </p:cSldViewPr>
  </p:slideViewPr>
  <p:outlineViewPr>
    <p:cViewPr>
      <p:scale>
        <a:sx n="33" d="100"/>
        <a:sy n="33" d="100"/>
      </p:scale>
      <p:origin x="0" y="-969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109721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In the leaf drawing, the central mesophyll is sandwiched between an upper and lower epidermis. The mesophyll has two layers: an upper palisade layer comprised of tightly packed, columnar cells and a lower spongy layer, comprised of loosely packed, irregularly shaped cells. Stomata on the leaf's underside allow gas exchange. A waxy cuticle covers all aerial surfaces of land plants to minimize water loss. (b) These leaf layers are clearly visible in the 100X cross section of a </a:t>
            </a:r>
            <a:r>
              <a:rPr lang="en-US" i="1" dirty="0"/>
              <a:t>Ligustrum</a:t>
            </a:r>
            <a:r>
              <a:rPr lang="en-US" dirty="0"/>
              <a:t> leaf.</a:t>
            </a:r>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1221153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C11EF7F5-9AF0-853F-E63F-DA168FFBF8C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2" name="Picture 1">
            <a:extLst>
              <a:ext uri="{FF2B5EF4-FFF2-40B4-BE49-F238E27FC236}">
                <a16:creationId xmlns:a16="http://schemas.microsoft.com/office/drawing/2014/main" id="{C85D1916-00B1-DAB6-45E8-A65250CBB92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E7C0F29-1433-81DC-8A60-1058DCDE82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A78C25E8-C902-6A06-CCE5-79A45EE570E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D3926E3-4F5B-3EDD-F7E1-A235F027F85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571738B-F29B-952D-9ACE-9D6874893FA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9BEBC6-365B-B65E-DA87-159EC931510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DF4F6D57-F52B-5B57-F2AA-DABC92F3F9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1443546-44C6-2285-4B79-1F0FBC5BA8B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D36CB59-F2A0-BA7C-C98C-48BCEB33B4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EA9CBDE-85F1-222E-8FF3-F9CA169B05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43858F6-24E8-2307-677C-8B5182E3AB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9195B7D-0A58-CFA3-BA0E-B64914EB1BD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97AB640-8191-2201-738B-45BC97E84D7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585841C-89C1-3345-2034-DF8BE41CD46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7F59E33-2D77-70B5-0B27-BBF5EAB7E7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1F60AE5A-BA88-C689-F15A-0DE9CC80596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A51DFE-73B1-EC45-1DB1-69B86EC771C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FE821F4-3EF8-B2F0-1FD0-5B75970802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84692EB-E5CE-1479-962B-C60B2B62F7D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30.4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Leaves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3901440"/>
          </a:xfrm>
        </p:spPr>
        <p:txBody>
          <a:bodyPr/>
          <a:lstStyle/>
          <a:p>
            <a:r>
              <a:rPr lang="en-US" dirty="0"/>
              <a:t>Identify the leaf form that corresponds with each of the following descriptions.</a:t>
            </a:r>
          </a:p>
          <a:p>
            <a:pPr marL="457200" indent="-457200">
              <a:buFont typeface="Arial" panose="020B0604020202020204" pitchFamily="34" charset="0"/>
              <a:buChar char="•"/>
            </a:pPr>
            <a:r>
              <a:rPr lang="en-US" dirty="0"/>
              <a:t>Leaf blade undivided</a:t>
            </a:r>
          </a:p>
          <a:p>
            <a:pPr marL="457200" indent="-457200">
              <a:buFont typeface="Arial" panose="020B0604020202020204" pitchFamily="34" charset="0"/>
              <a:buChar char="•"/>
            </a:pPr>
            <a:r>
              <a:rPr lang="en-US" dirty="0"/>
              <a:t>Leaflets radiate outwards from one point, resembling palm of hand</a:t>
            </a:r>
          </a:p>
          <a:p>
            <a:pPr marL="457200" indent="-457200">
              <a:buFont typeface="Arial" panose="020B0604020202020204" pitchFamily="34" charset="0"/>
              <a:buChar char="•"/>
            </a:pPr>
            <a:r>
              <a:rPr lang="en-US" dirty="0"/>
              <a:t>Feather-like appearance with leaflets arranged along the midrib</a:t>
            </a:r>
          </a:p>
          <a:p>
            <a:pPr marL="457200" indent="-457200">
              <a:buFont typeface="Arial" panose="020B0604020202020204" pitchFamily="34" charset="0"/>
              <a:buChar char="•"/>
            </a:pPr>
            <a:r>
              <a:rPr lang="en-US" dirty="0"/>
              <a:t>Leaf blade completely divided, forming leaflets</a:t>
            </a:r>
          </a:p>
        </p:txBody>
      </p:sp>
    </p:spTree>
    <p:extLst>
      <p:ext uri="{BB962C8B-B14F-4D97-AF65-F5344CB8AC3E}">
        <p14:creationId xmlns:p14="http://schemas.microsoft.com/office/powerpoint/2010/main" val="1933572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Leaf Structure and Function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u="sng" dirty="0">
                <a:solidFill>
                  <a:schemeClr val="tx1"/>
                </a:solidFill>
              </a:rPr>
              <a:t>Epidermis</a:t>
            </a:r>
            <a:r>
              <a:rPr lang="en-US" dirty="0">
                <a:solidFill>
                  <a:schemeClr val="tx1"/>
                </a:solidFill>
              </a:rPr>
              <a:t>: outermost layer on top and bottom of leaf</a:t>
            </a:r>
          </a:p>
          <a:p>
            <a:pPr marL="1200150" lvl="1" indent="-457200">
              <a:buFont typeface="Arial" panose="020B0604020202020204" pitchFamily="34" charset="0"/>
              <a:buChar char="•"/>
              <a:tabLst>
                <a:tab pos="461963" algn="l"/>
              </a:tabLst>
            </a:pPr>
            <a:r>
              <a:rPr lang="en-US" dirty="0"/>
              <a:t>Helps in regulation of gas exchange</a:t>
            </a:r>
          </a:p>
          <a:p>
            <a:pPr marL="1200150" lvl="1" indent="-457200">
              <a:buFont typeface="Arial" panose="020B0604020202020204" pitchFamily="34" charset="0"/>
              <a:buChar char="•"/>
              <a:tabLst>
                <a:tab pos="461963" algn="l"/>
              </a:tabLst>
            </a:pPr>
            <a:r>
              <a:rPr lang="en-US" u="sng" dirty="0"/>
              <a:t>Adaxial surface</a:t>
            </a:r>
            <a:r>
              <a:rPr lang="en-US" dirty="0"/>
              <a:t>: upper side (also, adaxis)</a:t>
            </a:r>
          </a:p>
          <a:p>
            <a:pPr marL="1200150" lvl="1" indent="-457200">
              <a:buFont typeface="Arial" panose="020B0604020202020204" pitchFamily="34" charset="0"/>
              <a:buChar char="•"/>
              <a:tabLst>
                <a:tab pos="461963" algn="l"/>
              </a:tabLst>
            </a:pPr>
            <a:r>
              <a:rPr lang="en-US" u="sng" dirty="0">
                <a:solidFill>
                  <a:schemeClr val="tx1"/>
                </a:solidFill>
              </a:rPr>
              <a:t>Abaxial surface</a:t>
            </a:r>
            <a:r>
              <a:rPr lang="en-US" dirty="0">
                <a:solidFill>
                  <a:schemeClr val="tx1"/>
                </a:solidFill>
              </a:rPr>
              <a:t>: lower </a:t>
            </a:r>
            <a:r>
              <a:rPr lang="en-US" dirty="0"/>
              <a:t>side (also, abaxis)</a:t>
            </a:r>
          </a:p>
          <a:p>
            <a:pPr marL="457200" indent="-457200">
              <a:buFont typeface="Arial" panose="020B0604020202020204" pitchFamily="34" charset="0"/>
              <a:buChar char="•"/>
              <a:tabLst>
                <a:tab pos="461963" algn="l"/>
              </a:tabLst>
            </a:pPr>
            <a:r>
              <a:rPr lang="en-US" b="1" dirty="0">
                <a:solidFill>
                  <a:schemeClr val="tx1"/>
                </a:solidFill>
              </a:rPr>
              <a:t>Stomata</a:t>
            </a:r>
            <a:r>
              <a:rPr lang="en-US" dirty="0">
                <a:solidFill>
                  <a:schemeClr val="tx1"/>
                </a:solidFill>
              </a:rPr>
              <a:t>: openings in epidermis for gas exchange</a:t>
            </a:r>
          </a:p>
          <a:p>
            <a:pPr marL="1200150" lvl="1" indent="-457200">
              <a:buFont typeface="Arial" panose="020B0604020202020204" pitchFamily="34" charset="0"/>
              <a:buChar char="•"/>
              <a:tabLst>
                <a:tab pos="461963" algn="l"/>
              </a:tabLst>
            </a:pPr>
            <a:r>
              <a:rPr lang="en-US" dirty="0">
                <a:solidFill>
                  <a:schemeClr val="tx1"/>
                </a:solidFill>
              </a:rPr>
              <a:t>Surrounded by two guard cells to regulate opening and closing</a:t>
            </a:r>
          </a:p>
        </p:txBody>
      </p:sp>
      <p:sp>
        <p:nvSpPr>
          <p:cNvPr id="3" name="TextBox 2">
            <a:extLst>
              <a:ext uri="{FF2B5EF4-FFF2-40B4-BE49-F238E27FC236}">
                <a16:creationId xmlns:a16="http://schemas.microsoft.com/office/drawing/2014/main" id="{0C77573E-9325-4EAE-22A2-F4B262C0F790}"/>
              </a:ext>
            </a:extLst>
          </p:cNvPr>
          <p:cNvSpPr txBox="1"/>
          <p:nvPr/>
        </p:nvSpPr>
        <p:spPr>
          <a:xfrm>
            <a:off x="28575" y="3977400"/>
            <a:ext cx="3429000" cy="1600438"/>
          </a:xfrm>
          <a:prstGeom prst="rect">
            <a:avLst/>
          </a:prstGeom>
          <a:noFill/>
        </p:spPr>
        <p:txBody>
          <a:bodyPr wrap="square" rtlCol="0">
            <a:spAutoFit/>
          </a:bodyPr>
          <a:lstStyle/>
          <a:p>
            <a:r>
              <a:rPr lang="en-US" sz="1400" b="1" dirty="0"/>
              <a:t>30.4 Figure 5: </a:t>
            </a:r>
            <a:r>
              <a:rPr lang="en-US" sz="1400" dirty="0"/>
              <a:t>(a) Several stomata are clearly visible on the surface of a tulip leaf. (b) A single stoma has the appearance of lips that surround the opening. (c) In this cross section of a leaf, the guard cell pair is visible along with the large, sub-stomatal air space in the leaf.</a:t>
            </a:r>
          </a:p>
        </p:txBody>
      </p:sp>
      <p:sp>
        <p:nvSpPr>
          <p:cNvPr id="4" name="TextBox 3">
            <a:extLst>
              <a:ext uri="{FF2B5EF4-FFF2-40B4-BE49-F238E27FC236}">
                <a16:creationId xmlns:a16="http://schemas.microsoft.com/office/drawing/2014/main" id="{B40AB155-B11B-6310-62C7-0A4A7EB739C8}"/>
              </a:ext>
            </a:extLst>
          </p:cNvPr>
          <p:cNvSpPr txBox="1"/>
          <p:nvPr/>
        </p:nvSpPr>
        <p:spPr>
          <a:xfrm>
            <a:off x="3467100" y="5465701"/>
            <a:ext cx="1752600" cy="338554"/>
          </a:xfrm>
          <a:prstGeom prst="rect">
            <a:avLst/>
          </a:prstGeom>
          <a:noFill/>
        </p:spPr>
        <p:txBody>
          <a:bodyPr wrap="square" rtlCol="0">
            <a:spAutoFit/>
          </a:bodyPr>
          <a:lstStyle/>
          <a:p>
            <a:pPr algn="ctr"/>
            <a:r>
              <a:rPr lang="en-US" sz="800" dirty="0"/>
              <a:t>MarekMiś on Wikimedia Commons. "Stomata in tulip leaf epidermis."</a:t>
            </a:r>
          </a:p>
        </p:txBody>
      </p:sp>
      <p:sp>
        <p:nvSpPr>
          <p:cNvPr id="5" name="TextBox 4">
            <a:extLst>
              <a:ext uri="{FF2B5EF4-FFF2-40B4-BE49-F238E27FC236}">
                <a16:creationId xmlns:a16="http://schemas.microsoft.com/office/drawing/2014/main" id="{012E6877-DF07-04BD-4BA5-ADC0CD4DEDEE}"/>
              </a:ext>
            </a:extLst>
          </p:cNvPr>
          <p:cNvSpPr txBox="1"/>
          <p:nvPr/>
        </p:nvSpPr>
        <p:spPr>
          <a:xfrm>
            <a:off x="5334000" y="5465701"/>
            <a:ext cx="1371600" cy="338554"/>
          </a:xfrm>
          <a:prstGeom prst="rect">
            <a:avLst/>
          </a:prstGeom>
          <a:noFill/>
        </p:spPr>
        <p:txBody>
          <a:bodyPr wrap="square" rtlCol="0">
            <a:spAutoFit/>
          </a:bodyPr>
          <a:lstStyle/>
          <a:p>
            <a:pPr algn="ctr"/>
            <a:r>
              <a:rPr lang="en-US" sz="800" dirty="0"/>
              <a:t>Alex Costa on Wikimedia Commons. "Stomata."</a:t>
            </a:r>
          </a:p>
        </p:txBody>
      </p:sp>
      <p:sp>
        <p:nvSpPr>
          <p:cNvPr id="6" name="TextBox 5">
            <a:extLst>
              <a:ext uri="{FF2B5EF4-FFF2-40B4-BE49-F238E27FC236}">
                <a16:creationId xmlns:a16="http://schemas.microsoft.com/office/drawing/2014/main" id="{F8D58B6F-F398-58C3-962F-174BD919EDE0}"/>
              </a:ext>
            </a:extLst>
          </p:cNvPr>
          <p:cNvSpPr txBox="1"/>
          <p:nvPr/>
        </p:nvSpPr>
        <p:spPr>
          <a:xfrm>
            <a:off x="6696075" y="5465701"/>
            <a:ext cx="2133258" cy="461665"/>
          </a:xfrm>
          <a:prstGeom prst="rect">
            <a:avLst/>
          </a:prstGeom>
          <a:noFill/>
        </p:spPr>
        <p:txBody>
          <a:bodyPr wrap="square" rtlCol="0">
            <a:spAutoFit/>
          </a:bodyPr>
          <a:lstStyle/>
          <a:p>
            <a:pPr algn="ctr"/>
            <a:r>
              <a:rPr lang="en-US" sz="800" dirty="0"/>
              <a:t>Berkshire Community College Bioscience Image Library on Wikimedia Commons. "Cross section of leaf."</a:t>
            </a:r>
          </a:p>
        </p:txBody>
      </p:sp>
      <p:pic>
        <p:nvPicPr>
          <p:cNvPr id="7" name="Content Placeholder 5" descr="Figure (a) shows small stomata lined side by side. Figure (b) is a close-up of an oval stoma showing the thick liplike guard cells either side of an opening. Figure (c) is a light micrograph of a leaf cross section that shows a large air space underneath two guard cells. The air space is surrounded by large oval and egg-shaped cells.">
            <a:extLst>
              <a:ext uri="{FF2B5EF4-FFF2-40B4-BE49-F238E27FC236}">
                <a16:creationId xmlns:a16="http://schemas.microsoft.com/office/drawing/2014/main" id="{70E2995A-A028-0EAA-E751-4FF8C6A2143D}"/>
              </a:ext>
            </a:extLst>
          </p:cNvPr>
          <p:cNvPicPr>
            <a:picLocks noChangeAspect="1"/>
          </p:cNvPicPr>
          <p:nvPr/>
        </p:nvPicPr>
        <p:blipFill>
          <a:blip r:embed="rId2"/>
          <a:srcRect l="1852" t="5334" r="1852" b="52999"/>
          <a:stretch/>
        </p:blipFill>
        <p:spPr>
          <a:xfrm>
            <a:off x="3531996" y="4038192"/>
            <a:ext cx="5334000" cy="1282212"/>
          </a:xfrm>
          <a:prstGeom prst="rect">
            <a:avLst/>
          </a:prstGeom>
        </p:spPr>
      </p:pic>
    </p:spTree>
    <p:extLst>
      <p:ext uri="{BB962C8B-B14F-4D97-AF65-F5344CB8AC3E}">
        <p14:creationId xmlns:p14="http://schemas.microsoft.com/office/powerpoint/2010/main" val="315504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Leaf Epidermis</a:t>
            </a:r>
            <a:endParaRPr lang="en-US" sz="3200" dirty="0">
              <a:solidFill>
                <a:schemeClr val="accent1"/>
              </a:solidFill>
            </a:endParaRPr>
          </a:p>
        </p:txBody>
      </p:sp>
      <p:sp>
        <p:nvSpPr>
          <p:cNvPr id="11267" name="Rectangle 3"/>
          <p:cNvSpPr>
            <a:spLocks noGrp="1"/>
          </p:cNvSpPr>
          <p:nvPr>
            <p:ph idx="1"/>
          </p:nvPr>
        </p:nvSpPr>
        <p:spPr>
          <a:xfrm>
            <a:off x="457200" y="1280160"/>
            <a:ext cx="8229600" cy="2682240"/>
          </a:xfrm>
          <a:prstGeom prst="rect">
            <a:avLst/>
          </a:prstGeom>
        </p:spPr>
        <p:txBody>
          <a:bodyPr>
            <a:normAutofit fontScale="77500" lnSpcReduction="20000"/>
          </a:bodyPr>
          <a:lstStyle/>
          <a:p>
            <a:pPr marL="457200" indent="-457200">
              <a:buFont typeface="Arial" panose="020B0604020202020204" pitchFamily="34" charset="0"/>
              <a:buChar char="•"/>
              <a:tabLst>
                <a:tab pos="461963" algn="l"/>
              </a:tabLst>
            </a:pPr>
            <a:r>
              <a:rPr lang="en-US" dirty="0">
                <a:solidFill>
                  <a:schemeClr val="tx1"/>
                </a:solidFill>
              </a:rPr>
              <a:t>Usually one cell layer thick, though can be several layers thick in hot or cold conditions</a:t>
            </a:r>
          </a:p>
          <a:p>
            <a:pPr marL="1200150" lvl="1" indent="-457200">
              <a:buFont typeface="Arial" panose="020B0604020202020204" pitchFamily="34" charset="0"/>
              <a:buChar char="•"/>
              <a:tabLst>
                <a:tab pos="461963" algn="l"/>
              </a:tabLst>
            </a:pPr>
            <a:r>
              <a:rPr lang="en-US" dirty="0">
                <a:solidFill>
                  <a:schemeClr val="tx1"/>
                </a:solidFill>
              </a:rPr>
              <a:t>Protects against excessive water loss from transpiration</a:t>
            </a:r>
          </a:p>
          <a:p>
            <a:pPr marL="457200" indent="-457200">
              <a:buFont typeface="Arial" panose="020B0604020202020204" pitchFamily="34" charset="0"/>
              <a:buChar char="•"/>
              <a:tabLst>
                <a:tab pos="461963" algn="l"/>
              </a:tabLst>
            </a:pPr>
            <a:r>
              <a:rPr lang="en-US" b="1" dirty="0">
                <a:solidFill>
                  <a:schemeClr val="tx1"/>
                </a:solidFill>
              </a:rPr>
              <a:t>Cuticle</a:t>
            </a:r>
            <a:r>
              <a:rPr lang="en-US" dirty="0">
                <a:solidFill>
                  <a:schemeClr val="tx1"/>
                </a:solidFill>
              </a:rPr>
              <a:t>: waxy layer covering the leaf's surface to reduce water loss</a:t>
            </a:r>
          </a:p>
          <a:p>
            <a:pPr marL="457200" indent="-457200">
              <a:buFont typeface="Arial" panose="020B0604020202020204" pitchFamily="34" charset="0"/>
              <a:buChar char="•"/>
              <a:tabLst>
                <a:tab pos="461963" algn="l"/>
              </a:tabLst>
            </a:pPr>
            <a:r>
              <a:rPr lang="en-US" u="sng" dirty="0">
                <a:solidFill>
                  <a:schemeClr val="tx1"/>
                </a:solidFill>
              </a:rPr>
              <a:t>Trichomes</a:t>
            </a:r>
            <a:r>
              <a:rPr lang="en-US" dirty="0">
                <a:solidFill>
                  <a:schemeClr val="tx1"/>
                </a:solidFill>
              </a:rPr>
              <a:t>: small hairs on some leaves</a:t>
            </a:r>
          </a:p>
          <a:p>
            <a:pPr marL="1200150" lvl="1" indent="-457200">
              <a:buFont typeface="Arial" panose="020B0604020202020204" pitchFamily="34" charset="0"/>
              <a:buChar char="•"/>
              <a:tabLst>
                <a:tab pos="461963" algn="l"/>
              </a:tabLst>
            </a:pPr>
            <a:r>
              <a:rPr lang="en-US" dirty="0"/>
              <a:t>Deter herbivory by restricting insect movements</a:t>
            </a:r>
          </a:p>
          <a:p>
            <a:pPr marL="1200150" lvl="1" indent="-457200">
              <a:buFont typeface="Arial" panose="020B0604020202020204" pitchFamily="34" charset="0"/>
              <a:buChar char="•"/>
              <a:tabLst>
                <a:tab pos="461963" algn="l"/>
              </a:tabLst>
            </a:pPr>
            <a:r>
              <a:rPr lang="en-US" dirty="0"/>
              <a:t>Store toxic or bad-tasting compounds</a:t>
            </a:r>
          </a:p>
          <a:p>
            <a:pPr marL="1200150" lvl="1" indent="-457200">
              <a:buFont typeface="Arial" panose="020B0604020202020204" pitchFamily="34" charset="0"/>
              <a:buChar char="•"/>
              <a:tabLst>
                <a:tab pos="461963" algn="l"/>
              </a:tabLst>
            </a:pPr>
            <a:r>
              <a:rPr lang="en-US" dirty="0"/>
              <a:t>Reduce transpiration by blocking air flow on the leaf surface</a:t>
            </a:r>
          </a:p>
        </p:txBody>
      </p:sp>
      <p:sp>
        <p:nvSpPr>
          <p:cNvPr id="3" name="TextBox 2">
            <a:extLst>
              <a:ext uri="{FF2B5EF4-FFF2-40B4-BE49-F238E27FC236}">
                <a16:creationId xmlns:a16="http://schemas.microsoft.com/office/drawing/2014/main" id="{E21929DE-08B6-993D-9EA8-DC23CC7E31F1}"/>
              </a:ext>
            </a:extLst>
          </p:cNvPr>
          <p:cNvSpPr txBox="1"/>
          <p:nvPr/>
        </p:nvSpPr>
        <p:spPr>
          <a:xfrm>
            <a:off x="228600" y="3897000"/>
            <a:ext cx="2505075" cy="2031325"/>
          </a:xfrm>
          <a:prstGeom prst="rect">
            <a:avLst/>
          </a:prstGeom>
          <a:noFill/>
        </p:spPr>
        <p:txBody>
          <a:bodyPr wrap="square" rtlCol="0">
            <a:spAutoFit/>
          </a:bodyPr>
          <a:lstStyle/>
          <a:p>
            <a:r>
              <a:rPr lang="en-US" sz="1400" b="1" dirty="0"/>
              <a:t>30.4 Figure 6: </a:t>
            </a:r>
            <a:r>
              <a:rPr lang="en-US" sz="1400" dirty="0"/>
              <a:t>Trichomes give leaves a fuzzy appearance, as in this (a) sundew (</a:t>
            </a:r>
            <a:r>
              <a:rPr lang="en-US" sz="1400" i="1" dirty="0"/>
              <a:t>Drosera</a:t>
            </a:r>
            <a:r>
              <a:rPr lang="en-US" sz="1400" dirty="0"/>
              <a:t> sp.). Leaf trichomes include (b) branched trichomes on the leaf of </a:t>
            </a:r>
            <a:r>
              <a:rPr lang="en-US" sz="1400" i="1" dirty="0"/>
              <a:t>Arabidopsis thaliana </a:t>
            </a:r>
            <a:r>
              <a:rPr lang="en-US" sz="1400" dirty="0"/>
              <a:t>and (c) multibranched trichomes on a mature </a:t>
            </a:r>
            <a:r>
              <a:rPr lang="en-US" sz="1400" i="1" dirty="0"/>
              <a:t>Physocarpus opulifolius </a:t>
            </a:r>
            <a:r>
              <a:rPr lang="en-US" sz="1400" dirty="0"/>
              <a:t>leaf.</a:t>
            </a:r>
          </a:p>
        </p:txBody>
      </p:sp>
      <p:sp>
        <p:nvSpPr>
          <p:cNvPr id="4" name="TextBox 3">
            <a:extLst>
              <a:ext uri="{FF2B5EF4-FFF2-40B4-BE49-F238E27FC236}">
                <a16:creationId xmlns:a16="http://schemas.microsoft.com/office/drawing/2014/main" id="{F5086415-2874-2B8B-7AC7-54F37F646FED}"/>
              </a:ext>
            </a:extLst>
          </p:cNvPr>
          <p:cNvSpPr txBox="1"/>
          <p:nvPr/>
        </p:nvSpPr>
        <p:spPr>
          <a:xfrm>
            <a:off x="2895600" y="5629242"/>
            <a:ext cx="1676400" cy="338554"/>
          </a:xfrm>
          <a:prstGeom prst="rect">
            <a:avLst/>
          </a:prstGeom>
          <a:noFill/>
        </p:spPr>
        <p:txBody>
          <a:bodyPr wrap="square" rtlCol="0">
            <a:spAutoFit/>
          </a:bodyPr>
          <a:lstStyle/>
          <a:p>
            <a:pPr algn="ctr"/>
            <a:r>
              <a:rPr lang="en-US" sz="800" dirty="0"/>
              <a:t>Petr Dlouhý on Wikimedia Commons. "Sundew leaf."</a:t>
            </a:r>
          </a:p>
        </p:txBody>
      </p:sp>
      <p:sp>
        <p:nvSpPr>
          <p:cNvPr id="5" name="TextBox 4">
            <a:extLst>
              <a:ext uri="{FF2B5EF4-FFF2-40B4-BE49-F238E27FC236}">
                <a16:creationId xmlns:a16="http://schemas.microsoft.com/office/drawing/2014/main" id="{178DA17C-3DBA-58D3-BF4D-119A662D0A61}"/>
              </a:ext>
            </a:extLst>
          </p:cNvPr>
          <p:cNvSpPr txBox="1"/>
          <p:nvPr/>
        </p:nvSpPr>
        <p:spPr>
          <a:xfrm>
            <a:off x="4800600" y="5629242"/>
            <a:ext cx="1676400" cy="338554"/>
          </a:xfrm>
          <a:prstGeom prst="rect">
            <a:avLst/>
          </a:prstGeom>
          <a:noFill/>
        </p:spPr>
        <p:txBody>
          <a:bodyPr wrap="square" rtlCol="0">
            <a:spAutoFit/>
          </a:bodyPr>
          <a:lstStyle/>
          <a:p>
            <a:pPr algn="ctr"/>
            <a:r>
              <a:rPr lang="en-US" sz="800" dirty="0"/>
              <a:t>Stefan.lefnaer on Wikimedia Commons. "Arabidopsis thaliana."</a:t>
            </a:r>
          </a:p>
        </p:txBody>
      </p:sp>
      <p:sp>
        <p:nvSpPr>
          <p:cNvPr id="6" name="TextBox 5">
            <a:extLst>
              <a:ext uri="{FF2B5EF4-FFF2-40B4-BE49-F238E27FC236}">
                <a16:creationId xmlns:a16="http://schemas.microsoft.com/office/drawing/2014/main" id="{DFD76C6B-137C-96C5-08E3-6E3F1E579B0A}"/>
              </a:ext>
            </a:extLst>
          </p:cNvPr>
          <p:cNvSpPr txBox="1"/>
          <p:nvPr/>
        </p:nvSpPr>
        <p:spPr>
          <a:xfrm>
            <a:off x="6867525" y="5629242"/>
            <a:ext cx="1819275" cy="338554"/>
          </a:xfrm>
          <a:prstGeom prst="rect">
            <a:avLst/>
          </a:prstGeom>
          <a:noFill/>
        </p:spPr>
        <p:txBody>
          <a:bodyPr wrap="square" rtlCol="0">
            <a:spAutoFit/>
          </a:bodyPr>
          <a:lstStyle/>
          <a:p>
            <a:pPr algn="ctr"/>
            <a:r>
              <a:rPr lang="en-US" sz="800" dirty="0"/>
              <a:t>Marchellos1977 on Wikimedia Commons. "Physocarpus opulifolius."</a:t>
            </a:r>
          </a:p>
        </p:txBody>
      </p:sp>
      <p:pic>
        <p:nvPicPr>
          <p:cNvPr id="7" name="Content Placeholder 5" descr="Figure (a) shows a plant with many fuzzy yellow hairs growing from its surface. Figure (b) shows branched treelike hairs emerging from the surface of a leaf. The trunk of each hair is about 250 microns tall. The branches are shorter. Figure (c) shows many multipronged hairs about 100 microns long that look like sea anemones scattered across a leaf surface.">
            <a:extLst>
              <a:ext uri="{FF2B5EF4-FFF2-40B4-BE49-F238E27FC236}">
                <a16:creationId xmlns:a16="http://schemas.microsoft.com/office/drawing/2014/main" id="{1ABD6ADB-C0A8-1F87-C59F-091D2257E3B9}"/>
              </a:ext>
            </a:extLst>
          </p:cNvPr>
          <p:cNvPicPr>
            <a:picLocks noChangeAspect="1"/>
          </p:cNvPicPr>
          <p:nvPr/>
        </p:nvPicPr>
        <p:blipFill>
          <a:blip r:embed="rId2"/>
          <a:srcRect l="1852" t="5333" r="1852" b="46764"/>
          <a:stretch/>
        </p:blipFill>
        <p:spPr>
          <a:xfrm>
            <a:off x="2891674" y="4013294"/>
            <a:ext cx="5638800" cy="1558355"/>
          </a:xfrm>
          <a:prstGeom prst="rect">
            <a:avLst/>
          </a:prstGeom>
        </p:spPr>
      </p:pic>
    </p:spTree>
    <p:extLst>
      <p:ext uri="{BB962C8B-B14F-4D97-AF65-F5344CB8AC3E}">
        <p14:creationId xmlns:p14="http://schemas.microsoft.com/office/powerpoint/2010/main" val="170995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Mesophyll</a:t>
            </a:r>
            <a:endParaRPr lang="en-US" sz="3200" dirty="0">
              <a:solidFill>
                <a:schemeClr val="accent1"/>
              </a:solidFill>
            </a:endParaRPr>
          </a:p>
        </p:txBody>
      </p:sp>
      <p:sp>
        <p:nvSpPr>
          <p:cNvPr id="11267" name="Rectangle 3"/>
          <p:cNvSpPr>
            <a:spLocks noGrp="1"/>
          </p:cNvSpPr>
          <p:nvPr>
            <p:ph idx="1"/>
          </p:nvPr>
        </p:nvSpPr>
        <p:spPr>
          <a:xfrm>
            <a:off x="457200" y="1280160"/>
            <a:ext cx="8229600" cy="4739640"/>
          </a:xfrm>
          <a:prstGeom prst="rect">
            <a:avLst/>
          </a:prstGeom>
        </p:spPr>
        <p:txBody>
          <a:bodyPr>
            <a:normAutofit fontScale="85000" lnSpcReduction="20000"/>
          </a:bodyPr>
          <a:lstStyle/>
          <a:p>
            <a:pPr>
              <a:tabLst>
                <a:tab pos="461963" algn="l"/>
              </a:tabLst>
            </a:pPr>
            <a:r>
              <a:rPr lang="en-US" dirty="0">
                <a:solidFill>
                  <a:schemeClr val="tx1"/>
                </a:solidFill>
              </a:rPr>
              <a:t>Comes from the Greek words for middle (</a:t>
            </a:r>
            <a:r>
              <a:rPr lang="en-US" i="1" dirty="0">
                <a:solidFill>
                  <a:schemeClr val="tx1"/>
                </a:solidFill>
              </a:rPr>
              <a:t>meso</a:t>
            </a:r>
            <a:r>
              <a:rPr lang="en-US" dirty="0">
                <a:solidFill>
                  <a:schemeClr val="tx1"/>
                </a:solidFill>
              </a:rPr>
              <a:t>) and leaf (</a:t>
            </a:r>
            <a:r>
              <a:rPr lang="en-US" i="1" dirty="0">
                <a:solidFill>
                  <a:schemeClr val="tx1"/>
                </a:solidFill>
              </a:rPr>
              <a:t>phullon</a:t>
            </a:r>
            <a:r>
              <a:rPr lang="en-US" dirty="0">
                <a:solidFill>
                  <a:schemeClr val="tx1"/>
                </a:solidFill>
              </a:rPr>
              <a:t>)</a:t>
            </a:r>
          </a:p>
          <a:p>
            <a:pPr>
              <a:tabLst>
                <a:tab pos="461963" algn="l"/>
              </a:tabLst>
            </a:pPr>
            <a:r>
              <a:rPr lang="en-US" dirty="0">
                <a:solidFill>
                  <a:schemeClr val="tx1"/>
                </a:solidFill>
              </a:rPr>
              <a:t>Located between the upper and lower epidermis in dicot leaves</a:t>
            </a:r>
          </a:p>
          <a:p>
            <a:pPr>
              <a:tabLst>
                <a:tab pos="461963" algn="l"/>
              </a:tabLst>
            </a:pPr>
            <a:r>
              <a:rPr lang="en-US" dirty="0">
                <a:solidFill>
                  <a:schemeClr val="tx1"/>
                </a:solidFill>
              </a:rPr>
              <a:t>Typically contains two arrangements of parenchyma cells, both with chloroplasts</a:t>
            </a:r>
          </a:p>
          <a:p>
            <a:pPr lvl="1">
              <a:tabLst>
                <a:tab pos="461963" algn="l"/>
              </a:tabLst>
            </a:pPr>
            <a:r>
              <a:rPr lang="en-US" u="sng" dirty="0">
                <a:solidFill>
                  <a:schemeClr val="tx1"/>
                </a:solidFill>
              </a:rPr>
              <a:t>Palisade parenchyma</a:t>
            </a:r>
            <a:r>
              <a:rPr lang="en-US" dirty="0">
                <a:solidFill>
                  <a:schemeClr val="tx1"/>
                </a:solidFill>
              </a:rPr>
              <a:t>: column-shaped, tightly packed cells (also, palisade mesophyll)</a:t>
            </a:r>
          </a:p>
          <a:p>
            <a:pPr lvl="1">
              <a:tabLst>
                <a:tab pos="461963" algn="l"/>
              </a:tabLst>
            </a:pPr>
            <a:r>
              <a:rPr lang="en-US" u="sng" dirty="0">
                <a:solidFill>
                  <a:schemeClr val="tx1"/>
                </a:solidFill>
              </a:rPr>
              <a:t>Spongy parenchyma</a:t>
            </a:r>
            <a:r>
              <a:rPr lang="en-US" dirty="0">
                <a:solidFill>
                  <a:schemeClr val="tx1"/>
                </a:solidFill>
              </a:rPr>
              <a:t>: loosely arranged cells of irregular shape (also, spongy mesophyll)</a:t>
            </a:r>
          </a:p>
          <a:p>
            <a:pPr lvl="2">
              <a:tabLst>
                <a:tab pos="461963" algn="l"/>
              </a:tabLst>
            </a:pPr>
            <a:r>
              <a:rPr lang="en-US" sz="2800" dirty="0"/>
              <a:t>Allows gaseous exchange between leaf and atmosphere through the stomata</a:t>
            </a:r>
          </a:p>
          <a:p>
            <a:pPr lvl="2">
              <a:tabLst>
                <a:tab pos="461963" algn="l"/>
              </a:tabLst>
            </a:pPr>
            <a:r>
              <a:rPr lang="en-US" sz="2800" dirty="0">
                <a:solidFill>
                  <a:schemeClr val="tx1"/>
                </a:solidFill>
              </a:rPr>
              <a:t>Helps leaves float in aquatic plants</a:t>
            </a:r>
          </a:p>
          <a:p>
            <a:pPr>
              <a:tabLst>
                <a:tab pos="461963" algn="l"/>
              </a:tabLst>
            </a:pPr>
            <a:r>
              <a:rPr lang="en-US" u="sng" dirty="0">
                <a:solidFill>
                  <a:schemeClr val="tx1"/>
                </a:solidFill>
              </a:rPr>
              <a:t>Guard cells</a:t>
            </a:r>
            <a:r>
              <a:rPr lang="en-US" dirty="0">
                <a:solidFill>
                  <a:schemeClr val="tx1"/>
                </a:solidFill>
              </a:rPr>
              <a:t>: only epidermal cells to contain chloroplasts</a:t>
            </a:r>
          </a:p>
        </p:txBody>
      </p:sp>
    </p:spTree>
    <p:extLst>
      <p:ext uri="{BB962C8B-B14F-4D97-AF65-F5344CB8AC3E}">
        <p14:creationId xmlns:p14="http://schemas.microsoft.com/office/powerpoint/2010/main" val="35644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30.4 Figure 7</a:t>
            </a:r>
            <a:endParaRPr lang="en-US" sz="3200" dirty="0">
              <a:solidFill>
                <a:schemeClr val="accent1"/>
              </a:solidFill>
            </a:endParaRPr>
          </a:p>
        </p:txBody>
      </p:sp>
      <p:sp>
        <p:nvSpPr>
          <p:cNvPr id="3" name="TextBox 2">
            <a:extLst>
              <a:ext uri="{FF2B5EF4-FFF2-40B4-BE49-F238E27FC236}">
                <a16:creationId xmlns:a16="http://schemas.microsoft.com/office/drawing/2014/main" id="{9E5471BF-0A11-83A6-6209-6908E49DF7BE}"/>
              </a:ext>
            </a:extLst>
          </p:cNvPr>
          <p:cNvSpPr txBox="1"/>
          <p:nvPr/>
        </p:nvSpPr>
        <p:spPr>
          <a:xfrm>
            <a:off x="571500" y="2362200"/>
            <a:ext cx="1600200" cy="338554"/>
          </a:xfrm>
          <a:prstGeom prst="rect">
            <a:avLst/>
          </a:prstGeom>
          <a:noFill/>
        </p:spPr>
        <p:txBody>
          <a:bodyPr wrap="square" rtlCol="0">
            <a:spAutoFit/>
          </a:bodyPr>
          <a:lstStyle/>
          <a:p>
            <a:pPr algn="ctr"/>
            <a:r>
              <a:rPr lang="en-US" sz="800" dirty="0"/>
              <a:t>Zephyris on Wikimedia Commons. "Leaf tissue structure."</a:t>
            </a:r>
          </a:p>
        </p:txBody>
      </p:sp>
      <p:sp>
        <p:nvSpPr>
          <p:cNvPr id="4" name="TextBox 3">
            <a:extLst>
              <a:ext uri="{FF2B5EF4-FFF2-40B4-BE49-F238E27FC236}">
                <a16:creationId xmlns:a16="http://schemas.microsoft.com/office/drawing/2014/main" id="{267FC352-51C4-8D3B-FA2D-83AAD7F2D2D5}"/>
              </a:ext>
            </a:extLst>
          </p:cNvPr>
          <p:cNvSpPr txBox="1"/>
          <p:nvPr/>
        </p:nvSpPr>
        <p:spPr>
          <a:xfrm>
            <a:off x="220546" y="4876800"/>
            <a:ext cx="1905000" cy="461665"/>
          </a:xfrm>
          <a:prstGeom prst="rect">
            <a:avLst/>
          </a:prstGeom>
          <a:noFill/>
        </p:spPr>
        <p:txBody>
          <a:bodyPr wrap="square" rtlCol="0">
            <a:spAutoFit/>
          </a:bodyPr>
          <a:lstStyle/>
          <a:p>
            <a:pPr algn="ctr"/>
            <a:r>
              <a:rPr lang="en-US" sz="800" dirty="0"/>
              <a:t>Berkshire Community College Bioscience Image Library on Wikimedia Commons. "</a:t>
            </a:r>
            <a:r>
              <a:rPr lang="en-US" sz="800" i="1" dirty="0"/>
              <a:t>Ligustrum</a:t>
            </a:r>
            <a:r>
              <a:rPr lang="en-US" sz="800" dirty="0"/>
              <a:t> leaf cross section."</a:t>
            </a:r>
          </a:p>
        </p:txBody>
      </p:sp>
      <p:pic>
        <p:nvPicPr>
          <p:cNvPr id="7" name="Content Placeholder 6" descr="Figure (a) shows a leaf cross section illustration. A flat layer of rectangular cells comprise the upper and lower epidermis. A cuticle layer protects the outside of both epidermal layers. A stoma in the lower epidermis allows carbon dioxide to enter and oxygen to leave. Circular guard cells surround the pore. Sandwiched between the upper and lower epidermis is the mesophyll. The upper part of the mesophyll is comprised of columnar cells called palisade parenchyma. The lower part of the mesophyll is made up of loosely packed spongy parenchyma. Figure (b) is a scanning electron micrograph of a leaf in which all the layers described above are visible. Palisade cells are covered with small bumps, which are chloroplasts. Spongy cells are smaller and irregularly shaped. ">
            <a:extLst>
              <a:ext uri="{FF2B5EF4-FFF2-40B4-BE49-F238E27FC236}">
                <a16:creationId xmlns:a16="http://schemas.microsoft.com/office/drawing/2014/main" id="{43A0A56D-836C-FC7E-CA30-28C4BB60A666}"/>
              </a:ext>
            </a:extLst>
          </p:cNvPr>
          <p:cNvPicPr>
            <a:picLocks noGrp="1" noChangeAspect="1"/>
          </p:cNvPicPr>
          <p:nvPr>
            <p:ph idx="1"/>
          </p:nvPr>
        </p:nvPicPr>
        <p:blipFill>
          <a:blip r:embed="rId3"/>
          <a:srcRect l="24074" t="5334" r="24074" b="3000"/>
          <a:stretch/>
        </p:blipFill>
        <p:spPr>
          <a:xfrm>
            <a:off x="2128058" y="1097280"/>
            <a:ext cx="4887883" cy="48006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Vascular Bundles</a:t>
            </a:r>
            <a:endParaRPr lang="en-US" sz="3200" dirty="0">
              <a:solidFill>
                <a:schemeClr val="accent1"/>
              </a:solidFill>
            </a:endParaRPr>
          </a:p>
        </p:txBody>
      </p:sp>
      <p:sp>
        <p:nvSpPr>
          <p:cNvPr id="11267" name="Rectangle 3"/>
          <p:cNvSpPr>
            <a:spLocks noGrp="1"/>
          </p:cNvSpPr>
          <p:nvPr>
            <p:ph idx="1"/>
          </p:nvPr>
        </p:nvSpPr>
        <p:spPr>
          <a:xfrm>
            <a:off x="457199" y="1280160"/>
            <a:ext cx="4057649" cy="4739640"/>
          </a:xfrm>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dirty="0">
                <a:solidFill>
                  <a:schemeClr val="tx1"/>
                </a:solidFill>
              </a:rPr>
              <a:t>Composed of xylem and phloem tissues</a:t>
            </a:r>
          </a:p>
          <a:p>
            <a:pPr marL="1200150" lvl="1" indent="-457200">
              <a:buFont typeface="Arial" panose="020B0604020202020204" pitchFamily="34" charset="0"/>
              <a:buChar char="•"/>
              <a:tabLst>
                <a:tab pos="461963" algn="l"/>
              </a:tabLst>
            </a:pPr>
            <a:r>
              <a:rPr lang="en-US" u="sng" dirty="0">
                <a:solidFill>
                  <a:schemeClr val="tx1"/>
                </a:solidFill>
              </a:rPr>
              <a:t>Xylem</a:t>
            </a:r>
            <a:r>
              <a:rPr lang="en-US" dirty="0">
                <a:solidFill>
                  <a:schemeClr val="tx1"/>
                </a:solidFill>
              </a:rPr>
              <a:t>: consists of tracheids and vessels; transports water and minerals to leaves</a:t>
            </a:r>
          </a:p>
          <a:p>
            <a:pPr marL="1200150" lvl="1" indent="-457200">
              <a:buFont typeface="Arial" panose="020B0604020202020204" pitchFamily="34" charset="0"/>
              <a:buChar char="•"/>
              <a:tabLst>
                <a:tab pos="461963" algn="l"/>
              </a:tabLst>
            </a:pPr>
            <a:r>
              <a:rPr lang="en-US" u="sng" dirty="0">
                <a:solidFill>
                  <a:schemeClr val="tx1"/>
                </a:solidFill>
              </a:rPr>
              <a:t>Phloem</a:t>
            </a:r>
            <a:r>
              <a:rPr lang="en-US" dirty="0">
                <a:solidFill>
                  <a:schemeClr val="tx1"/>
                </a:solidFill>
              </a:rPr>
              <a:t>: transports photosynthetic products from leaves to other parts of the plant</a:t>
            </a:r>
          </a:p>
          <a:p>
            <a:pPr marL="457200" indent="-457200">
              <a:buFont typeface="Arial" panose="020B0604020202020204" pitchFamily="34" charset="0"/>
              <a:buChar char="•"/>
              <a:tabLst>
                <a:tab pos="461963" algn="l"/>
              </a:tabLst>
            </a:pPr>
            <a:r>
              <a:rPr lang="en-US" dirty="0">
                <a:solidFill>
                  <a:schemeClr val="tx1"/>
                </a:solidFill>
              </a:rPr>
              <a:t>Always contain both xylem and phloem, regardless of vascular bundle size</a:t>
            </a:r>
            <a:endParaRPr lang="en-US" dirty="0">
              <a:solidFill>
                <a:srgbClr val="0000FF"/>
              </a:solidFill>
            </a:endParaRPr>
          </a:p>
        </p:txBody>
      </p:sp>
      <p:pic>
        <p:nvPicPr>
          <p:cNvPr id="2" name="Content Placeholder 6" descr="This cross section of leaf tissue shows an oval vascular bundle. Small phloem cells make up the bottom of the bundle, and larger xylem cells make up the top. The bundle is surrounded by a ring of larger cells.">
            <a:extLst>
              <a:ext uri="{FF2B5EF4-FFF2-40B4-BE49-F238E27FC236}">
                <a16:creationId xmlns:a16="http://schemas.microsoft.com/office/drawing/2014/main" id="{F71960E4-D11A-E898-68E8-CCBD761A39E6}"/>
              </a:ext>
            </a:extLst>
          </p:cNvPr>
          <p:cNvPicPr>
            <a:picLocks noChangeAspect="1"/>
          </p:cNvPicPr>
          <p:nvPr/>
        </p:nvPicPr>
        <p:blipFill>
          <a:blip r:embed="rId2"/>
          <a:srcRect t="3666" b="8000"/>
          <a:stretch/>
        </p:blipFill>
        <p:spPr>
          <a:xfrm>
            <a:off x="4431869" y="1828800"/>
            <a:ext cx="4480781" cy="2198902"/>
          </a:xfrm>
          <a:prstGeom prst="rect">
            <a:avLst/>
          </a:prstGeom>
        </p:spPr>
      </p:pic>
      <p:sp>
        <p:nvSpPr>
          <p:cNvPr id="4" name="TextBox 3">
            <a:extLst>
              <a:ext uri="{FF2B5EF4-FFF2-40B4-BE49-F238E27FC236}">
                <a16:creationId xmlns:a16="http://schemas.microsoft.com/office/drawing/2014/main" id="{4C0771E0-CEFB-6AD7-E606-BAB45A5CE1FC}"/>
              </a:ext>
            </a:extLst>
          </p:cNvPr>
          <p:cNvSpPr txBox="1"/>
          <p:nvPr/>
        </p:nvSpPr>
        <p:spPr>
          <a:xfrm>
            <a:off x="5093491" y="4027702"/>
            <a:ext cx="3157539" cy="738664"/>
          </a:xfrm>
          <a:prstGeom prst="rect">
            <a:avLst/>
          </a:prstGeom>
          <a:noFill/>
        </p:spPr>
        <p:txBody>
          <a:bodyPr wrap="square" rtlCol="0">
            <a:spAutoFit/>
          </a:bodyPr>
          <a:lstStyle/>
          <a:p>
            <a:pPr algn="ctr"/>
            <a:r>
              <a:rPr lang="en-US" sz="1400" b="1" dirty="0"/>
              <a:t>30.4 Figure 8: </a:t>
            </a:r>
            <a:r>
              <a:rPr lang="en-US" sz="1400" dirty="0"/>
              <a:t>This cross section of leaf tissue shows xylem and phloem in the vascular bundle of a </a:t>
            </a:r>
            <a:r>
              <a:rPr lang="en-US" sz="1400" i="1" dirty="0"/>
              <a:t>Ligustrum</a:t>
            </a:r>
            <a:r>
              <a:rPr lang="en-US" sz="1400" dirty="0"/>
              <a:t> leaf.</a:t>
            </a:r>
          </a:p>
        </p:txBody>
      </p:sp>
      <p:sp>
        <p:nvSpPr>
          <p:cNvPr id="5" name="TextBox 4">
            <a:extLst>
              <a:ext uri="{FF2B5EF4-FFF2-40B4-BE49-F238E27FC236}">
                <a16:creationId xmlns:a16="http://schemas.microsoft.com/office/drawing/2014/main" id="{36767992-437D-C387-CA5A-28332CCF29C9}"/>
              </a:ext>
            </a:extLst>
          </p:cNvPr>
          <p:cNvSpPr txBox="1"/>
          <p:nvPr/>
        </p:nvSpPr>
        <p:spPr>
          <a:xfrm>
            <a:off x="5757860" y="4759222"/>
            <a:ext cx="1828800" cy="461665"/>
          </a:xfrm>
          <a:prstGeom prst="rect">
            <a:avLst/>
          </a:prstGeom>
          <a:noFill/>
        </p:spPr>
        <p:txBody>
          <a:bodyPr wrap="square" rtlCol="0">
            <a:spAutoFit/>
          </a:bodyPr>
          <a:lstStyle/>
          <a:p>
            <a:pPr algn="ctr"/>
            <a:r>
              <a:rPr lang="en-US" sz="800" dirty="0"/>
              <a:t>Berkshire Community College Bioscience Image Library on Wikimedia Commons. "Midrib tissues."</a:t>
            </a:r>
          </a:p>
        </p:txBody>
      </p:sp>
    </p:spTree>
    <p:extLst>
      <p:ext uri="{BB962C8B-B14F-4D97-AF65-F5344CB8AC3E}">
        <p14:creationId xmlns:p14="http://schemas.microsoft.com/office/powerpoint/2010/main" val="378296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Leaf Adaptations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dirty="0">
                <a:solidFill>
                  <a:schemeClr val="tx1"/>
                </a:solidFill>
              </a:rPr>
              <a:t>In cold environments:</a:t>
            </a:r>
          </a:p>
          <a:p>
            <a:pPr>
              <a:tabLst>
                <a:tab pos="461963" algn="l"/>
              </a:tabLst>
            </a:pPr>
            <a:r>
              <a:rPr lang="en-US" dirty="0">
                <a:solidFill>
                  <a:schemeClr val="tx1"/>
                </a:solidFill>
              </a:rPr>
              <a:t>Coniferous plants (spruce, fir, pine) have needlelike leaves with sunken stomata and smaller surface area.</a:t>
            </a:r>
          </a:p>
          <a:p>
            <a:pPr lvl="1">
              <a:tabLst>
                <a:tab pos="461963" algn="l"/>
              </a:tabLst>
            </a:pPr>
            <a:r>
              <a:rPr lang="en-US" dirty="0"/>
              <a:t>Aid in reducing water loss</a:t>
            </a:r>
            <a:endParaRPr lang="en-US" dirty="0">
              <a:solidFill>
                <a:schemeClr val="tx1"/>
              </a:solidFill>
            </a:endParaRPr>
          </a:p>
          <a:p>
            <a:pPr marL="0" indent="0">
              <a:buNone/>
              <a:tabLst>
                <a:tab pos="461963" algn="l"/>
              </a:tabLst>
            </a:pPr>
            <a:r>
              <a:rPr lang="en-US" dirty="0">
                <a:solidFill>
                  <a:schemeClr val="tx1"/>
                </a:solidFill>
              </a:rPr>
              <a:t>In hot environments:</a:t>
            </a:r>
          </a:p>
          <a:p>
            <a:pPr>
              <a:tabLst>
                <a:tab pos="461963" algn="l"/>
              </a:tabLst>
            </a:pPr>
            <a:r>
              <a:rPr lang="en-US" dirty="0">
                <a:solidFill>
                  <a:schemeClr val="tx1"/>
                </a:solidFill>
              </a:rPr>
              <a:t>Cacti have spine leaves and succulent stems that help to conserve water.</a:t>
            </a:r>
          </a:p>
          <a:p>
            <a:pPr marL="0" indent="0">
              <a:buNone/>
              <a:tabLst>
                <a:tab pos="461963" algn="l"/>
              </a:tabLst>
            </a:pPr>
            <a:r>
              <a:rPr lang="en-US" dirty="0">
                <a:solidFill>
                  <a:schemeClr val="tx1"/>
                </a:solidFill>
              </a:rPr>
              <a:t>In aquatic environments:</a:t>
            </a:r>
          </a:p>
          <a:p>
            <a:pPr>
              <a:tabLst>
                <a:tab pos="461963" algn="l"/>
              </a:tabLst>
            </a:pPr>
            <a:r>
              <a:rPr lang="en-US" dirty="0">
                <a:solidFill>
                  <a:schemeClr val="tx1"/>
                </a:solidFill>
              </a:rPr>
              <a:t>Plants have wide lamina for floating and a waxy cuticle to repel water.</a:t>
            </a:r>
            <a:endParaRPr lang="en-US" dirty="0">
              <a:solidFill>
                <a:srgbClr val="0000FF"/>
              </a:solidFill>
            </a:endParaRPr>
          </a:p>
        </p:txBody>
      </p:sp>
    </p:spTree>
    <p:extLst>
      <p:ext uri="{BB962C8B-B14F-4D97-AF65-F5344CB8AC3E}">
        <p14:creationId xmlns:p14="http://schemas.microsoft.com/office/powerpoint/2010/main" val="194211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 Adaptations in Resource-Deficient Environments</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xfrm>
            <a:off x="457200" y="1280160"/>
            <a:ext cx="3505200" cy="4739640"/>
          </a:xfrm>
          <a:prstGeom prst="rect">
            <a:avLst/>
          </a:prstGeom>
        </p:spPr>
        <p:txBody>
          <a:bodyPr>
            <a:normAutofit fontScale="77500" lnSpcReduction="20000"/>
          </a:bodyPr>
          <a:lstStyle/>
          <a:p>
            <a:pPr marL="0" indent="0">
              <a:buNone/>
              <a:tabLst>
                <a:tab pos="461963" algn="l"/>
              </a:tabLst>
            </a:pPr>
            <a:r>
              <a:rPr lang="en-US" dirty="0">
                <a:solidFill>
                  <a:schemeClr val="tx1"/>
                </a:solidFill>
              </a:rPr>
              <a:t>In the tropical rainforest, light is scarce, so many plants have broad leaves to maximize sunlight capture.</a:t>
            </a:r>
          </a:p>
          <a:p>
            <a:pPr marL="457200" indent="-457200">
              <a:buFont typeface="Arial" panose="020B0604020202020204" pitchFamily="34" charset="0"/>
              <a:buChar char="•"/>
              <a:tabLst>
                <a:tab pos="461963" algn="l"/>
              </a:tabLst>
            </a:pPr>
            <a:r>
              <a:rPr lang="en-US" dirty="0">
                <a:solidFill>
                  <a:schemeClr val="tx1"/>
                </a:solidFill>
              </a:rPr>
              <a:t>Others are epiphytes and grow on other plants that serve as physical supports and sources of rain and minerals.</a:t>
            </a:r>
          </a:p>
          <a:p>
            <a:pPr marL="1200150" lvl="1" indent="-457200">
              <a:buFont typeface="Arial" panose="020B0604020202020204" pitchFamily="34" charset="0"/>
              <a:buChar char="•"/>
              <a:tabLst>
                <a:tab pos="461963" algn="l"/>
              </a:tabLst>
            </a:pPr>
            <a:r>
              <a:rPr lang="en-US" dirty="0"/>
              <a:t>Have specialized tissues to capture and store water</a:t>
            </a:r>
            <a:endParaRPr lang="en-US" dirty="0">
              <a:solidFill>
                <a:schemeClr val="tx1"/>
              </a:solidFill>
            </a:endParaRPr>
          </a:p>
          <a:p>
            <a:pPr marL="1200150" lvl="1" indent="-457200">
              <a:buFont typeface="Arial" panose="020B0604020202020204" pitchFamily="34" charset="0"/>
              <a:buChar char="•"/>
              <a:tabLst>
                <a:tab pos="461963" algn="l"/>
              </a:tabLst>
            </a:pPr>
            <a:r>
              <a:rPr lang="en-US" u="sng" dirty="0">
                <a:solidFill>
                  <a:schemeClr val="tx1"/>
                </a:solidFill>
              </a:rPr>
              <a:t>Examples</a:t>
            </a:r>
            <a:r>
              <a:rPr lang="en-US" dirty="0">
                <a:solidFill>
                  <a:schemeClr val="tx1"/>
                </a:solidFill>
              </a:rPr>
              <a:t>: bromeliads (pineapple family), ferns, and orchids</a:t>
            </a:r>
          </a:p>
        </p:txBody>
      </p:sp>
      <p:pic>
        <p:nvPicPr>
          <p:cNvPr id="2" name="Content Placeholder 10" descr="A photograph of Spanish moss in the branches of an oak tree">
            <a:extLst>
              <a:ext uri="{FF2B5EF4-FFF2-40B4-BE49-F238E27FC236}">
                <a16:creationId xmlns:a16="http://schemas.microsoft.com/office/drawing/2014/main" id="{B9E5414B-5527-2AEB-3D29-76FFF72E0ED7}"/>
              </a:ext>
            </a:extLst>
          </p:cNvPr>
          <p:cNvPicPr>
            <a:picLocks noChangeAspect="1"/>
          </p:cNvPicPr>
          <p:nvPr/>
        </p:nvPicPr>
        <p:blipFill>
          <a:blip r:embed="rId2"/>
          <a:srcRect l="30556" t="5334" r="29629" b="4044"/>
          <a:stretch/>
        </p:blipFill>
        <p:spPr>
          <a:xfrm>
            <a:off x="4024503" y="1451484"/>
            <a:ext cx="2411960" cy="3049965"/>
          </a:xfrm>
          <a:prstGeom prst="rect">
            <a:avLst/>
          </a:prstGeom>
        </p:spPr>
      </p:pic>
      <p:sp>
        <p:nvSpPr>
          <p:cNvPr id="5" name="TextBox 4">
            <a:extLst>
              <a:ext uri="{FF2B5EF4-FFF2-40B4-BE49-F238E27FC236}">
                <a16:creationId xmlns:a16="http://schemas.microsoft.com/office/drawing/2014/main" id="{B355F60C-17FF-5530-F3DC-DC2D03608BE2}"/>
              </a:ext>
            </a:extLst>
          </p:cNvPr>
          <p:cNvSpPr txBox="1"/>
          <p:nvPr/>
        </p:nvSpPr>
        <p:spPr>
          <a:xfrm>
            <a:off x="3962400" y="4497765"/>
            <a:ext cx="2536166" cy="1169551"/>
          </a:xfrm>
          <a:prstGeom prst="rect">
            <a:avLst/>
          </a:prstGeom>
          <a:noFill/>
        </p:spPr>
        <p:txBody>
          <a:bodyPr wrap="square" rtlCol="0">
            <a:spAutoFit/>
          </a:bodyPr>
          <a:lstStyle/>
          <a:p>
            <a:pPr algn="ctr"/>
            <a:r>
              <a:rPr lang="en-US" sz="1400" b="1" dirty="0"/>
              <a:t>30.4 Figure 9: </a:t>
            </a:r>
            <a:r>
              <a:rPr lang="en-US" sz="1400" dirty="0"/>
              <a:t>One of the most well-known bromeliads is Spanish moss (</a:t>
            </a:r>
            <a:r>
              <a:rPr lang="en-US" sz="1400" i="1" dirty="0"/>
              <a:t>Tillandsia usneoides</a:t>
            </a:r>
            <a:r>
              <a:rPr lang="en-US" sz="1400" dirty="0"/>
              <a:t>), shown here in an oak tree.</a:t>
            </a:r>
          </a:p>
        </p:txBody>
      </p:sp>
      <p:sp>
        <p:nvSpPr>
          <p:cNvPr id="7" name="TextBox 6">
            <a:extLst>
              <a:ext uri="{FF2B5EF4-FFF2-40B4-BE49-F238E27FC236}">
                <a16:creationId xmlns:a16="http://schemas.microsoft.com/office/drawing/2014/main" id="{C07C0C1A-3C26-897B-CCE8-CE173F940DEB}"/>
              </a:ext>
            </a:extLst>
          </p:cNvPr>
          <p:cNvSpPr txBox="1"/>
          <p:nvPr/>
        </p:nvSpPr>
        <p:spPr>
          <a:xfrm>
            <a:off x="4392283" y="5605046"/>
            <a:ext cx="1676400" cy="338554"/>
          </a:xfrm>
          <a:prstGeom prst="rect">
            <a:avLst/>
          </a:prstGeom>
          <a:noFill/>
        </p:spPr>
        <p:txBody>
          <a:bodyPr wrap="square" rtlCol="0">
            <a:spAutoFit/>
          </a:bodyPr>
          <a:lstStyle/>
          <a:p>
            <a:pPr algn="ctr"/>
            <a:r>
              <a:rPr lang="en-US" sz="800" dirty="0"/>
              <a:t>Homer Edward Price on Wikimedia Commons. "Spanish moss."</a:t>
            </a:r>
          </a:p>
        </p:txBody>
      </p:sp>
      <p:pic>
        <p:nvPicPr>
          <p:cNvPr id="9" name="Content Placeholder 6" descr="A photograph of an orchid growing from a tree">
            <a:extLst>
              <a:ext uri="{FF2B5EF4-FFF2-40B4-BE49-F238E27FC236}">
                <a16:creationId xmlns:a16="http://schemas.microsoft.com/office/drawing/2014/main" id="{DD26F4F5-34AA-3BF3-043C-F28525ECB63B}"/>
              </a:ext>
            </a:extLst>
          </p:cNvPr>
          <p:cNvPicPr>
            <a:picLocks noChangeAspect="1"/>
          </p:cNvPicPr>
          <p:nvPr/>
        </p:nvPicPr>
        <p:blipFill>
          <a:blip r:embed="rId3"/>
          <a:srcRect l="32408" t="7043" r="33334" b="4043"/>
          <a:stretch/>
        </p:blipFill>
        <p:spPr>
          <a:xfrm>
            <a:off x="6586268" y="1170711"/>
            <a:ext cx="2323983" cy="3350835"/>
          </a:xfrm>
          <a:prstGeom prst="rect">
            <a:avLst/>
          </a:prstGeom>
        </p:spPr>
      </p:pic>
      <p:sp>
        <p:nvSpPr>
          <p:cNvPr id="6" name="TextBox 5">
            <a:extLst>
              <a:ext uri="{FF2B5EF4-FFF2-40B4-BE49-F238E27FC236}">
                <a16:creationId xmlns:a16="http://schemas.microsoft.com/office/drawing/2014/main" id="{29FAE24C-BB04-1A6F-0F3A-8A4F81913BDA}"/>
              </a:ext>
            </a:extLst>
          </p:cNvPr>
          <p:cNvSpPr txBox="1"/>
          <p:nvPr/>
        </p:nvSpPr>
        <p:spPr>
          <a:xfrm>
            <a:off x="6586268" y="4497765"/>
            <a:ext cx="2329132" cy="523220"/>
          </a:xfrm>
          <a:prstGeom prst="rect">
            <a:avLst/>
          </a:prstGeom>
          <a:noFill/>
        </p:spPr>
        <p:txBody>
          <a:bodyPr wrap="square" rtlCol="0">
            <a:spAutoFit/>
          </a:bodyPr>
          <a:lstStyle/>
          <a:p>
            <a:pPr algn="ctr"/>
            <a:r>
              <a:rPr lang="en-US" sz="1400" b="1" dirty="0"/>
              <a:t>30.4 Figure 10: </a:t>
            </a:r>
            <a:r>
              <a:rPr lang="en-US" sz="1400" dirty="0"/>
              <a:t>Pictured is an epiphytic orchid.</a:t>
            </a:r>
          </a:p>
        </p:txBody>
      </p:sp>
      <p:sp>
        <p:nvSpPr>
          <p:cNvPr id="8" name="TextBox 7">
            <a:extLst>
              <a:ext uri="{FF2B5EF4-FFF2-40B4-BE49-F238E27FC236}">
                <a16:creationId xmlns:a16="http://schemas.microsoft.com/office/drawing/2014/main" id="{940A597C-C251-D4B3-797F-365CEDD653F9}"/>
              </a:ext>
            </a:extLst>
          </p:cNvPr>
          <p:cNvSpPr txBox="1"/>
          <p:nvPr/>
        </p:nvSpPr>
        <p:spPr>
          <a:xfrm>
            <a:off x="6732917" y="5020985"/>
            <a:ext cx="2035834" cy="338554"/>
          </a:xfrm>
          <a:prstGeom prst="rect">
            <a:avLst/>
          </a:prstGeom>
          <a:noFill/>
        </p:spPr>
        <p:txBody>
          <a:bodyPr wrap="square" rtlCol="0">
            <a:spAutoFit/>
          </a:bodyPr>
          <a:lstStyle/>
          <a:p>
            <a:pPr algn="ctr"/>
            <a:r>
              <a:rPr lang="en-US" sz="800" dirty="0"/>
              <a:t>Pranab Kumar Ojah on Wikimedia Commons. "Foxtail orchid."</a:t>
            </a:r>
          </a:p>
        </p:txBody>
      </p:sp>
    </p:spTree>
    <p:extLst>
      <p:ext uri="{BB962C8B-B14F-4D97-AF65-F5344CB8AC3E}">
        <p14:creationId xmlns:p14="http://schemas.microsoft.com/office/powerpoint/2010/main" val="390007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 Adaptations in Resource-Deficient Environments</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2301240"/>
          </a:xfrm>
          <a:prstGeom prst="rect">
            <a:avLst/>
          </a:prstGeom>
        </p:spPr>
        <p:txBody>
          <a:bodyPr>
            <a:normAutofit fontScale="92500" lnSpcReduction="20000"/>
          </a:bodyPr>
          <a:lstStyle/>
          <a:p>
            <a:pPr marL="0" indent="0">
              <a:buNone/>
              <a:tabLst>
                <a:tab pos="461963" algn="l"/>
              </a:tabLst>
            </a:pPr>
            <a:r>
              <a:rPr lang="en-US" dirty="0">
                <a:solidFill>
                  <a:schemeClr val="tx1"/>
                </a:solidFill>
              </a:rPr>
              <a:t>Some plants have special adaptations to survive in nutrient-poor environments.</a:t>
            </a:r>
          </a:p>
          <a:p>
            <a:pPr marL="457200" indent="-457200">
              <a:buFont typeface="Arial" panose="020B0604020202020204" pitchFamily="34" charset="0"/>
              <a:buChar char="•"/>
              <a:tabLst>
                <a:tab pos="461963" algn="l"/>
              </a:tabLst>
            </a:pPr>
            <a:r>
              <a:rPr lang="en-US" dirty="0">
                <a:solidFill>
                  <a:schemeClr val="tx1"/>
                </a:solidFill>
              </a:rPr>
              <a:t>Carnivorous plants have modified leaves to capture insects for nitrogen.</a:t>
            </a:r>
          </a:p>
          <a:p>
            <a:pPr marL="1200150" lvl="1" indent="-457200">
              <a:buFont typeface="Arial" panose="020B0604020202020204" pitchFamily="34" charset="0"/>
              <a:buChar char="•"/>
              <a:tabLst>
                <a:tab pos="461963" algn="l"/>
              </a:tabLst>
            </a:pPr>
            <a:r>
              <a:rPr lang="en-US" dirty="0">
                <a:solidFill>
                  <a:schemeClr val="tx1"/>
                </a:solidFill>
              </a:rPr>
              <a:t>Grow in bogs where soil is low in nitrogen</a:t>
            </a:r>
          </a:p>
          <a:p>
            <a:pPr marL="1200150" lvl="1" indent="-457200">
              <a:buFont typeface="Arial" panose="020B0604020202020204" pitchFamily="34" charset="0"/>
              <a:buChar char="•"/>
              <a:tabLst>
                <a:tab pos="461963" algn="l"/>
              </a:tabLst>
            </a:pPr>
            <a:r>
              <a:rPr lang="en-US" u="sng" dirty="0">
                <a:solidFill>
                  <a:schemeClr val="tx1"/>
                </a:solidFill>
              </a:rPr>
              <a:t>Examples</a:t>
            </a:r>
            <a:r>
              <a:rPr lang="en-US" dirty="0">
                <a:solidFill>
                  <a:schemeClr val="tx1"/>
                </a:solidFill>
              </a:rPr>
              <a:t>: Venus flytrap and pitcher plants</a:t>
            </a:r>
          </a:p>
        </p:txBody>
      </p:sp>
      <p:sp>
        <p:nvSpPr>
          <p:cNvPr id="3" name="TextBox 2">
            <a:extLst>
              <a:ext uri="{FF2B5EF4-FFF2-40B4-BE49-F238E27FC236}">
                <a16:creationId xmlns:a16="http://schemas.microsoft.com/office/drawing/2014/main" id="{27FFCF2B-17B3-7564-0BF1-D905AD2CD03B}"/>
              </a:ext>
            </a:extLst>
          </p:cNvPr>
          <p:cNvSpPr txBox="1"/>
          <p:nvPr/>
        </p:nvSpPr>
        <p:spPr>
          <a:xfrm>
            <a:off x="76200" y="3562350"/>
            <a:ext cx="3048000" cy="2462213"/>
          </a:xfrm>
          <a:prstGeom prst="rect">
            <a:avLst/>
          </a:prstGeom>
          <a:noFill/>
        </p:spPr>
        <p:txBody>
          <a:bodyPr wrap="square" rtlCol="0">
            <a:spAutoFit/>
          </a:bodyPr>
          <a:lstStyle/>
          <a:p>
            <a:r>
              <a:rPr lang="en-US" sz="1400" b="1" dirty="0"/>
              <a:t>30.4 Figure 11: </a:t>
            </a:r>
            <a:r>
              <a:rPr lang="en-US" sz="1400" dirty="0"/>
              <a:t>(a) The Venus flytrap has modified leaves that can capture insects. When an unlucky insect touches the trigger hairs inside the leaf, the trap suddenly closes. (b) The opening of the pitcher plant is lined with a slippery wax. Insects crawling on the lip slip and fall into a pool of water in the bottom of the pitcher, where they are digested by bacteria. The plant then absorbs the smaller molecules.</a:t>
            </a:r>
          </a:p>
        </p:txBody>
      </p:sp>
      <p:sp>
        <p:nvSpPr>
          <p:cNvPr id="4" name="TextBox 3">
            <a:extLst>
              <a:ext uri="{FF2B5EF4-FFF2-40B4-BE49-F238E27FC236}">
                <a16:creationId xmlns:a16="http://schemas.microsoft.com/office/drawing/2014/main" id="{DF8F62CC-DFCB-A10A-35C7-ABD57DF585DF}"/>
              </a:ext>
            </a:extLst>
          </p:cNvPr>
          <p:cNvSpPr txBox="1"/>
          <p:nvPr/>
        </p:nvSpPr>
        <p:spPr>
          <a:xfrm>
            <a:off x="3429000" y="5809119"/>
            <a:ext cx="2362200" cy="215444"/>
          </a:xfrm>
          <a:prstGeom prst="rect">
            <a:avLst/>
          </a:prstGeom>
          <a:noFill/>
        </p:spPr>
        <p:txBody>
          <a:bodyPr wrap="square" rtlCol="0">
            <a:spAutoFit/>
          </a:bodyPr>
          <a:lstStyle/>
          <a:p>
            <a:pPr algn="ctr"/>
            <a:r>
              <a:rPr lang="en-US" sz="800" dirty="0"/>
              <a:t>Björn S… on Wikimedia Commons. "Venus flytrap."</a:t>
            </a:r>
          </a:p>
        </p:txBody>
      </p:sp>
      <p:sp>
        <p:nvSpPr>
          <p:cNvPr id="5" name="TextBox 4">
            <a:extLst>
              <a:ext uri="{FF2B5EF4-FFF2-40B4-BE49-F238E27FC236}">
                <a16:creationId xmlns:a16="http://schemas.microsoft.com/office/drawing/2014/main" id="{6B9CACB3-2F85-7093-623D-56293A2C8BF6}"/>
              </a:ext>
            </a:extLst>
          </p:cNvPr>
          <p:cNvSpPr txBox="1"/>
          <p:nvPr/>
        </p:nvSpPr>
        <p:spPr>
          <a:xfrm>
            <a:off x="6172200" y="5810845"/>
            <a:ext cx="2819400" cy="215444"/>
          </a:xfrm>
          <a:prstGeom prst="rect">
            <a:avLst/>
          </a:prstGeom>
          <a:noFill/>
        </p:spPr>
        <p:txBody>
          <a:bodyPr wrap="square" rtlCol="0">
            <a:spAutoFit/>
          </a:bodyPr>
          <a:lstStyle/>
          <a:p>
            <a:pPr algn="ctr"/>
            <a:r>
              <a:rPr lang="en-US" sz="800" dirty="0"/>
              <a:t>Chinmayee Mishra on Wikimedia Commons. "Pitcher plant."</a:t>
            </a:r>
          </a:p>
        </p:txBody>
      </p:sp>
      <p:pic>
        <p:nvPicPr>
          <p:cNvPr id="6" name="Content Placeholder 6" descr="Two images of carnivorous plants">
            <a:extLst>
              <a:ext uri="{FF2B5EF4-FFF2-40B4-BE49-F238E27FC236}">
                <a16:creationId xmlns:a16="http://schemas.microsoft.com/office/drawing/2014/main" id="{D60543BA-ABAE-08EC-9B20-9DFBC46C82A5}"/>
              </a:ext>
            </a:extLst>
          </p:cNvPr>
          <p:cNvPicPr>
            <a:picLocks noChangeAspect="1"/>
          </p:cNvPicPr>
          <p:nvPr/>
        </p:nvPicPr>
        <p:blipFill>
          <a:blip r:embed="rId2"/>
          <a:srcRect l="1852" t="5333" r="1852" b="26333"/>
          <a:stretch/>
        </p:blipFill>
        <p:spPr>
          <a:xfrm>
            <a:off x="3288742" y="3646211"/>
            <a:ext cx="5486400" cy="2162908"/>
          </a:xfrm>
          <a:prstGeom prst="rect">
            <a:avLst/>
          </a:prstGeom>
        </p:spPr>
      </p:pic>
    </p:spTree>
    <p:extLst>
      <p:ext uri="{BB962C8B-B14F-4D97-AF65-F5344CB8AC3E}">
        <p14:creationId xmlns:p14="http://schemas.microsoft.com/office/powerpoint/2010/main" val="283412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 Adaptations in Resource-Deficient Environments</a:t>
            </a:r>
            <a:r>
              <a:rPr lang="en-US" sz="1400" baseline="-25000" dirty="0"/>
              <a:t>3</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2606040"/>
          </a:xfrm>
          <a:prstGeom prst="rect">
            <a:avLst/>
          </a:prstGeom>
        </p:spPr>
        <p:txBody>
          <a:bodyPr>
            <a:normAutofit fontScale="62500" lnSpcReduction="20000"/>
          </a:bodyPr>
          <a:lstStyle/>
          <a:p>
            <a:pPr marL="0" indent="0">
              <a:buNone/>
              <a:tabLst>
                <a:tab pos="461963" algn="l"/>
              </a:tabLst>
            </a:pPr>
            <a:r>
              <a:rPr lang="en-US" dirty="0">
                <a:solidFill>
                  <a:schemeClr val="tx1"/>
                </a:solidFill>
              </a:rPr>
              <a:t>Swamp plants have adaptations that enable them to thrive in wet areas.</a:t>
            </a:r>
          </a:p>
          <a:p>
            <a:pPr marL="457200" indent="-457200">
              <a:buFont typeface="Arial" panose="020B0604020202020204" pitchFamily="34" charset="0"/>
              <a:buChar char="•"/>
              <a:tabLst>
                <a:tab pos="461963" algn="l"/>
              </a:tabLst>
            </a:pPr>
            <a:r>
              <a:rPr lang="en-US" dirty="0">
                <a:solidFill>
                  <a:schemeClr val="tx1"/>
                </a:solidFill>
              </a:rPr>
              <a:t>Grow roots submerged underwater</a:t>
            </a:r>
          </a:p>
          <a:p>
            <a:pPr marL="457200" indent="-457200">
              <a:buFont typeface="Arial" panose="020B0604020202020204" pitchFamily="34" charset="0"/>
              <a:buChar char="•"/>
              <a:tabLst>
                <a:tab pos="461963" algn="l"/>
              </a:tabLst>
            </a:pPr>
            <a:r>
              <a:rPr lang="en-US" dirty="0">
                <a:solidFill>
                  <a:schemeClr val="tx1"/>
                </a:solidFill>
              </a:rPr>
              <a:t>Unstable soil and little oxygen to reach the roots</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mangroves</a:t>
            </a:r>
            <a:r>
              <a:rPr lang="en-US" dirty="0"/>
              <a:t> (</a:t>
            </a:r>
            <a:r>
              <a:rPr lang="en-US" i="1" dirty="0"/>
              <a:t>Rhizophora</a:t>
            </a:r>
            <a:r>
              <a:rPr lang="en-US" dirty="0"/>
              <a:t> sp.) producing</a:t>
            </a:r>
            <a:r>
              <a:rPr lang="en-US" dirty="0">
                <a:solidFill>
                  <a:schemeClr val="tx1"/>
                </a:solidFill>
              </a:rPr>
              <a:t> aboveground roots for support in coastal waters</a:t>
            </a:r>
          </a:p>
          <a:p>
            <a:pPr marL="1200150" lvl="1" indent="-457200">
              <a:buFont typeface="Arial" panose="020B0604020202020204" pitchFamily="34" charset="0"/>
              <a:buChar char="•"/>
              <a:tabLst>
                <a:tab pos="461963" algn="l"/>
              </a:tabLst>
            </a:pPr>
            <a:r>
              <a:rPr lang="en-US" u="sng" dirty="0">
                <a:solidFill>
                  <a:schemeClr val="tx1"/>
                </a:solidFill>
              </a:rPr>
              <a:t>Pneumatophores</a:t>
            </a:r>
            <a:r>
              <a:rPr lang="en-US" dirty="0">
                <a:solidFill>
                  <a:schemeClr val="tx1"/>
                </a:solidFill>
              </a:rPr>
              <a:t>: specialized roots for gas exchange in aquatic environments</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wild rice having large air spaces in their roots</a:t>
            </a:r>
          </a:p>
          <a:p>
            <a:pPr marL="1200150" lvl="1" indent="-457200">
              <a:buFont typeface="Arial" panose="020B0604020202020204" pitchFamily="34" charset="0"/>
              <a:buChar char="•"/>
              <a:tabLst>
                <a:tab pos="461963" algn="l"/>
              </a:tabLst>
            </a:pPr>
            <a:r>
              <a:rPr lang="en-US" u="sng" dirty="0">
                <a:solidFill>
                  <a:schemeClr val="tx1"/>
                </a:solidFill>
              </a:rPr>
              <a:t>Aerenchyma</a:t>
            </a:r>
            <a:r>
              <a:rPr lang="en-US" dirty="0">
                <a:solidFill>
                  <a:schemeClr val="tx1"/>
                </a:solidFill>
              </a:rPr>
              <a:t>: air-filled tissue in aquatic plant roots for oxygen diffusion</a:t>
            </a:r>
            <a:endParaRPr lang="en-US" dirty="0">
              <a:solidFill>
                <a:srgbClr val="0000FF"/>
              </a:solidFill>
            </a:endParaRPr>
          </a:p>
        </p:txBody>
      </p:sp>
      <p:sp>
        <p:nvSpPr>
          <p:cNvPr id="3" name="TextBox 2">
            <a:extLst>
              <a:ext uri="{FF2B5EF4-FFF2-40B4-BE49-F238E27FC236}">
                <a16:creationId xmlns:a16="http://schemas.microsoft.com/office/drawing/2014/main" id="{13163ACF-C960-E1EB-84DD-76B8398619E3}"/>
              </a:ext>
            </a:extLst>
          </p:cNvPr>
          <p:cNvSpPr txBox="1"/>
          <p:nvPr/>
        </p:nvSpPr>
        <p:spPr>
          <a:xfrm>
            <a:off x="153080" y="3761958"/>
            <a:ext cx="2590120" cy="2246769"/>
          </a:xfrm>
          <a:prstGeom prst="rect">
            <a:avLst/>
          </a:prstGeom>
          <a:noFill/>
        </p:spPr>
        <p:txBody>
          <a:bodyPr wrap="square" rtlCol="0">
            <a:spAutoFit/>
          </a:bodyPr>
          <a:lstStyle/>
          <a:p>
            <a:r>
              <a:rPr lang="en-US" sz="1400" b="1" dirty="0"/>
              <a:t>30.4 Figure 12: </a:t>
            </a:r>
            <a:r>
              <a:rPr lang="en-US" sz="1400" dirty="0"/>
              <a:t>(a) The branches of mangrove trees develop aerial roots. (b) Cypress trees and some mangrove species have upward-growing roots, called pneumatophores. (c) Aquatic plants, such as the common bulrush, have large spaces in the stem and root cortex called aerenchyma.</a:t>
            </a:r>
          </a:p>
        </p:txBody>
      </p:sp>
      <p:sp>
        <p:nvSpPr>
          <p:cNvPr id="4" name="TextBox 3">
            <a:extLst>
              <a:ext uri="{FF2B5EF4-FFF2-40B4-BE49-F238E27FC236}">
                <a16:creationId xmlns:a16="http://schemas.microsoft.com/office/drawing/2014/main" id="{22390AE5-AB0D-E495-DA62-EE21CA7514E7}"/>
              </a:ext>
            </a:extLst>
          </p:cNvPr>
          <p:cNvSpPr txBox="1"/>
          <p:nvPr/>
        </p:nvSpPr>
        <p:spPr>
          <a:xfrm>
            <a:off x="3048002" y="5633800"/>
            <a:ext cx="1447800" cy="338554"/>
          </a:xfrm>
          <a:prstGeom prst="rect">
            <a:avLst/>
          </a:prstGeom>
          <a:noFill/>
        </p:spPr>
        <p:txBody>
          <a:bodyPr wrap="square" rtlCol="0">
            <a:spAutoFit/>
          </a:bodyPr>
          <a:lstStyle/>
          <a:p>
            <a:pPr algn="ctr"/>
            <a:r>
              <a:rPr lang="en-US" sz="800" dirty="0"/>
              <a:t>Katja Schulz on Wikimedia Commons. "Red mangroves."</a:t>
            </a:r>
          </a:p>
        </p:txBody>
      </p:sp>
      <p:sp>
        <p:nvSpPr>
          <p:cNvPr id="5" name="TextBox 4">
            <a:extLst>
              <a:ext uri="{FF2B5EF4-FFF2-40B4-BE49-F238E27FC236}">
                <a16:creationId xmlns:a16="http://schemas.microsoft.com/office/drawing/2014/main" id="{BDE2C6C6-958D-8E08-75C3-6B0FE03BE466}"/>
              </a:ext>
            </a:extLst>
          </p:cNvPr>
          <p:cNvSpPr txBox="1"/>
          <p:nvPr/>
        </p:nvSpPr>
        <p:spPr>
          <a:xfrm>
            <a:off x="5133974" y="5633800"/>
            <a:ext cx="1524000" cy="461665"/>
          </a:xfrm>
          <a:prstGeom prst="rect">
            <a:avLst/>
          </a:prstGeom>
          <a:noFill/>
        </p:spPr>
        <p:txBody>
          <a:bodyPr wrap="square" rtlCol="0">
            <a:spAutoFit/>
          </a:bodyPr>
          <a:lstStyle/>
          <a:p>
            <a:pPr algn="ctr"/>
            <a:r>
              <a:rPr lang="en-US" sz="800" dirty="0"/>
              <a:t>Art Anderso on Wikimedia Commons. "Cypress knees."</a:t>
            </a:r>
          </a:p>
          <a:p>
            <a:pPr algn="ctr"/>
            <a:endParaRPr lang="en-US" sz="800" dirty="0"/>
          </a:p>
        </p:txBody>
      </p:sp>
      <p:sp>
        <p:nvSpPr>
          <p:cNvPr id="6" name="TextBox 5">
            <a:extLst>
              <a:ext uri="{FF2B5EF4-FFF2-40B4-BE49-F238E27FC236}">
                <a16:creationId xmlns:a16="http://schemas.microsoft.com/office/drawing/2014/main" id="{77507D4B-ED99-F5D3-8C99-030DC86B69D3}"/>
              </a:ext>
            </a:extLst>
          </p:cNvPr>
          <p:cNvSpPr txBox="1"/>
          <p:nvPr/>
        </p:nvSpPr>
        <p:spPr>
          <a:xfrm>
            <a:off x="7162800" y="5628532"/>
            <a:ext cx="1600200" cy="338554"/>
          </a:xfrm>
          <a:prstGeom prst="rect">
            <a:avLst/>
          </a:prstGeom>
          <a:noFill/>
        </p:spPr>
        <p:txBody>
          <a:bodyPr wrap="square" rtlCol="0">
            <a:spAutoFit/>
          </a:bodyPr>
          <a:lstStyle/>
          <a:p>
            <a:pPr algn="ctr"/>
            <a:r>
              <a:rPr lang="en-US" sz="800" dirty="0"/>
              <a:t>Bj.schoenmakers on Wikimedia Commons. "Common bulrush."</a:t>
            </a:r>
          </a:p>
        </p:txBody>
      </p:sp>
      <p:pic>
        <p:nvPicPr>
          <p:cNvPr id="7" name="Content Placeholder 6" descr="Three images of tree with unique roots">
            <a:extLst>
              <a:ext uri="{FF2B5EF4-FFF2-40B4-BE49-F238E27FC236}">
                <a16:creationId xmlns:a16="http://schemas.microsoft.com/office/drawing/2014/main" id="{1FCAEC08-5E8E-E5F8-5B57-CC3415E55610}"/>
              </a:ext>
            </a:extLst>
          </p:cNvPr>
          <p:cNvPicPr>
            <a:picLocks noChangeAspect="1"/>
          </p:cNvPicPr>
          <p:nvPr/>
        </p:nvPicPr>
        <p:blipFill>
          <a:blip r:embed="rId2"/>
          <a:srcRect l="926" t="6191" r="926" b="49716"/>
          <a:stretch/>
        </p:blipFill>
        <p:spPr>
          <a:xfrm>
            <a:off x="2828665" y="4088283"/>
            <a:ext cx="6124574" cy="1528526"/>
          </a:xfrm>
          <a:prstGeom prst="rect">
            <a:avLst/>
          </a:prstGeom>
        </p:spPr>
      </p:pic>
    </p:spTree>
    <p:extLst>
      <p:ext uri="{BB962C8B-B14F-4D97-AF65-F5344CB8AC3E}">
        <p14:creationId xmlns:p14="http://schemas.microsoft.com/office/powerpoint/2010/main" val="337053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936188"/>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 and contrast </a:t>
            </a:r>
            <a:r>
              <a:rPr lang="en-US" dirty="0"/>
              <a:t>simple leaves and compound leaves.</a:t>
            </a:r>
          </a:p>
          <a:p>
            <a:pPr marL="457200" indent="-457200">
              <a:buFont typeface="Arial" panose="020B0604020202020204" pitchFamily="34" charset="0"/>
              <a:buChar char="•"/>
              <a:tabLst>
                <a:tab pos="457200" algn="l"/>
              </a:tabLst>
            </a:pPr>
            <a:r>
              <a:rPr lang="en-US" b="1" dirty="0"/>
              <a:t>Describe</a:t>
            </a:r>
            <a:r>
              <a:rPr lang="en-US" dirty="0"/>
              <a:t> the internal structure and function of a leaf.</a:t>
            </a:r>
          </a:p>
          <a:p>
            <a:pPr marL="457200" indent="-457200">
              <a:buFont typeface="Arial" panose="020B0604020202020204" pitchFamily="34" charset="0"/>
              <a:buChar char="•"/>
              <a:tabLst>
                <a:tab pos="457200" algn="l"/>
              </a:tabLst>
            </a:pPr>
            <a:r>
              <a:rPr lang="en-US" b="1" dirty="0"/>
              <a:t>Identify</a:t>
            </a:r>
            <a:r>
              <a:rPr lang="en-US" dirty="0"/>
              <a:t> the parts of a typical leaf.</a:t>
            </a:r>
          </a:p>
          <a:p>
            <a:pPr marL="457200" indent="-457200">
              <a:buFont typeface="Arial" panose="020B0604020202020204" pitchFamily="34" charset="0"/>
              <a:buChar char="•"/>
              <a:tabLst>
                <a:tab pos="457200" algn="l"/>
              </a:tabLst>
            </a:pPr>
            <a:r>
              <a:rPr lang="en-US" b="1" dirty="0"/>
              <a:t>List and describe </a:t>
            </a:r>
            <a:r>
              <a:rPr lang="en-US" dirty="0"/>
              <a:t>examples of modified leaves.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Leaves are primary photosynthetic organs with diverse adaptations.</a:t>
            </a:r>
          </a:p>
          <a:p>
            <a:pPr>
              <a:tabLst>
                <a:tab pos="461963" algn="l"/>
              </a:tabLst>
            </a:pPr>
            <a:r>
              <a:rPr lang="en-US" dirty="0">
                <a:solidFill>
                  <a:schemeClr val="tx1"/>
                </a:solidFill>
              </a:rPr>
              <a:t>Typical leaf structure includes a lamina, petiole, and various tissue layers (epidermis, mesophyll, vascular tissue).</a:t>
            </a:r>
          </a:p>
          <a:p>
            <a:pPr>
              <a:tabLst>
                <a:tab pos="461963" algn="l"/>
              </a:tabLst>
            </a:pPr>
            <a:r>
              <a:rPr lang="en-US" dirty="0">
                <a:solidFill>
                  <a:schemeClr val="tx1"/>
                </a:solidFill>
              </a:rPr>
              <a:t>Leaf arrangement (alternate, opposite, spiral, whorled) and form (simple, compound) vary among plant species.</a:t>
            </a:r>
          </a:p>
          <a:p>
            <a:pPr>
              <a:tabLst>
                <a:tab pos="461963" algn="l"/>
              </a:tabLst>
            </a:pPr>
            <a:r>
              <a:rPr lang="en-US" dirty="0">
                <a:solidFill>
                  <a:schemeClr val="tx1"/>
                </a:solidFill>
              </a:rPr>
              <a:t>Specialized leaf structures (needles, spines, etc.) exist for different environmental conditions.</a:t>
            </a:r>
          </a:p>
        </p:txBody>
      </p:sp>
    </p:spTree>
    <p:extLst>
      <p:ext uri="{BB962C8B-B14F-4D97-AF65-F5344CB8AC3E}">
        <p14:creationId xmlns:p14="http://schemas.microsoft.com/office/powerpoint/2010/main" val="71689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Leaves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Main sites for photosynthesis in plants</a:t>
            </a:r>
          </a:p>
          <a:p>
            <a:pPr>
              <a:tabLst>
                <a:tab pos="461963" algn="l"/>
              </a:tabLst>
            </a:pPr>
            <a:r>
              <a:rPr lang="en-US" dirty="0">
                <a:solidFill>
                  <a:schemeClr val="tx1"/>
                </a:solidFill>
              </a:rPr>
              <a:t>Usually green due to chlorophyll, but can have other colors</a:t>
            </a:r>
          </a:p>
          <a:p>
            <a:pPr>
              <a:tabLst>
                <a:tab pos="461963" algn="l"/>
              </a:tabLst>
            </a:pPr>
            <a:r>
              <a:rPr lang="en-US" dirty="0">
                <a:solidFill>
                  <a:schemeClr val="tx1"/>
                </a:solidFill>
              </a:rPr>
              <a:t>Thickness, shape, and size adapted to the environment</a:t>
            </a:r>
          </a:p>
          <a:p>
            <a:pPr lvl="1">
              <a:tabLst>
                <a:tab pos="461963" algn="l"/>
              </a:tabLst>
            </a:pPr>
            <a:r>
              <a:rPr lang="en-US" dirty="0"/>
              <a:t>Maximizes chances of survival in particular habitats</a:t>
            </a:r>
            <a:endParaRPr lang="en-US" dirty="0">
              <a:solidFill>
                <a:schemeClr val="tx1"/>
              </a:solidFill>
            </a:endParaRPr>
          </a:p>
          <a:p>
            <a:pPr lvl="1">
              <a:tabLst>
                <a:tab pos="461963" algn="l"/>
              </a:tabLst>
            </a:pPr>
            <a:r>
              <a:rPr lang="en-US" u="sng" dirty="0">
                <a:solidFill>
                  <a:schemeClr val="tx1"/>
                </a:solidFill>
              </a:rPr>
              <a:t>Example</a:t>
            </a:r>
            <a:r>
              <a:rPr lang="en-US" dirty="0">
                <a:solidFill>
                  <a:schemeClr val="tx1"/>
                </a:solidFill>
              </a:rPr>
              <a:t>: larger surface areas in tropical rainforests and</a:t>
            </a:r>
            <a:r>
              <a:rPr lang="en-US" dirty="0"/>
              <a:t> smaller surface areas in desert or cold climates to minimize water loss</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Structure of a Typical Leaf</a:t>
            </a:r>
            <a:endParaRPr lang="en-US" sz="3200" dirty="0">
              <a:solidFill>
                <a:schemeClr val="accent1"/>
              </a:solidFill>
            </a:endParaRPr>
          </a:p>
        </p:txBody>
      </p:sp>
      <p:sp>
        <p:nvSpPr>
          <p:cNvPr id="11267" name="Rectangle 3"/>
          <p:cNvSpPr>
            <a:spLocks noGrp="1"/>
          </p:cNvSpPr>
          <p:nvPr>
            <p:ph idx="1"/>
          </p:nvPr>
        </p:nvSpPr>
        <p:spPr>
          <a:xfrm>
            <a:off x="457200" y="1280160"/>
            <a:ext cx="8229600" cy="2148840"/>
          </a:xfrm>
          <a:prstGeom prst="rect">
            <a:avLst/>
          </a:prstGeom>
        </p:spPr>
        <p:txBody>
          <a:bodyPr>
            <a:normAutofit fontScale="77500" lnSpcReduction="20000"/>
          </a:bodyPr>
          <a:lstStyle/>
          <a:p>
            <a:pPr marL="457200" indent="-457200">
              <a:buFont typeface="Arial" panose="020B0604020202020204" pitchFamily="34" charset="0"/>
              <a:buChar char="•"/>
              <a:tabLst>
                <a:tab pos="461963" algn="l"/>
              </a:tabLst>
            </a:pPr>
            <a:r>
              <a:rPr lang="en-US" b="1" dirty="0">
                <a:solidFill>
                  <a:schemeClr val="tx1"/>
                </a:solidFill>
              </a:rPr>
              <a:t>Lamina</a:t>
            </a:r>
            <a:r>
              <a:rPr lang="en-US" dirty="0">
                <a:solidFill>
                  <a:schemeClr val="tx1"/>
                </a:solidFill>
              </a:rPr>
              <a:t>: leaf blade; widest part of the leaf</a:t>
            </a:r>
          </a:p>
          <a:p>
            <a:pPr marL="457200" indent="-457200">
              <a:buFont typeface="Arial" panose="020B0604020202020204" pitchFamily="34" charset="0"/>
              <a:buChar char="•"/>
              <a:tabLst>
                <a:tab pos="461963" algn="l"/>
              </a:tabLst>
            </a:pPr>
            <a:r>
              <a:rPr lang="en-US" b="1" dirty="0">
                <a:solidFill>
                  <a:schemeClr val="tx1"/>
                </a:solidFill>
              </a:rPr>
              <a:t>Petiole</a:t>
            </a:r>
            <a:r>
              <a:rPr lang="en-US" dirty="0">
                <a:solidFill>
                  <a:schemeClr val="tx1"/>
                </a:solidFill>
              </a:rPr>
              <a:t>: attaches leaf to stem</a:t>
            </a:r>
          </a:p>
          <a:p>
            <a:pPr marL="1200150" lvl="1" indent="-457200">
              <a:buFont typeface="Arial" panose="020B0604020202020204" pitchFamily="34" charset="0"/>
              <a:buChar char="•"/>
              <a:tabLst>
                <a:tab pos="461963" algn="l"/>
              </a:tabLst>
            </a:pPr>
            <a:r>
              <a:rPr lang="en-US" b="1" dirty="0"/>
              <a:t>Sessile</a:t>
            </a:r>
            <a:r>
              <a:rPr lang="en-US" dirty="0"/>
              <a:t>: leaves that </a:t>
            </a:r>
            <a:r>
              <a:rPr lang="en-US" dirty="0">
                <a:solidFill>
                  <a:schemeClr val="tx1"/>
                </a:solidFill>
              </a:rPr>
              <a:t>lack petioles</a:t>
            </a:r>
            <a:r>
              <a:rPr lang="en-US" dirty="0"/>
              <a:t>; attach directly to stem</a:t>
            </a:r>
            <a:endParaRPr lang="en-US" dirty="0">
              <a:solidFill>
                <a:schemeClr val="tx1"/>
              </a:solidFill>
            </a:endParaRPr>
          </a:p>
          <a:p>
            <a:pPr marL="457200" indent="-457200">
              <a:buFont typeface="Arial" panose="020B0604020202020204" pitchFamily="34" charset="0"/>
              <a:buChar char="•"/>
              <a:tabLst>
                <a:tab pos="461963" algn="l"/>
              </a:tabLst>
            </a:pPr>
            <a:r>
              <a:rPr lang="en-US" b="1" dirty="0">
                <a:solidFill>
                  <a:schemeClr val="tx1"/>
                </a:solidFill>
              </a:rPr>
              <a:t>Stipules</a:t>
            </a:r>
            <a:r>
              <a:rPr lang="en-US" dirty="0">
                <a:solidFill>
                  <a:schemeClr val="tx1"/>
                </a:solidFill>
              </a:rPr>
              <a:t>: small, green appendages at base of petiole</a:t>
            </a:r>
          </a:p>
          <a:p>
            <a:pPr marL="457200" indent="-457200">
              <a:buFont typeface="Arial" panose="020B0604020202020204" pitchFamily="34" charset="0"/>
              <a:buChar char="•"/>
              <a:tabLst>
                <a:tab pos="461963" algn="l"/>
              </a:tabLst>
            </a:pPr>
            <a:r>
              <a:rPr lang="en-US" u="sng" dirty="0">
                <a:solidFill>
                  <a:schemeClr val="tx1"/>
                </a:solidFill>
              </a:rPr>
              <a:t>Midrib</a:t>
            </a:r>
            <a:r>
              <a:rPr lang="en-US" dirty="0">
                <a:solidFill>
                  <a:schemeClr val="tx1"/>
                </a:solidFill>
              </a:rPr>
              <a:t>: central vein branching into smaller veins</a:t>
            </a:r>
          </a:p>
          <a:p>
            <a:pPr marL="457200" indent="-457200">
              <a:buFont typeface="Arial" panose="020B0604020202020204" pitchFamily="34" charset="0"/>
              <a:buChar char="•"/>
              <a:tabLst>
                <a:tab pos="461963" algn="l"/>
              </a:tabLst>
            </a:pPr>
            <a:r>
              <a:rPr lang="en-US" u="sng" dirty="0">
                <a:solidFill>
                  <a:schemeClr val="tx1"/>
                </a:solidFill>
              </a:rPr>
              <a:t>Margin</a:t>
            </a:r>
            <a:r>
              <a:rPr lang="en-US" dirty="0">
                <a:solidFill>
                  <a:schemeClr val="tx1"/>
                </a:solidFill>
              </a:rPr>
              <a:t>: edge of the leaf</a:t>
            </a:r>
            <a:endParaRPr lang="en-US" dirty="0">
              <a:solidFill>
                <a:srgbClr val="0000FF"/>
              </a:solidFill>
            </a:endParaRPr>
          </a:p>
        </p:txBody>
      </p:sp>
      <p:sp>
        <p:nvSpPr>
          <p:cNvPr id="3" name="TextBox 2">
            <a:extLst>
              <a:ext uri="{FF2B5EF4-FFF2-40B4-BE49-F238E27FC236}">
                <a16:creationId xmlns:a16="http://schemas.microsoft.com/office/drawing/2014/main" id="{8B60C21E-5616-52BF-3353-6A725515419B}"/>
              </a:ext>
            </a:extLst>
          </p:cNvPr>
          <p:cNvSpPr txBox="1"/>
          <p:nvPr/>
        </p:nvSpPr>
        <p:spPr>
          <a:xfrm>
            <a:off x="990600" y="5105400"/>
            <a:ext cx="2322844" cy="738664"/>
          </a:xfrm>
          <a:prstGeom prst="rect">
            <a:avLst/>
          </a:prstGeom>
          <a:noFill/>
        </p:spPr>
        <p:txBody>
          <a:bodyPr wrap="square" rtlCol="0">
            <a:spAutoFit/>
          </a:bodyPr>
          <a:lstStyle/>
          <a:p>
            <a:r>
              <a:rPr lang="en-US" sz="1400" b="1" dirty="0"/>
              <a:t>30.4 Figure 1: </a:t>
            </a:r>
            <a:r>
              <a:rPr lang="en-US" sz="1400" dirty="0"/>
              <a:t>Deceptively simple in appearance, a leaf is a highly efficient structure.</a:t>
            </a:r>
          </a:p>
        </p:txBody>
      </p:sp>
      <p:pic>
        <p:nvPicPr>
          <p:cNvPr id="4" name="Content Placeholder 4" descr="The illustration shows the parts of a leaf. Starting at the bottom where the leaf is attached to the stem via the axile and stipule, these are attached to the petiole, the stem of the leaf. The midrib is a vessel that extends from the petiole to the leaf tip. Veins branch from the midrib. The lamina, or blade, is the wide, flat part of the leaf. The margin is the edge of the leaf. The apex is the tip of the leaf.">
            <a:extLst>
              <a:ext uri="{FF2B5EF4-FFF2-40B4-BE49-F238E27FC236}">
                <a16:creationId xmlns:a16="http://schemas.microsoft.com/office/drawing/2014/main" id="{0B28A967-0410-A81F-419F-32EE0CA4E344}"/>
              </a:ext>
            </a:extLst>
          </p:cNvPr>
          <p:cNvPicPr>
            <a:picLocks noChangeAspect="1"/>
          </p:cNvPicPr>
          <p:nvPr/>
        </p:nvPicPr>
        <p:blipFill>
          <a:blip r:embed="rId2"/>
          <a:srcRect l="3704" t="3666" r="4630" b="9667"/>
          <a:stretch/>
        </p:blipFill>
        <p:spPr>
          <a:xfrm>
            <a:off x="3313444" y="3429000"/>
            <a:ext cx="4642338" cy="2438400"/>
          </a:xfrm>
          <a:prstGeom prst="rect">
            <a:avLst/>
          </a:prstGeom>
        </p:spPr>
      </p:pic>
    </p:spTree>
    <p:extLst>
      <p:ext uri="{BB962C8B-B14F-4D97-AF65-F5344CB8AC3E}">
        <p14:creationId xmlns:p14="http://schemas.microsoft.com/office/powerpoint/2010/main" val="278197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Leaf Venation</a:t>
            </a:r>
          </a:p>
        </p:txBody>
      </p:sp>
      <p:sp>
        <p:nvSpPr>
          <p:cNvPr id="11267" name="Rectangle 3"/>
          <p:cNvSpPr>
            <a:spLocks noGrp="1"/>
          </p:cNvSpPr>
          <p:nvPr>
            <p:ph idx="1"/>
          </p:nvPr>
        </p:nvSpPr>
        <p:spPr>
          <a:xfrm>
            <a:off x="457200" y="1280160"/>
            <a:ext cx="8229600" cy="1561148"/>
          </a:xfrm>
          <a:prstGeom prst="rect">
            <a:avLst/>
          </a:prstGeom>
        </p:spPr>
        <p:txBody>
          <a:bodyPr>
            <a:normAutofit fontScale="70000" lnSpcReduction="20000"/>
          </a:bodyPr>
          <a:lstStyle/>
          <a:p>
            <a:pPr marL="0" indent="0">
              <a:buNone/>
              <a:tabLst>
                <a:tab pos="461963" algn="l"/>
              </a:tabLst>
            </a:pPr>
            <a:r>
              <a:rPr lang="en-US" b="1" dirty="0">
                <a:solidFill>
                  <a:schemeClr val="tx1"/>
                </a:solidFill>
              </a:rPr>
              <a:t>Venation </a:t>
            </a:r>
            <a:r>
              <a:rPr lang="en-US" dirty="0">
                <a:solidFill>
                  <a:schemeClr val="tx1"/>
                </a:solidFill>
              </a:rPr>
              <a:t>is the arrangement of veins in a leaf.</a:t>
            </a:r>
          </a:p>
          <a:p>
            <a:pPr marL="457200" indent="-457200">
              <a:buFont typeface="Arial" panose="020B0604020202020204" pitchFamily="34" charset="0"/>
              <a:buChar char="•"/>
              <a:tabLst>
                <a:tab pos="461963" algn="l"/>
              </a:tabLst>
            </a:pPr>
            <a:r>
              <a:rPr lang="en-US" dirty="0"/>
              <a:t>Differs in monocots and dicots</a:t>
            </a:r>
            <a:endParaRPr lang="en-US" dirty="0">
              <a:solidFill>
                <a:schemeClr val="tx1"/>
              </a:solidFill>
            </a:endParaRPr>
          </a:p>
          <a:p>
            <a:pPr marL="1200150" lvl="1" indent="-457200">
              <a:buFont typeface="Arial" panose="020B0604020202020204" pitchFamily="34" charset="0"/>
              <a:buChar char="•"/>
              <a:tabLst>
                <a:tab pos="461963" algn="l"/>
              </a:tabLst>
            </a:pPr>
            <a:r>
              <a:rPr lang="en-US" u="sng" dirty="0">
                <a:solidFill>
                  <a:schemeClr val="tx1"/>
                </a:solidFill>
              </a:rPr>
              <a:t>Monocots</a:t>
            </a:r>
            <a:r>
              <a:rPr lang="en-US" dirty="0">
                <a:solidFill>
                  <a:schemeClr val="tx1"/>
                </a:solidFill>
              </a:rPr>
              <a:t>: parallel venation (straight veins)</a:t>
            </a:r>
          </a:p>
          <a:p>
            <a:pPr marL="1200150" lvl="1" indent="-457200">
              <a:buFont typeface="Arial" panose="020B0604020202020204" pitchFamily="34" charset="0"/>
              <a:buChar char="•"/>
              <a:tabLst>
                <a:tab pos="461963" algn="l"/>
              </a:tabLst>
            </a:pPr>
            <a:r>
              <a:rPr lang="en-US" u="sng" dirty="0">
                <a:solidFill>
                  <a:schemeClr val="tx1"/>
                </a:solidFill>
              </a:rPr>
              <a:t>Dicots</a:t>
            </a:r>
            <a:r>
              <a:rPr lang="en-US" dirty="0">
                <a:solidFill>
                  <a:schemeClr val="tx1"/>
                </a:solidFill>
              </a:rPr>
              <a:t>: reticulate venation (netlike pattern)</a:t>
            </a:r>
          </a:p>
          <a:p>
            <a:pPr marL="457200" indent="-457200">
              <a:buFont typeface="Arial" panose="020B0604020202020204" pitchFamily="34" charset="0"/>
              <a:buChar char="•"/>
              <a:tabLst>
                <a:tab pos="461963" algn="l"/>
              </a:tabLst>
            </a:pPr>
            <a:r>
              <a:rPr lang="en-US" i="1" dirty="0">
                <a:solidFill>
                  <a:schemeClr val="tx1"/>
                </a:solidFill>
              </a:rPr>
              <a:t>Ginkgo biloba</a:t>
            </a:r>
            <a:r>
              <a:rPr lang="en-US" dirty="0">
                <a:solidFill>
                  <a:schemeClr val="tx1"/>
                </a:solidFill>
              </a:rPr>
              <a:t>: dichotomous venation (forking veins)</a:t>
            </a:r>
            <a:endParaRPr lang="en-US" dirty="0">
              <a:solidFill>
                <a:srgbClr val="0000FF"/>
              </a:solidFill>
            </a:endParaRPr>
          </a:p>
        </p:txBody>
      </p:sp>
      <p:sp>
        <p:nvSpPr>
          <p:cNvPr id="3" name="TextBox 2">
            <a:extLst>
              <a:ext uri="{FF2B5EF4-FFF2-40B4-BE49-F238E27FC236}">
                <a16:creationId xmlns:a16="http://schemas.microsoft.com/office/drawing/2014/main" id="{A7FA9299-FE8F-3569-8380-930935AC72C9}"/>
              </a:ext>
            </a:extLst>
          </p:cNvPr>
          <p:cNvSpPr txBox="1"/>
          <p:nvPr/>
        </p:nvSpPr>
        <p:spPr>
          <a:xfrm>
            <a:off x="1133998" y="4162980"/>
            <a:ext cx="2514600" cy="1815882"/>
          </a:xfrm>
          <a:prstGeom prst="rect">
            <a:avLst/>
          </a:prstGeom>
          <a:noFill/>
        </p:spPr>
        <p:txBody>
          <a:bodyPr wrap="square" rtlCol="0">
            <a:spAutoFit/>
          </a:bodyPr>
          <a:lstStyle/>
          <a:p>
            <a:r>
              <a:rPr lang="en-US" sz="1400" b="1" dirty="0"/>
              <a:t>30.4 Figure 2: </a:t>
            </a:r>
            <a:r>
              <a:rPr lang="en-US" sz="1400" dirty="0"/>
              <a:t>(a) Grass, a monocot, has leaves with parallel venation. (b) The netlike venation in this linden (</a:t>
            </a:r>
            <a:r>
              <a:rPr lang="en-US" sz="1400" i="1" dirty="0"/>
              <a:t>Tilia cordata</a:t>
            </a:r>
            <a:r>
              <a:rPr lang="en-US" sz="1400" dirty="0"/>
              <a:t>) leaf distinguishes it as a dicot. (c) The </a:t>
            </a:r>
            <a:r>
              <a:rPr lang="en-US" sz="1400" i="1" dirty="0"/>
              <a:t>Ginkgo biloba </a:t>
            </a:r>
            <a:r>
              <a:rPr lang="en-US" sz="1400" dirty="0"/>
              <a:t>tree has dichotomous venation.</a:t>
            </a:r>
          </a:p>
        </p:txBody>
      </p:sp>
      <p:sp>
        <p:nvSpPr>
          <p:cNvPr id="5" name="TextBox 4">
            <a:extLst>
              <a:ext uri="{FF2B5EF4-FFF2-40B4-BE49-F238E27FC236}">
                <a16:creationId xmlns:a16="http://schemas.microsoft.com/office/drawing/2014/main" id="{FAE28BC8-DEA9-4168-5FA5-66A2C4590834}"/>
              </a:ext>
            </a:extLst>
          </p:cNvPr>
          <p:cNvSpPr txBox="1"/>
          <p:nvPr/>
        </p:nvSpPr>
        <p:spPr>
          <a:xfrm>
            <a:off x="3842238" y="5677152"/>
            <a:ext cx="1459524" cy="338554"/>
          </a:xfrm>
          <a:prstGeom prst="rect">
            <a:avLst/>
          </a:prstGeom>
          <a:noFill/>
        </p:spPr>
        <p:txBody>
          <a:bodyPr wrap="square">
            <a:spAutoFit/>
          </a:bodyPr>
          <a:lstStyle/>
          <a:p>
            <a:pPr algn="ctr"/>
            <a:r>
              <a:rPr lang="en-US" sz="800" dirty="0"/>
              <a:t>Peter Balcerzak on Wikimedia Commons. "Grass blades."</a:t>
            </a:r>
          </a:p>
        </p:txBody>
      </p:sp>
      <p:sp>
        <p:nvSpPr>
          <p:cNvPr id="6" name="TextBox 5">
            <a:extLst>
              <a:ext uri="{FF2B5EF4-FFF2-40B4-BE49-F238E27FC236}">
                <a16:creationId xmlns:a16="http://schemas.microsoft.com/office/drawing/2014/main" id="{2AB2522D-25AF-9BEE-DC47-DF672C4BAB38}"/>
              </a:ext>
            </a:extLst>
          </p:cNvPr>
          <p:cNvSpPr txBox="1"/>
          <p:nvPr/>
        </p:nvSpPr>
        <p:spPr>
          <a:xfrm>
            <a:off x="5273919" y="5693992"/>
            <a:ext cx="1524000" cy="338554"/>
          </a:xfrm>
          <a:prstGeom prst="rect">
            <a:avLst/>
          </a:prstGeom>
          <a:noFill/>
        </p:spPr>
        <p:txBody>
          <a:bodyPr wrap="square" rtlCol="0">
            <a:spAutoFit/>
          </a:bodyPr>
          <a:lstStyle/>
          <a:p>
            <a:pPr algn="ctr"/>
            <a:r>
              <a:rPr lang="en-US" sz="800" dirty="0"/>
              <a:t>Dmitry Makeev on Wikimedia Commons. "</a:t>
            </a:r>
            <a:r>
              <a:rPr lang="en-US" sz="800" i="1" dirty="0"/>
              <a:t>Tilia cordata </a:t>
            </a:r>
            <a:r>
              <a:rPr lang="en-US" sz="800" dirty="0"/>
              <a:t>leaf."</a:t>
            </a:r>
          </a:p>
        </p:txBody>
      </p:sp>
      <p:sp>
        <p:nvSpPr>
          <p:cNvPr id="7" name="TextBox 6">
            <a:extLst>
              <a:ext uri="{FF2B5EF4-FFF2-40B4-BE49-F238E27FC236}">
                <a16:creationId xmlns:a16="http://schemas.microsoft.com/office/drawing/2014/main" id="{2027EE02-18C6-30D1-83D3-F843209D5C30}"/>
              </a:ext>
            </a:extLst>
          </p:cNvPr>
          <p:cNvSpPr txBox="1"/>
          <p:nvPr/>
        </p:nvSpPr>
        <p:spPr>
          <a:xfrm>
            <a:off x="6781800" y="5687200"/>
            <a:ext cx="1524000" cy="338554"/>
          </a:xfrm>
          <a:prstGeom prst="rect">
            <a:avLst/>
          </a:prstGeom>
          <a:noFill/>
        </p:spPr>
        <p:txBody>
          <a:bodyPr wrap="square" rtlCol="0">
            <a:spAutoFit/>
          </a:bodyPr>
          <a:lstStyle/>
          <a:p>
            <a:pPr algn="ctr"/>
            <a:r>
              <a:rPr lang="en-US" sz="800" dirty="0"/>
              <a:t>Andrew Butko on Wikimedia Commons. "</a:t>
            </a:r>
            <a:r>
              <a:rPr lang="en-US" sz="800" i="1" dirty="0"/>
              <a:t>Ginkgo biloba </a:t>
            </a:r>
            <a:r>
              <a:rPr lang="en-US" sz="800" dirty="0"/>
              <a:t>leaf."</a:t>
            </a:r>
          </a:p>
        </p:txBody>
      </p:sp>
      <p:pic>
        <p:nvPicPr>
          <p:cNvPr id="4" name="Content Placeholder 6" descr="Part (a) photo shows the broad, sword-shaped leaves of a tulip. Parallel veins run up the leaves. Part (b) photo shows a teardrop-shaped linden leaf that has veins radiating out from the midrib. Smaller veins radiate out from these. Part (c) photo shows a fan-shaped ginkgo leaf, which has veins radiating out from the petiole. Drawings of each type of leaf are under each photo.">
            <a:extLst>
              <a:ext uri="{FF2B5EF4-FFF2-40B4-BE49-F238E27FC236}">
                <a16:creationId xmlns:a16="http://schemas.microsoft.com/office/drawing/2014/main" id="{38C9CD0A-8854-8476-9124-BBA4E8B562FA}"/>
              </a:ext>
            </a:extLst>
          </p:cNvPr>
          <p:cNvPicPr>
            <a:picLocks noChangeAspect="1"/>
          </p:cNvPicPr>
          <p:nvPr/>
        </p:nvPicPr>
        <p:blipFill>
          <a:blip r:embed="rId2"/>
          <a:srcRect l="5556" t="5334" r="4629" b="3977"/>
          <a:stretch/>
        </p:blipFill>
        <p:spPr>
          <a:xfrm>
            <a:off x="3648598" y="3021332"/>
            <a:ext cx="4704309" cy="2638980"/>
          </a:xfrm>
          <a:prstGeom prst="rect">
            <a:avLst/>
          </a:prstGeom>
        </p:spPr>
      </p:pic>
    </p:spTree>
    <p:extLst>
      <p:ext uri="{BB962C8B-B14F-4D97-AF65-F5344CB8AC3E}">
        <p14:creationId xmlns:p14="http://schemas.microsoft.com/office/powerpoint/2010/main" val="235280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Explain the difference between parallel and reticulate venation.</a:t>
            </a:r>
          </a:p>
        </p:txBody>
      </p:sp>
    </p:spTree>
    <p:extLst>
      <p:ext uri="{BB962C8B-B14F-4D97-AF65-F5344CB8AC3E}">
        <p14:creationId xmlns:p14="http://schemas.microsoft.com/office/powerpoint/2010/main" val="2208686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Leaf Arrangement (Phyllotaxy)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dirty="0">
                <a:solidFill>
                  <a:schemeClr val="tx1"/>
                </a:solidFill>
              </a:rPr>
              <a:t>The arrangement of leaves on a stem is </a:t>
            </a:r>
            <a:r>
              <a:rPr lang="en-US" b="1" dirty="0">
                <a:solidFill>
                  <a:schemeClr val="tx1"/>
                </a:solidFill>
              </a:rPr>
              <a:t>phyllotaxy</a:t>
            </a:r>
            <a:r>
              <a:rPr lang="en-US" dirty="0">
                <a:solidFill>
                  <a:schemeClr val="tx1"/>
                </a:solidFill>
              </a:rPr>
              <a:t>.</a:t>
            </a:r>
          </a:p>
          <a:p>
            <a:pPr>
              <a:tabLst>
                <a:tab pos="461963" algn="l"/>
              </a:tabLst>
            </a:pPr>
            <a:r>
              <a:rPr lang="en-US" dirty="0">
                <a:solidFill>
                  <a:schemeClr val="tx1"/>
                </a:solidFill>
              </a:rPr>
              <a:t>Varies depending on species</a:t>
            </a:r>
          </a:p>
          <a:p>
            <a:pPr>
              <a:tabLst>
                <a:tab pos="461963" algn="l"/>
              </a:tabLst>
            </a:pPr>
            <a:r>
              <a:rPr lang="en-US" dirty="0">
                <a:solidFill>
                  <a:schemeClr val="tx1"/>
                </a:solidFill>
              </a:rPr>
              <a:t>Classified as either alternate, spiral, or opposite</a:t>
            </a:r>
          </a:p>
          <a:p>
            <a:pPr lvl="1">
              <a:tabLst>
                <a:tab pos="461963" algn="l"/>
              </a:tabLst>
            </a:pPr>
            <a:r>
              <a:rPr lang="en-US" u="sng" dirty="0">
                <a:solidFill>
                  <a:schemeClr val="tx1"/>
                </a:solidFill>
              </a:rPr>
              <a:t>Alternate</a:t>
            </a:r>
            <a:r>
              <a:rPr lang="en-US" dirty="0">
                <a:solidFill>
                  <a:schemeClr val="tx1"/>
                </a:solidFill>
              </a:rPr>
              <a:t>: one leaf per node, alternating sides</a:t>
            </a:r>
          </a:p>
          <a:p>
            <a:pPr lvl="1">
              <a:tabLst>
                <a:tab pos="461963" algn="l"/>
              </a:tabLst>
            </a:pPr>
            <a:r>
              <a:rPr lang="en-US" u="sng" dirty="0">
                <a:solidFill>
                  <a:schemeClr val="tx1"/>
                </a:solidFill>
              </a:rPr>
              <a:t>Spiral</a:t>
            </a:r>
            <a:r>
              <a:rPr lang="en-US" dirty="0">
                <a:solidFill>
                  <a:schemeClr val="tx1"/>
                </a:solidFill>
              </a:rPr>
              <a:t>: one leaf per node, arranged in a spiral</a:t>
            </a:r>
          </a:p>
          <a:p>
            <a:pPr lvl="1">
              <a:tabLst>
                <a:tab pos="461963" algn="l"/>
              </a:tabLst>
            </a:pPr>
            <a:r>
              <a:rPr lang="en-US" u="sng" dirty="0">
                <a:solidFill>
                  <a:schemeClr val="tx1"/>
                </a:solidFill>
              </a:rPr>
              <a:t>Opposite</a:t>
            </a:r>
            <a:r>
              <a:rPr lang="en-US" dirty="0">
                <a:solidFill>
                  <a:schemeClr val="tx1"/>
                </a:solidFill>
              </a:rPr>
              <a:t>: two leaves per node, directly across from each other</a:t>
            </a:r>
          </a:p>
          <a:p>
            <a:pPr>
              <a:tabLst>
                <a:tab pos="461963" algn="l"/>
              </a:tabLst>
            </a:pPr>
            <a:r>
              <a:rPr lang="en-US" u="sng" dirty="0">
                <a:solidFill>
                  <a:schemeClr val="tx1"/>
                </a:solidFill>
              </a:rPr>
              <a:t>Decussate</a:t>
            </a:r>
            <a:r>
              <a:rPr lang="en-US" dirty="0">
                <a:solidFill>
                  <a:schemeClr val="tx1"/>
                </a:solidFill>
              </a:rPr>
              <a:t>: opposite leaves with each pair at right angles to the next</a:t>
            </a:r>
          </a:p>
          <a:p>
            <a:pPr>
              <a:tabLst>
                <a:tab pos="461963" algn="l"/>
              </a:tabLst>
            </a:pPr>
            <a:r>
              <a:rPr lang="en-US" b="1" dirty="0">
                <a:solidFill>
                  <a:schemeClr val="tx1"/>
                </a:solidFill>
              </a:rPr>
              <a:t>Whorled</a:t>
            </a:r>
            <a:r>
              <a:rPr lang="en-US" dirty="0">
                <a:solidFill>
                  <a:schemeClr val="tx1"/>
                </a:solidFill>
              </a:rPr>
              <a:t>: three or more leaves per node</a:t>
            </a:r>
            <a:endParaRPr lang="en-US" dirty="0">
              <a:solidFill>
                <a:srgbClr val="0000FF"/>
              </a:solidFill>
            </a:endParaRPr>
          </a:p>
        </p:txBody>
      </p:sp>
    </p:spTree>
    <p:extLst>
      <p:ext uri="{BB962C8B-B14F-4D97-AF65-F5344CB8AC3E}">
        <p14:creationId xmlns:p14="http://schemas.microsoft.com/office/powerpoint/2010/main" val="65761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Simple and Compound Leaves</a:t>
            </a:r>
            <a:endParaRPr lang="en-US" sz="3200" dirty="0">
              <a:solidFill>
                <a:schemeClr val="accent1"/>
              </a:solidFill>
            </a:endParaRPr>
          </a:p>
        </p:txBody>
      </p:sp>
      <p:sp>
        <p:nvSpPr>
          <p:cNvPr id="11267" name="Rectangle 3"/>
          <p:cNvSpPr>
            <a:spLocks noGrp="1"/>
          </p:cNvSpPr>
          <p:nvPr>
            <p:ph idx="1"/>
          </p:nvPr>
        </p:nvSpPr>
        <p:spPr>
          <a:xfrm>
            <a:off x="457200" y="1280160"/>
            <a:ext cx="4191000" cy="4739640"/>
          </a:xfrm>
          <a:prstGeom prst="rect">
            <a:avLst/>
          </a:prstGeom>
        </p:spPr>
        <p:txBody>
          <a:bodyPr>
            <a:normAutofit fontScale="85000" lnSpcReduction="10000"/>
          </a:bodyPr>
          <a:lstStyle/>
          <a:p>
            <a:pPr marL="0" indent="0">
              <a:buNone/>
              <a:tabLst>
                <a:tab pos="461963" algn="l"/>
              </a:tabLst>
            </a:pPr>
            <a:r>
              <a:rPr lang="en-US" dirty="0">
                <a:solidFill>
                  <a:schemeClr val="tx1"/>
                </a:solidFill>
              </a:rPr>
              <a:t>Leaves can be simple or compound.</a:t>
            </a:r>
          </a:p>
          <a:p>
            <a:pPr marL="457200" indent="-457200">
              <a:buFont typeface="Arial" panose="020B0604020202020204" pitchFamily="34" charset="0"/>
              <a:buChar char="•"/>
              <a:tabLst>
                <a:tab pos="461963" algn="l"/>
              </a:tabLst>
            </a:pPr>
            <a:r>
              <a:rPr lang="en-US" b="1" dirty="0">
                <a:solidFill>
                  <a:schemeClr val="tx1"/>
                </a:solidFill>
              </a:rPr>
              <a:t>Simple leaf</a:t>
            </a:r>
            <a:r>
              <a:rPr lang="en-US" dirty="0">
                <a:solidFill>
                  <a:schemeClr val="tx1"/>
                </a:solidFill>
              </a:rPr>
              <a:t>: either completely undivided blade (banana leaf) or lobed but not reaching midrib (maple leaf)</a:t>
            </a:r>
          </a:p>
          <a:p>
            <a:pPr marL="457200" indent="-457200">
              <a:buFont typeface="Arial" panose="020B0604020202020204" pitchFamily="34" charset="0"/>
              <a:buChar char="•"/>
              <a:tabLst>
                <a:tab pos="461963" algn="l"/>
              </a:tabLst>
            </a:pPr>
            <a:r>
              <a:rPr lang="en-US" b="1" dirty="0">
                <a:solidFill>
                  <a:schemeClr val="tx1"/>
                </a:solidFill>
              </a:rPr>
              <a:t>Compound leaf</a:t>
            </a:r>
            <a:r>
              <a:rPr lang="en-US" dirty="0">
                <a:solidFill>
                  <a:schemeClr val="tx1"/>
                </a:solidFill>
              </a:rPr>
              <a:t>: completely divided blade forming leaflets (locust tree)</a:t>
            </a:r>
          </a:p>
          <a:p>
            <a:pPr marL="1200150" lvl="1" indent="-457200">
              <a:buFont typeface="Arial" panose="020B0604020202020204" pitchFamily="34" charset="0"/>
              <a:buChar char="•"/>
              <a:tabLst>
                <a:tab pos="461963" algn="l"/>
              </a:tabLst>
            </a:pPr>
            <a:r>
              <a:rPr lang="en-US" dirty="0"/>
              <a:t>Leaflets attached to the rachis; might have their own stalks</a:t>
            </a:r>
            <a:endParaRPr lang="en-US" dirty="0">
              <a:solidFill>
                <a:schemeClr val="tx1"/>
              </a:solidFill>
            </a:endParaRPr>
          </a:p>
        </p:txBody>
      </p:sp>
      <p:pic>
        <p:nvPicPr>
          <p:cNvPr id="2" name="Content Placeholder 6" descr="A photograph of a maple leaf">
            <a:extLst>
              <a:ext uri="{FF2B5EF4-FFF2-40B4-BE49-F238E27FC236}">
                <a16:creationId xmlns:a16="http://schemas.microsoft.com/office/drawing/2014/main" id="{7B6F7FD6-5B37-D21B-2536-B21B69F6E45B}"/>
              </a:ext>
            </a:extLst>
          </p:cNvPr>
          <p:cNvPicPr>
            <a:picLocks noChangeAspect="1"/>
          </p:cNvPicPr>
          <p:nvPr/>
        </p:nvPicPr>
        <p:blipFill>
          <a:blip r:embed="rId2"/>
          <a:srcRect l="22223" t="6465" r="23147" b="4851"/>
          <a:stretch/>
        </p:blipFill>
        <p:spPr>
          <a:xfrm>
            <a:off x="5159883" y="1447800"/>
            <a:ext cx="3051921" cy="2752427"/>
          </a:xfrm>
          <a:prstGeom prst="rect">
            <a:avLst/>
          </a:prstGeom>
        </p:spPr>
      </p:pic>
      <p:sp>
        <p:nvSpPr>
          <p:cNvPr id="6" name="TextBox 5">
            <a:extLst>
              <a:ext uri="{FF2B5EF4-FFF2-40B4-BE49-F238E27FC236}">
                <a16:creationId xmlns:a16="http://schemas.microsoft.com/office/drawing/2014/main" id="{DD293F86-F340-B4D8-DEDA-F461E5BEB500}"/>
              </a:ext>
            </a:extLst>
          </p:cNvPr>
          <p:cNvSpPr txBox="1"/>
          <p:nvPr/>
        </p:nvSpPr>
        <p:spPr>
          <a:xfrm>
            <a:off x="5105401" y="4328160"/>
            <a:ext cx="3160888" cy="954107"/>
          </a:xfrm>
          <a:prstGeom prst="rect">
            <a:avLst/>
          </a:prstGeom>
          <a:noFill/>
        </p:spPr>
        <p:txBody>
          <a:bodyPr wrap="square" rtlCol="0">
            <a:spAutoFit/>
          </a:bodyPr>
          <a:lstStyle/>
          <a:p>
            <a:pPr algn="ctr"/>
            <a:r>
              <a:rPr lang="en-US" sz="1400" b="1" dirty="0"/>
              <a:t>30.4 Figure 3: </a:t>
            </a:r>
            <a:r>
              <a:rPr lang="en-US" sz="1400" dirty="0"/>
              <a:t>The maple leaf is a simple leaf because while the lobes are separated, this separation does not reach the midrib.</a:t>
            </a:r>
          </a:p>
        </p:txBody>
      </p:sp>
      <p:sp>
        <p:nvSpPr>
          <p:cNvPr id="7" name="TextBox 6">
            <a:extLst>
              <a:ext uri="{FF2B5EF4-FFF2-40B4-BE49-F238E27FC236}">
                <a16:creationId xmlns:a16="http://schemas.microsoft.com/office/drawing/2014/main" id="{1C9962A1-78A2-9A29-6192-531331343548}"/>
              </a:ext>
            </a:extLst>
          </p:cNvPr>
          <p:cNvSpPr txBox="1"/>
          <p:nvPr/>
        </p:nvSpPr>
        <p:spPr>
          <a:xfrm>
            <a:off x="5923844" y="5291792"/>
            <a:ext cx="1524000" cy="338554"/>
          </a:xfrm>
          <a:prstGeom prst="rect">
            <a:avLst/>
          </a:prstGeom>
          <a:noFill/>
        </p:spPr>
        <p:txBody>
          <a:bodyPr wrap="square" rtlCol="0">
            <a:spAutoFit/>
          </a:bodyPr>
          <a:lstStyle/>
          <a:p>
            <a:pPr algn="ctr"/>
            <a:r>
              <a:rPr lang="en-US" sz="800" dirty="0"/>
              <a:t>Samir on Wikimedia Commons. "Canadian maple leaf."</a:t>
            </a:r>
          </a:p>
        </p:txBody>
      </p:sp>
    </p:spTree>
    <p:extLst>
      <p:ext uri="{BB962C8B-B14F-4D97-AF65-F5344CB8AC3E}">
        <p14:creationId xmlns:p14="http://schemas.microsoft.com/office/powerpoint/2010/main" val="84456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Palmately and Pinnately Compound Leaves</a:t>
            </a:r>
            <a:endParaRPr lang="en-US" sz="3200" dirty="0">
              <a:solidFill>
                <a:schemeClr val="accent1"/>
              </a:solidFill>
            </a:endParaRPr>
          </a:p>
        </p:txBody>
      </p:sp>
      <p:sp>
        <p:nvSpPr>
          <p:cNvPr id="11267" name="Rectangle 3"/>
          <p:cNvSpPr>
            <a:spLocks noGrp="1"/>
          </p:cNvSpPr>
          <p:nvPr>
            <p:ph idx="1"/>
          </p:nvPr>
        </p:nvSpPr>
        <p:spPr>
          <a:xfrm>
            <a:off x="457200" y="1280160"/>
            <a:ext cx="8229600" cy="2377440"/>
          </a:xfrm>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b="1" dirty="0">
                <a:solidFill>
                  <a:schemeClr val="tx1"/>
                </a:solidFill>
              </a:rPr>
              <a:t>Palmately compound leaf</a:t>
            </a:r>
            <a:r>
              <a:rPr lang="en-US" dirty="0">
                <a:solidFill>
                  <a:schemeClr val="tx1"/>
                </a:solidFill>
              </a:rPr>
              <a:t>: leaflets radiate from one point; resembles palm of a hand</a:t>
            </a:r>
          </a:p>
          <a:p>
            <a:pPr marL="1200150" lvl="1" indent="-457200">
              <a:buFont typeface="Arial" panose="020B0604020202020204" pitchFamily="34" charset="0"/>
              <a:buChar char="•"/>
              <a:tabLst>
                <a:tab pos="461963" algn="l"/>
              </a:tabLst>
            </a:pPr>
            <a:r>
              <a:rPr lang="en-US" u="sng" dirty="0">
                <a:solidFill>
                  <a:schemeClr val="tx1"/>
                </a:solidFill>
              </a:rPr>
              <a:t>Examples</a:t>
            </a:r>
            <a:r>
              <a:rPr lang="en-US" dirty="0">
                <a:solidFill>
                  <a:schemeClr val="tx1"/>
                </a:solidFill>
              </a:rPr>
              <a:t>: poison ivy, buckeye tree, and </a:t>
            </a:r>
            <a:r>
              <a:rPr lang="en-US" i="1" dirty="0"/>
              <a:t>Schefflera</a:t>
            </a:r>
            <a:r>
              <a:rPr lang="en-US" dirty="0"/>
              <a:t> sp.</a:t>
            </a:r>
            <a:endParaRPr lang="en-US" dirty="0">
              <a:solidFill>
                <a:schemeClr val="tx1"/>
              </a:solidFill>
            </a:endParaRPr>
          </a:p>
          <a:p>
            <a:pPr marL="457200" indent="-457200">
              <a:buFont typeface="Arial" panose="020B0604020202020204" pitchFamily="34" charset="0"/>
              <a:buChar char="•"/>
              <a:tabLst>
                <a:tab pos="461963" algn="l"/>
              </a:tabLst>
            </a:pPr>
            <a:r>
              <a:rPr lang="en-US" b="1" dirty="0">
                <a:solidFill>
                  <a:schemeClr val="tx1"/>
                </a:solidFill>
              </a:rPr>
              <a:t>Pinnately compound leaf</a:t>
            </a:r>
            <a:r>
              <a:rPr lang="en-US" dirty="0">
                <a:solidFill>
                  <a:schemeClr val="tx1"/>
                </a:solidFill>
              </a:rPr>
              <a:t>: leaflets arranged along midrib; feather-like appearance</a:t>
            </a:r>
          </a:p>
          <a:p>
            <a:pPr marL="1200150" lvl="1" indent="-457200">
              <a:buFont typeface="Arial" panose="020B0604020202020204" pitchFamily="34" charset="0"/>
              <a:buChar char="•"/>
              <a:tabLst>
                <a:tab pos="461963" algn="l"/>
              </a:tabLst>
            </a:pPr>
            <a:r>
              <a:rPr lang="en-US" u="sng" dirty="0"/>
              <a:t>Examples</a:t>
            </a:r>
            <a:r>
              <a:rPr lang="en-US" dirty="0"/>
              <a:t>: rose leaves (</a:t>
            </a:r>
            <a:r>
              <a:rPr lang="en-US" i="1" dirty="0"/>
              <a:t>Rosa</a:t>
            </a:r>
            <a:r>
              <a:rPr lang="en-US" dirty="0"/>
              <a:t> sp.), hickory, pecan, ash, and walnut trees</a:t>
            </a:r>
            <a:endParaRPr lang="en-US" dirty="0">
              <a:solidFill>
                <a:srgbClr val="0000FF"/>
              </a:solidFill>
            </a:endParaRPr>
          </a:p>
        </p:txBody>
      </p:sp>
      <p:sp>
        <p:nvSpPr>
          <p:cNvPr id="3" name="TextBox 2">
            <a:extLst>
              <a:ext uri="{FF2B5EF4-FFF2-40B4-BE49-F238E27FC236}">
                <a16:creationId xmlns:a16="http://schemas.microsoft.com/office/drawing/2014/main" id="{0FE3AC28-79F0-C1E8-873E-64343D1296AE}"/>
              </a:ext>
            </a:extLst>
          </p:cNvPr>
          <p:cNvSpPr txBox="1"/>
          <p:nvPr/>
        </p:nvSpPr>
        <p:spPr>
          <a:xfrm>
            <a:off x="228599" y="3593351"/>
            <a:ext cx="2667000" cy="2462213"/>
          </a:xfrm>
          <a:prstGeom prst="rect">
            <a:avLst/>
          </a:prstGeom>
          <a:noFill/>
        </p:spPr>
        <p:txBody>
          <a:bodyPr wrap="square" rtlCol="0">
            <a:spAutoFit/>
          </a:bodyPr>
          <a:lstStyle/>
          <a:p>
            <a:r>
              <a:rPr lang="en-US" sz="1400" b="1" dirty="0"/>
              <a:t>30.4 Figure 4: </a:t>
            </a:r>
            <a:r>
              <a:rPr lang="en-US" sz="1400" dirty="0"/>
              <a:t>Leaves may be simple or compound. (a) The banana plant (</a:t>
            </a:r>
            <a:r>
              <a:rPr lang="en-US" sz="1400" i="1" dirty="0"/>
              <a:t>Musa</a:t>
            </a:r>
            <a:r>
              <a:rPr lang="en-US" sz="1400" dirty="0"/>
              <a:t> sp.) has simple leaves. (b) The horse chestnut (</a:t>
            </a:r>
            <a:r>
              <a:rPr lang="en-US" sz="1400" i="1" dirty="0"/>
              <a:t>Aesculus hippocastanum</a:t>
            </a:r>
            <a:r>
              <a:rPr lang="en-US" sz="1400" dirty="0"/>
              <a:t>) has palmately compound leaves. (c) The scrub hickory (</a:t>
            </a:r>
            <a:r>
              <a:rPr lang="en-US" sz="1400" i="1" dirty="0"/>
              <a:t>Carya floridana</a:t>
            </a:r>
            <a:r>
              <a:rPr lang="en-US" sz="1400" dirty="0"/>
              <a:t>) has pinnately compound leaves. (d) The honey locust has double compound leaves.</a:t>
            </a:r>
          </a:p>
        </p:txBody>
      </p:sp>
      <p:pic>
        <p:nvPicPr>
          <p:cNvPr id="8" name="Content Placeholder 6" descr="Four images of different kinds of leaves">
            <a:extLst>
              <a:ext uri="{FF2B5EF4-FFF2-40B4-BE49-F238E27FC236}">
                <a16:creationId xmlns:a16="http://schemas.microsoft.com/office/drawing/2014/main" id="{1021E77A-36A8-7DED-7549-A6DD70369306}"/>
              </a:ext>
            </a:extLst>
          </p:cNvPr>
          <p:cNvPicPr>
            <a:picLocks noChangeAspect="1"/>
          </p:cNvPicPr>
          <p:nvPr/>
        </p:nvPicPr>
        <p:blipFill>
          <a:blip r:embed="rId2"/>
          <a:srcRect l="22222" t="5334" r="22222" b="50864"/>
          <a:stretch/>
        </p:blipFill>
        <p:spPr>
          <a:xfrm>
            <a:off x="2631257" y="4095551"/>
            <a:ext cx="3464744" cy="1517635"/>
          </a:xfrm>
          <a:prstGeom prst="rect">
            <a:avLst/>
          </a:prstGeom>
        </p:spPr>
      </p:pic>
      <p:pic>
        <p:nvPicPr>
          <p:cNvPr id="9" name="Content Placeholder 6" descr="Four images of different kinds of leaves">
            <a:extLst>
              <a:ext uri="{FF2B5EF4-FFF2-40B4-BE49-F238E27FC236}">
                <a16:creationId xmlns:a16="http://schemas.microsoft.com/office/drawing/2014/main" id="{3A8B3B6B-66AA-1635-41ED-8946EC083C1E}"/>
              </a:ext>
            </a:extLst>
          </p:cNvPr>
          <p:cNvPicPr>
            <a:picLocks noChangeAspect="1"/>
          </p:cNvPicPr>
          <p:nvPr/>
        </p:nvPicPr>
        <p:blipFill>
          <a:blip r:embed="rId2"/>
          <a:srcRect l="25000" t="52667" r="24074" b="3000"/>
          <a:stretch/>
        </p:blipFill>
        <p:spPr>
          <a:xfrm>
            <a:off x="6121412" y="4181910"/>
            <a:ext cx="2871244" cy="1388638"/>
          </a:xfrm>
          <a:prstGeom prst="rect">
            <a:avLst/>
          </a:prstGeom>
        </p:spPr>
      </p:pic>
      <p:sp>
        <p:nvSpPr>
          <p:cNvPr id="4" name="TextBox 3">
            <a:extLst>
              <a:ext uri="{FF2B5EF4-FFF2-40B4-BE49-F238E27FC236}">
                <a16:creationId xmlns:a16="http://schemas.microsoft.com/office/drawing/2014/main" id="{E49E30C5-941B-6BAD-2E62-B06BF2FABFF4}"/>
              </a:ext>
            </a:extLst>
          </p:cNvPr>
          <p:cNvSpPr txBox="1"/>
          <p:nvPr/>
        </p:nvSpPr>
        <p:spPr>
          <a:xfrm>
            <a:off x="2743200" y="5613187"/>
            <a:ext cx="1219201" cy="338554"/>
          </a:xfrm>
          <a:prstGeom prst="rect">
            <a:avLst/>
          </a:prstGeom>
          <a:noFill/>
        </p:spPr>
        <p:txBody>
          <a:bodyPr wrap="square" rtlCol="0">
            <a:spAutoFit/>
          </a:bodyPr>
          <a:lstStyle/>
          <a:p>
            <a:pPr algn="ctr"/>
            <a:r>
              <a:rPr lang="en-US" sz="800" dirty="0"/>
              <a:t>BazzaDaRambler on Flickr. "Banana plant."</a:t>
            </a:r>
          </a:p>
        </p:txBody>
      </p:sp>
      <p:sp>
        <p:nvSpPr>
          <p:cNvPr id="5" name="TextBox 4">
            <a:extLst>
              <a:ext uri="{FF2B5EF4-FFF2-40B4-BE49-F238E27FC236}">
                <a16:creationId xmlns:a16="http://schemas.microsoft.com/office/drawing/2014/main" id="{72C62383-C230-573C-C663-9DDC06851E69}"/>
              </a:ext>
            </a:extLst>
          </p:cNvPr>
          <p:cNvSpPr txBox="1"/>
          <p:nvPr/>
        </p:nvSpPr>
        <p:spPr>
          <a:xfrm>
            <a:off x="4039659" y="5616149"/>
            <a:ext cx="1905000" cy="461665"/>
          </a:xfrm>
          <a:prstGeom prst="rect">
            <a:avLst/>
          </a:prstGeom>
          <a:noFill/>
        </p:spPr>
        <p:txBody>
          <a:bodyPr wrap="square" rtlCol="0">
            <a:spAutoFit/>
          </a:bodyPr>
          <a:lstStyle/>
          <a:p>
            <a:pPr algn="ctr"/>
            <a:r>
              <a:rPr lang="en-US" sz="800" dirty="0"/>
              <a:t>CNX OpenStax on Wikimedia Commons. "Horse chestnut leaves." Modified. </a:t>
            </a:r>
          </a:p>
          <a:p>
            <a:pPr algn="ctr"/>
            <a:endParaRPr lang="en-US" sz="800" dirty="0"/>
          </a:p>
        </p:txBody>
      </p:sp>
      <p:sp>
        <p:nvSpPr>
          <p:cNvPr id="6" name="TextBox 5">
            <a:extLst>
              <a:ext uri="{FF2B5EF4-FFF2-40B4-BE49-F238E27FC236}">
                <a16:creationId xmlns:a16="http://schemas.microsoft.com/office/drawing/2014/main" id="{7A9ED62F-5309-108A-59D1-76801554DF48}"/>
              </a:ext>
            </a:extLst>
          </p:cNvPr>
          <p:cNvSpPr txBox="1"/>
          <p:nvPr/>
        </p:nvSpPr>
        <p:spPr>
          <a:xfrm>
            <a:off x="5944659" y="5551631"/>
            <a:ext cx="1142997" cy="461665"/>
          </a:xfrm>
          <a:prstGeom prst="rect">
            <a:avLst/>
          </a:prstGeom>
          <a:noFill/>
        </p:spPr>
        <p:txBody>
          <a:bodyPr wrap="square" rtlCol="0">
            <a:spAutoFit/>
          </a:bodyPr>
          <a:lstStyle/>
          <a:p>
            <a:pPr algn="ctr"/>
            <a:r>
              <a:rPr lang="en-US" sz="800" dirty="0"/>
              <a:t>Eric Dion on Wikimedia Commons. "Scrub hickory leaves."</a:t>
            </a:r>
          </a:p>
        </p:txBody>
      </p:sp>
      <p:sp>
        <p:nvSpPr>
          <p:cNvPr id="7" name="TextBox 6">
            <a:extLst>
              <a:ext uri="{FF2B5EF4-FFF2-40B4-BE49-F238E27FC236}">
                <a16:creationId xmlns:a16="http://schemas.microsoft.com/office/drawing/2014/main" id="{7B9BA419-8387-4290-D60C-23BAF0795D8E}"/>
              </a:ext>
            </a:extLst>
          </p:cNvPr>
          <p:cNvSpPr txBox="1"/>
          <p:nvPr/>
        </p:nvSpPr>
        <p:spPr>
          <a:xfrm>
            <a:off x="7087656" y="5613187"/>
            <a:ext cx="1905000" cy="338554"/>
          </a:xfrm>
          <a:prstGeom prst="rect">
            <a:avLst/>
          </a:prstGeom>
          <a:noFill/>
        </p:spPr>
        <p:txBody>
          <a:bodyPr wrap="square" rtlCol="0">
            <a:spAutoFit/>
          </a:bodyPr>
          <a:lstStyle/>
          <a:p>
            <a:pPr algn="ctr"/>
            <a:r>
              <a:rPr lang="en-US" sz="800" dirty="0"/>
              <a:t>CNX OpenStax on Wikimedia Commons. "Honey locust leaves." Modified. </a:t>
            </a:r>
          </a:p>
        </p:txBody>
      </p:sp>
    </p:spTree>
    <p:extLst>
      <p:ext uri="{BB962C8B-B14F-4D97-AF65-F5344CB8AC3E}">
        <p14:creationId xmlns:p14="http://schemas.microsoft.com/office/powerpoint/2010/main" val="379075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1864</TotalTime>
  <Words>1918</Words>
  <Application>Microsoft Office PowerPoint</Application>
  <PresentationFormat>On-screen Show (4:3)</PresentationFormat>
  <Paragraphs>156</Paragraphs>
  <Slides>21</Slides>
  <Notes>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Office Theme</vt:lpstr>
      <vt:lpstr>1_Office Theme</vt:lpstr>
      <vt:lpstr>Lesson 30.4</vt:lpstr>
      <vt:lpstr>Objectives</vt:lpstr>
      <vt:lpstr>Leaves</vt:lpstr>
      <vt:lpstr>Structure of a Typical Leaf</vt:lpstr>
      <vt:lpstr>Leaf Venation</vt:lpstr>
      <vt:lpstr>Think It Through1</vt:lpstr>
      <vt:lpstr>Leaf Arrangement (Phyllotaxy)</vt:lpstr>
      <vt:lpstr>Simple and Compound Leaves</vt:lpstr>
      <vt:lpstr>Palmately and Pinnately Compound Leaves</vt:lpstr>
      <vt:lpstr>Think It Through2</vt:lpstr>
      <vt:lpstr>Leaf Structure and Function</vt:lpstr>
      <vt:lpstr>Leaf Epidermis</vt:lpstr>
      <vt:lpstr>Mesophyll</vt:lpstr>
      <vt:lpstr>30.4 Figure 7</vt:lpstr>
      <vt:lpstr>Vascular Bundles</vt:lpstr>
      <vt:lpstr>Leaf Adaptations</vt:lpstr>
      <vt:lpstr>Plant Adaptations in Resource-Deficient Environments1</vt:lpstr>
      <vt:lpstr>Plant Adaptations in Resource-Deficient Environments2</vt:lpstr>
      <vt:lpstr>Plant Adaptations in Resource-Deficient Environments3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200</cp:revision>
  <dcterms:created xsi:type="dcterms:W3CDTF">2013-04-26T14:43:13Z</dcterms:created>
  <dcterms:modified xsi:type="dcterms:W3CDTF">2024-10-22T19:42:57Z</dcterms:modified>
</cp:coreProperties>
</file>