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6"/>
  </p:notesMasterIdLst>
  <p:handoutMasterIdLst>
    <p:handoutMasterId r:id="rId27"/>
  </p:handoutMasterIdLst>
  <p:sldIdLst>
    <p:sldId id="272" r:id="rId2"/>
    <p:sldId id="264" r:id="rId3"/>
    <p:sldId id="273" r:id="rId4"/>
    <p:sldId id="274" r:id="rId5"/>
    <p:sldId id="278" r:id="rId6"/>
    <p:sldId id="279" r:id="rId7"/>
    <p:sldId id="281" r:id="rId8"/>
    <p:sldId id="280" r:id="rId9"/>
    <p:sldId id="271" r:id="rId10"/>
    <p:sldId id="282" r:id="rId11"/>
    <p:sldId id="283" r:id="rId12"/>
    <p:sldId id="270" r:id="rId13"/>
    <p:sldId id="284" r:id="rId14"/>
    <p:sldId id="285" r:id="rId15"/>
    <p:sldId id="287" r:id="rId16"/>
    <p:sldId id="267" r:id="rId17"/>
    <p:sldId id="289" r:id="rId18"/>
    <p:sldId id="290" r:id="rId19"/>
    <p:sldId id="277" r:id="rId20"/>
    <p:sldId id="291" r:id="rId21"/>
    <p:sldId id="288" r:id="rId22"/>
    <p:sldId id="268" r:id="rId23"/>
    <p:sldId id="292" r:id="rId24"/>
    <p:sldId id="293" r:id="rId25"/>
  </p:sldIdLst>
  <p:sldSz cx="9144000" cy="6858000" type="screen4x3"/>
  <p:notesSz cx="6858000" cy="9144000"/>
  <p:embeddedFontLst>
    <p:embeddedFont>
      <p:font typeface="Century Gothic" panose="020B0502020202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73" autoAdjust="0"/>
    <p:restoredTop sz="86410" autoAdjust="0"/>
  </p:normalViewPr>
  <p:slideViewPr>
    <p:cSldViewPr>
      <p:cViewPr varScale="1">
        <p:scale>
          <a:sx n="95" d="100"/>
          <a:sy n="95" d="100"/>
        </p:scale>
        <p:origin x="2256" y="114"/>
      </p:cViewPr>
      <p:guideLst>
        <p:guide orient="horz" pos="2160"/>
        <p:guide pos="2880"/>
      </p:guideLst>
    </p:cSldViewPr>
  </p:slideViewPr>
  <p:outlineViewPr>
    <p:cViewPr>
      <p:scale>
        <a:sx n="33" d="100"/>
        <a:sy n="33" d="100"/>
      </p:scale>
      <p:origin x="0" y="-942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3999550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Phloem is comprised of cells called sieve-tube elements. Phloem sap travels through perforations called sieve-tube plates. Neighboring companion cells carry out metabolic functions for the sieve-tube elements and provide them with energy. Lateral sieve areas connect the sieve-tube elements to the companion cells.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326619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Sucrose is actively transported from source cells into companion cells and then into the sieve-tube elements. This reduces the water potential, which causes water to enter the phloem from the xylem. The resulting positive pressure forces the sucrose-water mixture down toward the roots, where sucrose is unloaded. Transpiration causes water to return to the leaves through the xylem vessels.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178230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In this example with a semipermeable membrane between two aqueous systems, water will move from a region of higher water potential to a region of lower water potential until equilibrium is reached. Solutes (Ψs), pressure (Ψp), and gravity (Ψg) influence total water potential for each side of the tube (Ψtotalright or left) and, therefore, the difference between Ψtotal on each side (ΔΨ). (Ψm, the potential due to interaction of water with solid substrates, is ignored in this example because glass is not especially hydrophilic.) Water moves in response to the difference in water potential between two systems (the left and right sides of the tube).</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140421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3496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4: An extreme lack of water outside of the cell results in a hypertonic extracellular environment (an environment with a greater solute concentration than the interior of the cell). In a hypertonic environment, water leaves the cell in a process called plasmolysis (which can also result in a plant cell detaching from the cell wall). When a plant cell is in an isotonic environment (an environment with the same solute concentration as the interior of the cell), water flows equally in both directions (into and out of the cell). These cells become flaccid (the cell is not swollen and its membrane is not tightly pressed against the cell wall), resulting in wilting. When a plant cell is in a hypotonic environment (an environment with a lower solute concentration than the interior of the cell), water moves into the cell, causing it to become turgid (swollen and with its cell membrane tightly pressed against the cell wall). Plants that have sufficient turgor pressure can prevent wilting.</a:t>
            </a:r>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1869337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The cohesion-tension theory of sap ascent is shown. Evaporation from the mesophyll cells produces a negative water potential gradient that causes water to move upwards from the roots through the xylem.</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4148591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Plants are suited to their local environment. (a) Xerophytes, like this prickly pear cactus (Opuntia sp.) and (b) epiphytes, such as this tropical Julius Falck, have adapted to very limited water resources. For instance, the leaves of a prickly pear are modified into spines, which lowers the surface-to-volume ratio and reduces water loss. Photosynthesis takes place in the stem, which also stores water. (c) Goldenrod (Solidago sp.) is a mesophyte, well suited for moderate environments. (d) Hydrophytes, like this fragrant water lily (Nymphaea odorata), are adapted to thrive in aquatic environments.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39159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During phloem loading, sucrose produced in a sugar-producing mesophyll cell first diffuses into the apoplast through transporters called SWEET proteins. Protons are actively transported out of the companion cell through an ATP-powered pump to generate a buildup of protons in the apoplast. As protons passively return to the companion cell through the H+/sucrose symporter, sucrose molecules are transported with them. Sucrose travels through plasmodesmata to reach the sieve tube element.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22899792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736100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30.5</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Transport of Water and Nutrients in Plants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AD3833-B496-5A88-B17B-00FE05B41642}"/>
              </a:ext>
            </a:extLst>
          </p:cNvPr>
          <p:cNvSpPr>
            <a:spLocks noGrp="1"/>
          </p:cNvSpPr>
          <p:nvPr>
            <p:ph type="title"/>
          </p:nvPr>
        </p:nvSpPr>
        <p:spPr/>
        <p:txBody>
          <a:bodyPr/>
          <a:lstStyle/>
          <a:p>
            <a:r>
              <a:rPr lang="en-US" dirty="0"/>
              <a:t>Pressure potential</a:t>
            </a:r>
            <a:r>
              <a:rPr lang="en-US" sz="1400" baseline="-25000" dirty="0"/>
              <a:t>1</a:t>
            </a:r>
          </a:p>
        </p:txBody>
      </p:sp>
      <p:sp>
        <p:nvSpPr>
          <p:cNvPr id="6" name="Content Placeholder 5">
            <a:extLst>
              <a:ext uri="{FF2B5EF4-FFF2-40B4-BE49-F238E27FC236}">
                <a16:creationId xmlns:a16="http://schemas.microsoft.com/office/drawing/2014/main" id="{E48B97C0-BB34-D0F5-6538-7C0655C7A099}"/>
              </a:ext>
            </a:extLst>
          </p:cNvPr>
          <p:cNvSpPr>
            <a:spLocks noGrp="1"/>
          </p:cNvSpPr>
          <p:nvPr>
            <p:ph idx="1"/>
          </p:nvPr>
        </p:nvSpPr>
        <p:spPr/>
        <p:txBody>
          <a:bodyPr/>
          <a:lstStyle/>
          <a:p>
            <a:r>
              <a:rPr lang="en-US" dirty="0"/>
              <a:t>Pressure potential is also called turgor potential. </a:t>
            </a:r>
          </a:p>
          <a:p>
            <a:pPr marL="457200" indent="-457200">
              <a:buFont typeface="Arial" panose="020B0604020202020204" pitchFamily="34" charset="0"/>
              <a:buChar char="•"/>
            </a:pPr>
            <a:r>
              <a:rPr lang="en-US" dirty="0"/>
              <a:t>Can be negative or positive pressure </a:t>
            </a:r>
          </a:p>
          <a:p>
            <a:endParaRPr lang="en-US" dirty="0"/>
          </a:p>
          <a:p>
            <a:r>
              <a:rPr lang="en-US" dirty="0"/>
              <a:t>Effects of turgor pressure can be seen when watering a wilted plant. </a:t>
            </a:r>
          </a:p>
        </p:txBody>
      </p:sp>
      <p:pic>
        <p:nvPicPr>
          <p:cNvPr id="7" name="Content Placeholder 5" descr="Two images: (a) shows a wilting pepper plant; (b) shows a healthy pepper plant.">
            <a:extLst>
              <a:ext uri="{FF2B5EF4-FFF2-40B4-BE49-F238E27FC236}">
                <a16:creationId xmlns:a16="http://schemas.microsoft.com/office/drawing/2014/main" id="{BFA58846-FE18-AE14-D98E-D57587DB0EAF}"/>
              </a:ext>
            </a:extLst>
          </p:cNvPr>
          <p:cNvPicPr>
            <a:picLocks noChangeAspect="1"/>
          </p:cNvPicPr>
          <p:nvPr/>
        </p:nvPicPr>
        <p:blipFill>
          <a:blip r:embed="rId3"/>
          <a:srcRect l="16667" t="5334" r="16667" b="6000"/>
          <a:stretch/>
        </p:blipFill>
        <p:spPr>
          <a:xfrm>
            <a:off x="4509826" y="1274868"/>
            <a:ext cx="4152900" cy="3068532"/>
          </a:xfrm>
          <a:prstGeom prst="rect">
            <a:avLst/>
          </a:prstGeom>
        </p:spPr>
      </p:pic>
      <p:sp>
        <p:nvSpPr>
          <p:cNvPr id="10" name="TextBox 9">
            <a:extLst>
              <a:ext uri="{FF2B5EF4-FFF2-40B4-BE49-F238E27FC236}">
                <a16:creationId xmlns:a16="http://schemas.microsoft.com/office/drawing/2014/main" id="{B0C56C9D-67F7-6BA8-D25B-C1DCE04DAFB0}"/>
              </a:ext>
            </a:extLst>
          </p:cNvPr>
          <p:cNvSpPr txBox="1"/>
          <p:nvPr/>
        </p:nvSpPr>
        <p:spPr>
          <a:xfrm>
            <a:off x="4476750" y="4343400"/>
            <a:ext cx="4152900" cy="1384995"/>
          </a:xfrm>
          <a:prstGeom prst="rect">
            <a:avLst/>
          </a:prstGeom>
          <a:noFill/>
        </p:spPr>
        <p:txBody>
          <a:bodyPr wrap="square" rtlCol="0">
            <a:spAutoFit/>
          </a:bodyPr>
          <a:lstStyle/>
          <a:p>
            <a:pPr algn="ctr"/>
            <a:r>
              <a:rPr lang="en-US" sz="1400" b="1" dirty="0"/>
              <a:t>30.5 Figure 3: </a:t>
            </a:r>
            <a:r>
              <a:rPr lang="en-US" sz="1400" dirty="0"/>
              <a:t>(a) When total water potential (Ψ</a:t>
            </a:r>
            <a:r>
              <a:rPr lang="en-US" sz="1400" baseline="-25000" dirty="0"/>
              <a:t>total</a:t>
            </a:r>
            <a:r>
              <a:rPr lang="en-US" sz="1400" dirty="0"/>
              <a:t>) is lower outside the cells than it is inside, water moves out of the cells, and the plant wilts. (b) When the total water potential is higher outside the plant cells than it is inside, water moves into the cells, resulting in turgor pressure (Ψ</a:t>
            </a:r>
            <a:r>
              <a:rPr lang="en-US" sz="1400" baseline="-25000" dirty="0"/>
              <a:t>p</a:t>
            </a:r>
            <a:r>
              <a:rPr lang="en-US" sz="1400" dirty="0"/>
              <a:t>) and keeping the plant erect.</a:t>
            </a:r>
            <a:endParaRPr lang="en-US" sz="1400" b="1" dirty="0"/>
          </a:p>
        </p:txBody>
      </p:sp>
      <p:sp>
        <p:nvSpPr>
          <p:cNvPr id="3" name="TextBox 2">
            <a:extLst>
              <a:ext uri="{FF2B5EF4-FFF2-40B4-BE49-F238E27FC236}">
                <a16:creationId xmlns:a16="http://schemas.microsoft.com/office/drawing/2014/main" id="{92B518C9-921E-E3FD-9770-9281FA35197A}"/>
              </a:ext>
            </a:extLst>
          </p:cNvPr>
          <p:cNvSpPr txBox="1"/>
          <p:nvPr/>
        </p:nvSpPr>
        <p:spPr>
          <a:xfrm>
            <a:off x="4267200" y="5652105"/>
            <a:ext cx="4572000" cy="400110"/>
          </a:xfrm>
          <a:prstGeom prst="rect">
            <a:avLst/>
          </a:prstGeom>
          <a:noFill/>
        </p:spPr>
        <p:txBody>
          <a:bodyPr wrap="square">
            <a:spAutoFit/>
          </a:bodyPr>
          <a:lstStyle/>
          <a:p>
            <a:pPr algn="ctr"/>
            <a:r>
              <a:rPr lang="en-US" sz="1000" dirty="0"/>
              <a:t>Scot Nelson on Wikimedia Commons. "Bacterial wilt of bell pepper."</a:t>
            </a:r>
          </a:p>
          <a:p>
            <a:pPr algn="ctr"/>
            <a:r>
              <a:rPr lang="en-US" sz="1000" dirty="0"/>
              <a:t>Rob Bertholf on Wikimedia Commons. "Bell pepper."</a:t>
            </a:r>
          </a:p>
        </p:txBody>
      </p:sp>
    </p:spTree>
    <p:extLst>
      <p:ext uri="{BB962C8B-B14F-4D97-AF65-F5344CB8AC3E}">
        <p14:creationId xmlns:p14="http://schemas.microsoft.com/office/powerpoint/2010/main" val="1171475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6FB43-15B0-F073-E5C6-E087156C374A}"/>
              </a:ext>
            </a:extLst>
          </p:cNvPr>
          <p:cNvSpPr>
            <a:spLocks noGrp="1"/>
          </p:cNvSpPr>
          <p:nvPr>
            <p:ph type="title"/>
          </p:nvPr>
        </p:nvSpPr>
        <p:spPr/>
        <p:txBody>
          <a:bodyPr/>
          <a:lstStyle/>
          <a:p>
            <a:r>
              <a:rPr lang="en-US" dirty="0"/>
              <a:t>Pressure Potential</a:t>
            </a:r>
            <a:r>
              <a:rPr lang="en-US" sz="1400" baseline="-25000" dirty="0"/>
              <a:t>2</a:t>
            </a:r>
          </a:p>
        </p:txBody>
      </p:sp>
      <p:sp>
        <p:nvSpPr>
          <p:cNvPr id="5" name="Content Placeholder 4">
            <a:extLst>
              <a:ext uri="{FF2B5EF4-FFF2-40B4-BE49-F238E27FC236}">
                <a16:creationId xmlns:a16="http://schemas.microsoft.com/office/drawing/2014/main" id="{2AE67CB4-7218-FF84-5391-EFDFDB3CCFBF}"/>
              </a:ext>
            </a:extLst>
          </p:cNvPr>
          <p:cNvSpPr>
            <a:spLocks noGrp="1"/>
          </p:cNvSpPr>
          <p:nvPr>
            <p:ph idx="1"/>
          </p:nvPr>
        </p:nvSpPr>
        <p:spPr>
          <a:xfrm>
            <a:off x="457200" y="1097279"/>
            <a:ext cx="8229600" cy="2402855"/>
          </a:xfrm>
        </p:spPr>
        <p:txBody>
          <a:bodyPr>
            <a:normAutofit fontScale="85000" lnSpcReduction="20000"/>
          </a:bodyPr>
          <a:lstStyle/>
          <a:p>
            <a:r>
              <a:rPr lang="en-US" dirty="0"/>
              <a:t>A plant can manipulate </a:t>
            </a:r>
            <a:r>
              <a:rPr lang="el-GR" dirty="0"/>
              <a:t>Ψ</a:t>
            </a:r>
            <a:r>
              <a:rPr lang="en-US" baseline="-25000" dirty="0"/>
              <a:t>p</a:t>
            </a:r>
            <a:r>
              <a:rPr lang="en-US" dirty="0"/>
              <a:t> by manipulating Ψ</a:t>
            </a:r>
            <a:r>
              <a:rPr lang="en-US" baseline="-25000" dirty="0"/>
              <a:t>s</a:t>
            </a:r>
            <a:r>
              <a:rPr lang="en-US" dirty="0"/>
              <a:t> and the use of osmosis. </a:t>
            </a:r>
          </a:p>
          <a:p>
            <a:pPr marL="457200" indent="-457200">
              <a:buFont typeface="Arial" panose="020B0604020202020204" pitchFamily="34" charset="0"/>
              <a:buChar char="•"/>
            </a:pPr>
            <a:r>
              <a:rPr lang="en-US" dirty="0"/>
              <a:t>If a plant cell increase cytoplasmic solute concentration compared to surrounding tissues, water will move into the cell by osmosis. </a:t>
            </a:r>
          </a:p>
          <a:p>
            <a:r>
              <a:rPr lang="el-GR" dirty="0"/>
              <a:t>Ψ</a:t>
            </a:r>
            <a:r>
              <a:rPr lang="en-US" baseline="-25000" dirty="0"/>
              <a:t>p</a:t>
            </a:r>
            <a:r>
              <a:rPr lang="en-US" dirty="0"/>
              <a:t> is also under indirect plant control through the opening and closing of stomata. </a:t>
            </a:r>
          </a:p>
        </p:txBody>
      </p:sp>
      <p:sp>
        <p:nvSpPr>
          <p:cNvPr id="10" name="TextBox 9">
            <a:extLst>
              <a:ext uri="{FF2B5EF4-FFF2-40B4-BE49-F238E27FC236}">
                <a16:creationId xmlns:a16="http://schemas.microsoft.com/office/drawing/2014/main" id="{BA07B6FE-3F0B-72E7-9273-2CB763736305}"/>
              </a:ext>
            </a:extLst>
          </p:cNvPr>
          <p:cNvSpPr txBox="1"/>
          <p:nvPr/>
        </p:nvSpPr>
        <p:spPr>
          <a:xfrm>
            <a:off x="381000" y="3654623"/>
            <a:ext cx="1524000" cy="307777"/>
          </a:xfrm>
          <a:prstGeom prst="rect">
            <a:avLst/>
          </a:prstGeom>
          <a:noFill/>
        </p:spPr>
        <p:txBody>
          <a:bodyPr wrap="square" rtlCol="0">
            <a:spAutoFit/>
          </a:bodyPr>
          <a:lstStyle/>
          <a:p>
            <a:pPr algn="ctr"/>
            <a:r>
              <a:rPr lang="en-US" sz="1400" b="1" dirty="0"/>
              <a:t>30.5 Figure 4</a:t>
            </a:r>
          </a:p>
        </p:txBody>
      </p:sp>
      <p:pic>
        <p:nvPicPr>
          <p:cNvPr id="3" name="Content Placeholder 14" descr="Shown are three plant cells with varying degrees of water inside them. The first plant cell is hypertonic, with water moving outside of the cell through plasmolysis. The second plant cell is isotonic, indicating that water flows equally in and out of the cell. The third plant cell is hypotonic and turgid, indicating that water is moving into the cell but not out, causing it to become swollen.">
            <a:extLst>
              <a:ext uri="{FF2B5EF4-FFF2-40B4-BE49-F238E27FC236}">
                <a16:creationId xmlns:a16="http://schemas.microsoft.com/office/drawing/2014/main" id="{DFC81A9E-7FF6-388A-B56A-FAAC99EDD93F}"/>
              </a:ext>
            </a:extLst>
          </p:cNvPr>
          <p:cNvPicPr>
            <a:picLocks noChangeAspect="1"/>
          </p:cNvPicPr>
          <p:nvPr/>
        </p:nvPicPr>
        <p:blipFill>
          <a:blip r:embed="rId3"/>
          <a:srcRect t="5333" b="23000"/>
          <a:stretch/>
        </p:blipFill>
        <p:spPr>
          <a:xfrm>
            <a:off x="1676400" y="3394711"/>
            <a:ext cx="6172200" cy="2457450"/>
          </a:xfrm>
          <a:prstGeom prst="rect">
            <a:avLst/>
          </a:prstGeom>
        </p:spPr>
      </p:pic>
      <p:sp>
        <p:nvSpPr>
          <p:cNvPr id="4" name="TextBox 3">
            <a:extLst>
              <a:ext uri="{FF2B5EF4-FFF2-40B4-BE49-F238E27FC236}">
                <a16:creationId xmlns:a16="http://schemas.microsoft.com/office/drawing/2014/main" id="{A2CD11C9-63A2-8E85-0318-5E4B171A62F7}"/>
              </a:ext>
            </a:extLst>
          </p:cNvPr>
          <p:cNvSpPr txBox="1"/>
          <p:nvPr/>
        </p:nvSpPr>
        <p:spPr>
          <a:xfrm>
            <a:off x="2286000" y="5797565"/>
            <a:ext cx="4572000" cy="246221"/>
          </a:xfrm>
          <a:prstGeom prst="rect">
            <a:avLst/>
          </a:prstGeom>
          <a:noFill/>
        </p:spPr>
        <p:txBody>
          <a:bodyPr wrap="square">
            <a:spAutoFit/>
          </a:bodyPr>
          <a:lstStyle/>
          <a:p>
            <a:pPr algn="ctr"/>
            <a:r>
              <a:rPr lang="en-US" sz="1000" dirty="0"/>
              <a:t>Mariana Ruiz Villarreal on Wikimedia Commons. "Turgot pressure diagram."</a:t>
            </a:r>
          </a:p>
        </p:txBody>
      </p:sp>
    </p:spTree>
    <p:extLst>
      <p:ext uri="{BB962C8B-B14F-4D97-AF65-F5344CB8AC3E}">
        <p14:creationId xmlns:p14="http://schemas.microsoft.com/office/powerpoint/2010/main" val="3345867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endParaRPr lang="en-US" sz="1400" baseline="-25000" dirty="0"/>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68775" y="1115607"/>
            <a:ext cx="8229600" cy="4572001"/>
          </a:xfrm>
        </p:spPr>
        <p:txBody>
          <a:bodyPr>
            <a:normAutofit/>
          </a:bodyPr>
          <a:lstStyle/>
          <a:p>
            <a:r>
              <a:rPr lang="en-US" dirty="0"/>
              <a:t>Remember, water moves from areas of high water potential to areas of low water potential. When water potential is high inside the cell and low outside of the cell, water flows out of the cell and the pressure potential in the cell decreases, leading to wilting.</a:t>
            </a:r>
          </a:p>
          <a:p>
            <a:pPr marL="457200" indent="-457200">
              <a:buFont typeface="Arial" panose="020B0604020202020204" pitchFamily="34" charset="0"/>
              <a:buChar char="•"/>
            </a:pPr>
            <a:r>
              <a:rPr lang="en-US" dirty="0"/>
              <a:t>What are some situations in which water potential would be higher inside the cell than out? </a:t>
            </a:r>
          </a:p>
          <a:p>
            <a:pPr marL="457200" indent="-457200">
              <a:buFont typeface="Arial" panose="020B0604020202020204" pitchFamily="34" charset="0"/>
              <a:buChar char="•"/>
            </a:pPr>
            <a:r>
              <a:rPr lang="en-US" dirty="0"/>
              <a:t>What mechanism do plants have to decrease water potential in their cells to prevent water loss?</a:t>
            </a:r>
          </a:p>
        </p:txBody>
      </p:sp>
    </p:spTree>
    <p:extLst>
      <p:ext uri="{BB962C8B-B14F-4D97-AF65-F5344CB8AC3E}">
        <p14:creationId xmlns:p14="http://schemas.microsoft.com/office/powerpoint/2010/main" val="302916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067F-6721-39B7-C3AB-64AA84C60D2E}"/>
              </a:ext>
            </a:extLst>
          </p:cNvPr>
          <p:cNvSpPr>
            <a:spLocks noGrp="1"/>
          </p:cNvSpPr>
          <p:nvPr>
            <p:ph type="title"/>
          </p:nvPr>
        </p:nvSpPr>
        <p:spPr/>
        <p:txBody>
          <a:bodyPr/>
          <a:lstStyle/>
          <a:p>
            <a:r>
              <a:rPr lang="en-US" dirty="0"/>
              <a:t>Gravity Potential </a:t>
            </a:r>
          </a:p>
        </p:txBody>
      </p:sp>
      <p:sp>
        <p:nvSpPr>
          <p:cNvPr id="3" name="Content Placeholder 2">
            <a:extLst>
              <a:ext uri="{FF2B5EF4-FFF2-40B4-BE49-F238E27FC236}">
                <a16:creationId xmlns:a16="http://schemas.microsoft.com/office/drawing/2014/main" id="{DA473257-1173-C928-2F91-AE2CEC376955}"/>
              </a:ext>
            </a:extLst>
          </p:cNvPr>
          <p:cNvSpPr>
            <a:spLocks noGrp="1"/>
          </p:cNvSpPr>
          <p:nvPr>
            <p:ph idx="1"/>
          </p:nvPr>
        </p:nvSpPr>
        <p:spPr>
          <a:xfrm>
            <a:off x="457200" y="1280160"/>
            <a:ext cx="8229600" cy="4663440"/>
          </a:xfrm>
        </p:spPr>
        <p:txBody>
          <a:bodyPr>
            <a:normAutofit/>
          </a:bodyPr>
          <a:lstStyle/>
          <a:p>
            <a:r>
              <a:rPr lang="en-US" dirty="0"/>
              <a:t>Gravity potential is due to the position of water in relation to Earth's gravitational field. </a:t>
            </a:r>
          </a:p>
          <a:p>
            <a:pPr marL="457200" indent="-457200">
              <a:buFont typeface="Arial" panose="020B0604020202020204" pitchFamily="34" charset="0"/>
              <a:buChar char="•"/>
            </a:pPr>
            <a:r>
              <a:rPr lang="en-US" dirty="0"/>
              <a:t>Gravity potential ( </a:t>
            </a:r>
            <a:r>
              <a:rPr lang="el-GR" dirty="0"/>
              <a:t>Ψ</a:t>
            </a:r>
            <a:r>
              <a:rPr lang="en-US" baseline="-25000" dirty="0"/>
              <a:t>g</a:t>
            </a:r>
            <a:r>
              <a:rPr lang="en-US" dirty="0"/>
              <a:t>) is always negative to zero, with water higher above ground having a greater (less negative) gravity potential than water closer to ground.</a:t>
            </a:r>
          </a:p>
          <a:p>
            <a:r>
              <a:rPr lang="en-US" dirty="0"/>
              <a:t> </a:t>
            </a:r>
          </a:p>
          <a:p>
            <a:r>
              <a:rPr lang="en-US" dirty="0"/>
              <a:t>As plants get taller, the effect of Ψ</a:t>
            </a:r>
            <a:r>
              <a:rPr lang="en-US" baseline="-25000" dirty="0"/>
              <a:t>g</a:t>
            </a:r>
            <a:r>
              <a:rPr lang="en-US" dirty="0"/>
              <a:t> on water transportation increases. </a:t>
            </a:r>
          </a:p>
        </p:txBody>
      </p:sp>
    </p:spTree>
    <p:extLst>
      <p:ext uri="{BB962C8B-B14F-4D97-AF65-F5344CB8AC3E}">
        <p14:creationId xmlns:p14="http://schemas.microsoft.com/office/powerpoint/2010/main" val="3322637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3B8D8-DC88-ED7C-5865-FC4E02171486}"/>
              </a:ext>
            </a:extLst>
          </p:cNvPr>
          <p:cNvSpPr>
            <a:spLocks noGrp="1"/>
          </p:cNvSpPr>
          <p:nvPr>
            <p:ph type="title"/>
          </p:nvPr>
        </p:nvSpPr>
        <p:spPr/>
        <p:txBody>
          <a:bodyPr/>
          <a:lstStyle/>
          <a:p>
            <a:r>
              <a:rPr lang="en-US" dirty="0"/>
              <a:t>Matric Potential </a:t>
            </a:r>
          </a:p>
        </p:txBody>
      </p:sp>
      <p:sp>
        <p:nvSpPr>
          <p:cNvPr id="3" name="Content Placeholder 2">
            <a:extLst>
              <a:ext uri="{FF2B5EF4-FFF2-40B4-BE49-F238E27FC236}">
                <a16:creationId xmlns:a16="http://schemas.microsoft.com/office/drawing/2014/main" id="{E60BB211-B2F2-BF84-9317-22A9FB25F99F}"/>
              </a:ext>
            </a:extLst>
          </p:cNvPr>
          <p:cNvSpPr>
            <a:spLocks noGrp="1"/>
          </p:cNvSpPr>
          <p:nvPr>
            <p:ph idx="1"/>
          </p:nvPr>
        </p:nvSpPr>
        <p:spPr>
          <a:xfrm>
            <a:off x="457200" y="1280160"/>
            <a:ext cx="8229600" cy="4663440"/>
          </a:xfrm>
        </p:spPr>
        <p:txBody>
          <a:bodyPr>
            <a:normAutofit lnSpcReduction="10000"/>
          </a:bodyPr>
          <a:lstStyle/>
          <a:p>
            <a:r>
              <a:rPr lang="en-US" dirty="0"/>
              <a:t>Matric Potential is due to the adhesion of water molecules to the </a:t>
            </a:r>
            <a:r>
              <a:rPr lang="en-US" i="1" dirty="0"/>
              <a:t>nondissolved</a:t>
            </a:r>
            <a:r>
              <a:rPr lang="en-US" dirty="0"/>
              <a:t> structures of the system, such as the cell walls or plasma membranes. </a:t>
            </a:r>
          </a:p>
          <a:p>
            <a:endParaRPr lang="en-US" dirty="0"/>
          </a:p>
          <a:p>
            <a:r>
              <a:rPr lang="en-US" dirty="0"/>
              <a:t>Matric potential (Ψ</a:t>
            </a:r>
            <a:r>
              <a:rPr lang="en-US" baseline="-25000" dirty="0"/>
              <a:t>m</a:t>
            </a:r>
            <a:r>
              <a:rPr lang="en-US" dirty="0"/>
              <a:t>) is always negative to zero.</a:t>
            </a:r>
          </a:p>
          <a:p>
            <a:pPr marL="457200" indent="-457200">
              <a:buFont typeface="Arial" panose="020B0604020202020204" pitchFamily="34" charset="0"/>
              <a:buChar char="•"/>
            </a:pPr>
            <a:r>
              <a:rPr lang="en-US" dirty="0"/>
              <a:t>The binding of water to a matrix always removes potential energy from the system</a:t>
            </a:r>
          </a:p>
          <a:p>
            <a:pPr marL="457200" indent="-457200">
              <a:buFont typeface="Arial" panose="020B0604020202020204" pitchFamily="34" charset="0"/>
              <a:buChar char="•"/>
            </a:pPr>
            <a:endParaRPr lang="en-US" dirty="0"/>
          </a:p>
          <a:p>
            <a:r>
              <a:rPr lang="en-US" dirty="0"/>
              <a:t>Ψ</a:t>
            </a:r>
            <a:r>
              <a:rPr lang="en-US" baseline="-25000" dirty="0"/>
              <a:t>m</a:t>
            </a:r>
            <a:r>
              <a:rPr lang="en-US" dirty="0"/>
              <a:t> can not be manipulated by the plant and is typically ignored in well-watered roots, stems and leaves. </a:t>
            </a:r>
          </a:p>
        </p:txBody>
      </p:sp>
    </p:spTree>
    <p:extLst>
      <p:ext uri="{BB962C8B-B14F-4D97-AF65-F5344CB8AC3E}">
        <p14:creationId xmlns:p14="http://schemas.microsoft.com/office/powerpoint/2010/main" val="3263440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9941-EDC0-8DAD-EEEE-6CE4E8A1C425}"/>
              </a:ext>
            </a:extLst>
          </p:cNvPr>
          <p:cNvSpPr>
            <a:spLocks noGrp="1"/>
          </p:cNvSpPr>
          <p:nvPr>
            <p:ph type="title"/>
          </p:nvPr>
        </p:nvSpPr>
        <p:spPr/>
        <p:txBody>
          <a:bodyPr/>
          <a:lstStyle/>
          <a:p>
            <a:r>
              <a:rPr lang="en-US" dirty="0"/>
              <a:t>Movement of Water and Minerals in the Xylem</a:t>
            </a:r>
          </a:p>
        </p:txBody>
      </p:sp>
      <p:sp>
        <p:nvSpPr>
          <p:cNvPr id="3" name="Content Placeholder 2">
            <a:extLst>
              <a:ext uri="{FF2B5EF4-FFF2-40B4-BE49-F238E27FC236}">
                <a16:creationId xmlns:a16="http://schemas.microsoft.com/office/drawing/2014/main" id="{2DF6ED58-988F-153D-CB51-A58B5207A2AB}"/>
              </a:ext>
            </a:extLst>
          </p:cNvPr>
          <p:cNvSpPr>
            <a:spLocks noGrp="1"/>
          </p:cNvSpPr>
          <p:nvPr>
            <p:ph idx="1"/>
          </p:nvPr>
        </p:nvSpPr>
        <p:spPr>
          <a:xfrm>
            <a:off x="457200" y="1280160"/>
            <a:ext cx="8229600" cy="4587240"/>
          </a:xfrm>
        </p:spPr>
        <p:txBody>
          <a:bodyPr>
            <a:normAutofit lnSpcReduction="10000"/>
          </a:bodyPr>
          <a:lstStyle/>
          <a:p>
            <a:r>
              <a:rPr lang="en-US" dirty="0"/>
              <a:t>The transport of water throughout the plant is driven by differences in water potential. </a:t>
            </a:r>
          </a:p>
          <a:p>
            <a:pPr marL="457200" indent="-457200">
              <a:buFont typeface="Arial" panose="020B0604020202020204" pitchFamily="34" charset="0"/>
              <a:buChar char="•"/>
            </a:pPr>
            <a:r>
              <a:rPr lang="en-US" b="1" dirty="0"/>
              <a:t>Transpiration</a:t>
            </a:r>
            <a:r>
              <a:rPr lang="en-US" dirty="0"/>
              <a:t> (the loss of water from a plant through evaporation at the leaf surface) is the main driver of water movement in the xylem. </a:t>
            </a:r>
          </a:p>
          <a:p>
            <a:pPr marL="457200" indent="-457200">
              <a:buFont typeface="Arial" panose="020B0604020202020204" pitchFamily="34" charset="0"/>
              <a:buChar char="•"/>
            </a:pPr>
            <a:r>
              <a:rPr lang="en-US" dirty="0"/>
              <a:t>At night, when stomata cells are closed and transpiration stops, water is held in the stem and leaf by the adhesion of water to the cell walls of the xylem vessels and tracheids, and the cohesion of water molecules to each other (cohesion theory of sap ascent) </a:t>
            </a:r>
          </a:p>
          <a:p>
            <a:endParaRPr lang="en-US" dirty="0"/>
          </a:p>
          <a:p>
            <a:endParaRPr lang="en-US" dirty="0"/>
          </a:p>
        </p:txBody>
      </p:sp>
    </p:spTree>
    <p:extLst>
      <p:ext uri="{BB962C8B-B14F-4D97-AF65-F5344CB8AC3E}">
        <p14:creationId xmlns:p14="http://schemas.microsoft.com/office/powerpoint/2010/main" val="192290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30.5 Figure 5</a:t>
            </a:r>
            <a:endParaRPr lang="en-US" sz="3200" dirty="0">
              <a:solidFill>
                <a:schemeClr val="accent1"/>
              </a:solidFill>
            </a:endParaRPr>
          </a:p>
        </p:txBody>
      </p:sp>
      <p:sp>
        <p:nvSpPr>
          <p:cNvPr id="4" name="TextBox 3">
            <a:extLst>
              <a:ext uri="{FF2B5EF4-FFF2-40B4-BE49-F238E27FC236}">
                <a16:creationId xmlns:a16="http://schemas.microsoft.com/office/drawing/2014/main" id="{01D3902A-99C6-B2C6-B06B-9C6908680ED2}"/>
              </a:ext>
            </a:extLst>
          </p:cNvPr>
          <p:cNvSpPr txBox="1"/>
          <p:nvPr/>
        </p:nvSpPr>
        <p:spPr>
          <a:xfrm>
            <a:off x="2286000" y="5770880"/>
            <a:ext cx="4572000" cy="246221"/>
          </a:xfrm>
          <a:prstGeom prst="rect">
            <a:avLst/>
          </a:prstGeom>
          <a:noFill/>
        </p:spPr>
        <p:txBody>
          <a:bodyPr wrap="square">
            <a:spAutoFit/>
          </a:bodyPr>
          <a:lstStyle/>
          <a:p>
            <a:pPr algn="ctr"/>
            <a:r>
              <a:rPr lang="en-US" sz="1000" dirty="0"/>
              <a:t>CNX OpenStax on Wikimedia Commons. "Cohesion-tension theory." </a:t>
            </a:r>
          </a:p>
        </p:txBody>
      </p:sp>
      <p:pic>
        <p:nvPicPr>
          <p:cNvPr id="6" name="Content Placeholder 8" descr="An illustration shows a pine tree. A blowup of the root indicates that negative water potential draws water from the soil into the root hairs, then into the root xylem. A blowup of the trunk indicates that cohesion and adhesion draws water up the xylem. A blowup of a leaf shows that transpiration draws water from the leaf through the stoma. Next to the tree is an arrow showing water potential, which is low at the roots and high in the leaves. The water potential varies from approximately 0.2 M P a, in the root cells to approximately 0.6 M P a in the stem and from approximately 1.5 M P a in the highest leaves, to approximately 100 M P a in the atmosphere.">
            <a:extLst>
              <a:ext uri="{FF2B5EF4-FFF2-40B4-BE49-F238E27FC236}">
                <a16:creationId xmlns:a16="http://schemas.microsoft.com/office/drawing/2014/main" id="{F109D9EE-1B84-1C4E-E956-9EFE05A3BC1F}"/>
              </a:ext>
            </a:extLst>
          </p:cNvPr>
          <p:cNvPicPr>
            <a:picLocks noGrp="1" noChangeAspect="1"/>
          </p:cNvPicPr>
          <p:nvPr>
            <p:ph idx="1"/>
          </p:nvPr>
        </p:nvPicPr>
        <p:blipFill>
          <a:blip r:embed="rId3"/>
          <a:srcRect l="21296" t="3667" r="22222" b="3000"/>
          <a:stretch/>
        </p:blipFill>
        <p:spPr>
          <a:xfrm>
            <a:off x="2019300" y="1090618"/>
            <a:ext cx="5105400" cy="4686925"/>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12AF-B102-E393-9D84-6812E4B842BD}"/>
              </a:ext>
            </a:extLst>
          </p:cNvPr>
          <p:cNvSpPr>
            <a:spLocks noGrp="1"/>
          </p:cNvSpPr>
          <p:nvPr>
            <p:ph type="title"/>
          </p:nvPr>
        </p:nvSpPr>
        <p:spPr/>
        <p:txBody>
          <a:bodyPr/>
          <a:lstStyle/>
          <a:p>
            <a:r>
              <a:rPr lang="en-US" dirty="0"/>
              <a:t>Control of Transpiration</a:t>
            </a:r>
          </a:p>
        </p:txBody>
      </p:sp>
      <p:sp>
        <p:nvSpPr>
          <p:cNvPr id="3" name="Content Placeholder 2">
            <a:extLst>
              <a:ext uri="{FF2B5EF4-FFF2-40B4-BE49-F238E27FC236}">
                <a16:creationId xmlns:a16="http://schemas.microsoft.com/office/drawing/2014/main" id="{7DC4D7E9-906C-5D45-E786-0E265C47189D}"/>
              </a:ext>
            </a:extLst>
          </p:cNvPr>
          <p:cNvSpPr>
            <a:spLocks noGrp="1"/>
          </p:cNvSpPr>
          <p:nvPr>
            <p:ph idx="1"/>
          </p:nvPr>
        </p:nvSpPr>
        <p:spPr>
          <a:xfrm>
            <a:off x="457200" y="1050071"/>
            <a:ext cx="8229600" cy="2987040"/>
          </a:xfrm>
        </p:spPr>
        <p:txBody>
          <a:bodyPr>
            <a:noAutofit/>
          </a:bodyPr>
          <a:lstStyle/>
          <a:p>
            <a:pPr marL="0" indent="0">
              <a:buNone/>
            </a:pPr>
            <a:r>
              <a:rPr lang="en-US" sz="2000" dirty="0"/>
              <a:t>Up to 90% of water taken up by plant roots may be lost through transpiration. </a:t>
            </a:r>
          </a:p>
          <a:p>
            <a:r>
              <a:rPr lang="en-US" sz="2000" dirty="0"/>
              <a:t>Leaves are covered by a waxy </a:t>
            </a:r>
            <a:r>
              <a:rPr lang="en-US" sz="2000" b="1" dirty="0"/>
              <a:t>cuticle</a:t>
            </a:r>
            <a:r>
              <a:rPr lang="en-US" sz="2000" dirty="0"/>
              <a:t> on the outer surface that prevents water loss through the leaves.</a:t>
            </a:r>
          </a:p>
          <a:p>
            <a:pPr marL="0" indent="0">
              <a:buNone/>
            </a:pPr>
            <a:r>
              <a:rPr lang="en-US" sz="2000" dirty="0"/>
              <a:t>Regulation of transpiration is achieved mostly by controlling the stomata. </a:t>
            </a:r>
          </a:p>
          <a:p>
            <a:pPr lvl="1"/>
            <a:r>
              <a:rPr lang="en-US" sz="2000" dirty="0"/>
              <a:t>The stomata are surrounded by two guard cells which open and close due to different environmental conditions. </a:t>
            </a:r>
          </a:p>
          <a:p>
            <a:pPr marL="0" indent="0">
              <a:buNone/>
            </a:pPr>
            <a:r>
              <a:rPr lang="en-US" sz="2000" dirty="0"/>
              <a:t>Plants have evolved over time to adapt to their local environment and reduce transpiration. </a:t>
            </a:r>
          </a:p>
        </p:txBody>
      </p:sp>
      <p:pic>
        <p:nvPicPr>
          <p:cNvPr id="4" name="Content Placeholder 5" descr="Four images show plants with different characteristics that are suited to their environments.">
            <a:extLst>
              <a:ext uri="{FF2B5EF4-FFF2-40B4-BE49-F238E27FC236}">
                <a16:creationId xmlns:a16="http://schemas.microsoft.com/office/drawing/2014/main" id="{C3087331-6F6D-705A-C059-FED2711D405B}"/>
              </a:ext>
            </a:extLst>
          </p:cNvPr>
          <p:cNvPicPr>
            <a:picLocks noChangeAspect="1"/>
          </p:cNvPicPr>
          <p:nvPr/>
        </p:nvPicPr>
        <p:blipFill>
          <a:blip r:embed="rId3"/>
          <a:srcRect l="926" t="5333" r="926" b="43000"/>
          <a:stretch/>
        </p:blipFill>
        <p:spPr>
          <a:xfrm>
            <a:off x="2076657" y="3505200"/>
            <a:ext cx="5732205" cy="1676400"/>
          </a:xfrm>
          <a:prstGeom prst="rect">
            <a:avLst/>
          </a:prstGeom>
        </p:spPr>
      </p:pic>
      <p:sp>
        <p:nvSpPr>
          <p:cNvPr id="6" name="TextBox 5">
            <a:extLst>
              <a:ext uri="{FF2B5EF4-FFF2-40B4-BE49-F238E27FC236}">
                <a16:creationId xmlns:a16="http://schemas.microsoft.com/office/drawing/2014/main" id="{BBE04680-1E52-BA3B-5F64-16FF9FB33FD0}"/>
              </a:ext>
            </a:extLst>
          </p:cNvPr>
          <p:cNvSpPr txBox="1"/>
          <p:nvPr/>
        </p:nvSpPr>
        <p:spPr>
          <a:xfrm>
            <a:off x="2057399" y="5181600"/>
            <a:ext cx="6019801" cy="523220"/>
          </a:xfrm>
          <a:prstGeom prst="rect">
            <a:avLst/>
          </a:prstGeom>
          <a:noFill/>
        </p:spPr>
        <p:txBody>
          <a:bodyPr wrap="square" rtlCol="0">
            <a:spAutoFit/>
          </a:bodyPr>
          <a:lstStyle/>
          <a:p>
            <a:pPr algn="ctr"/>
            <a:r>
              <a:rPr lang="en-US" sz="1400" b="1" dirty="0"/>
              <a:t>30.5 Figure 6: </a:t>
            </a:r>
            <a:r>
              <a:rPr lang="en-US" sz="1400" dirty="0"/>
              <a:t>Plants are suited to their local environment like (a) xerophytes, (b) epiphytes, (c) goldenrod, and (d) hydrophytes.</a:t>
            </a:r>
            <a:endParaRPr lang="en-US" sz="1400" b="1" dirty="0"/>
          </a:p>
        </p:txBody>
      </p:sp>
      <p:sp>
        <p:nvSpPr>
          <p:cNvPr id="7" name="TextBox 6">
            <a:extLst>
              <a:ext uri="{FF2B5EF4-FFF2-40B4-BE49-F238E27FC236}">
                <a16:creationId xmlns:a16="http://schemas.microsoft.com/office/drawing/2014/main" id="{D2A2871F-D4DB-CF02-FEB6-C458E36D4E33}"/>
              </a:ext>
            </a:extLst>
          </p:cNvPr>
          <p:cNvSpPr txBox="1"/>
          <p:nvPr/>
        </p:nvSpPr>
        <p:spPr>
          <a:xfrm>
            <a:off x="1066800" y="5685116"/>
            <a:ext cx="4267200" cy="338554"/>
          </a:xfrm>
          <a:prstGeom prst="rect">
            <a:avLst/>
          </a:prstGeom>
          <a:noFill/>
        </p:spPr>
        <p:txBody>
          <a:bodyPr wrap="square">
            <a:spAutoFit/>
          </a:bodyPr>
          <a:lstStyle/>
          <a:p>
            <a:pPr algn="ctr"/>
            <a:r>
              <a:rPr lang="en-US" sz="800" dirty="0"/>
              <a:t>Aanu97 on Wikimedia Commons. "Prickly pear cactus."</a:t>
            </a:r>
          </a:p>
          <a:p>
            <a:pPr algn="ctr"/>
            <a:r>
              <a:rPr lang="en-US" sz="800" dirty="0"/>
              <a:t>Julius Falck on Wikimedia Commons. "Epiphyte."</a:t>
            </a:r>
          </a:p>
        </p:txBody>
      </p:sp>
      <p:sp>
        <p:nvSpPr>
          <p:cNvPr id="9" name="TextBox 8">
            <a:extLst>
              <a:ext uri="{FF2B5EF4-FFF2-40B4-BE49-F238E27FC236}">
                <a16:creationId xmlns:a16="http://schemas.microsoft.com/office/drawing/2014/main" id="{F15FF23C-51B4-6A4E-1F17-3041A2C010E9}"/>
              </a:ext>
            </a:extLst>
          </p:cNvPr>
          <p:cNvSpPr txBox="1"/>
          <p:nvPr/>
        </p:nvSpPr>
        <p:spPr>
          <a:xfrm>
            <a:off x="4419600" y="5685116"/>
            <a:ext cx="4572000" cy="338554"/>
          </a:xfrm>
          <a:prstGeom prst="rect">
            <a:avLst/>
          </a:prstGeom>
          <a:noFill/>
        </p:spPr>
        <p:txBody>
          <a:bodyPr wrap="square">
            <a:spAutoFit/>
          </a:bodyPr>
          <a:lstStyle/>
          <a:p>
            <a:pPr algn="ctr"/>
            <a:r>
              <a:rPr lang="en-US" sz="800" dirty="0"/>
              <a:t>Daniel McClosky on Wikimedia Commons. "Solidago rigida plant."</a:t>
            </a:r>
          </a:p>
          <a:p>
            <a:pPr algn="ctr"/>
            <a:r>
              <a:rPr lang="en-US" sz="800" dirty="0"/>
              <a:t>Flappy Pigeon on Wikimedia Commons. "Purple water lily."</a:t>
            </a:r>
          </a:p>
        </p:txBody>
      </p:sp>
    </p:spTree>
    <p:extLst>
      <p:ext uri="{BB962C8B-B14F-4D97-AF65-F5344CB8AC3E}">
        <p14:creationId xmlns:p14="http://schemas.microsoft.com/office/powerpoint/2010/main" val="2901143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60EC-5E60-755A-12E3-35757D38498F}"/>
              </a:ext>
            </a:extLst>
          </p:cNvPr>
          <p:cNvSpPr>
            <a:spLocks noGrp="1"/>
          </p:cNvSpPr>
          <p:nvPr>
            <p:ph type="title"/>
          </p:nvPr>
        </p:nvSpPr>
        <p:spPr/>
        <p:txBody>
          <a:bodyPr/>
          <a:lstStyle/>
          <a:p>
            <a:r>
              <a:rPr lang="en-US" dirty="0"/>
              <a:t>Transportation of Photosynthates in Phloem</a:t>
            </a:r>
          </a:p>
        </p:txBody>
      </p:sp>
      <p:sp>
        <p:nvSpPr>
          <p:cNvPr id="3" name="Content Placeholder 2">
            <a:extLst>
              <a:ext uri="{FF2B5EF4-FFF2-40B4-BE49-F238E27FC236}">
                <a16:creationId xmlns:a16="http://schemas.microsoft.com/office/drawing/2014/main" id="{842351BF-5BA9-E957-594B-104DB5DD3138}"/>
              </a:ext>
            </a:extLst>
          </p:cNvPr>
          <p:cNvSpPr>
            <a:spLocks noGrp="1"/>
          </p:cNvSpPr>
          <p:nvPr>
            <p:ph idx="1"/>
          </p:nvPr>
        </p:nvSpPr>
        <p:spPr/>
        <p:txBody>
          <a:bodyPr>
            <a:normAutofit fontScale="92500" lnSpcReduction="10000"/>
          </a:bodyPr>
          <a:lstStyle/>
          <a:p>
            <a:pPr marL="0" indent="0">
              <a:buNone/>
            </a:pPr>
            <a:r>
              <a:rPr lang="en-US" dirty="0"/>
              <a:t>Photosynthates (products of photosynthesis) are produced by </a:t>
            </a:r>
            <a:r>
              <a:rPr lang="en-US" b="1" dirty="0"/>
              <a:t>sources</a:t>
            </a:r>
            <a:r>
              <a:rPr lang="en-US" dirty="0"/>
              <a:t>, such as leaves. </a:t>
            </a:r>
          </a:p>
          <a:p>
            <a:r>
              <a:rPr lang="en-US" dirty="0"/>
              <a:t>The photosynthates (sugars) must be delivered to the rest of the plant via the phloem in a process called </a:t>
            </a:r>
            <a:r>
              <a:rPr lang="en-US" b="1" dirty="0"/>
              <a:t>translocation</a:t>
            </a:r>
            <a:r>
              <a:rPr lang="en-US" dirty="0"/>
              <a:t>.</a:t>
            </a:r>
          </a:p>
          <a:p>
            <a:r>
              <a:rPr lang="en-US" dirty="0"/>
              <a:t>The points of delivery such as roots, young shoots and developing seeds are called </a:t>
            </a:r>
            <a:r>
              <a:rPr lang="en-US" b="1" dirty="0"/>
              <a:t>sinks</a:t>
            </a:r>
            <a:r>
              <a:rPr lang="en-US" dirty="0"/>
              <a:t>.</a:t>
            </a:r>
          </a:p>
          <a:p>
            <a:pPr lvl="1"/>
            <a:r>
              <a:rPr lang="en-US" dirty="0"/>
              <a:t>The products from the source are generally translocated to the nearest sink through the phloem. </a:t>
            </a:r>
          </a:p>
          <a:p>
            <a:pPr marL="0" indent="0">
              <a:buNone/>
            </a:pPr>
            <a:r>
              <a:rPr lang="en-US" dirty="0"/>
              <a:t>The pattern of photosynthate flow changes are the plant grows and develops. </a:t>
            </a:r>
          </a:p>
        </p:txBody>
      </p:sp>
    </p:spTree>
    <p:extLst>
      <p:ext uri="{BB962C8B-B14F-4D97-AF65-F5344CB8AC3E}">
        <p14:creationId xmlns:p14="http://schemas.microsoft.com/office/powerpoint/2010/main" val="424463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30.5 Figure 7</a:t>
            </a:r>
            <a:endParaRPr lang="en-US" sz="3200" dirty="0">
              <a:solidFill>
                <a:schemeClr val="accent1"/>
              </a:solidFill>
            </a:endParaRPr>
          </a:p>
        </p:txBody>
      </p:sp>
      <p:sp>
        <p:nvSpPr>
          <p:cNvPr id="4" name="TextBox 3">
            <a:extLst>
              <a:ext uri="{FF2B5EF4-FFF2-40B4-BE49-F238E27FC236}">
                <a16:creationId xmlns:a16="http://schemas.microsoft.com/office/drawing/2014/main" id="{002F9F63-4729-F074-DFE6-621966677B9E}"/>
              </a:ext>
            </a:extLst>
          </p:cNvPr>
          <p:cNvSpPr txBox="1"/>
          <p:nvPr/>
        </p:nvSpPr>
        <p:spPr>
          <a:xfrm>
            <a:off x="2286000" y="5637608"/>
            <a:ext cx="4572000" cy="246221"/>
          </a:xfrm>
          <a:prstGeom prst="rect">
            <a:avLst/>
          </a:prstGeom>
          <a:noFill/>
        </p:spPr>
        <p:txBody>
          <a:bodyPr wrap="square">
            <a:spAutoFit/>
          </a:bodyPr>
          <a:lstStyle/>
          <a:p>
            <a:pPr algn="ctr"/>
            <a:r>
              <a:rPr lang="en-US" sz="1000" dirty="0"/>
              <a:t>Miairo on Wikimedia Commons. "Phloem loading pathways."</a:t>
            </a:r>
          </a:p>
        </p:txBody>
      </p:sp>
      <p:pic>
        <p:nvPicPr>
          <p:cNvPr id="6" name="Content Placeholder 8" descr="A sugar-producing cell, apoplast, companion cell, and phloem are shown. SWEET eddluxer protein (a sucrose transporter) transports sucrose into the apoplast. Active transport moves the sucrose into the companion cell out of the apoplast while photons are moved into the apoplast from the companion cell through an A T P -powered pump. The sucrose ultimately diffuses into the phloem through the plasmodesmata.">
            <a:extLst>
              <a:ext uri="{FF2B5EF4-FFF2-40B4-BE49-F238E27FC236}">
                <a16:creationId xmlns:a16="http://schemas.microsoft.com/office/drawing/2014/main" id="{88731AF6-DC03-0747-8613-24D21309C9D6}"/>
              </a:ext>
            </a:extLst>
          </p:cNvPr>
          <p:cNvPicPr>
            <a:picLocks noGrp="1" noChangeAspect="1"/>
          </p:cNvPicPr>
          <p:nvPr>
            <p:ph idx="1"/>
          </p:nvPr>
        </p:nvPicPr>
        <p:blipFill>
          <a:blip r:embed="rId3"/>
          <a:srcRect l="-1" t="5334" r="3705" b="11333"/>
          <a:stretch/>
        </p:blipFill>
        <p:spPr>
          <a:xfrm>
            <a:off x="371856" y="1409700"/>
            <a:ext cx="8400288" cy="4038600"/>
          </a:xfrm>
        </p:spPr>
      </p:pic>
    </p:spTree>
    <p:extLst>
      <p:ext uri="{BB962C8B-B14F-4D97-AF65-F5344CB8AC3E}">
        <p14:creationId xmlns:p14="http://schemas.microsoft.com/office/powerpoint/2010/main" val="166058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152400" y="1055441"/>
            <a:ext cx="8534400" cy="4487382"/>
          </a:xfrm>
          <a:prstGeom prst="rect">
            <a:avLst/>
          </a:prstGeom>
          <a:noFill/>
        </p:spPr>
        <p:txBody>
          <a:bodyPr wrap="square">
            <a:spAutoFit/>
          </a:bodyPr>
          <a:lstStyle/>
          <a:p>
            <a:pPr>
              <a:spcBef>
                <a:spcPts val="0"/>
              </a:spcBef>
              <a:spcAft>
                <a:spcPts val="0"/>
              </a:spcAft>
            </a:pPr>
            <a:endParaRPr lang="en-US" dirty="0">
              <a:effectLst/>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Define</a:t>
            </a:r>
            <a:r>
              <a:rPr lang="en-US" dirty="0">
                <a:effectLst/>
                <a:latin typeface="Calibri" panose="020F0502020204030204" pitchFamily="34" charset="0"/>
                <a:ea typeface="Times New Roman" panose="02020603050405020304" pitchFamily="18" charset="0"/>
              </a:rPr>
              <a:t> water potential and explain how it is influenced by solutes, pressure, gravity, and the matric potential.</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Describe</a:t>
            </a:r>
            <a:r>
              <a:rPr lang="en-US" dirty="0">
                <a:effectLst/>
                <a:latin typeface="Calibri" panose="020F0502020204030204" pitchFamily="34" charset="0"/>
                <a:ea typeface="Times New Roman" panose="02020603050405020304" pitchFamily="18" charset="0"/>
              </a:rPr>
              <a:t> how water potential, evapotranspiration, and stomatal regulation influence how water is transported in plants.</a:t>
            </a:r>
            <a:endParaRPr lang="en-US" dirty="0">
              <a:effectLst/>
              <a:latin typeface="Calibri" panose="020F0502020204030204" pitchFamily="34" charset="0"/>
              <a:ea typeface="Calibri" panose="020F0502020204030204" pitchFamily="34" charset="0"/>
            </a:endParaRPr>
          </a:p>
          <a:p>
            <a:pPr marR="0" lvl="1">
              <a:spcBef>
                <a:spcPts val="0"/>
              </a:spcBef>
              <a:spcAft>
                <a:spcPts val="0"/>
              </a:spcAft>
            </a:pPr>
            <a:r>
              <a:rPr lang="en-US" b="1" dirty="0">
                <a:effectLst/>
                <a:latin typeface="Calibri" panose="020F0502020204030204" pitchFamily="34" charset="0"/>
                <a:ea typeface="Times New Roman" panose="02020603050405020304" pitchFamily="18" charset="0"/>
              </a:rPr>
              <a:t>Explain</a:t>
            </a:r>
            <a:r>
              <a:rPr lang="en-US" dirty="0">
                <a:effectLst/>
                <a:latin typeface="Calibri" panose="020F0502020204030204" pitchFamily="34" charset="0"/>
                <a:ea typeface="Times New Roman" panose="02020603050405020304" pitchFamily="18" charset="0"/>
              </a:rPr>
              <a:t> how photosynthates are transported in plants.</a:t>
            </a:r>
            <a:endParaRPr lang="en-US" dirty="0">
              <a:effectLst/>
              <a:latin typeface="Calibri" panose="020F0502020204030204" pitchFamily="34" charset="0"/>
              <a:ea typeface="Calibri" panose="020F0502020204030204" pitchFamily="34" charset="0"/>
            </a:endParaRPr>
          </a:p>
          <a:p>
            <a:pPr marL="457200"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5763-C4A8-D56F-234F-31463C1A1F2F}"/>
              </a:ext>
            </a:extLst>
          </p:cNvPr>
          <p:cNvSpPr>
            <a:spLocks noGrp="1"/>
          </p:cNvSpPr>
          <p:nvPr>
            <p:ph type="title"/>
          </p:nvPr>
        </p:nvSpPr>
        <p:spPr/>
        <p:txBody>
          <a:bodyPr/>
          <a:lstStyle/>
          <a:p>
            <a:r>
              <a:rPr lang="en-US" dirty="0"/>
              <a:t>Translocation: Transport from Source to Sink </a:t>
            </a:r>
          </a:p>
        </p:txBody>
      </p:sp>
      <p:sp>
        <p:nvSpPr>
          <p:cNvPr id="3" name="Content Placeholder 2">
            <a:extLst>
              <a:ext uri="{FF2B5EF4-FFF2-40B4-BE49-F238E27FC236}">
                <a16:creationId xmlns:a16="http://schemas.microsoft.com/office/drawing/2014/main" id="{58714092-7B2E-FDE6-9D9C-361567371558}"/>
              </a:ext>
            </a:extLst>
          </p:cNvPr>
          <p:cNvSpPr>
            <a:spLocks noGrp="1"/>
          </p:cNvSpPr>
          <p:nvPr>
            <p:ph idx="1"/>
          </p:nvPr>
        </p:nvSpPr>
        <p:spPr>
          <a:xfrm>
            <a:off x="457200" y="1280160"/>
            <a:ext cx="4324350" cy="4572000"/>
          </a:xfrm>
        </p:spPr>
        <p:txBody>
          <a:bodyPr>
            <a:normAutofit fontScale="77500" lnSpcReduction="20000"/>
          </a:bodyPr>
          <a:lstStyle/>
          <a:p>
            <a:pPr marL="457200" indent="-457200">
              <a:buFont typeface="Arial" panose="020B0604020202020204" pitchFamily="34" charset="0"/>
              <a:buChar char="•"/>
            </a:pPr>
            <a:r>
              <a:rPr lang="en-US" dirty="0"/>
              <a:t>Photosynthates are produced in mesophyll cells before being translocated to </a:t>
            </a:r>
            <a:r>
              <a:rPr lang="en-US" i="1" dirty="0"/>
              <a:t>companion cells </a:t>
            </a:r>
            <a:r>
              <a:rPr lang="en-US" dirty="0"/>
              <a:t>in the phloem tissue.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 Photosynthates move through plasmodesmata in the companion cells to reach the sieve-tube elements (STEs) in the vascular bundle.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Once in the phloem, the photosynthates are translocated to the nearest sink. </a:t>
            </a:r>
          </a:p>
        </p:txBody>
      </p:sp>
      <p:sp>
        <p:nvSpPr>
          <p:cNvPr id="7" name="TextBox 6">
            <a:extLst>
              <a:ext uri="{FF2B5EF4-FFF2-40B4-BE49-F238E27FC236}">
                <a16:creationId xmlns:a16="http://schemas.microsoft.com/office/drawing/2014/main" id="{DC89B8E0-2905-BEDC-9584-CC280DF49E48}"/>
              </a:ext>
            </a:extLst>
          </p:cNvPr>
          <p:cNvSpPr txBox="1"/>
          <p:nvPr/>
        </p:nvSpPr>
        <p:spPr>
          <a:xfrm>
            <a:off x="5905500" y="1511390"/>
            <a:ext cx="1295400" cy="307777"/>
          </a:xfrm>
          <a:prstGeom prst="rect">
            <a:avLst/>
          </a:prstGeom>
          <a:noFill/>
        </p:spPr>
        <p:txBody>
          <a:bodyPr wrap="square" rtlCol="0">
            <a:spAutoFit/>
          </a:bodyPr>
          <a:lstStyle/>
          <a:p>
            <a:pPr algn="ctr"/>
            <a:r>
              <a:rPr lang="en-US" sz="1400" b="1" dirty="0"/>
              <a:t>30.5 Figure 8</a:t>
            </a:r>
          </a:p>
        </p:txBody>
      </p:sp>
      <p:pic>
        <p:nvPicPr>
          <p:cNvPr id="9" name="Content Placeholder 8" descr="An illustration shows phloem, a column-like structure that is composed of stacks of cylindrical cells called sieve-tube elements. Each cell is separated by a sieve-tube plate. The sieve-tube plate has holes in it, like a slice of Swiss cheese. Lateral sieve areas on the side of the column allow different phloem tubes to interact.">
            <a:extLst>
              <a:ext uri="{FF2B5EF4-FFF2-40B4-BE49-F238E27FC236}">
                <a16:creationId xmlns:a16="http://schemas.microsoft.com/office/drawing/2014/main" id="{4F1497E2-F66E-12E0-328B-D9C98A052448}"/>
              </a:ext>
            </a:extLst>
          </p:cNvPr>
          <p:cNvPicPr>
            <a:picLocks noChangeAspect="1"/>
          </p:cNvPicPr>
          <p:nvPr/>
        </p:nvPicPr>
        <p:blipFill>
          <a:blip r:embed="rId3"/>
          <a:srcRect l="24999" t="5339" r="25000" b="3356"/>
          <a:stretch/>
        </p:blipFill>
        <p:spPr>
          <a:xfrm>
            <a:off x="4871251" y="1897400"/>
            <a:ext cx="3363898" cy="3412728"/>
          </a:xfrm>
          <a:prstGeom prst="rect">
            <a:avLst/>
          </a:prstGeom>
        </p:spPr>
      </p:pic>
      <p:sp>
        <p:nvSpPr>
          <p:cNvPr id="5" name="TextBox 4">
            <a:extLst>
              <a:ext uri="{FF2B5EF4-FFF2-40B4-BE49-F238E27FC236}">
                <a16:creationId xmlns:a16="http://schemas.microsoft.com/office/drawing/2014/main" id="{81AA7065-12AA-960F-AB3F-037B118D025A}"/>
              </a:ext>
            </a:extLst>
          </p:cNvPr>
          <p:cNvSpPr txBox="1"/>
          <p:nvPr/>
        </p:nvSpPr>
        <p:spPr>
          <a:xfrm>
            <a:off x="4267200" y="5452507"/>
            <a:ext cx="4572000" cy="246221"/>
          </a:xfrm>
          <a:prstGeom prst="rect">
            <a:avLst/>
          </a:prstGeom>
          <a:noFill/>
        </p:spPr>
        <p:txBody>
          <a:bodyPr wrap="square">
            <a:spAutoFit/>
          </a:bodyPr>
          <a:lstStyle/>
          <a:p>
            <a:pPr algn="ctr"/>
            <a:r>
              <a:rPr lang="en-US" sz="1000" dirty="0"/>
              <a:t>CNX OpenStax on Wikimedia Commons. "Phloem." </a:t>
            </a:r>
          </a:p>
        </p:txBody>
      </p:sp>
    </p:spTree>
    <p:extLst>
      <p:ext uri="{BB962C8B-B14F-4D97-AF65-F5344CB8AC3E}">
        <p14:creationId xmlns:p14="http://schemas.microsoft.com/office/powerpoint/2010/main" val="381839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30.5 Figure 9</a:t>
            </a:r>
            <a:endParaRPr lang="en-US" sz="3200" dirty="0">
              <a:solidFill>
                <a:schemeClr val="accent1"/>
              </a:solidFill>
            </a:endParaRPr>
          </a:p>
        </p:txBody>
      </p:sp>
      <p:pic>
        <p:nvPicPr>
          <p:cNvPr id="5" name="Content Placeholder 8" descr="Shown is the xylem and the phloem sieve tube. Transpiration of water causes water flow to move up through the xylem, where water then enters the phloem. The water pressure in the phloem causes both the sucrose and the water to move down to a lower pressure area in the roots, where sucrose separates into a companion cell and is absorbed into the root cell. The remaining water moves back into the xylem.">
            <a:extLst>
              <a:ext uri="{FF2B5EF4-FFF2-40B4-BE49-F238E27FC236}">
                <a16:creationId xmlns:a16="http://schemas.microsoft.com/office/drawing/2014/main" id="{0E5AC34B-5F78-82A3-4852-C40AB88AF0F7}"/>
              </a:ext>
            </a:extLst>
          </p:cNvPr>
          <p:cNvPicPr>
            <a:picLocks noGrp="1" noChangeAspect="1"/>
          </p:cNvPicPr>
          <p:nvPr>
            <p:ph idx="1"/>
          </p:nvPr>
        </p:nvPicPr>
        <p:blipFill>
          <a:blip r:embed="rId3"/>
          <a:srcRect l="29629" t="3667" r="29630" b="3000"/>
          <a:stretch/>
        </p:blipFill>
        <p:spPr>
          <a:xfrm>
            <a:off x="2667000" y="1097280"/>
            <a:ext cx="3810000" cy="4849091"/>
          </a:xfrm>
        </p:spPr>
      </p:pic>
    </p:spTree>
    <p:extLst>
      <p:ext uri="{BB962C8B-B14F-4D97-AF65-F5344CB8AC3E}">
        <p14:creationId xmlns:p14="http://schemas.microsoft.com/office/powerpoint/2010/main" val="107638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3749040"/>
          </a:xfrm>
        </p:spPr>
        <p:txBody>
          <a:bodyPr/>
          <a:lstStyle/>
          <a:p>
            <a:r>
              <a:rPr lang="en-US" dirty="0"/>
              <a:t>We know that water expands when it freezes, which can kill plant cells by water crystals breaking through the cell membrane and destroying the integrity of the cell wall. So, how do trees survive the winter? The key is in the sap.</a:t>
            </a:r>
          </a:p>
          <a:p>
            <a:endParaRPr lang="en-US" dirty="0"/>
          </a:p>
          <a:p>
            <a:r>
              <a:rPr lang="en-US" dirty="0"/>
              <a:t>As a group, research and brainstorm how sap helps trees survive freezing winters.</a:t>
            </a:r>
          </a:p>
        </p:txBody>
      </p:sp>
    </p:spTree>
    <p:extLst>
      <p:ext uri="{BB962C8B-B14F-4D97-AF65-F5344CB8AC3E}">
        <p14:creationId xmlns:p14="http://schemas.microsoft.com/office/powerpoint/2010/main" val="2069639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C6535-FCEA-F7BB-878B-20DBC7347564}"/>
              </a:ext>
            </a:extLst>
          </p:cNvPr>
          <p:cNvSpPr>
            <a:spLocks noGrp="1"/>
          </p:cNvSpPr>
          <p:nvPr>
            <p:ph type="title"/>
          </p:nvPr>
        </p:nvSpPr>
        <p:spPr/>
        <p:txBody>
          <a:bodyPr/>
          <a:lstStyle/>
          <a:p>
            <a:r>
              <a:rPr lang="en-US" dirty="0"/>
              <a:t>Summary </a:t>
            </a:r>
          </a:p>
        </p:txBody>
      </p:sp>
      <p:sp>
        <p:nvSpPr>
          <p:cNvPr id="5" name="Content Placeholder 4">
            <a:extLst>
              <a:ext uri="{FF2B5EF4-FFF2-40B4-BE49-F238E27FC236}">
                <a16:creationId xmlns:a16="http://schemas.microsoft.com/office/drawing/2014/main" id="{FE14D9E9-C21C-142C-533F-F7A5A528D9FF}"/>
              </a:ext>
            </a:extLst>
          </p:cNvPr>
          <p:cNvSpPr>
            <a:spLocks noGrp="1"/>
          </p:cNvSpPr>
          <p:nvPr>
            <p:ph idx="1"/>
          </p:nvPr>
        </p:nvSpPr>
        <p:spPr/>
        <p:txBody>
          <a:bodyPr>
            <a:normAutofit fontScale="92500" lnSpcReduction="10000"/>
          </a:bodyPr>
          <a:lstStyle/>
          <a:p>
            <a:pPr marL="457200" indent="-457200">
              <a:buFont typeface="Arial" panose="020B0604020202020204" pitchFamily="34" charset="0"/>
              <a:buChar char="•"/>
            </a:pPr>
            <a:r>
              <a:rPr lang="en-US" dirty="0"/>
              <a:t>The water potential in plant solutions is influenced by solute concentration, pressure, gravity and matric potential. </a:t>
            </a:r>
          </a:p>
          <a:p>
            <a:pPr marL="457200" indent="-457200">
              <a:buFont typeface="Arial" panose="020B0604020202020204" pitchFamily="34" charset="0"/>
              <a:buChar char="•"/>
            </a:pPr>
            <a:r>
              <a:rPr lang="en-US" dirty="0"/>
              <a:t>Water potential and transpiration influence how water is transported through the xylem in plants. </a:t>
            </a:r>
          </a:p>
          <a:p>
            <a:pPr marL="457200" indent="-457200">
              <a:buFont typeface="Arial" panose="020B0604020202020204" pitchFamily="34" charset="0"/>
              <a:buChar char="•"/>
            </a:pPr>
            <a:r>
              <a:rPr lang="en-US" dirty="0"/>
              <a:t>Transpiration is regulated by opening and closing the stomata. </a:t>
            </a:r>
          </a:p>
          <a:p>
            <a:pPr marL="457200" indent="-457200">
              <a:buFont typeface="Arial" panose="020B0604020202020204" pitchFamily="34" charset="0"/>
              <a:buChar char="•"/>
            </a:pPr>
            <a:r>
              <a:rPr lang="en-US" dirty="0"/>
              <a:t>Photosynthates move from sources to sinks using the plants phloem. </a:t>
            </a:r>
          </a:p>
          <a:p>
            <a:pPr marL="457200" indent="-457200">
              <a:buFont typeface="Arial" panose="020B0604020202020204" pitchFamily="34" charset="0"/>
              <a:buChar char="•"/>
            </a:pPr>
            <a:r>
              <a:rPr lang="en-US" dirty="0"/>
              <a:t>The movement of solutes is a mixture of active transport of sugars and water moving via osmosis. </a:t>
            </a:r>
          </a:p>
          <a:p>
            <a:endParaRPr lang="en-US" dirty="0"/>
          </a:p>
        </p:txBody>
      </p:sp>
    </p:spTree>
    <p:extLst>
      <p:ext uri="{BB962C8B-B14F-4D97-AF65-F5344CB8AC3E}">
        <p14:creationId xmlns:p14="http://schemas.microsoft.com/office/powerpoint/2010/main" val="2537920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Transport of Water and Nutrients in Plants</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p:txBody>
          <a:bodyPr>
            <a:normAutofit lnSpcReduction="10000"/>
          </a:bodyPr>
          <a:lstStyle/>
          <a:p>
            <a:r>
              <a:rPr lang="en-US" dirty="0"/>
              <a:t>Plants move water, nutrients and photosynthates throughout their system using xylem and phloem. </a:t>
            </a:r>
          </a:p>
          <a:p>
            <a:pPr marL="457200" indent="-457200">
              <a:buFont typeface="Arial" panose="020B0604020202020204" pitchFamily="34" charset="0"/>
              <a:buChar char="•"/>
            </a:pPr>
            <a:r>
              <a:rPr lang="en-US" dirty="0"/>
              <a:t>Water potential, evapotranspiration and stomata regulation influence this transportation system. </a:t>
            </a:r>
          </a:p>
        </p:txBody>
      </p:sp>
      <p:pic>
        <p:nvPicPr>
          <p:cNvPr id="9" name="Content Placeholder 6" descr="Two images: (a) shows extremely tall redwoods; (b) shows tree roots breaking through a sidewalk.">
            <a:extLst>
              <a:ext uri="{FF2B5EF4-FFF2-40B4-BE49-F238E27FC236}">
                <a16:creationId xmlns:a16="http://schemas.microsoft.com/office/drawing/2014/main" id="{58660784-39AF-4DE5-BD5F-0607CCBE5EF0}"/>
              </a:ext>
            </a:extLst>
          </p:cNvPr>
          <p:cNvPicPr>
            <a:picLocks noChangeAspect="1"/>
          </p:cNvPicPr>
          <p:nvPr/>
        </p:nvPicPr>
        <p:blipFill>
          <a:blip r:embed="rId3"/>
          <a:srcRect l="2778" t="5333" r="2778" b="11334"/>
          <a:stretch/>
        </p:blipFill>
        <p:spPr>
          <a:xfrm>
            <a:off x="4315689" y="1706880"/>
            <a:ext cx="4473269" cy="2192779"/>
          </a:xfrm>
          <a:prstGeom prst="rect">
            <a:avLst/>
          </a:prstGeom>
        </p:spPr>
      </p:pic>
      <p:sp>
        <p:nvSpPr>
          <p:cNvPr id="7" name="TextBox 6">
            <a:extLst>
              <a:ext uri="{FF2B5EF4-FFF2-40B4-BE49-F238E27FC236}">
                <a16:creationId xmlns:a16="http://schemas.microsoft.com/office/drawing/2014/main" id="{F7DA9228-DBBC-8700-ED9B-9F13C1FFBFB0}"/>
              </a:ext>
            </a:extLst>
          </p:cNvPr>
          <p:cNvSpPr txBox="1"/>
          <p:nvPr/>
        </p:nvSpPr>
        <p:spPr>
          <a:xfrm>
            <a:off x="4319116" y="3899659"/>
            <a:ext cx="4367684" cy="738664"/>
          </a:xfrm>
          <a:prstGeom prst="rect">
            <a:avLst/>
          </a:prstGeom>
          <a:noFill/>
        </p:spPr>
        <p:txBody>
          <a:bodyPr wrap="square" rtlCol="0">
            <a:spAutoFit/>
          </a:bodyPr>
          <a:lstStyle/>
          <a:p>
            <a:pPr algn="ctr"/>
            <a:r>
              <a:rPr lang="en-US" sz="1400" b="1" dirty="0"/>
              <a:t>30.5 Figure 1: </a:t>
            </a:r>
            <a:r>
              <a:rPr lang="en-US" sz="1400" dirty="0"/>
              <a:t>(a) Coastal redwoods (</a:t>
            </a:r>
            <a:r>
              <a:rPr lang="en-US" sz="1400" i="1" dirty="0"/>
              <a:t>Sequoia sempervirens</a:t>
            </a:r>
            <a:r>
              <a:rPr lang="en-US" sz="1400" dirty="0"/>
              <a:t>) are the tallest trees in the world. Plant roots can easily (b) buckle and break sidewalks.</a:t>
            </a:r>
            <a:endParaRPr lang="en-US" sz="1400" b="1" dirty="0"/>
          </a:p>
        </p:txBody>
      </p:sp>
      <p:sp>
        <p:nvSpPr>
          <p:cNvPr id="5" name="TextBox 4">
            <a:extLst>
              <a:ext uri="{FF2B5EF4-FFF2-40B4-BE49-F238E27FC236}">
                <a16:creationId xmlns:a16="http://schemas.microsoft.com/office/drawing/2014/main" id="{0AD628A0-0A62-1C35-518F-A114A729139D}"/>
              </a:ext>
            </a:extLst>
          </p:cNvPr>
          <p:cNvSpPr txBox="1"/>
          <p:nvPr/>
        </p:nvSpPr>
        <p:spPr>
          <a:xfrm>
            <a:off x="4216958" y="4821203"/>
            <a:ext cx="4572000" cy="400110"/>
          </a:xfrm>
          <a:prstGeom prst="rect">
            <a:avLst/>
          </a:prstGeom>
          <a:noFill/>
        </p:spPr>
        <p:txBody>
          <a:bodyPr wrap="square">
            <a:spAutoFit/>
          </a:bodyPr>
          <a:lstStyle/>
          <a:p>
            <a:pPr algn="ctr"/>
            <a:r>
              <a:rPr lang="en-US" sz="1000" dirty="0"/>
              <a:t>Acroterion on Wikimedia Commons. "Redwood trees."</a:t>
            </a:r>
          </a:p>
          <a:p>
            <a:pPr algn="ctr"/>
            <a:r>
              <a:rPr lang="en-US" sz="1000" dirty="0"/>
              <a:t>Infrogmation on Wikimedia Commons. "Bywater neighborhood."</a:t>
            </a:r>
          </a:p>
        </p:txBody>
      </p:sp>
    </p:spTree>
    <p:extLst>
      <p:ext uri="{BB962C8B-B14F-4D97-AF65-F5344CB8AC3E}">
        <p14:creationId xmlns:p14="http://schemas.microsoft.com/office/powerpoint/2010/main" val="176985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Water Potential</a:t>
            </a:r>
            <a:r>
              <a:rPr lang="en-US" sz="1400" baseline="-25000" dirty="0"/>
              <a:t>1</a:t>
            </a:r>
            <a:r>
              <a:rPr lang="en-US" dirty="0"/>
              <a:t> </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739640"/>
          </a:xfrm>
        </p:spPr>
        <p:txBody>
          <a:bodyPr>
            <a:normAutofit/>
          </a:bodyPr>
          <a:lstStyle/>
          <a:p>
            <a:r>
              <a:rPr lang="en-US" b="1" dirty="0"/>
              <a:t>Water potential </a:t>
            </a:r>
            <a:r>
              <a:rPr lang="en-US" dirty="0"/>
              <a:t>is the measure of the potential energy in water.</a:t>
            </a:r>
          </a:p>
          <a:p>
            <a:pPr marL="457200" indent="-457200">
              <a:buFont typeface="Arial" panose="020B0604020202020204" pitchFamily="34" charset="0"/>
              <a:buChar char="•"/>
            </a:pPr>
            <a:r>
              <a:rPr lang="en-US" dirty="0"/>
              <a:t> Water potential is denoted by the Greek letter </a:t>
            </a:r>
            <a:r>
              <a:rPr lang="el-GR" dirty="0"/>
              <a:t>Ψ</a:t>
            </a:r>
            <a:r>
              <a:rPr lang="en-US" dirty="0"/>
              <a:t> (psi) and is expressed in units of pressure called </a:t>
            </a:r>
            <a:r>
              <a:rPr lang="en-US" b="1" dirty="0"/>
              <a:t>megapascals</a:t>
            </a:r>
            <a:r>
              <a:rPr lang="en-US" dirty="0"/>
              <a:t> (Mpa).</a:t>
            </a:r>
          </a:p>
          <a:p>
            <a:pPr marL="457200" indent="-457200">
              <a:buFont typeface="Arial" panose="020B0604020202020204" pitchFamily="34" charset="0"/>
              <a:buChar char="•"/>
            </a:pPr>
            <a:r>
              <a:rPr lang="en-US" dirty="0"/>
              <a:t>The potential of pure water (</a:t>
            </a:r>
            <a:r>
              <a:rPr lang="el-GR" dirty="0"/>
              <a:t>Ψ</a:t>
            </a:r>
            <a:r>
              <a:rPr lang="en-US" baseline="-25000" dirty="0"/>
              <a:t>w</a:t>
            </a:r>
            <a:r>
              <a:rPr lang="en-US" dirty="0"/>
              <a:t>pure</a:t>
            </a:r>
            <a:r>
              <a:rPr lang="en-US" baseline="30000" dirty="0"/>
              <a:t>H20</a:t>
            </a:r>
            <a:r>
              <a:rPr lang="en-US" dirty="0"/>
              <a:t>) is zero.</a:t>
            </a:r>
          </a:p>
          <a:p>
            <a:pPr marL="457200" indent="-457200">
              <a:buFont typeface="Arial" panose="020B0604020202020204" pitchFamily="34" charset="0"/>
              <a:buChar char="•"/>
            </a:pPr>
            <a:r>
              <a:rPr lang="en-US" dirty="0"/>
              <a:t>Water potential values for water inside of a plant are expressed relative to </a:t>
            </a:r>
            <a:r>
              <a:rPr lang="el-GR" dirty="0"/>
              <a:t>Ψ</a:t>
            </a:r>
            <a:r>
              <a:rPr lang="en-US" baseline="-25000" dirty="0"/>
              <a:t>w</a:t>
            </a:r>
            <a:r>
              <a:rPr lang="en-US" dirty="0"/>
              <a:t>pure</a:t>
            </a:r>
            <a:r>
              <a:rPr lang="en-US" baseline="30000" dirty="0"/>
              <a:t>H20</a:t>
            </a:r>
            <a:r>
              <a:rPr lang="en-US" dirty="0"/>
              <a:t>.</a:t>
            </a:r>
          </a:p>
          <a:p>
            <a:endParaRPr lang="en-US" dirty="0"/>
          </a:p>
          <a:p>
            <a:endParaRPr lang="en-US" baseline="30000" dirty="0"/>
          </a:p>
          <a:p>
            <a:endParaRPr lang="en-US" dirty="0"/>
          </a:p>
        </p:txBody>
      </p:sp>
    </p:spTree>
    <p:extLst>
      <p:ext uri="{BB962C8B-B14F-4D97-AF65-F5344CB8AC3E}">
        <p14:creationId xmlns:p14="http://schemas.microsoft.com/office/powerpoint/2010/main" val="2900955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AED6-E6AB-E298-D2DC-9431FF3F308E}"/>
              </a:ext>
            </a:extLst>
          </p:cNvPr>
          <p:cNvSpPr>
            <a:spLocks noGrp="1"/>
          </p:cNvSpPr>
          <p:nvPr>
            <p:ph type="title"/>
          </p:nvPr>
        </p:nvSpPr>
        <p:spPr/>
        <p:txBody>
          <a:bodyPr/>
          <a:lstStyle/>
          <a:p>
            <a:r>
              <a:rPr lang="en-US" dirty="0"/>
              <a:t>Water Potential</a:t>
            </a:r>
            <a:r>
              <a:rPr lang="en-US" sz="1400" baseline="-25000" dirty="0"/>
              <a:t>2</a:t>
            </a:r>
          </a:p>
        </p:txBody>
      </p:sp>
      <p:sp>
        <p:nvSpPr>
          <p:cNvPr id="3" name="Content Placeholder 2">
            <a:extLst>
              <a:ext uri="{FF2B5EF4-FFF2-40B4-BE49-F238E27FC236}">
                <a16:creationId xmlns:a16="http://schemas.microsoft.com/office/drawing/2014/main" id="{9363E790-D267-DD40-5A8C-03E4D09B0D88}"/>
              </a:ext>
            </a:extLst>
          </p:cNvPr>
          <p:cNvSpPr>
            <a:spLocks noGrp="1"/>
          </p:cNvSpPr>
          <p:nvPr>
            <p:ph idx="1"/>
          </p:nvPr>
        </p:nvSpPr>
        <p:spPr/>
        <p:txBody>
          <a:bodyPr>
            <a:normAutofit fontScale="92500" lnSpcReduction="20000"/>
          </a:bodyPr>
          <a:lstStyle/>
          <a:p>
            <a:r>
              <a:rPr lang="en-US" dirty="0"/>
              <a:t>Water potential in plants can be influenced by solute concentration(</a:t>
            </a:r>
            <a:r>
              <a:rPr lang="el-GR" dirty="0"/>
              <a:t>Ψ</a:t>
            </a:r>
            <a:r>
              <a:rPr lang="en-US" baseline="-25000" dirty="0"/>
              <a:t>s</a:t>
            </a:r>
            <a:r>
              <a:rPr lang="en-US" dirty="0"/>
              <a:t>), pressure (</a:t>
            </a:r>
            <a:r>
              <a:rPr lang="el-GR" dirty="0"/>
              <a:t>Ψ</a:t>
            </a:r>
            <a:r>
              <a:rPr lang="en-US" baseline="-25000" dirty="0"/>
              <a:t>p</a:t>
            </a:r>
            <a:r>
              <a:rPr lang="en-US" dirty="0"/>
              <a:t>), gravity(</a:t>
            </a:r>
            <a:r>
              <a:rPr lang="el-GR" dirty="0"/>
              <a:t>Ψ</a:t>
            </a:r>
            <a:r>
              <a:rPr lang="en-US" baseline="-25000" dirty="0"/>
              <a:t>g</a:t>
            </a:r>
            <a:r>
              <a:rPr lang="en-US" dirty="0"/>
              <a:t>) and matrix effects(</a:t>
            </a:r>
            <a:r>
              <a:rPr lang="el-GR" dirty="0"/>
              <a:t>Ψ</a:t>
            </a:r>
            <a:r>
              <a:rPr lang="en-US" baseline="-25000" dirty="0"/>
              <a:t>m</a:t>
            </a:r>
            <a:r>
              <a:rPr lang="en-US" dirty="0"/>
              <a:t>). </a:t>
            </a:r>
          </a:p>
          <a:p>
            <a:r>
              <a:rPr lang="en-US" dirty="0"/>
              <a:t>Water potential can be calculated using the equation, </a:t>
            </a:r>
          </a:p>
          <a:p>
            <a:pPr algn="ctr"/>
            <a:r>
              <a:rPr lang="en-US" dirty="0"/>
              <a:t> </a:t>
            </a:r>
            <a:r>
              <a:rPr lang="el-GR" dirty="0"/>
              <a:t>Ψ</a:t>
            </a:r>
            <a:r>
              <a:rPr lang="en-US" baseline="-25000" dirty="0"/>
              <a:t>system</a:t>
            </a:r>
            <a:r>
              <a:rPr lang="en-US" dirty="0"/>
              <a:t>=</a:t>
            </a:r>
            <a:r>
              <a:rPr lang="el-GR" dirty="0"/>
              <a:t> Ψ</a:t>
            </a:r>
            <a:r>
              <a:rPr lang="en-US" baseline="-25000" dirty="0"/>
              <a:t>total</a:t>
            </a:r>
            <a:r>
              <a:rPr lang="en-US" dirty="0"/>
              <a:t>=</a:t>
            </a:r>
            <a:r>
              <a:rPr lang="el-GR" dirty="0"/>
              <a:t> Ψ</a:t>
            </a:r>
            <a:r>
              <a:rPr lang="en-US" baseline="-25000" dirty="0"/>
              <a:t>s</a:t>
            </a:r>
            <a:r>
              <a:rPr lang="en-US" dirty="0"/>
              <a:t>+</a:t>
            </a:r>
            <a:r>
              <a:rPr lang="el-GR" dirty="0"/>
              <a:t> Ψ</a:t>
            </a:r>
            <a:r>
              <a:rPr lang="en-US" baseline="-25000" dirty="0"/>
              <a:t>p</a:t>
            </a:r>
            <a:r>
              <a:rPr lang="en-US" dirty="0"/>
              <a:t>+</a:t>
            </a:r>
            <a:r>
              <a:rPr lang="el-GR" dirty="0"/>
              <a:t> Ψ</a:t>
            </a:r>
            <a:r>
              <a:rPr lang="en-US" baseline="-25000" dirty="0"/>
              <a:t>g</a:t>
            </a:r>
            <a:r>
              <a:rPr lang="en-US" dirty="0"/>
              <a:t>+</a:t>
            </a:r>
            <a:r>
              <a:rPr lang="el-GR" dirty="0"/>
              <a:t> Ψ</a:t>
            </a:r>
            <a:r>
              <a:rPr lang="en-US" baseline="-25000" dirty="0"/>
              <a:t>m</a:t>
            </a:r>
            <a:r>
              <a:rPr lang="en-US" dirty="0"/>
              <a:t>.</a:t>
            </a:r>
          </a:p>
          <a:p>
            <a:pPr algn="ctr"/>
            <a:endParaRPr lang="en-US" dirty="0"/>
          </a:p>
          <a:p>
            <a:r>
              <a:rPr lang="el-GR" dirty="0"/>
              <a:t>Ψ</a:t>
            </a:r>
            <a:r>
              <a:rPr lang="en-US" baseline="-25000" dirty="0"/>
              <a:t>system </a:t>
            </a:r>
            <a:r>
              <a:rPr lang="en-US" dirty="0"/>
              <a:t>can refer to the water potential of soil water(</a:t>
            </a:r>
            <a:r>
              <a:rPr lang="el-GR" dirty="0"/>
              <a:t>Ψ</a:t>
            </a:r>
            <a:r>
              <a:rPr lang="en-US" baseline="30000" dirty="0"/>
              <a:t>soil</a:t>
            </a:r>
            <a:r>
              <a:rPr lang="en-US" dirty="0"/>
              <a:t>), root water (</a:t>
            </a:r>
            <a:r>
              <a:rPr lang="el-GR" dirty="0"/>
              <a:t>Ψ</a:t>
            </a:r>
            <a:r>
              <a:rPr lang="en-US" baseline="30000" dirty="0"/>
              <a:t>root</a:t>
            </a:r>
            <a:r>
              <a:rPr lang="en-US" dirty="0"/>
              <a:t>), stem water (</a:t>
            </a:r>
            <a:r>
              <a:rPr lang="el-GR" dirty="0"/>
              <a:t>Ψ</a:t>
            </a:r>
            <a:r>
              <a:rPr lang="en-US" baseline="30000" dirty="0"/>
              <a:t>stem</a:t>
            </a:r>
            <a:r>
              <a:rPr lang="en-US" dirty="0"/>
              <a:t>), or leaf water (</a:t>
            </a:r>
            <a:r>
              <a:rPr lang="el-GR" dirty="0"/>
              <a:t>Ψ</a:t>
            </a:r>
            <a:r>
              <a:rPr lang="en-US" baseline="30000" dirty="0"/>
              <a:t>leaf</a:t>
            </a:r>
            <a:r>
              <a:rPr lang="en-US" dirty="0"/>
              <a:t>), or water in the atmosphere (</a:t>
            </a:r>
            <a:r>
              <a:rPr lang="el-GR" dirty="0"/>
              <a:t>Ψ</a:t>
            </a:r>
            <a:r>
              <a:rPr lang="en-US" baseline="30000" dirty="0"/>
              <a:t>atmosphere</a:t>
            </a:r>
            <a:r>
              <a:rPr lang="en-US" dirty="0"/>
              <a:t>). </a:t>
            </a:r>
          </a:p>
          <a:p>
            <a:endParaRPr lang="en-US" dirty="0"/>
          </a:p>
          <a:p>
            <a:r>
              <a:rPr lang="en-US" dirty="0"/>
              <a:t>For water to move through the plant from the soil to the air,</a:t>
            </a:r>
          </a:p>
          <a:p>
            <a:r>
              <a:rPr lang="el-GR" dirty="0"/>
              <a:t>Ψ</a:t>
            </a:r>
            <a:r>
              <a:rPr lang="en-US" baseline="30000" dirty="0"/>
              <a:t>soil </a:t>
            </a:r>
            <a:r>
              <a:rPr lang="en-US" dirty="0"/>
              <a:t>must be &gt;</a:t>
            </a:r>
            <a:r>
              <a:rPr lang="el-GR" dirty="0"/>
              <a:t> Ψ</a:t>
            </a:r>
            <a:r>
              <a:rPr lang="en-US" baseline="30000" dirty="0"/>
              <a:t>root</a:t>
            </a:r>
            <a:r>
              <a:rPr lang="en-US" dirty="0"/>
              <a:t>&gt;</a:t>
            </a:r>
            <a:r>
              <a:rPr lang="en-US" baseline="30000" dirty="0"/>
              <a:t> </a:t>
            </a:r>
            <a:r>
              <a:rPr lang="el-GR" dirty="0"/>
              <a:t>Ψ</a:t>
            </a:r>
            <a:r>
              <a:rPr lang="en-US" baseline="30000" dirty="0"/>
              <a:t>stem</a:t>
            </a:r>
            <a:r>
              <a:rPr lang="en-US" dirty="0"/>
              <a:t>&gt;</a:t>
            </a:r>
            <a:r>
              <a:rPr lang="el-GR" dirty="0"/>
              <a:t> Ψ</a:t>
            </a:r>
            <a:r>
              <a:rPr lang="en-US" baseline="30000" dirty="0"/>
              <a:t>leaf</a:t>
            </a:r>
            <a:r>
              <a:rPr lang="en-US" dirty="0"/>
              <a:t>&gt;</a:t>
            </a:r>
            <a:r>
              <a:rPr lang="el-GR" dirty="0"/>
              <a:t> Ψ</a:t>
            </a:r>
            <a:r>
              <a:rPr lang="en-US" baseline="30000" dirty="0"/>
              <a:t>atmosphere</a:t>
            </a:r>
            <a:r>
              <a:rPr lang="en-US" dirty="0"/>
              <a:t>.</a:t>
            </a:r>
          </a:p>
        </p:txBody>
      </p:sp>
    </p:spTree>
    <p:extLst>
      <p:ext uri="{BB962C8B-B14F-4D97-AF65-F5344CB8AC3E}">
        <p14:creationId xmlns:p14="http://schemas.microsoft.com/office/powerpoint/2010/main" val="12468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9A62-1221-A510-FC1A-2F75E05482AD}"/>
              </a:ext>
            </a:extLst>
          </p:cNvPr>
          <p:cNvSpPr>
            <a:spLocks noGrp="1"/>
          </p:cNvSpPr>
          <p:nvPr>
            <p:ph type="title"/>
          </p:nvPr>
        </p:nvSpPr>
        <p:spPr/>
        <p:txBody>
          <a:bodyPr/>
          <a:lstStyle/>
          <a:p>
            <a:r>
              <a:rPr lang="en-US" dirty="0"/>
              <a:t>Solute Potential</a:t>
            </a:r>
            <a:r>
              <a:rPr lang="en-US" sz="1400" baseline="-25000" dirty="0"/>
              <a:t>1</a:t>
            </a:r>
            <a:r>
              <a:rPr lang="en-US" dirty="0"/>
              <a:t> </a:t>
            </a:r>
          </a:p>
        </p:txBody>
      </p:sp>
      <p:sp>
        <p:nvSpPr>
          <p:cNvPr id="3" name="Content Placeholder 2">
            <a:extLst>
              <a:ext uri="{FF2B5EF4-FFF2-40B4-BE49-F238E27FC236}">
                <a16:creationId xmlns:a16="http://schemas.microsoft.com/office/drawing/2014/main" id="{161EF53B-D07D-DDDC-4B76-FCE155CAB132}"/>
              </a:ext>
            </a:extLst>
          </p:cNvPr>
          <p:cNvSpPr>
            <a:spLocks noGrp="1"/>
          </p:cNvSpPr>
          <p:nvPr>
            <p:ph idx="1"/>
          </p:nvPr>
        </p:nvSpPr>
        <p:spPr/>
        <p:txBody>
          <a:bodyPr/>
          <a:lstStyle/>
          <a:p>
            <a:r>
              <a:rPr lang="en-US" dirty="0"/>
              <a:t>Solute potential (</a:t>
            </a:r>
            <a:r>
              <a:rPr lang="el-GR" dirty="0"/>
              <a:t>Ψ</a:t>
            </a:r>
            <a:r>
              <a:rPr lang="en-US" baseline="-25000" dirty="0"/>
              <a:t>s</a:t>
            </a:r>
            <a:r>
              <a:rPr lang="en-US" dirty="0"/>
              <a:t>) (also called the osmotic potential) is related to the solute concentration and is defined by the following equation. </a:t>
            </a:r>
          </a:p>
          <a:p>
            <a:pPr algn="ctr"/>
            <a:r>
              <a:rPr lang="el-GR" dirty="0"/>
              <a:t>Ψ</a:t>
            </a:r>
            <a:r>
              <a:rPr lang="en-US" baseline="-25000" dirty="0"/>
              <a:t>s </a:t>
            </a:r>
            <a:r>
              <a:rPr lang="en-US" dirty="0"/>
              <a:t>= -</a:t>
            </a:r>
            <a:r>
              <a:rPr lang="en-US" i="1" dirty="0"/>
              <a:t>i</a:t>
            </a:r>
            <a:r>
              <a:rPr lang="en-US" dirty="0"/>
              <a:t>CRT</a:t>
            </a:r>
          </a:p>
          <a:p>
            <a:r>
              <a:rPr lang="en-US" dirty="0"/>
              <a:t> </a:t>
            </a:r>
            <a:r>
              <a:rPr lang="en-US" i="1" dirty="0"/>
              <a:t>i</a:t>
            </a:r>
            <a:r>
              <a:rPr lang="en-US" dirty="0"/>
              <a:t> = the osmotic coefficient </a:t>
            </a:r>
          </a:p>
          <a:p>
            <a:r>
              <a:rPr lang="en-US" dirty="0"/>
              <a:t>C = the concentration in moles of solute per liter of solution</a:t>
            </a:r>
          </a:p>
          <a:p>
            <a:r>
              <a:rPr lang="en-US" dirty="0"/>
              <a:t>R = ideal gas constant </a:t>
            </a:r>
          </a:p>
          <a:p>
            <a:r>
              <a:rPr lang="en-US" dirty="0"/>
              <a:t>T = temperature in Kelvin </a:t>
            </a:r>
          </a:p>
          <a:p>
            <a:endParaRPr lang="en-US" dirty="0"/>
          </a:p>
        </p:txBody>
      </p:sp>
    </p:spTree>
    <p:extLst>
      <p:ext uri="{BB962C8B-B14F-4D97-AF65-F5344CB8AC3E}">
        <p14:creationId xmlns:p14="http://schemas.microsoft.com/office/powerpoint/2010/main" val="551075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1C47C-9835-975C-A1B6-2339D0288AB1}"/>
              </a:ext>
            </a:extLst>
          </p:cNvPr>
          <p:cNvSpPr>
            <a:spLocks noGrp="1"/>
          </p:cNvSpPr>
          <p:nvPr>
            <p:ph type="title"/>
          </p:nvPr>
        </p:nvSpPr>
        <p:spPr/>
        <p:txBody>
          <a:bodyPr/>
          <a:lstStyle/>
          <a:p>
            <a:r>
              <a:rPr lang="en-US" dirty="0"/>
              <a:t>Solute Potential</a:t>
            </a:r>
            <a:r>
              <a:rPr lang="en-US" sz="1400" baseline="-25000" dirty="0"/>
              <a:t>2</a:t>
            </a:r>
          </a:p>
        </p:txBody>
      </p:sp>
      <p:sp>
        <p:nvSpPr>
          <p:cNvPr id="3" name="Content Placeholder 2">
            <a:extLst>
              <a:ext uri="{FF2B5EF4-FFF2-40B4-BE49-F238E27FC236}">
                <a16:creationId xmlns:a16="http://schemas.microsoft.com/office/drawing/2014/main" id="{4F0ECE39-D8DA-D8B6-6C72-680C28842077}"/>
              </a:ext>
            </a:extLst>
          </p:cNvPr>
          <p:cNvSpPr>
            <a:spLocks noGrp="1"/>
          </p:cNvSpPr>
          <p:nvPr>
            <p:ph idx="1"/>
          </p:nvPr>
        </p:nvSpPr>
        <p:spPr/>
        <p:txBody>
          <a:bodyPr>
            <a:normAutofit fontScale="92500" lnSpcReduction="10000"/>
          </a:bodyPr>
          <a:lstStyle/>
          <a:p>
            <a:r>
              <a:rPr lang="en-US" dirty="0"/>
              <a:t>The solute potential in a plant is negative, and zero in distilled water. </a:t>
            </a:r>
          </a:p>
          <a:p>
            <a:pPr marL="457200" indent="-457200">
              <a:buFont typeface="Arial" panose="020B0604020202020204" pitchFamily="34" charset="0"/>
              <a:buChar char="•"/>
            </a:pPr>
            <a:r>
              <a:rPr lang="en-US" dirty="0"/>
              <a:t>The amount of available potential energy is reduced when solutes are added to an aqueous system. </a:t>
            </a:r>
          </a:p>
          <a:p>
            <a:pPr marL="457200" indent="-457200">
              <a:buFont typeface="Arial" panose="020B0604020202020204" pitchFamily="34" charset="0"/>
              <a:buChar char="•"/>
            </a:pPr>
            <a:r>
              <a:rPr lang="en-US" dirty="0"/>
              <a:t>The internal water potential of a plant cell is more negative than pure water and this difference causes water to move from the soil into plant roots. </a:t>
            </a:r>
          </a:p>
          <a:p>
            <a:endParaRPr lang="en-US" dirty="0"/>
          </a:p>
          <a:p>
            <a:r>
              <a:rPr lang="en-US" dirty="0"/>
              <a:t>Plant cells can manipulate </a:t>
            </a:r>
            <a:r>
              <a:rPr lang="el-GR" dirty="0"/>
              <a:t>Ψ</a:t>
            </a:r>
            <a:r>
              <a:rPr lang="en-US" baseline="-25000" dirty="0"/>
              <a:t>s</a:t>
            </a:r>
            <a:r>
              <a:rPr lang="en-US" dirty="0"/>
              <a:t> by adding or removing solute molecules. Plants have control over </a:t>
            </a:r>
            <a:r>
              <a:rPr lang="el-GR" dirty="0"/>
              <a:t>Ψ</a:t>
            </a:r>
            <a:r>
              <a:rPr lang="en-US" baseline="-25000" dirty="0"/>
              <a:t>total</a:t>
            </a:r>
            <a:r>
              <a:rPr lang="en-US" dirty="0"/>
              <a:t> by their ability to modify </a:t>
            </a:r>
            <a:r>
              <a:rPr lang="el-GR" dirty="0"/>
              <a:t>Ψ</a:t>
            </a:r>
            <a:r>
              <a:rPr lang="en-US" baseline="-25000" dirty="0"/>
              <a:t>s</a:t>
            </a:r>
            <a:r>
              <a:rPr lang="en-US" dirty="0"/>
              <a:t> . </a:t>
            </a:r>
          </a:p>
        </p:txBody>
      </p:sp>
    </p:spTree>
    <p:extLst>
      <p:ext uri="{BB962C8B-B14F-4D97-AF65-F5344CB8AC3E}">
        <p14:creationId xmlns:p14="http://schemas.microsoft.com/office/powerpoint/2010/main" val="2256368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sz="3200" dirty="0">
                <a:solidFill>
                  <a:schemeClr val="accent1"/>
                </a:solidFill>
              </a:rPr>
              <a:t>30.5 Figure 2</a:t>
            </a:r>
          </a:p>
        </p:txBody>
      </p:sp>
      <p:sp>
        <p:nvSpPr>
          <p:cNvPr id="4" name="TextBox 3">
            <a:extLst>
              <a:ext uri="{FF2B5EF4-FFF2-40B4-BE49-F238E27FC236}">
                <a16:creationId xmlns:a16="http://schemas.microsoft.com/office/drawing/2014/main" id="{B9544399-6987-178A-5B6B-1303E160E318}"/>
              </a:ext>
            </a:extLst>
          </p:cNvPr>
          <p:cNvSpPr txBox="1"/>
          <p:nvPr/>
        </p:nvSpPr>
        <p:spPr>
          <a:xfrm>
            <a:off x="2286000" y="5716750"/>
            <a:ext cx="4572000" cy="246221"/>
          </a:xfrm>
          <a:prstGeom prst="rect">
            <a:avLst/>
          </a:prstGeom>
          <a:noFill/>
        </p:spPr>
        <p:txBody>
          <a:bodyPr wrap="square">
            <a:spAutoFit/>
          </a:bodyPr>
          <a:lstStyle/>
          <a:p>
            <a:pPr algn="ctr"/>
            <a:r>
              <a:rPr lang="en-US" sz="1000" dirty="0"/>
              <a:t>CNX OpenStax on Wikimedia Commons. "Semipermeable membrane." </a:t>
            </a:r>
          </a:p>
        </p:txBody>
      </p:sp>
      <p:pic>
        <p:nvPicPr>
          <p:cNvPr id="6" name="Content Placeholder 5" descr="An illustration shows a U-shaped tube holding pure water. A semipermeable membrane, which allows water but not solutes to pass, separates the two sides of the tube. The water level on each side of the tube is the same. Beneath this tube are three more tubes, also divided by semipermeable membranes. In the first tube, solute has been added to the right side. Adding solute to the right side lowers psi dash s, causing water to move to the right side of the tube. As a result, the water level is higher on the right side. The second tube has pure water on both sides of the membrane. Positive pressure is applied to the left side. Applying positive pressure to the left side causes psi dash p to increase. As a results, water moves to the right so that the water level is higher on the right than on the left. The third tube also has pure water, but this time negative pressure is applied to the left side. Applying negative pressure lowers psi dash p, causing water to move to the left side of the tube. As a result, the water level is higher on the left.">
            <a:extLst>
              <a:ext uri="{FF2B5EF4-FFF2-40B4-BE49-F238E27FC236}">
                <a16:creationId xmlns:a16="http://schemas.microsoft.com/office/drawing/2014/main" id="{CB3448A8-55D8-96DB-ADD9-6B5AFE45D9E9}"/>
              </a:ext>
            </a:extLst>
          </p:cNvPr>
          <p:cNvPicPr>
            <a:picLocks noChangeAspect="1"/>
          </p:cNvPicPr>
          <p:nvPr/>
        </p:nvPicPr>
        <p:blipFill>
          <a:blip r:embed="rId3"/>
          <a:srcRect l="21297" t="5334" r="21295" b="2962"/>
          <a:stretch/>
        </p:blipFill>
        <p:spPr>
          <a:xfrm>
            <a:off x="1943100" y="1050625"/>
            <a:ext cx="5257800" cy="4666125"/>
          </a:xfrm>
          <a:prstGeom prst="rect">
            <a:avLst/>
          </a:prstGeom>
        </p:spPr>
      </p:pic>
    </p:spTree>
    <p:extLst>
      <p:ext uri="{BB962C8B-B14F-4D97-AF65-F5344CB8AC3E}">
        <p14:creationId xmlns:p14="http://schemas.microsoft.com/office/powerpoint/2010/main" val="4182656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Consider a U-shaped tube, as shown in Figure 2, with the two sides separated by a semipermeable membrane and with equal water level on each side. Then, positive pressure is applied to the left side, increasing Ψ</a:t>
            </a:r>
            <a:r>
              <a:rPr lang="en-US" baseline="-25000" dirty="0"/>
              <a:t>p</a:t>
            </a:r>
            <a:r>
              <a:rPr lang="en-US" dirty="0"/>
              <a:t> such that the water level rises on the right side. </a:t>
            </a:r>
          </a:p>
          <a:p>
            <a:endParaRPr lang="en-US" dirty="0"/>
          </a:p>
          <a:p>
            <a:pPr marL="457200" indent="-457200">
              <a:buFont typeface="Arial" panose="020B0604020202020204" pitchFamily="34" charset="0"/>
              <a:buChar char="•"/>
            </a:pPr>
            <a:r>
              <a:rPr lang="en-US" dirty="0"/>
              <a:t>Could you equalize the water level on each side of the tube by adding solute, and if so, how?</a:t>
            </a:r>
          </a:p>
        </p:txBody>
      </p:sp>
    </p:spTree>
    <p:extLst>
      <p:ext uri="{BB962C8B-B14F-4D97-AF65-F5344CB8AC3E}">
        <p14:creationId xmlns:p14="http://schemas.microsoft.com/office/powerpoint/2010/main" val="19335724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8131</TotalTime>
  <Words>2323</Words>
  <Application>Microsoft Office PowerPoint</Application>
  <PresentationFormat>On-screen Show (4:3)</PresentationFormat>
  <Paragraphs>143</Paragraphs>
  <Slides>24</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Century Gothic</vt:lpstr>
      <vt:lpstr>Aptos</vt:lpstr>
      <vt:lpstr>Office Theme</vt:lpstr>
      <vt:lpstr>Lesson 30.5</vt:lpstr>
      <vt:lpstr>Objectives</vt:lpstr>
      <vt:lpstr>Transport of Water and Nutrients in Plants</vt:lpstr>
      <vt:lpstr>Water Potential1 </vt:lpstr>
      <vt:lpstr>Water Potential2</vt:lpstr>
      <vt:lpstr>Solute Potential1 </vt:lpstr>
      <vt:lpstr>Solute Potential2</vt:lpstr>
      <vt:lpstr>30.5 Figure 2</vt:lpstr>
      <vt:lpstr>Think It Through</vt:lpstr>
      <vt:lpstr>Pressure potential1</vt:lpstr>
      <vt:lpstr>Pressure Potential2</vt:lpstr>
      <vt:lpstr>Reflection Question</vt:lpstr>
      <vt:lpstr>Gravity Potential </vt:lpstr>
      <vt:lpstr>Matric Potential </vt:lpstr>
      <vt:lpstr>Movement of Water and Minerals in the Xylem</vt:lpstr>
      <vt:lpstr>30.5 Figure 5</vt:lpstr>
      <vt:lpstr>Control of Transpiration</vt:lpstr>
      <vt:lpstr>Transportation of Photosynthates in Phloem</vt:lpstr>
      <vt:lpstr>Lesson 30.5 Figure 7</vt:lpstr>
      <vt:lpstr>Translocation: Transport from Source to Sink </vt:lpstr>
      <vt:lpstr>30.5 Figure 9</vt:lpstr>
      <vt:lpstr>Group Activity</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184</cp:revision>
  <dcterms:created xsi:type="dcterms:W3CDTF">2013-04-26T14:43:13Z</dcterms:created>
  <dcterms:modified xsi:type="dcterms:W3CDTF">2024-10-22T19:50:37Z</dcterms:modified>
</cp:coreProperties>
</file>