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72" r:id="rId2"/>
    <p:sldId id="264" r:id="rId3"/>
    <p:sldId id="265" r:id="rId4"/>
    <p:sldId id="273" r:id="rId5"/>
    <p:sldId id="277" r:id="rId6"/>
    <p:sldId id="278" r:id="rId7"/>
    <p:sldId id="276" r:id="rId8"/>
    <p:sldId id="274" r:id="rId9"/>
    <p:sldId id="267" r:id="rId10"/>
    <p:sldId id="280" r:id="rId11"/>
    <p:sldId id="281" r:id="rId12"/>
    <p:sldId id="282" r:id="rId13"/>
    <p:sldId id="283" r:id="rId14"/>
    <p:sldId id="284" r:id="rId15"/>
    <p:sldId id="285" r:id="rId16"/>
    <p:sldId id="286" r:id="rId17"/>
    <p:sldId id="287" r:id="rId18"/>
    <p:sldId id="271" r:id="rId19"/>
    <p:sldId id="288" r:id="rId20"/>
    <p:sldId id="279" r:id="rId21"/>
    <p:sldId id="289" r:id="rId22"/>
    <p:sldId id="290"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1006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biologically inactive form of phytochrome (Pr) is converted to the biologically active form (Pfr) under illumination with red light. Far-red light and darkness convert the molecule back to the inactive form.</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48156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Plant tendrils, such as pea tendrils, are touch sensitive, allowing them to detect and respond by coiling around support surfaces.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46427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biologically inactive form of phytochrome (Pr) is converted to the biologically active form (Pfr) under illumination with red light. Far-red light and darkness convert the molecule back to the inactive form.</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90357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62175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Azure bluets (Houstonia caerulea) display a phototropic response by bending toward the light.</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86942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Normally, IAA (auxin) is evenly distributed on either side of a growing plant stem. If one side of the plant receives more light than the other, IAA accumulates on the shaded side. The increased concentration of IAA in the shaded side stimulates cell elongation, causing the stem to bend toward the light.</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81510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Arabidopsis thaliana showing growth in wild type (left) and in a plant carrying a mutation in a gene required for auxin signaling (right). Note the reduced size and failure to elongate in the mutant compared to the wild type.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414212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Ethylene gas can be used to induce ripening of fruits, such as tomatoes.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42314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0043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30.6</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Plant Sensory Systems and Responses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16CD-6AE5-B0CE-BE4D-3284BEAA0A68}"/>
              </a:ext>
            </a:extLst>
          </p:cNvPr>
          <p:cNvSpPr>
            <a:spLocks noGrp="1"/>
          </p:cNvSpPr>
          <p:nvPr>
            <p:ph type="title"/>
          </p:nvPr>
        </p:nvSpPr>
        <p:spPr/>
        <p:txBody>
          <a:bodyPr/>
          <a:lstStyle/>
          <a:p>
            <a:r>
              <a:rPr lang="en-US" dirty="0"/>
              <a:t>Plant Responses to Gravity </a:t>
            </a:r>
          </a:p>
        </p:txBody>
      </p:sp>
      <p:sp>
        <p:nvSpPr>
          <p:cNvPr id="3" name="Content Placeholder 2">
            <a:extLst>
              <a:ext uri="{FF2B5EF4-FFF2-40B4-BE49-F238E27FC236}">
                <a16:creationId xmlns:a16="http://schemas.microsoft.com/office/drawing/2014/main" id="{89C29AE8-A2CC-8E6C-F691-13BCA40ED78E}"/>
              </a:ext>
            </a:extLst>
          </p:cNvPr>
          <p:cNvSpPr>
            <a:spLocks noGrp="1"/>
          </p:cNvSpPr>
          <p:nvPr>
            <p:ph idx="1"/>
          </p:nvPr>
        </p:nvSpPr>
        <p:spPr/>
        <p:txBody>
          <a:bodyPr>
            <a:normAutofit fontScale="92500" lnSpcReduction="20000"/>
          </a:bodyPr>
          <a:lstStyle/>
          <a:p>
            <a:r>
              <a:rPr lang="en-US" b="1" dirty="0"/>
              <a:t>Gravitropism</a:t>
            </a:r>
            <a:r>
              <a:rPr lang="en-US" dirty="0"/>
              <a:t> ensures that roots grow into the soil and shoots grow toward sunlight. </a:t>
            </a:r>
          </a:p>
          <a:p>
            <a:r>
              <a:rPr lang="en-US" dirty="0"/>
              <a:t>Growth of the shoot apical tip upward is </a:t>
            </a:r>
            <a:r>
              <a:rPr lang="en-US" b="1" dirty="0"/>
              <a:t>negative gravitropism</a:t>
            </a:r>
            <a:r>
              <a:rPr lang="en-US" dirty="0"/>
              <a:t>, while the growth of the roots downward is </a:t>
            </a:r>
            <a:r>
              <a:rPr lang="en-US" b="1" dirty="0"/>
              <a:t>positive gravitropism</a:t>
            </a:r>
            <a:r>
              <a:rPr lang="en-US" dirty="0"/>
              <a:t>. </a:t>
            </a:r>
          </a:p>
          <a:p>
            <a:r>
              <a:rPr lang="en-US" dirty="0"/>
              <a:t>Gravity-sensing cells (</a:t>
            </a:r>
            <a:r>
              <a:rPr lang="en-US" i="1" dirty="0"/>
              <a:t>statocytes</a:t>
            </a:r>
            <a:r>
              <a:rPr lang="en-US" dirty="0"/>
              <a:t>) contain amyloplasts are called </a:t>
            </a:r>
            <a:r>
              <a:rPr lang="en-US" b="1" dirty="0"/>
              <a:t>statoliths</a:t>
            </a:r>
            <a:r>
              <a:rPr lang="en-US" dirty="0"/>
              <a:t>. </a:t>
            </a:r>
          </a:p>
          <a:p>
            <a:pPr lvl="2"/>
            <a:r>
              <a:rPr lang="en-US" b="1" dirty="0"/>
              <a:t>Amyloplasts</a:t>
            </a:r>
            <a:r>
              <a:rPr lang="en-US" dirty="0"/>
              <a:t> are specialized storage plasmids that contain starch granules. </a:t>
            </a:r>
          </a:p>
          <a:p>
            <a:pPr lvl="1"/>
            <a:r>
              <a:rPr lang="en-US" dirty="0"/>
              <a:t>Statoliths settle at the bottom of the cell in response to gravity, setting off a signaling cascade which releases plant hormone IAA. </a:t>
            </a:r>
          </a:p>
          <a:p>
            <a:pPr lvl="1"/>
            <a:r>
              <a:rPr lang="en-US" dirty="0"/>
              <a:t>IAA has opposite effects on roots and shoots. </a:t>
            </a:r>
          </a:p>
        </p:txBody>
      </p:sp>
    </p:spTree>
    <p:extLst>
      <p:ext uri="{BB962C8B-B14F-4D97-AF65-F5344CB8AC3E}">
        <p14:creationId xmlns:p14="http://schemas.microsoft.com/office/powerpoint/2010/main" val="63983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D80C-5A5F-6A20-C497-BFCBDFA8DF6E}"/>
              </a:ext>
            </a:extLst>
          </p:cNvPr>
          <p:cNvSpPr>
            <a:spLocks noGrp="1"/>
          </p:cNvSpPr>
          <p:nvPr>
            <p:ph type="title"/>
          </p:nvPr>
        </p:nvSpPr>
        <p:spPr/>
        <p:txBody>
          <a:bodyPr/>
          <a:lstStyle/>
          <a:p>
            <a:r>
              <a:rPr lang="en-US" dirty="0"/>
              <a:t>Growth Responses </a:t>
            </a:r>
          </a:p>
        </p:txBody>
      </p:sp>
      <p:sp>
        <p:nvSpPr>
          <p:cNvPr id="3" name="Content Placeholder 2">
            <a:extLst>
              <a:ext uri="{FF2B5EF4-FFF2-40B4-BE49-F238E27FC236}">
                <a16:creationId xmlns:a16="http://schemas.microsoft.com/office/drawing/2014/main" id="{191E86FE-6A04-9083-050F-AC4905656939}"/>
              </a:ext>
            </a:extLst>
          </p:cNvPr>
          <p:cNvSpPr>
            <a:spLocks noGrp="1"/>
          </p:cNvSpPr>
          <p:nvPr>
            <p:ph idx="1"/>
          </p:nvPr>
        </p:nvSpPr>
        <p:spPr/>
        <p:txBody>
          <a:bodyPr/>
          <a:lstStyle/>
          <a:p>
            <a:r>
              <a:rPr lang="en-US" dirty="0"/>
              <a:t>Plant hormones affect all aspects of plant life. </a:t>
            </a:r>
          </a:p>
          <a:p>
            <a:r>
              <a:rPr lang="en-US" dirty="0"/>
              <a:t>Plant hormones are a group of unrelated chemical substances that affect plant morphogenesis (development of tissue, organ and overall shape). </a:t>
            </a:r>
          </a:p>
          <a:p>
            <a:r>
              <a:rPr lang="en-US" dirty="0"/>
              <a:t>Five major plant hormones: auxins, cytokinins, gibberellins, ethylene and abscisic acid. </a:t>
            </a:r>
          </a:p>
          <a:p>
            <a:r>
              <a:rPr lang="en-US" dirty="0"/>
              <a:t>Nutrients and environmental conditions can be characterized as growth factors. </a:t>
            </a:r>
          </a:p>
          <a:p>
            <a:endParaRPr lang="en-US" dirty="0"/>
          </a:p>
          <a:p>
            <a:endParaRPr lang="en-US" dirty="0"/>
          </a:p>
          <a:p>
            <a:endParaRPr lang="en-US" dirty="0"/>
          </a:p>
        </p:txBody>
      </p:sp>
    </p:spTree>
    <p:extLst>
      <p:ext uri="{BB962C8B-B14F-4D97-AF65-F5344CB8AC3E}">
        <p14:creationId xmlns:p14="http://schemas.microsoft.com/office/powerpoint/2010/main" val="72366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150C-E5F9-B0C6-C065-8C040B8348B2}"/>
              </a:ext>
            </a:extLst>
          </p:cNvPr>
          <p:cNvSpPr>
            <a:spLocks noGrp="1"/>
          </p:cNvSpPr>
          <p:nvPr>
            <p:ph type="title"/>
          </p:nvPr>
        </p:nvSpPr>
        <p:spPr/>
        <p:txBody>
          <a:bodyPr/>
          <a:lstStyle/>
          <a:p>
            <a:r>
              <a:rPr lang="en-US" dirty="0"/>
              <a:t>Auxins</a:t>
            </a:r>
          </a:p>
        </p:txBody>
      </p:sp>
      <p:sp>
        <p:nvSpPr>
          <p:cNvPr id="3" name="Content Placeholder 2">
            <a:extLst>
              <a:ext uri="{FF2B5EF4-FFF2-40B4-BE49-F238E27FC236}">
                <a16:creationId xmlns:a16="http://schemas.microsoft.com/office/drawing/2014/main" id="{3B90A484-C3C3-1670-152F-B6B44324485E}"/>
              </a:ext>
            </a:extLst>
          </p:cNvPr>
          <p:cNvSpPr>
            <a:spLocks noGrp="1"/>
          </p:cNvSpPr>
          <p:nvPr>
            <p:ph idx="1"/>
          </p:nvPr>
        </p:nvSpPr>
        <p:spPr>
          <a:xfrm>
            <a:off x="457200" y="1280160"/>
            <a:ext cx="4572000" cy="4572000"/>
          </a:xfrm>
        </p:spPr>
        <p:txBody>
          <a:bodyPr>
            <a:normAutofit fontScale="85000" lnSpcReduction="20000"/>
          </a:bodyPr>
          <a:lstStyle/>
          <a:p>
            <a:r>
              <a:rPr lang="en-US" dirty="0"/>
              <a:t>Auxins: the main hormones responsible for cell elongation in phototropism and gravitropism, differentiation of meristem into vascular tissue and promoting leaf development and arrangement. </a:t>
            </a:r>
          </a:p>
          <a:p>
            <a:endParaRPr lang="en-US" dirty="0"/>
          </a:p>
          <a:p>
            <a:r>
              <a:rPr lang="en-US" dirty="0"/>
              <a:t>IAA is the only naturally occurring auxin which shows physiological activity. </a:t>
            </a:r>
          </a:p>
          <a:p>
            <a:r>
              <a:rPr lang="en-US" dirty="0"/>
              <a:t>IAA is responsible for flowering, fruit setting, ripening and inhibition of </a:t>
            </a:r>
            <a:r>
              <a:rPr lang="en-US" b="1" dirty="0"/>
              <a:t>abscission</a:t>
            </a:r>
            <a:r>
              <a:rPr lang="en-US" dirty="0"/>
              <a:t>(leaf falling).</a:t>
            </a:r>
          </a:p>
          <a:p>
            <a:endParaRPr lang="en-US" dirty="0"/>
          </a:p>
        </p:txBody>
      </p:sp>
      <p:sp>
        <p:nvSpPr>
          <p:cNvPr id="7" name="TextBox 6">
            <a:extLst>
              <a:ext uri="{FF2B5EF4-FFF2-40B4-BE49-F238E27FC236}">
                <a16:creationId xmlns:a16="http://schemas.microsoft.com/office/drawing/2014/main" id="{6513CFFC-A883-A3C4-E29A-BEFB1ACCBCA3}"/>
              </a:ext>
            </a:extLst>
          </p:cNvPr>
          <p:cNvSpPr txBox="1"/>
          <p:nvPr/>
        </p:nvSpPr>
        <p:spPr>
          <a:xfrm>
            <a:off x="6050756" y="1116511"/>
            <a:ext cx="1600200" cy="307777"/>
          </a:xfrm>
          <a:prstGeom prst="rect">
            <a:avLst/>
          </a:prstGeom>
          <a:noFill/>
        </p:spPr>
        <p:txBody>
          <a:bodyPr wrap="square" rtlCol="0">
            <a:spAutoFit/>
          </a:bodyPr>
          <a:lstStyle/>
          <a:p>
            <a:pPr algn="ctr"/>
            <a:r>
              <a:rPr lang="en-US" sz="1400" b="1" dirty="0"/>
              <a:t>30.6 Figure 4</a:t>
            </a:r>
          </a:p>
        </p:txBody>
      </p:sp>
      <p:pic>
        <p:nvPicPr>
          <p:cNvPr id="9" name="Content Placeholder 6" descr="The plant on the left is tall with long tendrils. The plant on the right is short with no tendrils.">
            <a:extLst>
              <a:ext uri="{FF2B5EF4-FFF2-40B4-BE49-F238E27FC236}">
                <a16:creationId xmlns:a16="http://schemas.microsoft.com/office/drawing/2014/main" id="{5D6E32AA-BB62-AD56-B27D-C824D66DC992}"/>
              </a:ext>
            </a:extLst>
          </p:cNvPr>
          <p:cNvPicPr>
            <a:picLocks noChangeAspect="1"/>
          </p:cNvPicPr>
          <p:nvPr/>
        </p:nvPicPr>
        <p:blipFill>
          <a:blip r:embed="rId3"/>
          <a:srcRect l="32407" t="5334" r="33334" b="5386"/>
          <a:stretch/>
        </p:blipFill>
        <p:spPr>
          <a:xfrm>
            <a:off x="5326855" y="1400100"/>
            <a:ext cx="3048000" cy="4412907"/>
          </a:xfrm>
          <a:prstGeom prst="rect">
            <a:avLst/>
          </a:prstGeom>
        </p:spPr>
      </p:pic>
      <p:sp>
        <p:nvSpPr>
          <p:cNvPr id="5" name="TextBox 4">
            <a:extLst>
              <a:ext uri="{FF2B5EF4-FFF2-40B4-BE49-F238E27FC236}">
                <a16:creationId xmlns:a16="http://schemas.microsoft.com/office/drawing/2014/main" id="{B2BC70D4-2037-8CD4-3DA5-4F72C8734C8C}"/>
              </a:ext>
            </a:extLst>
          </p:cNvPr>
          <p:cNvSpPr txBox="1"/>
          <p:nvPr/>
        </p:nvSpPr>
        <p:spPr>
          <a:xfrm>
            <a:off x="4564855" y="5788819"/>
            <a:ext cx="4572000" cy="246221"/>
          </a:xfrm>
          <a:prstGeom prst="rect">
            <a:avLst/>
          </a:prstGeom>
          <a:noFill/>
        </p:spPr>
        <p:txBody>
          <a:bodyPr wrap="square">
            <a:spAutoFit/>
          </a:bodyPr>
          <a:lstStyle/>
          <a:p>
            <a:pPr algn="ctr"/>
            <a:r>
              <a:rPr lang="en-US" sz="1000" dirty="0"/>
              <a:t>William M. Gray on Wikimedia Commons. "</a:t>
            </a:r>
            <a:r>
              <a:rPr lang="en-US" sz="1000" i="1" dirty="0"/>
              <a:t>Arabidopsis thaliana</a:t>
            </a:r>
            <a:r>
              <a:rPr lang="en-US" sz="1000" dirty="0"/>
              <a:t>."</a:t>
            </a:r>
          </a:p>
        </p:txBody>
      </p:sp>
    </p:spTree>
    <p:extLst>
      <p:ext uri="{BB962C8B-B14F-4D97-AF65-F5344CB8AC3E}">
        <p14:creationId xmlns:p14="http://schemas.microsoft.com/office/powerpoint/2010/main" val="419474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1F8F-B423-7DE5-182E-488D01C11C7E}"/>
              </a:ext>
            </a:extLst>
          </p:cNvPr>
          <p:cNvSpPr>
            <a:spLocks noGrp="1"/>
          </p:cNvSpPr>
          <p:nvPr>
            <p:ph type="title"/>
          </p:nvPr>
        </p:nvSpPr>
        <p:spPr/>
        <p:txBody>
          <a:bodyPr/>
          <a:lstStyle/>
          <a:p>
            <a:r>
              <a:rPr lang="en-US" dirty="0"/>
              <a:t>Cytokinins</a:t>
            </a:r>
          </a:p>
        </p:txBody>
      </p:sp>
      <p:sp>
        <p:nvSpPr>
          <p:cNvPr id="5" name="Content Placeholder 4">
            <a:extLst>
              <a:ext uri="{FF2B5EF4-FFF2-40B4-BE49-F238E27FC236}">
                <a16:creationId xmlns:a16="http://schemas.microsoft.com/office/drawing/2014/main" id="{86E609FB-11BD-D960-2D13-5D48DC21F4D6}"/>
              </a:ext>
            </a:extLst>
          </p:cNvPr>
          <p:cNvSpPr>
            <a:spLocks noGrp="1"/>
          </p:cNvSpPr>
          <p:nvPr>
            <p:ph idx="1"/>
          </p:nvPr>
        </p:nvSpPr>
        <p:spPr/>
        <p:txBody>
          <a:bodyPr>
            <a:normAutofit lnSpcReduction="10000"/>
          </a:bodyPr>
          <a:lstStyle/>
          <a:p>
            <a:r>
              <a:rPr lang="en-US" b="1" dirty="0"/>
              <a:t>Cytokinins</a:t>
            </a:r>
            <a:r>
              <a:rPr lang="en-US" dirty="0"/>
              <a:t> are hormones which promote cytokinesis (cell division). </a:t>
            </a:r>
          </a:p>
          <a:p>
            <a:r>
              <a:rPr lang="en-US" dirty="0"/>
              <a:t>Almost 200 naturally occurring or synthetic cytokinins have been identified.</a:t>
            </a:r>
          </a:p>
          <a:p>
            <a:pPr marL="457200" indent="-457200">
              <a:buFont typeface="Arial" panose="020B0604020202020204" pitchFamily="34" charset="0"/>
              <a:buChar char="•"/>
            </a:pPr>
            <a:r>
              <a:rPr lang="en-US" dirty="0"/>
              <a:t>Cytokinins are most abundant in growing tissues such as roots, embryos or fruits.</a:t>
            </a:r>
          </a:p>
          <a:p>
            <a:pPr marL="457200" indent="-457200">
              <a:buFont typeface="Arial" panose="020B0604020202020204" pitchFamily="34" charset="0"/>
              <a:buChar char="•"/>
            </a:pPr>
            <a:r>
              <a:rPr lang="en-US" dirty="0"/>
              <a:t>Cytokinins are known to delay senescence (cell aging, deterioration and death) in leaf tissues. </a:t>
            </a:r>
          </a:p>
          <a:p>
            <a:pPr marL="457200" indent="-457200">
              <a:buFont typeface="Arial" panose="020B0604020202020204" pitchFamily="34" charset="0"/>
              <a:buChar char="•"/>
            </a:pPr>
            <a:r>
              <a:rPr lang="en-US" dirty="0"/>
              <a:t>Cytokinins promote mitosis and promote growth in roots and stems.  </a:t>
            </a:r>
          </a:p>
        </p:txBody>
      </p:sp>
    </p:spTree>
    <p:extLst>
      <p:ext uri="{BB962C8B-B14F-4D97-AF65-F5344CB8AC3E}">
        <p14:creationId xmlns:p14="http://schemas.microsoft.com/office/powerpoint/2010/main" val="165562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23DBEA-AC45-C9B6-F5F5-C6CEF92A2AE8}"/>
              </a:ext>
            </a:extLst>
          </p:cNvPr>
          <p:cNvSpPr>
            <a:spLocks noGrp="1"/>
          </p:cNvSpPr>
          <p:nvPr>
            <p:ph type="title"/>
          </p:nvPr>
        </p:nvSpPr>
        <p:spPr/>
        <p:txBody>
          <a:bodyPr/>
          <a:lstStyle/>
          <a:p>
            <a:r>
              <a:rPr lang="en-US" dirty="0"/>
              <a:t>Gibberellins </a:t>
            </a:r>
          </a:p>
        </p:txBody>
      </p:sp>
      <p:sp>
        <p:nvSpPr>
          <p:cNvPr id="5" name="Content Placeholder 4">
            <a:extLst>
              <a:ext uri="{FF2B5EF4-FFF2-40B4-BE49-F238E27FC236}">
                <a16:creationId xmlns:a16="http://schemas.microsoft.com/office/drawing/2014/main" id="{6AC16D46-F297-E3A7-51A7-7AA3B89DECEF}"/>
              </a:ext>
            </a:extLst>
          </p:cNvPr>
          <p:cNvSpPr>
            <a:spLocks noGrp="1"/>
          </p:cNvSpPr>
          <p:nvPr>
            <p:ph idx="1"/>
          </p:nvPr>
        </p:nvSpPr>
        <p:spPr/>
        <p:txBody>
          <a:bodyPr>
            <a:normAutofit fontScale="92500"/>
          </a:bodyPr>
          <a:lstStyle/>
          <a:p>
            <a:r>
              <a:rPr lang="en-US" dirty="0"/>
              <a:t>Gibberellins (gibberellic acids, or GAs) are a group of 125 closely related plant hormones that stimulate shoot elongation, seed germination and fruit and flower maturation. </a:t>
            </a:r>
          </a:p>
          <a:p>
            <a:r>
              <a:rPr lang="en-US" dirty="0"/>
              <a:t>GAs are synthesized in the root, apical meristems, young leaves and seed embryos. </a:t>
            </a:r>
          </a:p>
        </p:txBody>
      </p:sp>
      <p:sp>
        <p:nvSpPr>
          <p:cNvPr id="9" name="TextBox 8">
            <a:extLst>
              <a:ext uri="{FF2B5EF4-FFF2-40B4-BE49-F238E27FC236}">
                <a16:creationId xmlns:a16="http://schemas.microsoft.com/office/drawing/2014/main" id="{F59D4850-F145-DA25-F1EC-28846CAC3FE9}"/>
              </a:ext>
            </a:extLst>
          </p:cNvPr>
          <p:cNvSpPr txBox="1"/>
          <p:nvPr/>
        </p:nvSpPr>
        <p:spPr>
          <a:xfrm>
            <a:off x="5562600" y="1977531"/>
            <a:ext cx="1981200" cy="307777"/>
          </a:xfrm>
          <a:prstGeom prst="rect">
            <a:avLst/>
          </a:prstGeom>
          <a:noFill/>
        </p:spPr>
        <p:txBody>
          <a:bodyPr wrap="square" rtlCol="0">
            <a:spAutoFit/>
          </a:bodyPr>
          <a:lstStyle/>
          <a:p>
            <a:pPr algn="ctr"/>
            <a:r>
              <a:rPr lang="en-US" sz="1400" b="1" dirty="0"/>
              <a:t>30.6 Figure 5</a:t>
            </a:r>
          </a:p>
        </p:txBody>
      </p:sp>
      <p:pic>
        <p:nvPicPr>
          <p:cNvPr id="7" name="Content Placeholder 6" descr="A photograph of clusters of purple grapes">
            <a:extLst>
              <a:ext uri="{FF2B5EF4-FFF2-40B4-BE49-F238E27FC236}">
                <a16:creationId xmlns:a16="http://schemas.microsoft.com/office/drawing/2014/main" id="{CB283E65-24AA-685C-871A-FBD5B1D7FE70}"/>
              </a:ext>
            </a:extLst>
          </p:cNvPr>
          <p:cNvPicPr>
            <a:picLocks noChangeAspect="1"/>
          </p:cNvPicPr>
          <p:nvPr/>
        </p:nvPicPr>
        <p:blipFill>
          <a:blip r:embed="rId2"/>
          <a:srcRect l="9259" t="5970" r="9259" b="4667"/>
          <a:stretch/>
        </p:blipFill>
        <p:spPr>
          <a:xfrm>
            <a:off x="4451021" y="2285308"/>
            <a:ext cx="4204358" cy="2561704"/>
          </a:xfrm>
          <a:prstGeom prst="rect">
            <a:avLst/>
          </a:prstGeom>
        </p:spPr>
      </p:pic>
      <p:sp>
        <p:nvSpPr>
          <p:cNvPr id="3" name="TextBox 2">
            <a:extLst>
              <a:ext uri="{FF2B5EF4-FFF2-40B4-BE49-F238E27FC236}">
                <a16:creationId xmlns:a16="http://schemas.microsoft.com/office/drawing/2014/main" id="{E475EBFF-AA45-B248-94A2-492714134DAC}"/>
              </a:ext>
            </a:extLst>
          </p:cNvPr>
          <p:cNvSpPr txBox="1"/>
          <p:nvPr/>
        </p:nvSpPr>
        <p:spPr>
          <a:xfrm>
            <a:off x="4267200" y="5058683"/>
            <a:ext cx="4572000" cy="246221"/>
          </a:xfrm>
          <a:prstGeom prst="rect">
            <a:avLst/>
          </a:prstGeom>
          <a:noFill/>
        </p:spPr>
        <p:txBody>
          <a:bodyPr wrap="square">
            <a:spAutoFit/>
          </a:bodyPr>
          <a:lstStyle/>
          <a:p>
            <a:pPr algn="ctr"/>
            <a:r>
              <a:rPr lang="en-US" sz="1000" dirty="0"/>
              <a:t>Luiz M. Santos on Wikimedia Commons. "Grapes."</a:t>
            </a:r>
          </a:p>
        </p:txBody>
      </p:sp>
    </p:spTree>
    <p:extLst>
      <p:ext uri="{BB962C8B-B14F-4D97-AF65-F5344CB8AC3E}">
        <p14:creationId xmlns:p14="http://schemas.microsoft.com/office/powerpoint/2010/main" val="170373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C22D9F-6DD0-0799-73D9-8865773A055C}"/>
              </a:ext>
            </a:extLst>
          </p:cNvPr>
          <p:cNvSpPr>
            <a:spLocks noGrp="1"/>
          </p:cNvSpPr>
          <p:nvPr>
            <p:ph type="title"/>
          </p:nvPr>
        </p:nvSpPr>
        <p:spPr/>
        <p:txBody>
          <a:bodyPr/>
          <a:lstStyle/>
          <a:p>
            <a:r>
              <a:rPr lang="en-US" dirty="0"/>
              <a:t>Abscisic Acid </a:t>
            </a:r>
          </a:p>
        </p:txBody>
      </p:sp>
      <p:sp>
        <p:nvSpPr>
          <p:cNvPr id="6" name="Content Placeholder 5">
            <a:extLst>
              <a:ext uri="{FF2B5EF4-FFF2-40B4-BE49-F238E27FC236}">
                <a16:creationId xmlns:a16="http://schemas.microsoft.com/office/drawing/2014/main" id="{EF636951-8167-7580-1DFB-814CEAFD1D1E}"/>
              </a:ext>
            </a:extLst>
          </p:cNvPr>
          <p:cNvSpPr>
            <a:spLocks noGrp="1"/>
          </p:cNvSpPr>
          <p:nvPr>
            <p:ph idx="1"/>
          </p:nvPr>
        </p:nvSpPr>
        <p:spPr/>
        <p:txBody>
          <a:bodyPr/>
          <a:lstStyle/>
          <a:p>
            <a:r>
              <a:rPr lang="en-US" dirty="0"/>
              <a:t>Abscisic Acid (ABA) counters many of the growth-promoting effects of GAs and auxins. </a:t>
            </a:r>
          </a:p>
          <a:p>
            <a:pPr marL="457200" indent="-457200">
              <a:buFont typeface="Arial" panose="020B0604020202020204" pitchFamily="34" charset="0"/>
              <a:buChar char="•"/>
            </a:pPr>
            <a:r>
              <a:rPr lang="en-US" dirty="0"/>
              <a:t>ABA inhibits stem elongation and induces dormancy in lateral buds. </a:t>
            </a:r>
          </a:p>
          <a:p>
            <a:pPr marL="457200" indent="-457200">
              <a:buFont typeface="Arial" panose="020B0604020202020204" pitchFamily="34" charset="0"/>
              <a:buChar char="•"/>
            </a:pPr>
            <a:r>
              <a:rPr lang="en-US" dirty="0"/>
              <a:t>ABA accumulates in response to environmental stresses such as dehydration, cold temperatures and short day length. </a:t>
            </a:r>
          </a:p>
          <a:p>
            <a:pPr marL="457200" indent="-457200">
              <a:buFont typeface="Arial" panose="020B0604020202020204" pitchFamily="34" charset="0"/>
              <a:buChar char="•"/>
            </a:pPr>
            <a:r>
              <a:rPr lang="en-US" dirty="0"/>
              <a:t>ABA induces dormancy in seeds and promotes the development of winter buds on plants. </a:t>
            </a:r>
          </a:p>
          <a:p>
            <a:endParaRPr lang="en-US" dirty="0"/>
          </a:p>
        </p:txBody>
      </p:sp>
    </p:spTree>
    <p:extLst>
      <p:ext uri="{BB962C8B-B14F-4D97-AF65-F5344CB8AC3E}">
        <p14:creationId xmlns:p14="http://schemas.microsoft.com/office/powerpoint/2010/main" val="137966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6289E-5D2D-674C-715B-8A928F94E09B}"/>
              </a:ext>
            </a:extLst>
          </p:cNvPr>
          <p:cNvSpPr>
            <a:spLocks noGrp="1"/>
          </p:cNvSpPr>
          <p:nvPr>
            <p:ph type="title"/>
          </p:nvPr>
        </p:nvSpPr>
        <p:spPr/>
        <p:txBody>
          <a:bodyPr/>
          <a:lstStyle/>
          <a:p>
            <a:r>
              <a:rPr lang="en-US" dirty="0"/>
              <a:t>Ethylene</a:t>
            </a:r>
          </a:p>
        </p:txBody>
      </p:sp>
      <p:sp>
        <p:nvSpPr>
          <p:cNvPr id="5" name="Content Placeholder 4">
            <a:extLst>
              <a:ext uri="{FF2B5EF4-FFF2-40B4-BE49-F238E27FC236}">
                <a16:creationId xmlns:a16="http://schemas.microsoft.com/office/drawing/2014/main" id="{DC19E14F-C8B8-1BDF-BE9F-B43A9BF47E1F}"/>
              </a:ext>
            </a:extLst>
          </p:cNvPr>
          <p:cNvSpPr>
            <a:spLocks noGrp="1"/>
          </p:cNvSpPr>
          <p:nvPr>
            <p:ph idx="1"/>
          </p:nvPr>
        </p:nvSpPr>
        <p:spPr/>
        <p:txBody>
          <a:bodyPr>
            <a:normAutofit fontScale="85000" lnSpcReduction="20000"/>
          </a:bodyPr>
          <a:lstStyle/>
          <a:p>
            <a:r>
              <a:rPr lang="en-US" b="1" dirty="0"/>
              <a:t>Ethylene</a:t>
            </a:r>
            <a:r>
              <a:rPr lang="en-US" dirty="0"/>
              <a:t> is associated with fruit ripening, flower wilting and leaf fall. </a:t>
            </a:r>
          </a:p>
          <a:p>
            <a:pPr marL="457200" indent="-457200">
              <a:buFont typeface="Arial" panose="020B0604020202020204" pitchFamily="34" charset="0"/>
              <a:buChar char="•"/>
            </a:pPr>
            <a:r>
              <a:rPr lang="en-US" dirty="0"/>
              <a:t>Ethylene is a volatile gas produced by aging tissues and nodules of stems. </a:t>
            </a:r>
          </a:p>
          <a:p>
            <a:pPr marL="457200" indent="-457200">
              <a:buFont typeface="Arial" panose="020B0604020202020204" pitchFamily="34" charset="0"/>
              <a:buChar char="•"/>
            </a:pPr>
            <a:r>
              <a:rPr lang="en-US" dirty="0"/>
              <a:t>Ethylene stimulates the conversion of starches and acids to sugars. </a:t>
            </a:r>
          </a:p>
          <a:p>
            <a:pPr marL="457200" indent="-457200">
              <a:buFont typeface="Arial" panose="020B0604020202020204" pitchFamily="34" charset="0"/>
              <a:buChar char="•"/>
            </a:pPr>
            <a:r>
              <a:rPr lang="en-US" dirty="0"/>
              <a:t>Commercial growers control the timing of fruit ripening with the application of ethylene. </a:t>
            </a:r>
          </a:p>
        </p:txBody>
      </p:sp>
      <p:sp>
        <p:nvSpPr>
          <p:cNvPr id="9" name="TextBox 8">
            <a:extLst>
              <a:ext uri="{FF2B5EF4-FFF2-40B4-BE49-F238E27FC236}">
                <a16:creationId xmlns:a16="http://schemas.microsoft.com/office/drawing/2014/main" id="{0FE0221A-0941-167F-E4A7-6A1CC6758215}"/>
              </a:ext>
            </a:extLst>
          </p:cNvPr>
          <p:cNvSpPr txBox="1"/>
          <p:nvPr/>
        </p:nvSpPr>
        <p:spPr>
          <a:xfrm>
            <a:off x="5791200" y="1568450"/>
            <a:ext cx="1524000" cy="307777"/>
          </a:xfrm>
          <a:prstGeom prst="rect">
            <a:avLst/>
          </a:prstGeom>
          <a:noFill/>
        </p:spPr>
        <p:txBody>
          <a:bodyPr wrap="square" rtlCol="0">
            <a:spAutoFit/>
          </a:bodyPr>
          <a:lstStyle/>
          <a:p>
            <a:pPr algn="ctr"/>
            <a:r>
              <a:rPr lang="en-US" sz="1400" b="1" dirty="0"/>
              <a:t>30.6 Figure 6</a:t>
            </a:r>
          </a:p>
        </p:txBody>
      </p:sp>
      <p:pic>
        <p:nvPicPr>
          <p:cNvPr id="7" name="Content Placeholder 6" descr="A photograph of peppers in all different stages of ripening, some green and some red.">
            <a:extLst>
              <a:ext uri="{FF2B5EF4-FFF2-40B4-BE49-F238E27FC236}">
                <a16:creationId xmlns:a16="http://schemas.microsoft.com/office/drawing/2014/main" id="{A302F60F-D2C7-5B24-15C1-7EC750426512}"/>
              </a:ext>
            </a:extLst>
          </p:cNvPr>
          <p:cNvPicPr>
            <a:picLocks noChangeAspect="1"/>
          </p:cNvPicPr>
          <p:nvPr/>
        </p:nvPicPr>
        <p:blipFill>
          <a:blip r:embed="rId3"/>
          <a:srcRect l="23148" t="6306" r="23149" b="5546"/>
          <a:stretch/>
        </p:blipFill>
        <p:spPr>
          <a:xfrm>
            <a:off x="4776318" y="1876227"/>
            <a:ext cx="3544510" cy="3232150"/>
          </a:xfrm>
          <a:prstGeom prst="rect">
            <a:avLst/>
          </a:prstGeom>
        </p:spPr>
      </p:pic>
      <p:sp>
        <p:nvSpPr>
          <p:cNvPr id="3" name="TextBox 2">
            <a:extLst>
              <a:ext uri="{FF2B5EF4-FFF2-40B4-BE49-F238E27FC236}">
                <a16:creationId xmlns:a16="http://schemas.microsoft.com/office/drawing/2014/main" id="{6BBAE786-8A8F-77F2-964F-00331BEBD241}"/>
              </a:ext>
            </a:extLst>
          </p:cNvPr>
          <p:cNvSpPr txBox="1"/>
          <p:nvPr/>
        </p:nvSpPr>
        <p:spPr>
          <a:xfrm>
            <a:off x="4267200" y="5352352"/>
            <a:ext cx="4572000" cy="246221"/>
          </a:xfrm>
          <a:prstGeom prst="rect">
            <a:avLst/>
          </a:prstGeom>
          <a:noFill/>
        </p:spPr>
        <p:txBody>
          <a:bodyPr wrap="square">
            <a:spAutoFit/>
          </a:bodyPr>
          <a:lstStyle/>
          <a:p>
            <a:pPr algn="ctr"/>
            <a:r>
              <a:rPr lang="en-US" sz="1000" dirty="0"/>
              <a:t>Michal Klajban on Wikimedia Commons. "Tomatoes."</a:t>
            </a:r>
          </a:p>
        </p:txBody>
      </p:sp>
    </p:spTree>
    <p:extLst>
      <p:ext uri="{BB962C8B-B14F-4D97-AF65-F5344CB8AC3E}">
        <p14:creationId xmlns:p14="http://schemas.microsoft.com/office/powerpoint/2010/main" val="394070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2340B-8043-1434-8981-8D31B6BB8D72}"/>
              </a:ext>
            </a:extLst>
          </p:cNvPr>
          <p:cNvSpPr>
            <a:spLocks noGrp="1"/>
          </p:cNvSpPr>
          <p:nvPr>
            <p:ph type="title"/>
          </p:nvPr>
        </p:nvSpPr>
        <p:spPr/>
        <p:txBody>
          <a:bodyPr/>
          <a:lstStyle/>
          <a:p>
            <a:r>
              <a:rPr lang="en-US" dirty="0"/>
              <a:t>Nontraditional hormones </a:t>
            </a:r>
          </a:p>
        </p:txBody>
      </p:sp>
      <p:sp>
        <p:nvSpPr>
          <p:cNvPr id="6" name="Content Placeholder 5">
            <a:extLst>
              <a:ext uri="{FF2B5EF4-FFF2-40B4-BE49-F238E27FC236}">
                <a16:creationId xmlns:a16="http://schemas.microsoft.com/office/drawing/2014/main" id="{A74A4A65-C3C9-B11F-601D-543D6F389004}"/>
              </a:ext>
            </a:extLst>
          </p:cNvPr>
          <p:cNvSpPr>
            <a:spLocks noGrp="1"/>
          </p:cNvSpPr>
          <p:nvPr>
            <p:ph idx="1"/>
          </p:nvPr>
        </p:nvSpPr>
        <p:spPr/>
        <p:txBody>
          <a:bodyPr>
            <a:normAutofit fontScale="92500" lnSpcReduction="20000"/>
          </a:bodyPr>
          <a:lstStyle/>
          <a:p>
            <a:r>
              <a:rPr lang="en-US" dirty="0"/>
              <a:t>Recent research has discovered several compounds which influence plant development. </a:t>
            </a:r>
          </a:p>
          <a:p>
            <a:r>
              <a:rPr lang="en-US" b="1" dirty="0"/>
              <a:t>Jasmonates</a:t>
            </a:r>
            <a:r>
              <a:rPr lang="en-US" dirty="0"/>
              <a:t> play a major role in defense responses to herbivory. Levels increase when the plant is wounded by a predator, resulting in toxic molecules being produced. </a:t>
            </a:r>
          </a:p>
          <a:p>
            <a:r>
              <a:rPr lang="en-US" b="1" dirty="0"/>
              <a:t>Oligosaccharins</a:t>
            </a:r>
            <a:r>
              <a:rPr lang="en-US" dirty="0"/>
              <a:t> play a role in defense against bacterial and fungal infection by working locally at the site of the injury. </a:t>
            </a:r>
          </a:p>
          <a:p>
            <a:r>
              <a:rPr lang="en-US" b="1" dirty="0"/>
              <a:t>Strigolactones</a:t>
            </a:r>
            <a:r>
              <a:rPr lang="en-US" dirty="0"/>
              <a:t> promote seed germination in some species and inhibit lateral apical development in the absence of auxins. </a:t>
            </a:r>
          </a:p>
          <a:p>
            <a:r>
              <a:rPr lang="en-US" b="1" dirty="0"/>
              <a:t>Brassinosteroids</a:t>
            </a:r>
            <a:r>
              <a:rPr lang="en-US" dirty="0"/>
              <a:t> are important for various processes for plant growth, development and adaptation to stress. </a:t>
            </a:r>
          </a:p>
        </p:txBody>
      </p:sp>
    </p:spTree>
    <p:extLst>
      <p:ext uri="{BB962C8B-B14F-4D97-AF65-F5344CB8AC3E}">
        <p14:creationId xmlns:p14="http://schemas.microsoft.com/office/powerpoint/2010/main" val="57166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548640"/>
          </a:xfrm>
        </p:spPr>
        <p:txBody>
          <a:bodyPr/>
          <a:lstStyle/>
          <a:p>
            <a:r>
              <a:rPr lang="en-US" dirty="0"/>
              <a:t>Name five traditional plant hormones.</a:t>
            </a:r>
          </a:p>
        </p:txBody>
      </p:sp>
    </p:spTree>
    <p:extLst>
      <p:ext uri="{BB962C8B-B14F-4D97-AF65-F5344CB8AC3E}">
        <p14:creationId xmlns:p14="http://schemas.microsoft.com/office/powerpoint/2010/main" val="193357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E9B0-741F-BDF7-C2A2-C7C025FCD88F}"/>
              </a:ext>
            </a:extLst>
          </p:cNvPr>
          <p:cNvSpPr>
            <a:spLocks noGrp="1"/>
          </p:cNvSpPr>
          <p:nvPr>
            <p:ph type="title"/>
          </p:nvPr>
        </p:nvSpPr>
        <p:spPr/>
        <p:txBody>
          <a:bodyPr/>
          <a:lstStyle/>
          <a:p>
            <a:r>
              <a:rPr lang="en-US" dirty="0"/>
              <a:t>Plant Response to Wind and Touch </a:t>
            </a:r>
          </a:p>
        </p:txBody>
      </p:sp>
      <p:sp>
        <p:nvSpPr>
          <p:cNvPr id="4" name="Content Placeholder 3">
            <a:extLst>
              <a:ext uri="{FF2B5EF4-FFF2-40B4-BE49-F238E27FC236}">
                <a16:creationId xmlns:a16="http://schemas.microsoft.com/office/drawing/2014/main" id="{834BD0E5-1313-A3EB-2FA8-4314EC91981A}"/>
              </a:ext>
            </a:extLst>
          </p:cNvPr>
          <p:cNvSpPr>
            <a:spLocks noGrp="1"/>
          </p:cNvSpPr>
          <p:nvPr>
            <p:ph idx="1"/>
          </p:nvPr>
        </p:nvSpPr>
        <p:spPr/>
        <p:txBody>
          <a:bodyPr>
            <a:normAutofit fontScale="85000" lnSpcReduction="20000"/>
          </a:bodyPr>
          <a:lstStyle/>
          <a:p>
            <a:r>
              <a:rPr lang="en-US" dirty="0"/>
              <a:t>The movement of a plant subjected to constant directional pressure is called </a:t>
            </a:r>
            <a:r>
              <a:rPr lang="en-US" b="1" dirty="0"/>
              <a:t>thigmotropism</a:t>
            </a:r>
            <a:r>
              <a:rPr lang="en-US" dirty="0"/>
              <a:t>.</a:t>
            </a:r>
          </a:p>
          <a:p>
            <a:pPr marL="457200" indent="-457200">
              <a:buFont typeface="Arial" panose="020B0604020202020204" pitchFamily="34" charset="0"/>
              <a:buChar char="•"/>
            </a:pPr>
            <a:r>
              <a:rPr lang="en-US" dirty="0"/>
              <a:t>A </a:t>
            </a:r>
            <a:r>
              <a:rPr lang="en-US" b="1" dirty="0"/>
              <a:t>thigmonastic response </a:t>
            </a:r>
            <a:r>
              <a:rPr lang="en-US" dirty="0"/>
              <a:t>is a touch response independent of the direction of stimulus</a:t>
            </a:r>
          </a:p>
          <a:p>
            <a:pPr marL="457200" indent="-457200">
              <a:buFont typeface="Arial" panose="020B0604020202020204" pitchFamily="34" charset="0"/>
              <a:buChar char="•"/>
            </a:pPr>
            <a:r>
              <a:rPr lang="en-US" b="1" dirty="0" err="1"/>
              <a:t>Thigmomorphogenesis</a:t>
            </a:r>
            <a:r>
              <a:rPr lang="en-US" dirty="0"/>
              <a:t> is a slow developmental change in the shape of a plant subjected to continuous mechanical stress. </a:t>
            </a:r>
          </a:p>
        </p:txBody>
      </p:sp>
      <p:sp>
        <p:nvSpPr>
          <p:cNvPr id="8" name="TextBox 7">
            <a:extLst>
              <a:ext uri="{FF2B5EF4-FFF2-40B4-BE49-F238E27FC236}">
                <a16:creationId xmlns:a16="http://schemas.microsoft.com/office/drawing/2014/main" id="{55411628-3628-6E0B-0E25-8E009052B5BC}"/>
              </a:ext>
            </a:extLst>
          </p:cNvPr>
          <p:cNvSpPr txBox="1"/>
          <p:nvPr/>
        </p:nvSpPr>
        <p:spPr>
          <a:xfrm>
            <a:off x="5753100" y="1686742"/>
            <a:ext cx="1600200" cy="307777"/>
          </a:xfrm>
          <a:prstGeom prst="rect">
            <a:avLst/>
          </a:prstGeom>
          <a:noFill/>
        </p:spPr>
        <p:txBody>
          <a:bodyPr wrap="square" rtlCol="0">
            <a:spAutoFit/>
          </a:bodyPr>
          <a:lstStyle/>
          <a:p>
            <a:pPr algn="ctr"/>
            <a:r>
              <a:rPr lang="en-US" sz="1400" b="1" dirty="0"/>
              <a:t>30.6 Figure 7</a:t>
            </a:r>
          </a:p>
        </p:txBody>
      </p:sp>
      <p:pic>
        <p:nvPicPr>
          <p:cNvPr id="9" name="Content Placeholder 6" descr="A photograph shows the tendrils of a plant curling around each other.">
            <a:extLst>
              <a:ext uri="{FF2B5EF4-FFF2-40B4-BE49-F238E27FC236}">
                <a16:creationId xmlns:a16="http://schemas.microsoft.com/office/drawing/2014/main" id="{F3B21219-03F3-FAE7-7D75-0E7640F2B02C}"/>
              </a:ext>
            </a:extLst>
          </p:cNvPr>
          <p:cNvPicPr>
            <a:picLocks noChangeAspect="1"/>
          </p:cNvPicPr>
          <p:nvPr/>
        </p:nvPicPr>
        <p:blipFill>
          <a:blip r:embed="rId3"/>
          <a:srcRect l="13888" t="5333" r="14817" b="4667"/>
          <a:stretch/>
        </p:blipFill>
        <p:spPr>
          <a:xfrm>
            <a:off x="4572000" y="1994519"/>
            <a:ext cx="3802944" cy="2667000"/>
          </a:xfrm>
          <a:prstGeom prst="rect">
            <a:avLst/>
          </a:prstGeom>
        </p:spPr>
      </p:pic>
      <p:sp>
        <p:nvSpPr>
          <p:cNvPr id="5" name="TextBox 4">
            <a:extLst>
              <a:ext uri="{FF2B5EF4-FFF2-40B4-BE49-F238E27FC236}">
                <a16:creationId xmlns:a16="http://schemas.microsoft.com/office/drawing/2014/main" id="{72220836-366B-FF6B-627E-B6A2575241D2}"/>
              </a:ext>
            </a:extLst>
          </p:cNvPr>
          <p:cNvSpPr txBox="1"/>
          <p:nvPr/>
        </p:nvSpPr>
        <p:spPr>
          <a:xfrm>
            <a:off x="4114800" y="4723075"/>
            <a:ext cx="4572000" cy="246221"/>
          </a:xfrm>
          <a:prstGeom prst="rect">
            <a:avLst/>
          </a:prstGeom>
          <a:noFill/>
        </p:spPr>
        <p:txBody>
          <a:bodyPr wrap="square">
            <a:spAutoFit/>
          </a:bodyPr>
          <a:lstStyle/>
          <a:p>
            <a:pPr algn="ctr"/>
            <a:r>
              <a:rPr lang="en-US" sz="1000" dirty="0"/>
              <a:t>Forest and Kim Starr on Wikimedia Commons. "Snow pea tendrils."</a:t>
            </a:r>
          </a:p>
        </p:txBody>
      </p:sp>
    </p:spTree>
    <p:extLst>
      <p:ext uri="{BB962C8B-B14F-4D97-AF65-F5344CB8AC3E}">
        <p14:creationId xmlns:p14="http://schemas.microsoft.com/office/powerpoint/2010/main" val="6283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055441"/>
            <a:ext cx="8686800" cy="4918269"/>
          </a:xfrm>
          <a:prstGeom prst="rect">
            <a:avLst/>
          </a:prstGeom>
          <a:noFill/>
        </p:spPr>
        <p:txBody>
          <a:bodyPr wrap="square">
            <a:spAutoFit/>
          </a:bodyPr>
          <a:lstStyle/>
          <a:p>
            <a:pPr>
              <a:spcBef>
                <a:spcPts val="0"/>
              </a:spcBef>
              <a:spcAft>
                <a:spcPts val="0"/>
              </a:spcAft>
            </a:pPr>
            <a:endParaRPr lang="en-US" dirty="0">
              <a:effectLst/>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rPr>
              <a:t>Describe</a:t>
            </a:r>
            <a:r>
              <a:rPr lang="en-US" dirty="0">
                <a:effectLst/>
                <a:latin typeface="Calibri" panose="020F0502020204030204" pitchFamily="34" charset="0"/>
                <a:ea typeface="Times New Roman" panose="02020603050405020304" pitchFamily="18" charset="0"/>
              </a:rPr>
              <a:t> how red and blue light affect plant growth and metabolic activities.</a:t>
            </a:r>
            <a:endParaRPr lang="en-US" dirty="0">
              <a:effectLst/>
              <a:latin typeface="Calibri" panose="020F0502020204030204" pitchFamily="34" charset="0"/>
              <a:ea typeface="Calibri" panose="020F050202020403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rPr>
              <a:t>Describe</a:t>
            </a:r>
            <a:r>
              <a:rPr lang="en-US" dirty="0">
                <a:effectLst/>
                <a:latin typeface="Calibri" panose="020F0502020204030204" pitchFamily="34" charset="0"/>
                <a:ea typeface="Times New Roman" panose="02020603050405020304" pitchFamily="18" charset="0"/>
              </a:rPr>
              <a:t> thigmotropism, thigmonasty, and thigmogenesis.</a:t>
            </a:r>
            <a:endParaRPr lang="en-US" dirty="0">
              <a:effectLst/>
              <a:latin typeface="Calibri" panose="020F0502020204030204" pitchFamily="34" charset="0"/>
              <a:ea typeface="Calibri" panose="020F050202020403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rPr>
              <a:t>Discuss</a:t>
            </a:r>
            <a:r>
              <a:rPr lang="en-US" dirty="0">
                <a:effectLst/>
                <a:latin typeface="Calibri" panose="020F0502020204030204" pitchFamily="34" charset="0"/>
                <a:ea typeface="Times New Roman" panose="02020603050405020304" pitchFamily="18" charset="0"/>
              </a:rPr>
              <a:t> gravitropism.</a:t>
            </a:r>
            <a:endParaRPr lang="en-US" dirty="0">
              <a:effectLst/>
              <a:latin typeface="Calibri" panose="020F0502020204030204" pitchFamily="34" charset="0"/>
              <a:ea typeface="Calibri" panose="020F050202020403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rPr>
              <a:t>Explain</a:t>
            </a:r>
            <a:r>
              <a:rPr lang="en-US" dirty="0">
                <a:effectLst/>
                <a:latin typeface="Calibri" panose="020F0502020204030204" pitchFamily="34" charset="0"/>
                <a:ea typeface="Times New Roman" panose="02020603050405020304" pitchFamily="18" charset="0"/>
              </a:rPr>
              <a:t> how plants defend themselves from predators and respond to wounds.</a:t>
            </a:r>
            <a:endParaRPr lang="en-US" dirty="0">
              <a:effectLst/>
              <a:latin typeface="Calibri" panose="020F0502020204030204" pitchFamily="34" charset="0"/>
              <a:ea typeface="Calibri" panose="020F050202020403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rPr>
              <a:t>Understand</a:t>
            </a:r>
            <a:r>
              <a:rPr lang="en-US" dirty="0">
                <a:effectLst/>
                <a:latin typeface="Calibri" panose="020F0502020204030204" pitchFamily="34" charset="0"/>
                <a:ea typeface="Times New Roman" panose="02020603050405020304" pitchFamily="18" charset="0"/>
              </a:rPr>
              <a:t> how hormones affect plant growth and development.</a:t>
            </a:r>
            <a:endParaRPr lang="en-US"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Defense Responses against Herbivores and Pathogens </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normAutofit lnSpcReduction="10000"/>
          </a:bodyPr>
          <a:lstStyle/>
          <a:p>
            <a:pPr>
              <a:tabLst>
                <a:tab pos="461963" algn="l"/>
              </a:tabLst>
            </a:pPr>
            <a:r>
              <a:rPr lang="en-US" i="0" dirty="0">
                <a:solidFill>
                  <a:schemeClr val="tx1"/>
                </a:solidFill>
              </a:rPr>
              <a:t>The first line of defense in plants is an intact impenetrable barrier of bark and waxy cuticle. </a:t>
            </a:r>
          </a:p>
          <a:p>
            <a:pPr lvl="1">
              <a:tabLst>
                <a:tab pos="461963" algn="l"/>
              </a:tabLst>
            </a:pPr>
            <a:r>
              <a:rPr lang="en-US" dirty="0">
                <a:solidFill>
                  <a:schemeClr val="tx1"/>
                </a:solidFill>
              </a:rPr>
              <a:t>Other adaptations such as thorns and spines can discourage animals by causing physical damage and inducing rashes and allergic reactions. </a:t>
            </a:r>
          </a:p>
          <a:p>
            <a:pPr>
              <a:tabLst>
                <a:tab pos="461963" algn="l"/>
              </a:tabLst>
            </a:pPr>
            <a:r>
              <a:rPr lang="en-US" b="1" i="0" dirty="0">
                <a:solidFill>
                  <a:schemeClr val="tx1"/>
                </a:solidFill>
              </a:rPr>
              <a:t>Secondary metabolites </a:t>
            </a:r>
            <a:r>
              <a:rPr lang="en-US" i="0" dirty="0">
                <a:solidFill>
                  <a:schemeClr val="tx1"/>
                </a:solidFill>
              </a:rPr>
              <a:t>are compounds that are not directly deri</a:t>
            </a:r>
            <a:r>
              <a:rPr lang="en-US" dirty="0">
                <a:solidFill>
                  <a:schemeClr val="tx1"/>
                </a:solidFill>
              </a:rPr>
              <a:t>ved from photosynthesis and are not necessary for respiration or growth and development. </a:t>
            </a:r>
          </a:p>
          <a:p>
            <a:pPr lvl="1">
              <a:tabLst>
                <a:tab pos="461963" algn="l"/>
              </a:tabLst>
            </a:pPr>
            <a:r>
              <a:rPr lang="en-US" i="0" dirty="0">
                <a:solidFill>
                  <a:schemeClr val="tx1"/>
                </a:solidFill>
              </a:rPr>
              <a:t>Many secondary metabolites are toxic, produce noxious odors or repellent tastes. </a:t>
            </a:r>
          </a:p>
        </p:txBody>
      </p:sp>
    </p:spTree>
    <p:extLst>
      <p:ext uri="{BB962C8B-B14F-4D97-AF65-F5344CB8AC3E}">
        <p14:creationId xmlns:p14="http://schemas.microsoft.com/office/powerpoint/2010/main" val="341443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405C-DBE0-3004-5F34-8F4F753A2DAA}"/>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FD72FFA4-72E9-A03B-C4E7-B823DFEF9E6E}"/>
              </a:ext>
            </a:extLst>
          </p:cNvPr>
          <p:cNvSpPr>
            <a:spLocks noGrp="1"/>
          </p:cNvSpPr>
          <p:nvPr>
            <p:ph idx="1"/>
          </p:nvPr>
        </p:nvSpPr>
        <p:spPr/>
        <p:txBody>
          <a:bodyPr/>
          <a:lstStyle/>
          <a:p>
            <a:r>
              <a:rPr lang="en-US" dirty="0"/>
              <a:t>Plants respond to light by changes in morphology and activity. </a:t>
            </a:r>
          </a:p>
          <a:p>
            <a:r>
              <a:rPr lang="en-US" dirty="0"/>
              <a:t>Plant hormones are produced by the plant or synthetically and are responsible for growth and development of the plant, fruit development and ripening and dormancy in seeds and buds. </a:t>
            </a:r>
          </a:p>
          <a:p>
            <a:r>
              <a:rPr lang="en-US" dirty="0"/>
              <a:t>Plants evolved defense mechanisms against predators and pathogens, using both physical barriers and chemical defenses. </a:t>
            </a:r>
          </a:p>
        </p:txBody>
      </p:sp>
    </p:spTree>
    <p:extLst>
      <p:ext uri="{BB962C8B-B14F-4D97-AF65-F5344CB8AC3E}">
        <p14:creationId xmlns:p14="http://schemas.microsoft.com/office/powerpoint/2010/main" val="158268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Plant Responses to Light </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pPr marL="0" indent="0">
              <a:buNone/>
              <a:tabLst>
                <a:tab pos="461963" algn="l"/>
              </a:tabLst>
            </a:pPr>
            <a:r>
              <a:rPr lang="en-US" sz="3400" dirty="0">
                <a:solidFill>
                  <a:schemeClr val="tx1"/>
                </a:solidFill>
              </a:rPr>
              <a:t>Plants use light for more than just photosynthesis. </a:t>
            </a:r>
          </a:p>
          <a:p>
            <a:pPr marL="457200" indent="-457200">
              <a:buFont typeface="Arial" panose="020B0604020202020204" pitchFamily="34" charset="0"/>
              <a:buChar char="•"/>
              <a:tabLst>
                <a:tab pos="461963" algn="l"/>
              </a:tabLst>
            </a:pPr>
            <a:r>
              <a:rPr lang="en-US" sz="3400" b="1" dirty="0">
                <a:solidFill>
                  <a:schemeClr val="tx1"/>
                </a:solidFill>
              </a:rPr>
              <a:t>Photomorphogenesis</a:t>
            </a:r>
            <a:r>
              <a:rPr lang="en-US" sz="3400" dirty="0">
                <a:solidFill>
                  <a:schemeClr val="tx1"/>
                </a:solidFill>
              </a:rPr>
              <a:t>: the growth and development of plants in response to light. </a:t>
            </a:r>
            <a:endParaRPr lang="en-US" sz="3400" i="0" dirty="0">
              <a:solidFill>
                <a:schemeClr val="tx1"/>
              </a:solidFill>
            </a:endParaRPr>
          </a:p>
          <a:p>
            <a:pPr marL="457200" indent="-457200">
              <a:buFont typeface="Arial" panose="020B0604020202020204" pitchFamily="34" charset="0"/>
              <a:buChar char="•"/>
              <a:tabLst>
                <a:tab pos="461963" algn="l"/>
              </a:tabLst>
            </a:pPr>
            <a:r>
              <a:rPr lang="en-US" sz="3400" b="1" dirty="0">
                <a:solidFill>
                  <a:schemeClr val="tx1"/>
                </a:solidFill>
              </a:rPr>
              <a:t>Photoperiodism</a:t>
            </a:r>
            <a:r>
              <a:rPr lang="en-US" sz="3400" dirty="0">
                <a:solidFill>
                  <a:schemeClr val="tx1"/>
                </a:solidFill>
              </a:rPr>
              <a:t>: the ability to use light to track time.</a:t>
            </a:r>
          </a:p>
          <a:p>
            <a:pPr marL="457200" indent="-457200">
              <a:buFont typeface="Arial" panose="020B0604020202020204" pitchFamily="34" charset="0"/>
              <a:buChar char="•"/>
              <a:tabLst>
                <a:tab pos="461963" algn="l"/>
              </a:tabLst>
            </a:pPr>
            <a:r>
              <a:rPr lang="en-US" sz="3400" b="1" dirty="0">
                <a:solidFill>
                  <a:schemeClr val="tx1"/>
                </a:solidFill>
              </a:rPr>
              <a:t>Phototropism</a:t>
            </a:r>
            <a:r>
              <a:rPr lang="en-US" sz="3400" dirty="0">
                <a:solidFill>
                  <a:schemeClr val="tx1"/>
                </a:solidFill>
              </a:rPr>
              <a:t>: a directional response which allows plants to grow toward or away from light. </a:t>
            </a:r>
          </a:p>
          <a:p>
            <a:pPr marL="0" indent="0">
              <a:buNone/>
              <a:tabLst>
                <a:tab pos="461963" algn="l"/>
              </a:tabLst>
            </a:pPr>
            <a:r>
              <a:rPr lang="en-US" sz="3400" dirty="0">
                <a:solidFill>
                  <a:schemeClr val="tx1"/>
                </a:solidFill>
              </a:rPr>
              <a:t> </a:t>
            </a:r>
            <a:endParaRPr lang="en-US" sz="3400" i="0" dirty="0">
              <a:solidFill>
                <a:schemeClr val="tx1"/>
              </a:solidFill>
            </a:endParaRPr>
          </a:p>
          <a:p>
            <a:pPr marL="0" indent="0">
              <a:buNone/>
              <a:tabLst>
                <a:tab pos="461963" algn="l"/>
              </a:tabLst>
            </a:pPr>
            <a:r>
              <a:rPr lang="en-US" sz="3400" dirty="0">
                <a:solidFill>
                  <a:schemeClr val="tx1"/>
                </a:solidFill>
              </a:rPr>
              <a:t>The response of the plant to light is mediated by different photoreceptors, which are comprised of a protein covalently bonded to a light absorbing pigment called a </a:t>
            </a:r>
            <a:r>
              <a:rPr lang="en-US" sz="3400" b="1" dirty="0">
                <a:solidFill>
                  <a:schemeClr val="tx1"/>
                </a:solidFill>
              </a:rPr>
              <a:t>chromophore</a:t>
            </a:r>
            <a:r>
              <a:rPr lang="en-US" sz="3400" dirty="0">
                <a:solidFill>
                  <a:schemeClr val="tx1"/>
                </a:solidFill>
              </a:rPr>
              <a:t>. Together they a chromoprotein. </a:t>
            </a:r>
            <a:endParaRPr lang="en-US" sz="3400" i="0" dirty="0">
              <a:solidFill>
                <a:schemeClr val="tx1"/>
              </a:solidFill>
            </a:endParaRPr>
          </a:p>
          <a:p>
            <a:pPr marL="457200" indent="-457200">
              <a:buFont typeface="Arial" panose="020B0604020202020204" pitchFamily="34" charset="0"/>
              <a:buChar char="•"/>
              <a:tabLst>
                <a:tab pos="461963" algn="l"/>
              </a:tabLst>
            </a:pPr>
            <a:r>
              <a:rPr lang="en-US" sz="3400" dirty="0">
                <a:solidFill>
                  <a:schemeClr val="tx1"/>
                </a:solidFill>
              </a:rPr>
              <a:t>The red/far-red and violet-blue regions of the visible light spectrum trigger structural development in plants. </a:t>
            </a: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The Phytochrome System and the Red/Far-Red Response</a:t>
            </a:r>
            <a:r>
              <a:rPr lang="en-US" sz="1400" baseline="-25000" dirty="0"/>
              <a:t>1</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p:txBody>
          <a:bodyPr>
            <a:normAutofit fontScale="92500" lnSpcReduction="20000"/>
          </a:bodyPr>
          <a:lstStyle/>
          <a:p>
            <a:r>
              <a:rPr lang="en-US" dirty="0"/>
              <a:t>The </a:t>
            </a:r>
            <a:r>
              <a:rPr lang="en-US" b="1" dirty="0"/>
              <a:t>phytochromes</a:t>
            </a:r>
            <a:r>
              <a:rPr lang="en-US" dirty="0"/>
              <a:t> are a family of chromoproteins with a linear tetrapyrrole (a type of light absorbing molecule). </a:t>
            </a:r>
          </a:p>
          <a:p>
            <a:r>
              <a:rPr lang="en-US" dirty="0"/>
              <a:t>The phytochromes have two photo-interconvertible forms: Pr and Pfr. </a:t>
            </a:r>
          </a:p>
          <a:p>
            <a:pPr marL="457200" indent="-457200">
              <a:buFont typeface="Arial" panose="020B0604020202020204" pitchFamily="34" charset="0"/>
              <a:buChar char="•"/>
            </a:pPr>
            <a:r>
              <a:rPr lang="en-US" dirty="0"/>
              <a:t>Pr absorbed red light (~677nm).</a:t>
            </a:r>
          </a:p>
          <a:p>
            <a:pPr marL="457200" indent="-457200">
              <a:buFont typeface="Arial" panose="020B0604020202020204" pitchFamily="34" charset="0"/>
              <a:buChar char="•"/>
            </a:pPr>
            <a:r>
              <a:rPr lang="en-US" dirty="0"/>
              <a:t>Pfr absorbed far-red light(~730nm).</a:t>
            </a:r>
          </a:p>
        </p:txBody>
      </p:sp>
      <p:sp>
        <p:nvSpPr>
          <p:cNvPr id="7" name="TextBox 6">
            <a:extLst>
              <a:ext uri="{FF2B5EF4-FFF2-40B4-BE49-F238E27FC236}">
                <a16:creationId xmlns:a16="http://schemas.microsoft.com/office/drawing/2014/main" id="{3F9D04D4-F94F-D490-66DC-AB68D72D9255}"/>
              </a:ext>
            </a:extLst>
          </p:cNvPr>
          <p:cNvSpPr txBox="1"/>
          <p:nvPr/>
        </p:nvSpPr>
        <p:spPr>
          <a:xfrm>
            <a:off x="5829300" y="1130170"/>
            <a:ext cx="1524000" cy="307777"/>
          </a:xfrm>
          <a:prstGeom prst="rect">
            <a:avLst/>
          </a:prstGeom>
          <a:noFill/>
        </p:spPr>
        <p:txBody>
          <a:bodyPr wrap="square" rtlCol="0">
            <a:spAutoFit/>
          </a:bodyPr>
          <a:lstStyle/>
          <a:p>
            <a:pPr algn="ctr"/>
            <a:r>
              <a:rPr lang="en-US" sz="1400" b="1" dirty="0"/>
              <a:t>30.6 Figure 1</a:t>
            </a:r>
          </a:p>
        </p:txBody>
      </p:sp>
      <p:pic>
        <p:nvPicPr>
          <p:cNvPr id="9" name="Content Placeholder 5" descr="A diagram shows the active, written as P r, and inactive, written as P f r, forms of phytochrome. An arrow indicates that red light converts the inactive form to the active form. Far red light or darkness converts the active form back to the inactive form. When phytochrome is active, a cellular response occurs.">
            <a:extLst>
              <a:ext uri="{FF2B5EF4-FFF2-40B4-BE49-F238E27FC236}">
                <a16:creationId xmlns:a16="http://schemas.microsoft.com/office/drawing/2014/main" id="{E882CE38-8D06-5665-2004-A61A881B4829}"/>
              </a:ext>
            </a:extLst>
          </p:cNvPr>
          <p:cNvPicPr>
            <a:picLocks noChangeAspect="1"/>
          </p:cNvPicPr>
          <p:nvPr/>
        </p:nvPicPr>
        <p:blipFill>
          <a:blip r:embed="rId3"/>
          <a:srcRect l="32869" t="5912" r="31713" b="5912"/>
          <a:stretch/>
        </p:blipFill>
        <p:spPr>
          <a:xfrm>
            <a:off x="5095875" y="1437947"/>
            <a:ext cx="2914650" cy="3816350"/>
          </a:xfrm>
          <a:prstGeom prst="rect">
            <a:avLst/>
          </a:prstGeom>
        </p:spPr>
      </p:pic>
      <p:sp>
        <p:nvSpPr>
          <p:cNvPr id="5" name="TextBox 4">
            <a:extLst>
              <a:ext uri="{FF2B5EF4-FFF2-40B4-BE49-F238E27FC236}">
                <a16:creationId xmlns:a16="http://schemas.microsoft.com/office/drawing/2014/main" id="{C0EBED70-30ED-9879-32EA-9AA6B2A70880}"/>
              </a:ext>
            </a:extLst>
          </p:cNvPr>
          <p:cNvSpPr txBox="1"/>
          <p:nvPr/>
        </p:nvSpPr>
        <p:spPr>
          <a:xfrm>
            <a:off x="4267200" y="5248862"/>
            <a:ext cx="4572000" cy="246221"/>
          </a:xfrm>
          <a:prstGeom prst="rect">
            <a:avLst/>
          </a:prstGeom>
          <a:noFill/>
        </p:spPr>
        <p:txBody>
          <a:bodyPr wrap="square">
            <a:spAutoFit/>
          </a:bodyPr>
          <a:lstStyle/>
          <a:p>
            <a:pPr algn="ctr"/>
            <a:r>
              <a:rPr lang="en-US" sz="1000" dirty="0"/>
              <a:t>CNX OpenStax on Wikimedia Commons. "Phytochrome." </a:t>
            </a:r>
          </a:p>
        </p:txBody>
      </p:sp>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The Phytochrome System and the Red/Far-Red Response</a:t>
            </a:r>
            <a:r>
              <a:rPr lang="en-US" sz="1400" baseline="-25000" dirty="0"/>
              <a:t>2</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p:txBody>
          <a:bodyPr>
            <a:normAutofit fontScale="92500" lnSpcReduction="20000"/>
          </a:bodyPr>
          <a:lstStyle/>
          <a:p>
            <a:r>
              <a:rPr lang="en-US" dirty="0"/>
              <a:t>The phytochrome system acts as a biological light switch and monitors the level, intensity, duration and color of environmental light. </a:t>
            </a:r>
          </a:p>
          <a:p>
            <a:endParaRPr lang="en-US" dirty="0"/>
          </a:p>
          <a:p>
            <a:r>
              <a:rPr lang="en-US" dirty="0"/>
              <a:t>Once the phytochrome system evolved, plants adapted it to serve a variety of needs.</a:t>
            </a:r>
          </a:p>
          <a:p>
            <a:pPr marL="457200" indent="-457200">
              <a:buFont typeface="Arial" panose="020B0604020202020204" pitchFamily="34" charset="0"/>
              <a:buChar char="•"/>
            </a:pPr>
            <a:r>
              <a:rPr lang="en-US" dirty="0"/>
              <a:t>Plant shoots use the phytochrome system to grow away from shade and toward light. </a:t>
            </a:r>
          </a:p>
          <a:p>
            <a:pPr marL="457200" indent="-457200">
              <a:buFont typeface="Arial" panose="020B0604020202020204" pitchFamily="34" charset="0"/>
              <a:buChar char="•"/>
            </a:pPr>
            <a:r>
              <a:rPr lang="en-US" dirty="0"/>
              <a:t>In seeds, the phytochrome system is used to determine if any light is present. </a:t>
            </a:r>
          </a:p>
          <a:p>
            <a:pPr marL="457200" indent="-457200">
              <a:buFont typeface="Arial" panose="020B0604020202020204" pitchFamily="34" charset="0"/>
              <a:buChar char="•"/>
            </a:pPr>
            <a:r>
              <a:rPr lang="en-US" dirty="0"/>
              <a:t>Plants use the phytochrome system to detect the change in season.</a:t>
            </a:r>
          </a:p>
        </p:txBody>
      </p:sp>
    </p:spTree>
    <p:extLst>
      <p:ext uri="{BB962C8B-B14F-4D97-AF65-F5344CB8AC3E}">
        <p14:creationId xmlns:p14="http://schemas.microsoft.com/office/powerpoint/2010/main" val="144536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Why do you think some plants prefer longer days and some plants prefer shorter days?</a:t>
            </a:r>
          </a:p>
        </p:txBody>
      </p:sp>
    </p:spTree>
    <p:extLst>
      <p:ext uri="{BB962C8B-B14F-4D97-AF65-F5344CB8AC3E}">
        <p14:creationId xmlns:p14="http://schemas.microsoft.com/office/powerpoint/2010/main" val="109937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85000" lnSpcReduction="20000"/>
          </a:bodyPr>
          <a:lstStyle/>
          <a:p>
            <a:r>
              <a:rPr lang="en-US" dirty="0"/>
              <a:t>Career: Horticulturalist</a:t>
            </a:r>
          </a:p>
          <a:p>
            <a:pPr marL="457200" indent="-457200">
              <a:buFont typeface="Arial" panose="020B0604020202020204" pitchFamily="34" charset="0"/>
              <a:buChar char="•"/>
            </a:pPr>
            <a:r>
              <a:rPr lang="en-US" dirty="0"/>
              <a:t>Horticulturalists manipulate plants to increase leaf, flower or fruit production by understanding how environmental factors affect plant growth and development. They utilize greenhouse management to manipulate the environmental factors to encourage production of their desired traits. </a:t>
            </a:r>
          </a:p>
          <a:p>
            <a:pPr marL="457200" indent="-457200">
              <a:buFont typeface="Arial" panose="020B0604020202020204" pitchFamily="34" charset="0"/>
              <a:buChar char="•"/>
            </a:pPr>
            <a:r>
              <a:rPr lang="en-US" dirty="0"/>
              <a:t>Horticulturalists find employment in a variety of places, from private and government laboratories to botanical gardens and production fields. </a:t>
            </a:r>
          </a:p>
          <a:p>
            <a:pPr marL="457200" indent="-457200">
              <a:buFont typeface="Arial" panose="020B0604020202020204" pitchFamily="34" charset="0"/>
              <a:buChar char="•"/>
            </a:pPr>
            <a:r>
              <a:rPr lang="en-US" dirty="0"/>
              <a:t>Students interested in horticulture take classes such as botany and plant physiology, landscape design and plant breeding. Many aspiring horticulturists may also take economics, business, computer science or communication classes. </a:t>
            </a:r>
          </a:p>
        </p:txBody>
      </p:sp>
    </p:spTree>
    <p:extLst>
      <p:ext uri="{BB962C8B-B14F-4D97-AF65-F5344CB8AC3E}">
        <p14:creationId xmlns:p14="http://schemas.microsoft.com/office/powerpoint/2010/main" val="11460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Blue Light Response</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p:txBody>
          <a:bodyPr>
            <a:normAutofit fontScale="70000" lnSpcReduction="20000"/>
          </a:bodyPr>
          <a:lstStyle/>
          <a:p>
            <a:r>
              <a:rPr lang="en-US" dirty="0"/>
              <a:t>Phototropism (directional bending of the plant) is a response to blue wavelengths of light. </a:t>
            </a:r>
          </a:p>
          <a:p>
            <a:endParaRPr lang="en-US" dirty="0"/>
          </a:p>
          <a:p>
            <a:r>
              <a:rPr lang="en-US" b="1" dirty="0"/>
              <a:t>Phototropins</a:t>
            </a:r>
            <a:r>
              <a:rPr lang="en-US" dirty="0"/>
              <a:t> are protein-based receptors responsible fore mediating the phototropism response.</a:t>
            </a:r>
          </a:p>
          <a:p>
            <a:pPr marL="457200" indent="-457200">
              <a:buFont typeface="Arial" panose="020B0604020202020204" pitchFamily="34" charset="0"/>
              <a:buChar char="•"/>
            </a:pPr>
            <a:r>
              <a:rPr lang="en-US" dirty="0"/>
              <a:t>Leaf opening, chloroplast movement and the opening of stomata are also under the control of the phototropins. </a:t>
            </a:r>
          </a:p>
          <a:p>
            <a:pPr marL="457200" indent="-457200">
              <a:buFont typeface="Arial" panose="020B0604020202020204" pitchFamily="34" charset="0"/>
              <a:buChar char="•"/>
            </a:pPr>
            <a:endParaRPr lang="en-US" dirty="0"/>
          </a:p>
          <a:p>
            <a:r>
              <a:rPr lang="en-US" b="1" dirty="0"/>
              <a:t>Cryptochromes</a:t>
            </a:r>
            <a:r>
              <a:rPr lang="en-US" dirty="0"/>
              <a:t> (another class of blue-light absorbing photoreceptor) are responsible for setting the plants’ circadian rhythm. </a:t>
            </a:r>
          </a:p>
          <a:p>
            <a:endParaRPr lang="en-US" dirty="0"/>
          </a:p>
        </p:txBody>
      </p:sp>
      <p:sp>
        <p:nvSpPr>
          <p:cNvPr id="7" name="TextBox 6">
            <a:extLst>
              <a:ext uri="{FF2B5EF4-FFF2-40B4-BE49-F238E27FC236}">
                <a16:creationId xmlns:a16="http://schemas.microsoft.com/office/drawing/2014/main" id="{DE587E5A-EBD9-03A9-176A-5166538ADA40}"/>
              </a:ext>
            </a:extLst>
          </p:cNvPr>
          <p:cNvSpPr txBox="1"/>
          <p:nvPr/>
        </p:nvSpPr>
        <p:spPr>
          <a:xfrm>
            <a:off x="5638799" y="1799940"/>
            <a:ext cx="1676400" cy="307777"/>
          </a:xfrm>
          <a:prstGeom prst="rect">
            <a:avLst/>
          </a:prstGeom>
          <a:noFill/>
        </p:spPr>
        <p:txBody>
          <a:bodyPr wrap="square" rtlCol="0">
            <a:spAutoFit/>
          </a:bodyPr>
          <a:lstStyle/>
          <a:p>
            <a:pPr algn="ctr"/>
            <a:r>
              <a:rPr lang="en-US" sz="1400" b="1" dirty="0"/>
              <a:t>30.6 Figure 2</a:t>
            </a:r>
          </a:p>
        </p:txBody>
      </p:sp>
      <p:pic>
        <p:nvPicPr>
          <p:cNvPr id="9" name="Content Placeholder 6" descr="A photograph of a light purple flower bending toward the light">
            <a:extLst>
              <a:ext uri="{FF2B5EF4-FFF2-40B4-BE49-F238E27FC236}">
                <a16:creationId xmlns:a16="http://schemas.microsoft.com/office/drawing/2014/main" id="{A0D9D59A-F382-210E-1B6A-3E9A116ECF67}"/>
              </a:ext>
            </a:extLst>
          </p:cNvPr>
          <p:cNvPicPr>
            <a:picLocks noChangeAspect="1"/>
          </p:cNvPicPr>
          <p:nvPr/>
        </p:nvPicPr>
        <p:blipFill>
          <a:blip r:embed="rId3"/>
          <a:srcRect t="5763" b="6333"/>
          <a:stretch/>
        </p:blipFill>
        <p:spPr>
          <a:xfrm>
            <a:off x="4815688" y="2106804"/>
            <a:ext cx="3322623" cy="3165475"/>
          </a:xfrm>
          <a:prstGeom prst="rect">
            <a:avLst/>
          </a:prstGeom>
        </p:spPr>
      </p:pic>
      <p:sp>
        <p:nvSpPr>
          <p:cNvPr id="5" name="TextBox 4">
            <a:extLst>
              <a:ext uri="{FF2B5EF4-FFF2-40B4-BE49-F238E27FC236}">
                <a16:creationId xmlns:a16="http://schemas.microsoft.com/office/drawing/2014/main" id="{F9CA624B-11D1-AC7B-1C84-71FE2B75C28D}"/>
              </a:ext>
            </a:extLst>
          </p:cNvPr>
          <p:cNvSpPr txBox="1"/>
          <p:nvPr/>
        </p:nvSpPr>
        <p:spPr>
          <a:xfrm>
            <a:off x="4267199" y="5299075"/>
            <a:ext cx="4572000" cy="246221"/>
          </a:xfrm>
          <a:prstGeom prst="rect">
            <a:avLst/>
          </a:prstGeom>
          <a:noFill/>
        </p:spPr>
        <p:txBody>
          <a:bodyPr wrap="square">
            <a:spAutoFit/>
          </a:bodyPr>
          <a:lstStyle/>
          <a:p>
            <a:pPr algn="ctr"/>
            <a:r>
              <a:rPr lang="en-US" sz="1000" dirty="0"/>
              <a:t>Fritzflohrreynolds on Wikimedia Commons. "</a:t>
            </a:r>
            <a:r>
              <a:rPr lang="en-US" sz="1000" i="1" dirty="0"/>
              <a:t>Houstonia caerulea</a:t>
            </a:r>
            <a:r>
              <a:rPr lang="en-US" sz="1000" dirty="0"/>
              <a:t>."</a:t>
            </a:r>
          </a:p>
        </p:txBody>
      </p:sp>
    </p:spTree>
    <p:extLst>
      <p:ext uri="{BB962C8B-B14F-4D97-AF65-F5344CB8AC3E}">
        <p14:creationId xmlns:p14="http://schemas.microsoft.com/office/powerpoint/2010/main" val="29009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30.6 Figure 3</a:t>
            </a:r>
            <a:endParaRPr lang="en-US" sz="3200" dirty="0">
              <a:solidFill>
                <a:schemeClr val="accent1"/>
              </a:solidFill>
            </a:endParaRPr>
          </a:p>
        </p:txBody>
      </p:sp>
      <p:sp>
        <p:nvSpPr>
          <p:cNvPr id="4" name="TextBox 3">
            <a:extLst>
              <a:ext uri="{FF2B5EF4-FFF2-40B4-BE49-F238E27FC236}">
                <a16:creationId xmlns:a16="http://schemas.microsoft.com/office/drawing/2014/main" id="{BE7AEA01-7739-7652-FD73-C5D06D69BDEE}"/>
              </a:ext>
            </a:extLst>
          </p:cNvPr>
          <p:cNvSpPr txBox="1"/>
          <p:nvPr/>
        </p:nvSpPr>
        <p:spPr>
          <a:xfrm>
            <a:off x="2286000" y="5637609"/>
            <a:ext cx="4572000" cy="246221"/>
          </a:xfrm>
          <a:prstGeom prst="rect">
            <a:avLst/>
          </a:prstGeom>
          <a:noFill/>
        </p:spPr>
        <p:txBody>
          <a:bodyPr wrap="square">
            <a:spAutoFit/>
          </a:bodyPr>
          <a:lstStyle/>
          <a:p>
            <a:pPr algn="ctr"/>
            <a:r>
              <a:rPr lang="en-US" sz="1000" dirty="0"/>
              <a:t>MacKhayman on Wikimedia Commons. "Phototropism diagram."</a:t>
            </a:r>
          </a:p>
        </p:txBody>
      </p:sp>
      <p:pic>
        <p:nvPicPr>
          <p:cNvPr id="6" name="Content Placeholder 6" descr="Four images show how I A A is distributed to bend the plant towards sunlight. In image 1, the sun is directly above, and the I A A is evenly distributed over the tip of the plant, so there is no bend. In image 2, the sun is slightly to the right, and the I A A is gathered in the left side of the plant, but the plant does not yet bend. In image 3, the sun is more to the right, and the I A A is more heavily gathered in the left side of the plant, causing the plant to bend to the right. Image 4 shows the same as image 3 but more pronounced.">
            <a:extLst>
              <a:ext uri="{FF2B5EF4-FFF2-40B4-BE49-F238E27FC236}">
                <a16:creationId xmlns:a16="http://schemas.microsoft.com/office/drawing/2014/main" id="{E3C4E353-515C-0D34-0830-D19BA2BE9D8E}"/>
              </a:ext>
            </a:extLst>
          </p:cNvPr>
          <p:cNvPicPr>
            <a:picLocks noGrp="1" noChangeAspect="1"/>
          </p:cNvPicPr>
          <p:nvPr>
            <p:ph idx="1"/>
          </p:nvPr>
        </p:nvPicPr>
        <p:blipFill>
          <a:blip r:embed="rId3"/>
          <a:srcRect l="1852" t="7000" r="1852" b="4693"/>
          <a:stretch/>
        </p:blipFill>
        <p:spPr>
          <a:xfrm>
            <a:off x="609600" y="1524000"/>
            <a:ext cx="7924800" cy="4037409"/>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6193</TotalTime>
  <Words>1645</Words>
  <Application>Microsoft Office PowerPoint</Application>
  <PresentationFormat>On-screen Show (4:3)</PresentationFormat>
  <Paragraphs>136</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Courier New</vt:lpstr>
      <vt:lpstr>Calibri</vt:lpstr>
      <vt:lpstr>Century Gothic</vt:lpstr>
      <vt:lpstr>Aptos</vt:lpstr>
      <vt:lpstr>Office Theme</vt:lpstr>
      <vt:lpstr>Lesson 30.6</vt:lpstr>
      <vt:lpstr>Objectives</vt:lpstr>
      <vt:lpstr>Plant Responses to Light </vt:lpstr>
      <vt:lpstr>The Phytochrome System and the Red/Far-Red Response1</vt:lpstr>
      <vt:lpstr>The Phytochrome System and the Red/Far-Red Response2</vt:lpstr>
      <vt:lpstr>Reflection Question</vt:lpstr>
      <vt:lpstr>Science and You</vt:lpstr>
      <vt:lpstr>Blue Light Response</vt:lpstr>
      <vt:lpstr>30.6 Figure 3</vt:lpstr>
      <vt:lpstr>Plant Responses to Gravity </vt:lpstr>
      <vt:lpstr>Growth Responses </vt:lpstr>
      <vt:lpstr>Auxins</vt:lpstr>
      <vt:lpstr>Cytokinins</vt:lpstr>
      <vt:lpstr>Gibberellins </vt:lpstr>
      <vt:lpstr>Abscisic Acid </vt:lpstr>
      <vt:lpstr>Ethylene</vt:lpstr>
      <vt:lpstr>Nontraditional hormones </vt:lpstr>
      <vt:lpstr>Think It Through</vt:lpstr>
      <vt:lpstr>Plant Response to Wind and Touch </vt:lpstr>
      <vt:lpstr>Defense Responses against Herbivores and Pathogens </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181</cp:revision>
  <dcterms:created xsi:type="dcterms:W3CDTF">2013-04-26T14:43:13Z</dcterms:created>
  <dcterms:modified xsi:type="dcterms:W3CDTF">2024-10-22T19:58:46Z</dcterms:modified>
</cp:coreProperties>
</file>