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2"/>
  </p:notesMasterIdLst>
  <p:handoutMasterIdLst>
    <p:handoutMasterId r:id="rId33"/>
  </p:handoutMasterIdLst>
  <p:sldIdLst>
    <p:sldId id="272" r:id="rId2"/>
    <p:sldId id="264" r:id="rId3"/>
    <p:sldId id="265" r:id="rId4"/>
    <p:sldId id="273" r:id="rId5"/>
    <p:sldId id="278" r:id="rId6"/>
    <p:sldId id="294" r:id="rId7"/>
    <p:sldId id="279" r:id="rId8"/>
    <p:sldId id="268" r:id="rId9"/>
    <p:sldId id="275" r:id="rId10"/>
    <p:sldId id="277" r:id="rId11"/>
    <p:sldId id="281" r:id="rId12"/>
    <p:sldId id="280" r:id="rId13"/>
    <p:sldId id="276" r:id="rId14"/>
    <p:sldId id="274" r:id="rId15"/>
    <p:sldId id="270" r:id="rId16"/>
    <p:sldId id="282" r:id="rId17"/>
    <p:sldId id="271" r:id="rId18"/>
    <p:sldId id="283" r:id="rId19"/>
    <p:sldId id="267" r:id="rId20"/>
    <p:sldId id="284" r:id="rId21"/>
    <p:sldId id="285" r:id="rId22"/>
    <p:sldId id="286" r:id="rId23"/>
    <p:sldId id="287" r:id="rId24"/>
    <p:sldId id="288" r:id="rId25"/>
    <p:sldId id="289" r:id="rId26"/>
    <p:sldId id="290" r:id="rId27"/>
    <p:sldId id="292" r:id="rId28"/>
    <p:sldId id="291" r:id="rId29"/>
    <p:sldId id="293" r:id="rId30"/>
    <p:sldId id="295" r:id="rId31"/>
  </p:sldIdLst>
  <p:sldSz cx="9144000" cy="6858000" type="screen4x3"/>
  <p:notesSz cx="6858000" cy="9144000"/>
  <p:embeddedFontLst>
    <p:embeddedFont>
      <p:font typeface="Century Gothic" panose="020B0502020202020204" pitchFamily="34" charset="0"/>
      <p:regular r:id="rId34"/>
      <p:bold r:id="rId35"/>
      <p:italic r:id="rId36"/>
      <p:boldItalic r:id="rId37"/>
    </p:embeddedFont>
    <p:embeddedFont>
      <p:font typeface="Open Sans" panose="020B060603050402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8" autoAdjust="0"/>
    <p:restoredTop sz="92615" autoAdjust="0"/>
  </p:normalViewPr>
  <p:slideViewPr>
    <p:cSldViewPr>
      <p:cViewPr varScale="1">
        <p:scale>
          <a:sx n="102" d="100"/>
          <a:sy n="102" d="100"/>
        </p:scale>
        <p:origin x="924" y="150"/>
      </p:cViewPr>
      <p:guideLst>
        <p:guide orient="horz" pos="2160"/>
        <p:guide pos="2880"/>
      </p:guideLst>
    </p:cSldViewPr>
  </p:slideViewPr>
  <p:outlineViewPr>
    <p:cViewPr>
      <p:scale>
        <a:sx n="33" d="100"/>
        <a:sy n="33" d="100"/>
      </p:scale>
      <p:origin x="0" y="-10176"/>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10/10/2024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10/10/2024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 For this (a) squash seedling to develop into a mature plant bearing (b) fruit, numerous nutritional requirements must be met.</a:t>
            </a:r>
          </a:p>
        </p:txBody>
      </p:sp>
      <p:sp>
        <p:nvSpPr>
          <p:cNvPr id="4" name="Slide Number Placeholder 3"/>
          <p:cNvSpPr>
            <a:spLocks noGrp="1"/>
          </p:cNvSpPr>
          <p:nvPr>
            <p:ph type="sldNum" sz="quarter" idx="5"/>
          </p:nvPr>
        </p:nvSpPr>
        <p:spPr/>
        <p:txBody>
          <a:bodyPr/>
          <a:lstStyle/>
          <a:p>
            <a:fld id="{7115ED13-301A-4C0A-8C7F-A4982DED9D67}" type="slidenum">
              <a:rPr lang="en-US" smtClean="0"/>
              <a:pPr/>
              <a:t>3</a:t>
            </a:fld>
            <a:endParaRPr lang="en-US" dirty="0"/>
          </a:p>
        </p:txBody>
      </p:sp>
    </p:spTree>
    <p:extLst>
      <p:ext uri="{BB962C8B-B14F-4D97-AF65-F5344CB8AC3E}">
        <p14:creationId xmlns:p14="http://schemas.microsoft.com/office/powerpoint/2010/main" val="2496076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7: The four major components of soil are shown: inorganic minerals, organic matter, water, and air.</a:t>
            </a:r>
          </a:p>
        </p:txBody>
      </p:sp>
      <p:sp>
        <p:nvSpPr>
          <p:cNvPr id="4" name="Slide Number Placeholder 3"/>
          <p:cNvSpPr>
            <a:spLocks noGrp="1"/>
          </p:cNvSpPr>
          <p:nvPr>
            <p:ph type="sldNum" sz="quarter" idx="5"/>
          </p:nvPr>
        </p:nvSpPr>
        <p:spPr/>
        <p:txBody>
          <a:bodyPr/>
          <a:lstStyle/>
          <a:p>
            <a:fld id="{7115ED13-301A-4C0A-8C7F-A4982DED9D67}" type="slidenum">
              <a:rPr lang="en-US" smtClean="0"/>
              <a:pPr/>
              <a:t>18</a:t>
            </a:fld>
            <a:endParaRPr lang="en-US" dirty="0"/>
          </a:p>
        </p:txBody>
      </p:sp>
    </p:spTree>
    <p:extLst>
      <p:ext uri="{BB962C8B-B14F-4D97-AF65-F5344CB8AC3E}">
        <p14:creationId xmlns:p14="http://schemas.microsoft.com/office/powerpoint/2010/main" val="3147392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9: This soil profile shows the different soil layers (O horizon, A horizon, B horizon, C horizon, and R horizon) found in typical soils, as well as the E horizon that is often found in forest soils.</a:t>
            </a:r>
          </a:p>
        </p:txBody>
      </p:sp>
      <p:sp>
        <p:nvSpPr>
          <p:cNvPr id="4" name="Slide Number Placeholder 3"/>
          <p:cNvSpPr>
            <a:spLocks noGrp="1"/>
          </p:cNvSpPr>
          <p:nvPr>
            <p:ph type="sldNum" sz="quarter" idx="5"/>
          </p:nvPr>
        </p:nvSpPr>
        <p:spPr/>
        <p:txBody>
          <a:bodyPr/>
          <a:lstStyle/>
          <a:p>
            <a:fld id="{7115ED13-301A-4C0A-8C7F-A4982DED9D67}" type="slidenum">
              <a:rPr lang="en-US" smtClean="0"/>
              <a:pPr/>
              <a:t>25</a:t>
            </a:fld>
            <a:endParaRPr lang="en-US" dirty="0"/>
          </a:p>
        </p:txBody>
      </p:sp>
    </p:spTree>
    <p:extLst>
      <p:ext uri="{BB962C8B-B14F-4D97-AF65-F5344CB8AC3E}">
        <p14:creationId xmlns:p14="http://schemas.microsoft.com/office/powerpoint/2010/main" val="1476443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10: This Libedice, Czech Republic, soil profile shows multiple horizons.</a:t>
            </a:r>
          </a:p>
        </p:txBody>
      </p:sp>
      <p:sp>
        <p:nvSpPr>
          <p:cNvPr id="4" name="Slide Number Placeholder 3"/>
          <p:cNvSpPr>
            <a:spLocks noGrp="1"/>
          </p:cNvSpPr>
          <p:nvPr>
            <p:ph type="sldNum" sz="quarter" idx="5"/>
          </p:nvPr>
        </p:nvSpPr>
        <p:spPr/>
        <p:txBody>
          <a:bodyPr/>
          <a:lstStyle/>
          <a:p>
            <a:fld id="{7115ED13-301A-4C0A-8C7F-A4982DED9D67}" type="slidenum">
              <a:rPr lang="en-US" smtClean="0"/>
              <a:pPr/>
              <a:t>26</a:t>
            </a:fld>
            <a:endParaRPr lang="en-US" dirty="0"/>
          </a:p>
        </p:txBody>
      </p:sp>
    </p:spTree>
    <p:extLst>
      <p:ext uri="{BB962C8B-B14F-4D97-AF65-F5344CB8AC3E}">
        <p14:creationId xmlns:p14="http://schemas.microsoft.com/office/powerpoint/2010/main" val="3805553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4D4D4D"/>
                </a:solidFill>
                <a:effectLst/>
                <a:latin typeface="Open Sans" panose="020B0606030504020204" pitchFamily="34" charset="0"/>
              </a:rPr>
              <a:t>Figure 6: A plant physiologist checks onions being grown using hydroponic techniques. The other plants are Bibb lettuce (left) and radishes (right).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27</a:t>
            </a:fld>
            <a:endParaRPr lang="en-US" dirty="0"/>
          </a:p>
        </p:txBody>
      </p:sp>
    </p:spTree>
    <p:extLst>
      <p:ext uri="{BB962C8B-B14F-4D97-AF65-F5344CB8AC3E}">
        <p14:creationId xmlns:p14="http://schemas.microsoft.com/office/powerpoint/2010/main" val="1169398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12: Native prairie plants have extensive root systems that can potentially interact with multiple soil horizons</a:t>
            </a:r>
          </a:p>
        </p:txBody>
      </p:sp>
      <p:sp>
        <p:nvSpPr>
          <p:cNvPr id="4" name="Slide Number Placeholder 3"/>
          <p:cNvSpPr>
            <a:spLocks noGrp="1"/>
          </p:cNvSpPr>
          <p:nvPr>
            <p:ph type="sldNum" sz="quarter" idx="5"/>
          </p:nvPr>
        </p:nvSpPr>
        <p:spPr/>
        <p:txBody>
          <a:bodyPr/>
          <a:lstStyle/>
          <a:p>
            <a:fld id="{7115ED13-301A-4C0A-8C7F-A4982DED9D67}" type="slidenum">
              <a:rPr lang="en-US" smtClean="0"/>
              <a:pPr/>
              <a:t>28</a:t>
            </a:fld>
            <a:endParaRPr lang="en-US" dirty="0"/>
          </a:p>
        </p:txBody>
      </p:sp>
    </p:spTree>
    <p:extLst>
      <p:ext uri="{BB962C8B-B14F-4D97-AF65-F5344CB8AC3E}">
        <p14:creationId xmlns:p14="http://schemas.microsoft.com/office/powerpoint/2010/main" val="1635073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 Water is absorbed through the root hairs and moves up the xylem to the leaves.</a:t>
            </a:r>
          </a:p>
        </p:txBody>
      </p:sp>
      <p:sp>
        <p:nvSpPr>
          <p:cNvPr id="4" name="Slide Number Placeholder 3"/>
          <p:cNvSpPr>
            <a:spLocks noGrp="1"/>
          </p:cNvSpPr>
          <p:nvPr>
            <p:ph type="sldNum" sz="quarter" idx="5"/>
          </p:nvPr>
        </p:nvSpPr>
        <p:spPr/>
        <p:txBody>
          <a:bodyPr/>
          <a:lstStyle/>
          <a:p>
            <a:fld id="{7115ED13-301A-4C0A-8C7F-A4982DED9D67}" type="slidenum">
              <a:rPr lang="en-US" smtClean="0"/>
              <a:pPr/>
              <a:t>4</a:t>
            </a:fld>
            <a:endParaRPr lang="en-US" dirty="0"/>
          </a:p>
        </p:txBody>
      </p:sp>
    </p:spTree>
    <p:extLst>
      <p:ext uri="{BB962C8B-B14F-4D97-AF65-F5344CB8AC3E}">
        <p14:creationId xmlns:p14="http://schemas.microsoft.com/office/powerpoint/2010/main" val="1264001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Aptos" panose="020B0004020202020204" pitchFamily="34" charset="0"/>
                <a:cs typeface="Times New Roman" panose="02020603050405020304" pitchFamily="18" charset="0"/>
              </a:rPr>
              <a:t>Originally an On Your Own. This is included here to use as a talking point or for a think-pair-share activity.</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6</a:t>
            </a:fld>
            <a:endParaRPr lang="en-US" dirty="0"/>
          </a:p>
        </p:txBody>
      </p:sp>
    </p:spTree>
    <p:extLst>
      <p:ext uri="{BB962C8B-B14F-4D97-AF65-F5344CB8AC3E}">
        <p14:creationId xmlns:p14="http://schemas.microsoft.com/office/powerpoint/2010/main" val="4020852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dirty="0"/>
          </a:p>
        </p:txBody>
      </p:sp>
    </p:spTree>
    <p:extLst>
      <p:ext uri="{BB962C8B-B14F-4D97-AF65-F5344CB8AC3E}">
        <p14:creationId xmlns:p14="http://schemas.microsoft.com/office/powerpoint/2010/main" val="1547168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8</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856710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4D4D4D"/>
                </a:solidFill>
                <a:effectLst/>
                <a:latin typeface="Open Sans" panose="020B0606030504020204" pitchFamily="34" charset="0"/>
              </a:rPr>
              <a:t>Figure 6: A plant physiologist checks onions being grown using hydroponic techniques. The other plants are Bibb lettuce (left) and radishes (right).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13</a:t>
            </a:fld>
            <a:endParaRPr lang="en-US" dirty="0"/>
          </a:p>
        </p:txBody>
      </p:sp>
    </p:spTree>
    <p:extLst>
      <p:ext uri="{BB962C8B-B14F-4D97-AF65-F5344CB8AC3E}">
        <p14:creationId xmlns:p14="http://schemas.microsoft.com/office/powerpoint/2010/main" val="2104564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15</a:t>
            </a:fld>
            <a:endParaRPr lang="en-US" dirty="0"/>
          </a:p>
        </p:txBody>
      </p:sp>
    </p:spTree>
    <p:extLst>
      <p:ext uri="{BB962C8B-B14F-4D97-AF65-F5344CB8AC3E}">
        <p14:creationId xmlns:p14="http://schemas.microsoft.com/office/powerpoint/2010/main" val="1119693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17</a:t>
            </a:fld>
            <a:endParaRPr lang="en-US" dirty="0"/>
          </a:p>
        </p:txBody>
      </p:sp>
    </p:spTree>
    <p:extLst>
      <p:ext uri="{BB962C8B-B14F-4D97-AF65-F5344CB8AC3E}">
        <p14:creationId xmlns:p14="http://schemas.microsoft.com/office/powerpoint/2010/main" val="34762353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a:p>
        </p:txBody>
      </p:sp>
    </p:spTree>
    <p:extLst>
      <p:ext uri="{BB962C8B-B14F-4D97-AF65-F5344CB8AC3E}">
        <p14:creationId xmlns:p14="http://schemas.microsoft.com/office/powerpoint/2010/main" val="3128742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31.1</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type="title" idx="4294967295"/>
          </p:nvPr>
        </p:nvSpPr>
        <p:spPr>
          <a:xfrm>
            <a:off x="379562" y="2627694"/>
            <a:ext cx="3581400" cy="990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b="1"/>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Plant Nutrients and Soil</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A39C1-F437-9C18-CB77-F6D798FE674C}"/>
              </a:ext>
            </a:extLst>
          </p:cNvPr>
          <p:cNvSpPr>
            <a:spLocks noGrp="1"/>
          </p:cNvSpPr>
          <p:nvPr>
            <p:ph type="title"/>
          </p:nvPr>
        </p:nvSpPr>
        <p:spPr/>
        <p:txBody>
          <a:bodyPr/>
          <a:lstStyle/>
          <a:p>
            <a:r>
              <a:rPr lang="en-US" dirty="0"/>
              <a:t>Macronutrients</a:t>
            </a:r>
            <a:r>
              <a:rPr lang="en-US" sz="1400" baseline="-25000" dirty="0"/>
              <a:t>1</a:t>
            </a:r>
            <a:r>
              <a:rPr lang="en-US" dirty="0"/>
              <a:t> </a:t>
            </a:r>
          </a:p>
        </p:txBody>
      </p:sp>
      <p:sp>
        <p:nvSpPr>
          <p:cNvPr id="3" name="Content Placeholder 2">
            <a:extLst>
              <a:ext uri="{FF2B5EF4-FFF2-40B4-BE49-F238E27FC236}">
                <a16:creationId xmlns:a16="http://schemas.microsoft.com/office/drawing/2014/main" id="{1C04CCF8-686C-5BDC-BDF4-40080BD3FE49}"/>
              </a:ext>
            </a:extLst>
          </p:cNvPr>
          <p:cNvSpPr>
            <a:spLocks noGrp="1"/>
          </p:cNvSpPr>
          <p:nvPr>
            <p:ph idx="1"/>
          </p:nvPr>
        </p:nvSpPr>
        <p:spPr/>
        <p:txBody>
          <a:bodyPr>
            <a:normAutofit fontScale="70000" lnSpcReduction="20000"/>
          </a:bodyPr>
          <a:lstStyle/>
          <a:p>
            <a:r>
              <a:rPr lang="en-US" b="1" dirty="0"/>
              <a:t>Macronutrients</a:t>
            </a:r>
            <a:r>
              <a:rPr lang="en-US" dirty="0"/>
              <a:t> are required in larger amounts by the plants. </a:t>
            </a:r>
          </a:p>
          <a:p>
            <a:pPr marL="457200" indent="-457200">
              <a:buFont typeface="Arial" panose="020B0604020202020204" pitchFamily="34" charset="0"/>
              <a:buChar char="•"/>
            </a:pPr>
            <a:r>
              <a:rPr lang="en-US" dirty="0"/>
              <a:t>Carbon accounts for about 50% of the dry weight of a cell and is required to form many compounds. </a:t>
            </a:r>
          </a:p>
          <a:p>
            <a:pPr marL="457200" indent="-457200">
              <a:buFont typeface="Arial" panose="020B0604020202020204" pitchFamily="34" charset="0"/>
              <a:buChar char="•"/>
            </a:pPr>
            <a:r>
              <a:rPr lang="en-US" dirty="0"/>
              <a:t>Nitrogen is also important for vitamin synthesis in addition to being part of proteins and nucleic acids. </a:t>
            </a:r>
          </a:p>
          <a:p>
            <a:pPr marL="457200" indent="-457200">
              <a:buFont typeface="Arial" panose="020B0604020202020204" pitchFamily="34" charset="0"/>
              <a:buChar char="•"/>
            </a:pPr>
            <a:r>
              <a:rPr lang="en-US" dirty="0"/>
              <a:t>Hydrogen and oxygen are part of many organic compounds and form water. </a:t>
            </a:r>
          </a:p>
          <a:p>
            <a:pPr marL="457200" indent="-457200">
              <a:buFont typeface="Arial" panose="020B0604020202020204" pitchFamily="34" charset="0"/>
              <a:buChar char="•"/>
            </a:pPr>
            <a:r>
              <a:rPr lang="en-US" dirty="0"/>
              <a:t>Phosphorus is required for synthesizing nucleic acids and phospholipids. </a:t>
            </a:r>
          </a:p>
        </p:txBody>
      </p:sp>
      <p:sp>
        <p:nvSpPr>
          <p:cNvPr id="7" name="TextBox 6">
            <a:extLst>
              <a:ext uri="{FF2B5EF4-FFF2-40B4-BE49-F238E27FC236}">
                <a16:creationId xmlns:a16="http://schemas.microsoft.com/office/drawing/2014/main" id="{257F29A5-2B25-242B-E712-BD9D156309B7}"/>
              </a:ext>
            </a:extLst>
          </p:cNvPr>
          <p:cNvSpPr txBox="1"/>
          <p:nvPr/>
        </p:nvSpPr>
        <p:spPr>
          <a:xfrm>
            <a:off x="5699588" y="2117889"/>
            <a:ext cx="2133600" cy="307777"/>
          </a:xfrm>
          <a:prstGeom prst="rect">
            <a:avLst/>
          </a:prstGeom>
          <a:noFill/>
        </p:spPr>
        <p:txBody>
          <a:bodyPr wrap="square" rtlCol="0">
            <a:spAutoFit/>
          </a:bodyPr>
          <a:lstStyle/>
          <a:p>
            <a:pPr algn="ctr"/>
            <a:r>
              <a:rPr lang="en-US" sz="1400" b="1" dirty="0"/>
              <a:t>31.1 Figure 4</a:t>
            </a:r>
          </a:p>
        </p:txBody>
      </p:sp>
      <p:pic>
        <p:nvPicPr>
          <p:cNvPr id="9" name="Content Placeholder 5" descr="The image shows cellulose fibers and the chemical structure of cellulose. Cellulose consists of unbranched chains of glucose subunits that form long, straight fibers.">
            <a:extLst>
              <a:ext uri="{FF2B5EF4-FFF2-40B4-BE49-F238E27FC236}">
                <a16:creationId xmlns:a16="http://schemas.microsoft.com/office/drawing/2014/main" id="{D6A77BA5-7EC3-2835-3235-E2B7554BDA3B}"/>
              </a:ext>
            </a:extLst>
          </p:cNvPr>
          <p:cNvPicPr>
            <a:picLocks noChangeAspect="1"/>
          </p:cNvPicPr>
          <p:nvPr/>
        </p:nvPicPr>
        <p:blipFill>
          <a:blip r:embed="rId2"/>
          <a:srcRect t="3666" b="14667"/>
          <a:stretch/>
        </p:blipFill>
        <p:spPr>
          <a:xfrm>
            <a:off x="4252215" y="2425666"/>
            <a:ext cx="4625863" cy="2098771"/>
          </a:xfrm>
          <a:prstGeom prst="rect">
            <a:avLst/>
          </a:prstGeom>
        </p:spPr>
      </p:pic>
      <p:sp>
        <p:nvSpPr>
          <p:cNvPr id="5" name="TextBox 4">
            <a:extLst>
              <a:ext uri="{FF2B5EF4-FFF2-40B4-BE49-F238E27FC236}">
                <a16:creationId xmlns:a16="http://schemas.microsoft.com/office/drawing/2014/main" id="{A1028299-5274-96EA-3BAC-76C47FCA5A0D}"/>
              </a:ext>
            </a:extLst>
          </p:cNvPr>
          <p:cNvSpPr txBox="1"/>
          <p:nvPr/>
        </p:nvSpPr>
        <p:spPr>
          <a:xfrm>
            <a:off x="4480388" y="4524437"/>
            <a:ext cx="4572000" cy="246221"/>
          </a:xfrm>
          <a:prstGeom prst="rect">
            <a:avLst/>
          </a:prstGeom>
          <a:noFill/>
        </p:spPr>
        <p:txBody>
          <a:bodyPr wrap="square">
            <a:spAutoFit/>
          </a:bodyPr>
          <a:lstStyle/>
          <a:p>
            <a:pPr algn="ctr"/>
            <a:r>
              <a:rPr lang="en-US" sz="1000" dirty="0"/>
              <a:t>Eunice Laurent on Wikimedia Commons. "Cellulose."</a:t>
            </a:r>
          </a:p>
        </p:txBody>
      </p:sp>
    </p:spTree>
    <p:extLst>
      <p:ext uri="{BB962C8B-B14F-4D97-AF65-F5344CB8AC3E}">
        <p14:creationId xmlns:p14="http://schemas.microsoft.com/office/powerpoint/2010/main" val="1858213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8F6A67-DA0D-4B8C-8889-713AE5129EFD}"/>
              </a:ext>
            </a:extLst>
          </p:cNvPr>
          <p:cNvSpPr>
            <a:spLocks noGrp="1"/>
          </p:cNvSpPr>
          <p:nvPr>
            <p:ph type="title"/>
          </p:nvPr>
        </p:nvSpPr>
        <p:spPr/>
        <p:txBody>
          <a:bodyPr/>
          <a:lstStyle/>
          <a:p>
            <a:r>
              <a:rPr lang="en-US" dirty="0"/>
              <a:t>Macronutrients</a:t>
            </a:r>
            <a:r>
              <a:rPr lang="en-US" sz="1400" baseline="-25000" dirty="0"/>
              <a:t>2</a:t>
            </a:r>
          </a:p>
        </p:txBody>
      </p:sp>
      <p:sp>
        <p:nvSpPr>
          <p:cNvPr id="6" name="Content Placeholder 5">
            <a:extLst>
              <a:ext uri="{FF2B5EF4-FFF2-40B4-BE49-F238E27FC236}">
                <a16:creationId xmlns:a16="http://schemas.microsoft.com/office/drawing/2014/main" id="{FF9860F7-DD70-E67D-F5C7-4875722BEB4D}"/>
              </a:ext>
            </a:extLst>
          </p:cNvPr>
          <p:cNvSpPr>
            <a:spLocks noGrp="1"/>
          </p:cNvSpPr>
          <p:nvPr>
            <p:ph idx="1"/>
          </p:nvPr>
        </p:nvSpPr>
        <p:spPr/>
        <p:txBody>
          <a:bodyPr/>
          <a:lstStyle/>
          <a:p>
            <a:pPr marL="457200" indent="-457200">
              <a:buFont typeface="Arial" panose="020B0604020202020204" pitchFamily="34" charset="0"/>
              <a:buChar char="•"/>
            </a:pPr>
            <a:r>
              <a:rPr lang="en-US" dirty="0"/>
              <a:t>Sulfur is a part of certain amino acids such as cysteine and methionine and plays a part on photosynthesis. </a:t>
            </a:r>
          </a:p>
          <a:p>
            <a:pPr marL="457200" indent="-457200">
              <a:buFont typeface="Arial" panose="020B0604020202020204" pitchFamily="34" charset="0"/>
              <a:buChar char="•"/>
            </a:pPr>
            <a:r>
              <a:rPr lang="en-US" dirty="0"/>
              <a:t>Potassium helps to regulate the opening of the stomata. </a:t>
            </a:r>
          </a:p>
          <a:p>
            <a:pPr marL="457200" indent="-457200">
              <a:buFont typeface="Arial" panose="020B0604020202020204" pitchFamily="34" charset="0"/>
              <a:buChar char="•"/>
            </a:pPr>
            <a:r>
              <a:rPr lang="en-US" dirty="0"/>
              <a:t>Calcium regulates nutrient transport and help support enzyme functions. </a:t>
            </a:r>
          </a:p>
          <a:p>
            <a:pPr marL="457200" indent="-457200">
              <a:buFont typeface="Arial" panose="020B0604020202020204" pitchFamily="34" charset="0"/>
              <a:buChar char="•"/>
            </a:pPr>
            <a:r>
              <a:rPr lang="en-US" dirty="0"/>
              <a:t>Magnesium is important for the functioning of chlorophyll. </a:t>
            </a:r>
          </a:p>
        </p:txBody>
      </p:sp>
    </p:spTree>
    <p:extLst>
      <p:ext uri="{BB962C8B-B14F-4D97-AF65-F5344CB8AC3E}">
        <p14:creationId xmlns:p14="http://schemas.microsoft.com/office/powerpoint/2010/main" val="1760970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A39C1-F437-9C18-CB77-F6D798FE674C}"/>
              </a:ext>
            </a:extLst>
          </p:cNvPr>
          <p:cNvSpPr>
            <a:spLocks noGrp="1"/>
          </p:cNvSpPr>
          <p:nvPr>
            <p:ph type="title"/>
          </p:nvPr>
        </p:nvSpPr>
        <p:spPr/>
        <p:txBody>
          <a:bodyPr/>
          <a:lstStyle/>
          <a:p>
            <a:r>
              <a:rPr lang="en-US" dirty="0"/>
              <a:t>Micronutrients and Nutrient Deficiencies </a:t>
            </a:r>
          </a:p>
        </p:txBody>
      </p:sp>
      <p:sp>
        <p:nvSpPr>
          <p:cNvPr id="5" name="Content Placeholder 4">
            <a:extLst>
              <a:ext uri="{FF2B5EF4-FFF2-40B4-BE49-F238E27FC236}">
                <a16:creationId xmlns:a16="http://schemas.microsoft.com/office/drawing/2014/main" id="{BB8D659D-3C38-6328-40AA-577449F7C829}"/>
              </a:ext>
            </a:extLst>
          </p:cNvPr>
          <p:cNvSpPr>
            <a:spLocks noGrp="1"/>
          </p:cNvSpPr>
          <p:nvPr>
            <p:ph idx="1"/>
          </p:nvPr>
        </p:nvSpPr>
        <p:spPr>
          <a:xfrm>
            <a:off x="457200" y="1280160"/>
            <a:ext cx="8229600" cy="1920240"/>
          </a:xfrm>
        </p:spPr>
        <p:txBody>
          <a:bodyPr/>
          <a:lstStyle/>
          <a:p>
            <a:r>
              <a:rPr lang="en-US" b="1" dirty="0"/>
              <a:t>Micronutrients</a:t>
            </a:r>
            <a:r>
              <a:rPr lang="en-US" dirty="0"/>
              <a:t> are needed by the plants in small amounts. </a:t>
            </a:r>
          </a:p>
          <a:p>
            <a:r>
              <a:rPr lang="en-US" dirty="0"/>
              <a:t>Deficiencies in any nutrient (especially the macronutrients) can adversely affect plant growth. </a:t>
            </a:r>
          </a:p>
          <a:p>
            <a:endParaRPr lang="en-US" dirty="0"/>
          </a:p>
        </p:txBody>
      </p:sp>
      <p:pic>
        <p:nvPicPr>
          <p:cNvPr id="3" name="Content Placeholder 5" descr="Image (a) shows grape tomatoes with the ends rotting. Image (b) shows Frangula alnus with some leaves that are yellowed or yellowing. Image (c) shows a sweetgum leaf that is yellowed with the exception for the veins in the leaf. Image (d) shows a palm leaf that is yellowing on the edges.">
            <a:extLst>
              <a:ext uri="{FF2B5EF4-FFF2-40B4-BE49-F238E27FC236}">
                <a16:creationId xmlns:a16="http://schemas.microsoft.com/office/drawing/2014/main" id="{F58D4366-774C-9CF8-0E71-43BB9B539B82}"/>
              </a:ext>
            </a:extLst>
          </p:cNvPr>
          <p:cNvPicPr>
            <a:picLocks noChangeAspect="1"/>
          </p:cNvPicPr>
          <p:nvPr/>
        </p:nvPicPr>
        <p:blipFill>
          <a:blip r:embed="rId3"/>
          <a:srcRect t="5334" b="51332"/>
          <a:stretch/>
        </p:blipFill>
        <p:spPr>
          <a:xfrm>
            <a:off x="457200" y="3200400"/>
            <a:ext cx="8229600" cy="1981200"/>
          </a:xfrm>
          <a:prstGeom prst="rect">
            <a:avLst/>
          </a:prstGeom>
        </p:spPr>
      </p:pic>
      <p:sp>
        <p:nvSpPr>
          <p:cNvPr id="8" name="TextBox 7">
            <a:extLst>
              <a:ext uri="{FF2B5EF4-FFF2-40B4-BE49-F238E27FC236}">
                <a16:creationId xmlns:a16="http://schemas.microsoft.com/office/drawing/2014/main" id="{73CF53F2-0BCC-9C98-C518-5F4F4ABB3417}"/>
              </a:ext>
            </a:extLst>
          </p:cNvPr>
          <p:cNvSpPr txBox="1"/>
          <p:nvPr/>
        </p:nvSpPr>
        <p:spPr>
          <a:xfrm>
            <a:off x="342899" y="5154647"/>
            <a:ext cx="8458200" cy="846386"/>
          </a:xfrm>
          <a:prstGeom prst="rect">
            <a:avLst/>
          </a:prstGeom>
          <a:noFill/>
        </p:spPr>
        <p:txBody>
          <a:bodyPr wrap="square" rtlCol="0">
            <a:spAutoFit/>
          </a:bodyPr>
          <a:lstStyle/>
          <a:p>
            <a:pPr algn="ctr"/>
            <a:r>
              <a:rPr lang="en-US" sz="1400" b="1" dirty="0"/>
              <a:t>31.1 Figure 5: </a:t>
            </a:r>
            <a:r>
              <a:rPr lang="en-US" sz="1050" dirty="0"/>
              <a:t>Nutrient deficiency is evident in the symptoms these plants show. This (a) grape tomato suffers from blossom end rot caused by a calcium deficiency. The yellowing in this (b) Frangula alnus results from a magnesium deficiency. Inadequate magnesium also leads to interveinal chlorosis, seen here in a (c) sweetgum leaf. This (d) palm is affected by a potassium deficiency.</a:t>
            </a:r>
          </a:p>
          <a:p>
            <a:pPr algn="ctr"/>
            <a:endParaRPr lang="en-US" sz="1400" b="1" dirty="0"/>
          </a:p>
        </p:txBody>
      </p:sp>
      <p:sp>
        <p:nvSpPr>
          <p:cNvPr id="4" name="TextBox 3">
            <a:extLst>
              <a:ext uri="{FF2B5EF4-FFF2-40B4-BE49-F238E27FC236}">
                <a16:creationId xmlns:a16="http://schemas.microsoft.com/office/drawing/2014/main" id="{FCB8A87F-813B-B627-6CED-FB7F41577174}"/>
              </a:ext>
            </a:extLst>
          </p:cNvPr>
          <p:cNvSpPr txBox="1"/>
          <p:nvPr/>
        </p:nvSpPr>
        <p:spPr>
          <a:xfrm>
            <a:off x="2285999" y="5754812"/>
            <a:ext cx="4572000" cy="246221"/>
          </a:xfrm>
          <a:prstGeom prst="rect">
            <a:avLst/>
          </a:prstGeom>
          <a:noFill/>
        </p:spPr>
        <p:txBody>
          <a:bodyPr wrap="square">
            <a:spAutoFit/>
          </a:bodyPr>
          <a:lstStyle/>
          <a:p>
            <a:pPr algn="ctr"/>
            <a:r>
              <a:rPr lang="en-US" sz="1000" dirty="0"/>
              <a:t>Jim Conrad on Wikimedia Commons. "</a:t>
            </a:r>
            <a:r>
              <a:rPr lang="en-US" sz="1000" dirty="0" err="1"/>
              <a:t>Intervenial</a:t>
            </a:r>
            <a:r>
              <a:rPr lang="en-US" sz="1000" dirty="0"/>
              <a:t> chlorosis."</a:t>
            </a:r>
          </a:p>
        </p:txBody>
      </p:sp>
    </p:spTree>
    <p:extLst>
      <p:ext uri="{BB962C8B-B14F-4D97-AF65-F5344CB8AC3E}">
        <p14:creationId xmlns:p14="http://schemas.microsoft.com/office/powerpoint/2010/main" val="1736366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1</a:t>
            </a:r>
          </a:p>
        </p:txBody>
      </p:sp>
      <p:sp>
        <p:nvSpPr>
          <p:cNvPr id="3" name="Content Placeholder 2">
            <a:extLst>
              <a:ext uri="{FF2B5EF4-FFF2-40B4-BE49-F238E27FC236}">
                <a16:creationId xmlns:a16="http://schemas.microsoft.com/office/drawing/2014/main" id="{0D54836E-1DE3-02CC-70C3-EB5C16CF3F62}"/>
              </a:ext>
              <a:ext uri="{C183D7F6-B498-43B3-948B-1728B52AA6E4}">
                <adec:decorative xmlns:adec="http://schemas.microsoft.com/office/drawing/2017/decorative" val="1"/>
              </a:ext>
            </a:extLst>
          </p:cNvPr>
          <p:cNvSpPr>
            <a:spLocks noGrp="1"/>
          </p:cNvSpPr>
          <p:nvPr>
            <p:ph idx="1"/>
          </p:nvPr>
        </p:nvSpPr>
        <p:spPr>
          <a:xfrm>
            <a:off x="457200" y="1280160"/>
            <a:ext cx="8229600" cy="4663440"/>
          </a:xfrm>
        </p:spPr>
        <p:txBody>
          <a:bodyPr>
            <a:normAutofit/>
          </a:bodyPr>
          <a:lstStyle/>
          <a:p>
            <a:r>
              <a:rPr lang="en-US" dirty="0"/>
              <a:t> </a:t>
            </a:r>
          </a:p>
        </p:txBody>
      </p:sp>
      <p:sp>
        <p:nvSpPr>
          <p:cNvPr id="4" name="TextBox 3">
            <a:extLst>
              <a:ext uri="{FF2B5EF4-FFF2-40B4-BE49-F238E27FC236}">
                <a16:creationId xmlns:a16="http://schemas.microsoft.com/office/drawing/2014/main" id="{A248F952-6EBE-B1F0-3714-2AD2619F6803}"/>
              </a:ext>
            </a:extLst>
          </p:cNvPr>
          <p:cNvSpPr txBox="1"/>
          <p:nvPr/>
        </p:nvSpPr>
        <p:spPr>
          <a:xfrm>
            <a:off x="533400" y="1307655"/>
            <a:ext cx="4572000" cy="4801314"/>
          </a:xfrm>
          <a:prstGeom prst="rect">
            <a:avLst/>
          </a:prstGeom>
          <a:noFill/>
        </p:spPr>
        <p:txBody>
          <a:bodyPr wrap="square" rtlCol="0">
            <a:spAutoFit/>
          </a:bodyPr>
          <a:lstStyle/>
          <a:p>
            <a:r>
              <a:rPr lang="en-US" sz="2400" dirty="0">
                <a:solidFill>
                  <a:schemeClr val="bg1"/>
                </a:solidFill>
              </a:rPr>
              <a:t>Hydroponics is a method of growing plants in a water-nutrient solution instead of soil. </a:t>
            </a:r>
          </a:p>
          <a:p>
            <a:pPr marL="457200" indent="-457200">
              <a:buFont typeface="Arial" panose="020B0604020202020204" pitchFamily="34" charset="0"/>
              <a:buChar char="•"/>
            </a:pPr>
            <a:r>
              <a:rPr lang="en-US" sz="2400" dirty="0">
                <a:solidFill>
                  <a:schemeClr val="bg1"/>
                </a:solidFill>
              </a:rPr>
              <a:t>Scientists interested in studying plant nutrient deficiencies can use hydroponics to study the effects of the deficiencies under strictly controlled conditions. </a:t>
            </a:r>
          </a:p>
          <a:p>
            <a:pPr marL="457200" indent="-457200">
              <a:buFont typeface="Arial" panose="020B0604020202020204" pitchFamily="34" charset="0"/>
              <a:buChar char="•"/>
            </a:pPr>
            <a:r>
              <a:rPr lang="en-US" sz="2400" dirty="0">
                <a:solidFill>
                  <a:schemeClr val="bg1"/>
                </a:solidFill>
              </a:rPr>
              <a:t>Today, many lettuces and tomatoes in your market have been hydroponically grown.</a:t>
            </a:r>
          </a:p>
          <a:p>
            <a:endParaRPr lang="en-US" dirty="0"/>
          </a:p>
        </p:txBody>
      </p:sp>
      <p:sp>
        <p:nvSpPr>
          <p:cNvPr id="6" name="TextBox 5">
            <a:extLst>
              <a:ext uri="{FF2B5EF4-FFF2-40B4-BE49-F238E27FC236}">
                <a16:creationId xmlns:a16="http://schemas.microsoft.com/office/drawing/2014/main" id="{70AE3B89-8E54-F525-1FA9-4C0C1DCF6AFE}"/>
              </a:ext>
            </a:extLst>
          </p:cNvPr>
          <p:cNvSpPr txBox="1"/>
          <p:nvPr/>
        </p:nvSpPr>
        <p:spPr>
          <a:xfrm>
            <a:off x="5865436" y="2254769"/>
            <a:ext cx="1981200" cy="307777"/>
          </a:xfrm>
          <a:prstGeom prst="rect">
            <a:avLst/>
          </a:prstGeom>
          <a:noFill/>
        </p:spPr>
        <p:txBody>
          <a:bodyPr wrap="square" rtlCol="0">
            <a:spAutoFit/>
          </a:bodyPr>
          <a:lstStyle/>
          <a:p>
            <a:pPr algn="ctr"/>
            <a:r>
              <a:rPr lang="en-US" sz="1400" b="1" dirty="0">
                <a:solidFill>
                  <a:schemeClr val="bg1"/>
                </a:solidFill>
              </a:rPr>
              <a:t>31.1 Figure 6</a:t>
            </a:r>
          </a:p>
        </p:txBody>
      </p:sp>
      <p:pic>
        <p:nvPicPr>
          <p:cNvPr id="7" name="Content Placeholder 4" descr="A photograph shows scientists checking plants growing in white boxes.">
            <a:extLst>
              <a:ext uri="{FF2B5EF4-FFF2-40B4-BE49-F238E27FC236}">
                <a16:creationId xmlns:a16="http://schemas.microsoft.com/office/drawing/2014/main" id="{F87C0EE2-D2CC-1E0E-8BCD-3A93CB114E36}"/>
              </a:ext>
            </a:extLst>
          </p:cNvPr>
          <p:cNvPicPr>
            <a:picLocks noChangeAspect="1"/>
          </p:cNvPicPr>
          <p:nvPr/>
        </p:nvPicPr>
        <p:blipFill>
          <a:blip r:embed="rId3"/>
          <a:srcRect l="12037" t="5334" r="11111" b="3000"/>
          <a:stretch/>
        </p:blipFill>
        <p:spPr>
          <a:xfrm>
            <a:off x="5105400" y="2565276"/>
            <a:ext cx="3334789" cy="2209800"/>
          </a:xfrm>
          <a:prstGeom prst="rect">
            <a:avLst/>
          </a:prstGeom>
          <a:solidFill>
            <a:schemeClr val="accent1"/>
          </a:solidFill>
        </p:spPr>
      </p:pic>
      <p:sp>
        <p:nvSpPr>
          <p:cNvPr id="8" name="TextBox 7">
            <a:extLst>
              <a:ext uri="{FF2B5EF4-FFF2-40B4-BE49-F238E27FC236}">
                <a16:creationId xmlns:a16="http://schemas.microsoft.com/office/drawing/2014/main" id="{2533BA3F-EEA8-5547-7494-06D614BF1FD7}"/>
              </a:ext>
            </a:extLst>
          </p:cNvPr>
          <p:cNvSpPr txBox="1"/>
          <p:nvPr/>
        </p:nvSpPr>
        <p:spPr>
          <a:xfrm>
            <a:off x="4486794" y="4792601"/>
            <a:ext cx="4572000" cy="246221"/>
          </a:xfrm>
          <a:prstGeom prst="rect">
            <a:avLst/>
          </a:prstGeom>
          <a:noFill/>
        </p:spPr>
        <p:txBody>
          <a:bodyPr wrap="square">
            <a:spAutoFit/>
          </a:bodyPr>
          <a:lstStyle/>
          <a:p>
            <a:pPr algn="ctr"/>
            <a:r>
              <a:rPr lang="en-US" sz="1000" dirty="0">
                <a:solidFill>
                  <a:schemeClr val="bg1"/>
                </a:solidFill>
              </a:rPr>
              <a:t>NASA on Wikimedia Commons. "Plant growth chamber."</a:t>
            </a:r>
          </a:p>
        </p:txBody>
      </p:sp>
    </p:spTree>
    <p:extLst>
      <p:ext uri="{BB962C8B-B14F-4D97-AF65-F5344CB8AC3E}">
        <p14:creationId xmlns:p14="http://schemas.microsoft.com/office/powerpoint/2010/main" val="1146028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US" dirty="0"/>
              <a:t>The Soil</a:t>
            </a:r>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8229600" cy="4663440"/>
          </a:xfrm>
        </p:spPr>
        <p:txBody>
          <a:bodyPr/>
          <a:lstStyle/>
          <a:p>
            <a:r>
              <a:rPr lang="en-US" b="1" dirty="0"/>
              <a:t>Soil</a:t>
            </a:r>
            <a:r>
              <a:rPr lang="en-US" dirty="0"/>
              <a:t> is the outer loose layer that covers the surface of the earth. </a:t>
            </a:r>
          </a:p>
          <a:p>
            <a:r>
              <a:rPr lang="en-US" dirty="0"/>
              <a:t>Soil quality depends on chemical composition of the soil, topography and the presence of living organisms. </a:t>
            </a:r>
          </a:p>
          <a:p>
            <a:pPr marL="457200" indent="-457200">
              <a:buFont typeface="Arial" panose="020B0604020202020204" pitchFamily="34" charset="0"/>
              <a:buChar char="•"/>
            </a:pPr>
            <a:r>
              <a:rPr lang="en-US" b="1" dirty="0"/>
              <a:t>Organic soils </a:t>
            </a:r>
            <a:r>
              <a:rPr lang="en-US" dirty="0"/>
              <a:t>are formed from sedimentation and primarily composed of organic matter. </a:t>
            </a:r>
          </a:p>
          <a:p>
            <a:pPr marL="457200" indent="-457200">
              <a:buFont typeface="Arial" panose="020B0604020202020204" pitchFamily="34" charset="0"/>
              <a:buChar char="•"/>
            </a:pPr>
            <a:r>
              <a:rPr lang="en-US" b="1" dirty="0"/>
              <a:t>Mineral soils </a:t>
            </a:r>
            <a:r>
              <a:rPr lang="en-US" dirty="0"/>
              <a:t>are formed from weathering rocks and are composed primarily of inorganic material. </a:t>
            </a:r>
          </a:p>
          <a:p>
            <a:endParaRPr lang="en-US" dirty="0"/>
          </a:p>
        </p:txBody>
      </p:sp>
    </p:spTree>
    <p:extLst>
      <p:ext uri="{BB962C8B-B14F-4D97-AF65-F5344CB8AC3E}">
        <p14:creationId xmlns:p14="http://schemas.microsoft.com/office/powerpoint/2010/main" val="2900955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2377441"/>
          </a:xfrm>
        </p:spPr>
        <p:txBody>
          <a:bodyPr/>
          <a:lstStyle/>
          <a:p>
            <a:r>
              <a:rPr lang="en-US" dirty="0"/>
              <a:t>Jan Baptist van Helmont (1580–1644) conducted one of the earliest experiments on plant nutrition and growth. Research this experiment. What did it show?</a:t>
            </a:r>
          </a:p>
          <a:p>
            <a:pPr marL="457200" indent="-457200">
              <a:buFont typeface="Arial" panose="020B0604020202020204" pitchFamily="34" charset="0"/>
              <a:buChar char="•"/>
            </a:pPr>
            <a:r>
              <a:rPr lang="en-US" dirty="0"/>
              <a:t>How do van Helmont's conclusions compare to what we now know about plant growth?</a:t>
            </a:r>
          </a:p>
        </p:txBody>
      </p:sp>
    </p:spTree>
    <p:extLst>
      <p:ext uri="{BB962C8B-B14F-4D97-AF65-F5344CB8AC3E}">
        <p14:creationId xmlns:p14="http://schemas.microsoft.com/office/powerpoint/2010/main" val="3029162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6851CC-FA23-8437-1FFC-40BAE32E4AC9}"/>
              </a:ext>
            </a:extLst>
          </p:cNvPr>
          <p:cNvSpPr>
            <a:spLocks noGrp="1"/>
          </p:cNvSpPr>
          <p:nvPr>
            <p:ph type="title"/>
          </p:nvPr>
        </p:nvSpPr>
        <p:spPr/>
        <p:txBody>
          <a:bodyPr/>
          <a:lstStyle/>
          <a:p>
            <a:r>
              <a:rPr lang="en-US" dirty="0"/>
              <a:t>Soil composition</a:t>
            </a:r>
            <a:r>
              <a:rPr lang="en-US" sz="1400" baseline="-25000" dirty="0"/>
              <a:t>1</a:t>
            </a:r>
          </a:p>
        </p:txBody>
      </p:sp>
      <p:sp>
        <p:nvSpPr>
          <p:cNvPr id="5" name="Content Placeholder 4">
            <a:extLst>
              <a:ext uri="{FF2B5EF4-FFF2-40B4-BE49-F238E27FC236}">
                <a16:creationId xmlns:a16="http://schemas.microsoft.com/office/drawing/2014/main" id="{9B4C617B-FC39-AF66-0957-DBE635D8EFA6}"/>
              </a:ext>
            </a:extLst>
          </p:cNvPr>
          <p:cNvSpPr>
            <a:spLocks noGrp="1"/>
          </p:cNvSpPr>
          <p:nvPr>
            <p:ph idx="1"/>
          </p:nvPr>
        </p:nvSpPr>
        <p:spPr/>
        <p:txBody>
          <a:bodyPr>
            <a:normAutofit fontScale="92500" lnSpcReduction="20000"/>
          </a:bodyPr>
          <a:lstStyle/>
          <a:p>
            <a:r>
              <a:rPr lang="en-US" dirty="0"/>
              <a:t>Soil consists of the following components: </a:t>
            </a:r>
          </a:p>
          <a:p>
            <a:pPr marL="457200" indent="-457200">
              <a:buFont typeface="Arial" panose="020B0604020202020204" pitchFamily="34" charset="0"/>
              <a:buChar char="•"/>
            </a:pPr>
            <a:r>
              <a:rPr lang="en-US" dirty="0"/>
              <a:t>40</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45% inorganic mineral matter</a:t>
            </a:r>
          </a:p>
          <a:p>
            <a:pPr marL="457200" indent="-457200">
              <a:buFont typeface="Arial" panose="020B0604020202020204" pitchFamily="34" charset="0"/>
              <a:buChar char="•"/>
            </a:pPr>
            <a:r>
              <a:rPr lang="en-US" dirty="0"/>
              <a:t>5% organic matter</a:t>
            </a:r>
          </a:p>
          <a:p>
            <a:pPr marL="457200" indent="-457200">
              <a:buFont typeface="Arial" panose="020B0604020202020204" pitchFamily="34" charset="0"/>
              <a:buChar char="•"/>
            </a:pPr>
            <a:r>
              <a:rPr lang="en-US" dirty="0"/>
              <a:t>50% water and air</a:t>
            </a:r>
          </a:p>
          <a:p>
            <a:endParaRPr lang="en-US" dirty="0"/>
          </a:p>
          <a:p>
            <a:r>
              <a:rPr lang="en-US" dirty="0"/>
              <a:t>A healthy soil has sufficient air, water minerals and organic material to promote and sustain plant life. </a:t>
            </a:r>
          </a:p>
        </p:txBody>
      </p:sp>
      <p:sp>
        <p:nvSpPr>
          <p:cNvPr id="9" name="TextBox 8">
            <a:extLst>
              <a:ext uri="{FF2B5EF4-FFF2-40B4-BE49-F238E27FC236}">
                <a16:creationId xmlns:a16="http://schemas.microsoft.com/office/drawing/2014/main" id="{CD8E2D53-C682-5C39-D857-46F62FB75E9F}"/>
              </a:ext>
            </a:extLst>
          </p:cNvPr>
          <p:cNvSpPr txBox="1"/>
          <p:nvPr/>
        </p:nvSpPr>
        <p:spPr>
          <a:xfrm>
            <a:off x="5600700" y="1385986"/>
            <a:ext cx="1905000" cy="307777"/>
          </a:xfrm>
          <a:prstGeom prst="rect">
            <a:avLst/>
          </a:prstGeom>
          <a:noFill/>
        </p:spPr>
        <p:txBody>
          <a:bodyPr wrap="square" rtlCol="0">
            <a:spAutoFit/>
          </a:bodyPr>
          <a:lstStyle/>
          <a:p>
            <a:pPr algn="ctr"/>
            <a:r>
              <a:rPr lang="en-US" sz="1400" b="1" dirty="0"/>
              <a:t>31.1 Figure 7</a:t>
            </a:r>
          </a:p>
        </p:txBody>
      </p:sp>
      <p:pic>
        <p:nvPicPr>
          <p:cNvPr id="7" name="Content Placeholder 5" descr="The pie chart is divided down the middle and labeled &quot;Pore Space ~50%&quot; and &quot;Soil Solids ~50%.&quot; On the pore space side, there are &quot;Water 25%&quot; and &quot;Air 25%.&quot; On the soil solids side, there are &quot;Organic matter (microorganisms and macroorganisms) 5%&quot; and &quot;Inorganic mineral matter (sand, silt, clay).&quot; The inorganic mineral matter makes up the remaining 45%.">
            <a:extLst>
              <a:ext uri="{FF2B5EF4-FFF2-40B4-BE49-F238E27FC236}">
                <a16:creationId xmlns:a16="http://schemas.microsoft.com/office/drawing/2014/main" id="{A7034F5F-67C9-0CBE-6B15-BA519FA118AB}"/>
              </a:ext>
            </a:extLst>
          </p:cNvPr>
          <p:cNvPicPr>
            <a:picLocks noChangeAspect="1"/>
          </p:cNvPicPr>
          <p:nvPr/>
        </p:nvPicPr>
        <p:blipFill>
          <a:blip r:embed="rId2"/>
          <a:srcRect l="27777" t="3667" r="28704" b="3000"/>
          <a:stretch/>
        </p:blipFill>
        <p:spPr>
          <a:xfrm>
            <a:off x="5114244" y="1696905"/>
            <a:ext cx="2877911" cy="3429000"/>
          </a:xfrm>
          <a:prstGeom prst="rect">
            <a:avLst/>
          </a:prstGeom>
        </p:spPr>
      </p:pic>
      <p:sp>
        <p:nvSpPr>
          <p:cNvPr id="3" name="TextBox 2">
            <a:extLst>
              <a:ext uri="{FF2B5EF4-FFF2-40B4-BE49-F238E27FC236}">
                <a16:creationId xmlns:a16="http://schemas.microsoft.com/office/drawing/2014/main" id="{2D9D9983-9569-B314-8724-6F1697F0E236}"/>
              </a:ext>
            </a:extLst>
          </p:cNvPr>
          <p:cNvSpPr txBox="1"/>
          <p:nvPr/>
        </p:nvSpPr>
        <p:spPr>
          <a:xfrm>
            <a:off x="4137581" y="5125905"/>
            <a:ext cx="4572000" cy="246221"/>
          </a:xfrm>
          <a:prstGeom prst="rect">
            <a:avLst/>
          </a:prstGeom>
          <a:noFill/>
        </p:spPr>
        <p:txBody>
          <a:bodyPr wrap="square">
            <a:spAutoFit/>
          </a:bodyPr>
          <a:lstStyle/>
          <a:p>
            <a:pPr algn="ctr"/>
            <a:r>
              <a:rPr lang="en-US" sz="1000" dirty="0"/>
              <a:t>JasonHS on Wikimedia Commons. "Soil pie chart."</a:t>
            </a:r>
          </a:p>
        </p:txBody>
      </p:sp>
    </p:spTree>
    <p:extLst>
      <p:ext uri="{BB962C8B-B14F-4D97-AF65-F5344CB8AC3E}">
        <p14:creationId xmlns:p14="http://schemas.microsoft.com/office/powerpoint/2010/main" val="3017692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2</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386840"/>
          </a:xfrm>
        </p:spPr>
        <p:txBody>
          <a:bodyPr/>
          <a:lstStyle/>
          <a:p>
            <a:r>
              <a:rPr lang="en-US" dirty="0"/>
              <a:t>Soil compaction can result when soil is compressed by heavy machinery or even foot traffic. How might this compaction change the soil composition? </a:t>
            </a:r>
          </a:p>
        </p:txBody>
      </p:sp>
    </p:spTree>
    <p:extLst>
      <p:ext uri="{BB962C8B-B14F-4D97-AF65-F5344CB8AC3E}">
        <p14:creationId xmlns:p14="http://schemas.microsoft.com/office/powerpoint/2010/main" val="1933572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06301-F897-415B-092F-04C2982AED87}"/>
              </a:ext>
            </a:extLst>
          </p:cNvPr>
          <p:cNvSpPr>
            <a:spLocks noGrp="1"/>
          </p:cNvSpPr>
          <p:nvPr>
            <p:ph type="title"/>
          </p:nvPr>
        </p:nvSpPr>
        <p:spPr/>
        <p:txBody>
          <a:bodyPr/>
          <a:lstStyle/>
          <a:p>
            <a:r>
              <a:rPr lang="en-US" dirty="0"/>
              <a:t>Soil Composition</a:t>
            </a:r>
            <a:r>
              <a:rPr lang="en-US" sz="1400" baseline="-25000" dirty="0"/>
              <a:t>2</a:t>
            </a:r>
          </a:p>
        </p:txBody>
      </p:sp>
      <p:sp>
        <p:nvSpPr>
          <p:cNvPr id="3" name="Content Placeholder 2">
            <a:extLst>
              <a:ext uri="{FF2B5EF4-FFF2-40B4-BE49-F238E27FC236}">
                <a16:creationId xmlns:a16="http://schemas.microsoft.com/office/drawing/2014/main" id="{451EB27A-1F70-FD2D-2CF1-7C7C81C09D01}"/>
              </a:ext>
            </a:extLst>
          </p:cNvPr>
          <p:cNvSpPr>
            <a:spLocks noGrp="1"/>
          </p:cNvSpPr>
          <p:nvPr>
            <p:ph idx="1"/>
          </p:nvPr>
        </p:nvSpPr>
        <p:spPr/>
        <p:txBody>
          <a:bodyPr>
            <a:normAutofit fontScale="70000" lnSpcReduction="20000"/>
          </a:bodyPr>
          <a:lstStyle/>
          <a:p>
            <a:r>
              <a:rPr lang="en-US" dirty="0"/>
              <a:t>The organic material of soil (</a:t>
            </a:r>
            <a:r>
              <a:rPr lang="en-US" b="1" dirty="0"/>
              <a:t>humus</a:t>
            </a:r>
            <a:r>
              <a:rPr lang="en-US" dirty="0"/>
              <a:t>) is made of microorganisms and dead animal and plants in varying states of decay. </a:t>
            </a:r>
          </a:p>
          <a:p>
            <a:endParaRPr lang="en-US" dirty="0"/>
          </a:p>
          <a:p>
            <a:r>
              <a:rPr lang="en-US" dirty="0"/>
              <a:t>Inorganic material of soil consists of particles of rock of varying sizes. </a:t>
            </a:r>
          </a:p>
          <a:p>
            <a:pPr marL="457200" indent="-457200">
              <a:buFont typeface="Arial" panose="020B0604020202020204" pitchFamily="34" charset="0"/>
              <a:buChar char="•"/>
            </a:pPr>
            <a:r>
              <a:rPr lang="en-US" dirty="0"/>
              <a:t>Sand: particles 0.1 to 2mm in size</a:t>
            </a:r>
          </a:p>
          <a:p>
            <a:pPr marL="457200" indent="-457200">
              <a:buFont typeface="Arial" panose="020B0604020202020204" pitchFamily="34" charset="0"/>
              <a:buChar char="•"/>
            </a:pPr>
            <a:r>
              <a:rPr lang="en-US" dirty="0"/>
              <a:t>Silt: particles 0.002 and 0.1 mm in size</a:t>
            </a:r>
          </a:p>
          <a:p>
            <a:pPr marL="457200" indent="-457200">
              <a:buFont typeface="Arial" panose="020B0604020202020204" pitchFamily="34" charset="0"/>
              <a:buChar char="•"/>
            </a:pPr>
            <a:r>
              <a:rPr lang="en-US" dirty="0"/>
              <a:t>Clay: particles less that 0.002 mm in size </a:t>
            </a:r>
          </a:p>
          <a:p>
            <a:r>
              <a:rPr lang="en-US" dirty="0"/>
              <a:t>Soils with no dominant particle size and are a mixture of sand, silt and clay are called</a:t>
            </a:r>
            <a:r>
              <a:rPr lang="en-US" b="1" dirty="0"/>
              <a:t> loams</a:t>
            </a:r>
            <a:r>
              <a:rPr lang="en-US" dirty="0"/>
              <a:t>. </a:t>
            </a:r>
          </a:p>
        </p:txBody>
      </p:sp>
      <p:sp>
        <p:nvSpPr>
          <p:cNvPr id="7" name="TextBox 6">
            <a:extLst>
              <a:ext uri="{FF2B5EF4-FFF2-40B4-BE49-F238E27FC236}">
                <a16:creationId xmlns:a16="http://schemas.microsoft.com/office/drawing/2014/main" id="{CB73FF74-89BF-89A3-1D4D-A19AB4ADC030}"/>
              </a:ext>
            </a:extLst>
          </p:cNvPr>
          <p:cNvSpPr txBox="1"/>
          <p:nvPr/>
        </p:nvSpPr>
        <p:spPr>
          <a:xfrm>
            <a:off x="5467350" y="1239004"/>
            <a:ext cx="1981200" cy="307777"/>
          </a:xfrm>
          <a:prstGeom prst="rect">
            <a:avLst/>
          </a:prstGeom>
          <a:noFill/>
        </p:spPr>
        <p:txBody>
          <a:bodyPr wrap="square" rtlCol="0">
            <a:spAutoFit/>
          </a:bodyPr>
          <a:lstStyle/>
          <a:p>
            <a:pPr algn="ctr"/>
            <a:r>
              <a:rPr lang="en-US" sz="1400" b="1" dirty="0"/>
              <a:t>31.1 Figure 8</a:t>
            </a:r>
          </a:p>
        </p:txBody>
      </p:sp>
      <p:pic>
        <p:nvPicPr>
          <p:cNvPr id="8" name="Content Placeholder 5" descr="Diagram depicting a soil texture triangle showcasing the classification of inorganic soil materials. The triangle is divided into three sections representing different particle sizes: sand, silt, and clay. Sand particles are the largest, followed by silt particles, and clay particles are the smallest. The proportions of sand, silt, and clay determine the soil's texture. Loams, indicated by areas within the triangle, are composed of a balanced mixture of sand, silt, and clay, offering a fertile and well-draining soil composition.">
            <a:extLst>
              <a:ext uri="{FF2B5EF4-FFF2-40B4-BE49-F238E27FC236}">
                <a16:creationId xmlns:a16="http://schemas.microsoft.com/office/drawing/2014/main" id="{B64D4725-0101-FE17-0B46-CBCDF45450C9}"/>
              </a:ext>
            </a:extLst>
          </p:cNvPr>
          <p:cNvPicPr>
            <a:picLocks noChangeAspect="1"/>
          </p:cNvPicPr>
          <p:nvPr/>
        </p:nvPicPr>
        <p:blipFill>
          <a:blip r:embed="rId3"/>
          <a:srcRect l="23148" t="3667" r="23148" b="3000"/>
          <a:stretch/>
        </p:blipFill>
        <p:spPr>
          <a:xfrm>
            <a:off x="4445453" y="1524000"/>
            <a:ext cx="4024993" cy="3886200"/>
          </a:xfrm>
          <a:prstGeom prst="rect">
            <a:avLst/>
          </a:prstGeom>
        </p:spPr>
      </p:pic>
    </p:spTree>
    <p:extLst>
      <p:ext uri="{BB962C8B-B14F-4D97-AF65-F5344CB8AC3E}">
        <p14:creationId xmlns:p14="http://schemas.microsoft.com/office/powerpoint/2010/main" val="3980164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Soil Formation</a:t>
            </a:r>
            <a:endParaRPr lang="en-US" sz="3200" dirty="0">
              <a:solidFill>
                <a:schemeClr val="accent1"/>
              </a:solidFill>
            </a:endParaRPr>
          </a:p>
        </p:txBody>
      </p:sp>
      <p:sp>
        <p:nvSpPr>
          <p:cNvPr id="13315" name="Rectangle 3"/>
          <p:cNvSpPr>
            <a:spLocks noGrp="1"/>
          </p:cNvSpPr>
          <p:nvPr>
            <p:ph idx="1"/>
          </p:nvPr>
        </p:nvSpPr>
        <p:spPr>
          <a:prstGeom prst="rect">
            <a:avLst/>
          </a:prstGeom>
        </p:spPr>
        <p:txBody>
          <a:bodyPr>
            <a:normAutofit fontScale="92500"/>
          </a:bodyPr>
          <a:lstStyle/>
          <a:p>
            <a:pPr>
              <a:tabLst>
                <a:tab pos="461963" algn="l"/>
              </a:tabLst>
            </a:pPr>
            <a:r>
              <a:rPr lang="en-US" i="0" dirty="0">
                <a:solidFill>
                  <a:schemeClr val="tx1"/>
                </a:solidFill>
              </a:rPr>
              <a:t>Soil formation is a consequence of a combination of biological, physical and chemical processes. </a:t>
            </a:r>
          </a:p>
          <a:p>
            <a:pPr>
              <a:tabLst>
                <a:tab pos="461963" algn="l"/>
              </a:tabLst>
            </a:pPr>
            <a:r>
              <a:rPr lang="en-US" dirty="0">
                <a:solidFill>
                  <a:schemeClr val="tx1"/>
                </a:solidFill>
              </a:rPr>
              <a:t>Soil should ideally contain 50% solid materials and 50% pore space. </a:t>
            </a:r>
          </a:p>
          <a:p>
            <a:pPr>
              <a:tabLst>
                <a:tab pos="461963" algn="l"/>
              </a:tabLst>
            </a:pPr>
            <a:r>
              <a:rPr lang="en-US" i="0" dirty="0">
                <a:solidFill>
                  <a:schemeClr val="tx1"/>
                </a:solidFill>
              </a:rPr>
              <a:t>Soil distribution is not homologous because its formation results in the production of layers; together, the vertical section of soil is the </a:t>
            </a:r>
            <a:r>
              <a:rPr lang="en-US" b="1" i="0" dirty="0">
                <a:solidFill>
                  <a:schemeClr val="tx1"/>
                </a:solidFill>
              </a:rPr>
              <a:t>soil profile</a:t>
            </a:r>
            <a:r>
              <a:rPr lang="en-US" i="0" dirty="0">
                <a:solidFill>
                  <a:schemeClr val="tx1"/>
                </a:solidFill>
              </a:rPr>
              <a:t>. </a:t>
            </a:r>
          </a:p>
          <a:p>
            <a:pPr>
              <a:tabLst>
                <a:tab pos="461963" algn="l"/>
              </a:tabLst>
            </a:pPr>
            <a:r>
              <a:rPr lang="en-US" dirty="0">
                <a:solidFill>
                  <a:schemeClr val="tx1"/>
                </a:solidFill>
              </a:rPr>
              <a:t>Within the soil profile, scientists define zones called horizons. A horizon is a soil layer with distinct physical and chemical properties that differ from other layers. </a:t>
            </a:r>
            <a:endParaRPr lang="en-US" i="0" dirty="0">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0" y="1055441"/>
            <a:ext cx="8686800" cy="3194721"/>
          </a:xfrm>
          <a:prstGeom prst="rect">
            <a:avLst/>
          </a:prstGeom>
          <a:noFill/>
        </p:spPr>
        <p:txBody>
          <a:bodyPr wrap="square">
            <a:spAutoFit/>
          </a:bodyPr>
          <a:lstStyle/>
          <a:p>
            <a:pPr lvl="1">
              <a:spcBef>
                <a:spcPts val="0"/>
              </a:spcBef>
            </a:pPr>
            <a:r>
              <a:rPr lang="en-US" b="1" dirty="0">
                <a:effectLst/>
                <a:latin typeface="Calibri" panose="020F0502020204030204" pitchFamily="34" charset="0"/>
                <a:ea typeface="Times New Roman" panose="02020603050405020304" pitchFamily="18" charset="0"/>
              </a:rPr>
              <a:t>Describe</a:t>
            </a:r>
            <a:r>
              <a:rPr lang="en-US" dirty="0">
                <a:effectLst/>
                <a:latin typeface="Calibri" panose="020F0502020204030204" pitchFamily="34" charset="0"/>
                <a:ea typeface="Times New Roman" panose="02020603050405020304" pitchFamily="18" charset="0"/>
              </a:rPr>
              <a:t> a composition and a soil profile.</a:t>
            </a:r>
            <a:endParaRPr lang="en-US" dirty="0">
              <a:effectLst/>
              <a:latin typeface="Calibri" panose="020F0502020204030204" pitchFamily="34" charset="0"/>
              <a:ea typeface="Calibri" panose="020F0502020204030204" pitchFamily="34" charset="0"/>
            </a:endParaRPr>
          </a:p>
          <a:p>
            <a:pPr marR="0" lvl="1">
              <a:spcBef>
                <a:spcPts val="0"/>
              </a:spcBef>
              <a:spcAft>
                <a:spcPts val="0"/>
              </a:spcAft>
            </a:pPr>
            <a:r>
              <a:rPr lang="en-US" b="1" dirty="0">
                <a:effectLst/>
                <a:latin typeface="Calibri" panose="020F0502020204030204" pitchFamily="34" charset="0"/>
                <a:ea typeface="Times New Roman" panose="02020603050405020304" pitchFamily="18" charset="0"/>
              </a:rPr>
              <a:t>Describe</a:t>
            </a:r>
            <a:r>
              <a:rPr lang="en-US" dirty="0">
                <a:effectLst/>
                <a:latin typeface="Calibri" panose="020F0502020204030204" pitchFamily="34" charset="0"/>
                <a:ea typeface="Times New Roman" panose="02020603050405020304" pitchFamily="18" charset="0"/>
              </a:rPr>
              <a:t> an essential nutrient.</a:t>
            </a:r>
            <a:endParaRPr lang="en-US" dirty="0">
              <a:effectLst/>
              <a:latin typeface="Calibri" panose="020F0502020204030204" pitchFamily="34" charset="0"/>
              <a:ea typeface="Calibri" panose="020F0502020204030204" pitchFamily="34" charset="0"/>
            </a:endParaRPr>
          </a:p>
          <a:p>
            <a:pPr marR="0" lvl="1">
              <a:spcBef>
                <a:spcPts val="0"/>
              </a:spcBef>
              <a:spcAft>
                <a:spcPts val="0"/>
              </a:spcAft>
            </a:pPr>
            <a:r>
              <a:rPr lang="en-US" b="1" dirty="0">
                <a:effectLst/>
                <a:latin typeface="Calibri" panose="020F0502020204030204" pitchFamily="34" charset="0"/>
                <a:ea typeface="Times New Roman" panose="02020603050405020304" pitchFamily="18" charset="0"/>
              </a:rPr>
              <a:t>Describe</a:t>
            </a:r>
            <a:r>
              <a:rPr lang="en-US" dirty="0">
                <a:effectLst/>
                <a:latin typeface="Calibri" panose="020F0502020204030204" pitchFamily="34" charset="0"/>
                <a:ea typeface="Times New Roman" panose="02020603050405020304" pitchFamily="18" charset="0"/>
              </a:rPr>
              <a:t> how plants obtain nutrients.</a:t>
            </a:r>
            <a:endParaRPr lang="en-US" dirty="0">
              <a:effectLst/>
              <a:latin typeface="Calibri" panose="020F0502020204030204" pitchFamily="34" charset="0"/>
              <a:ea typeface="Calibri" panose="020F0502020204030204" pitchFamily="34" charset="0"/>
            </a:endParaRPr>
          </a:p>
          <a:p>
            <a:pPr marR="0" lvl="1">
              <a:spcBef>
                <a:spcPts val="0"/>
              </a:spcBef>
              <a:spcAft>
                <a:spcPts val="0"/>
              </a:spcAft>
            </a:pPr>
            <a:r>
              <a:rPr lang="en-US" b="1" dirty="0">
                <a:effectLst/>
                <a:latin typeface="Calibri" panose="020F0502020204030204" pitchFamily="34" charset="0"/>
                <a:ea typeface="Times New Roman" panose="02020603050405020304" pitchFamily="18" charset="0"/>
              </a:rPr>
              <a:t>Describe</a:t>
            </a:r>
            <a:r>
              <a:rPr lang="en-US" dirty="0">
                <a:effectLst/>
                <a:latin typeface="Calibri" panose="020F0502020204030204" pitchFamily="34" charset="0"/>
                <a:ea typeface="Times New Roman" panose="02020603050405020304" pitchFamily="18" charset="0"/>
              </a:rPr>
              <a:t> how soils are formed.</a:t>
            </a:r>
            <a:endParaRPr lang="en-US" dirty="0">
              <a:effectLst/>
              <a:latin typeface="Calibri" panose="020F0502020204030204" pitchFamily="34" charset="0"/>
              <a:ea typeface="Calibri" panose="020F0502020204030204" pitchFamily="34" charset="0"/>
            </a:endParaRPr>
          </a:p>
          <a:p>
            <a:pPr marR="0" lvl="1">
              <a:spcBef>
                <a:spcPts val="0"/>
              </a:spcBef>
              <a:spcAft>
                <a:spcPts val="0"/>
              </a:spcAft>
            </a:pPr>
            <a:r>
              <a:rPr lang="en-US" b="1" dirty="0">
                <a:effectLst/>
                <a:latin typeface="Calibri" panose="020F0502020204030204" pitchFamily="34" charset="0"/>
                <a:ea typeface="Times New Roman" panose="02020603050405020304" pitchFamily="18" charset="0"/>
              </a:rPr>
              <a:t>List</a:t>
            </a:r>
            <a:r>
              <a:rPr lang="en-US" dirty="0">
                <a:effectLst/>
                <a:latin typeface="Calibri" panose="020F0502020204030204" pitchFamily="34" charset="0"/>
                <a:ea typeface="Times New Roman" panose="02020603050405020304" pitchFamily="18" charset="0"/>
              </a:rPr>
              <a:t> the elements and compounds required for proper plant nutrition.</a:t>
            </a:r>
            <a:endParaRPr lang="en-US" dirty="0">
              <a:effectLst/>
              <a:latin typeface="Calibri" panose="020F0502020204030204" pitchFamily="34" charset="0"/>
              <a:ea typeface="Calibri" panose="020F0502020204030204" pitchFamily="34" charset="0"/>
            </a:endParaRPr>
          </a:p>
          <a:p>
            <a:pPr marL="457200" indent="-457200">
              <a:buFont typeface="Arial" panose="020B0604020202020204" pitchFamily="34" charset="0"/>
              <a:buChar char="•"/>
              <a:tabLst>
                <a:tab pos="457200" algn="l"/>
              </a:tabLst>
            </a:pPr>
            <a:endParaRPr lang="en-US" i="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2784A-1F48-B1F8-5557-B19C82A3A7B5}"/>
              </a:ext>
            </a:extLst>
          </p:cNvPr>
          <p:cNvSpPr>
            <a:spLocks noGrp="1"/>
          </p:cNvSpPr>
          <p:nvPr>
            <p:ph type="title"/>
          </p:nvPr>
        </p:nvSpPr>
        <p:spPr/>
        <p:txBody>
          <a:bodyPr/>
          <a:lstStyle/>
          <a:p>
            <a:r>
              <a:rPr lang="en-US" dirty="0"/>
              <a:t>Parent Material </a:t>
            </a:r>
          </a:p>
        </p:txBody>
      </p:sp>
      <p:sp>
        <p:nvSpPr>
          <p:cNvPr id="3" name="Content Placeholder 2">
            <a:extLst>
              <a:ext uri="{FF2B5EF4-FFF2-40B4-BE49-F238E27FC236}">
                <a16:creationId xmlns:a16="http://schemas.microsoft.com/office/drawing/2014/main" id="{8A561DC8-7F6E-284E-2AFD-3698EDD96898}"/>
              </a:ext>
            </a:extLst>
          </p:cNvPr>
          <p:cNvSpPr>
            <a:spLocks noGrp="1"/>
          </p:cNvSpPr>
          <p:nvPr>
            <p:ph idx="1"/>
          </p:nvPr>
        </p:nvSpPr>
        <p:spPr/>
        <p:txBody>
          <a:bodyPr/>
          <a:lstStyle/>
          <a:p>
            <a:r>
              <a:rPr lang="en-US" b="1" dirty="0"/>
              <a:t>Parent material </a:t>
            </a:r>
            <a:r>
              <a:rPr lang="en-US" dirty="0"/>
              <a:t>is the organic and inorganic material that form soil. </a:t>
            </a:r>
          </a:p>
          <a:p>
            <a:r>
              <a:rPr lang="en-US" dirty="0"/>
              <a:t>Mineral soils are formed directly from weathering the </a:t>
            </a:r>
            <a:r>
              <a:rPr lang="en-US" b="1" dirty="0"/>
              <a:t>bedrock</a:t>
            </a:r>
            <a:r>
              <a:rPr lang="en-US" dirty="0"/>
              <a:t>: the solid rock that lies beneath the soil. </a:t>
            </a:r>
          </a:p>
          <a:p>
            <a:r>
              <a:rPr lang="en-US" dirty="0"/>
              <a:t>Other soils form in materials that came from elsewhere, such as sand and glacial drift. </a:t>
            </a:r>
          </a:p>
        </p:txBody>
      </p:sp>
    </p:spTree>
    <p:extLst>
      <p:ext uri="{BB962C8B-B14F-4D97-AF65-F5344CB8AC3E}">
        <p14:creationId xmlns:p14="http://schemas.microsoft.com/office/powerpoint/2010/main" val="3271973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88131-BCB2-A6A3-FF63-CA68719ACA1E}"/>
              </a:ext>
            </a:extLst>
          </p:cNvPr>
          <p:cNvSpPr>
            <a:spLocks noGrp="1"/>
          </p:cNvSpPr>
          <p:nvPr>
            <p:ph type="title"/>
          </p:nvPr>
        </p:nvSpPr>
        <p:spPr/>
        <p:txBody>
          <a:bodyPr/>
          <a:lstStyle/>
          <a:p>
            <a:r>
              <a:rPr lang="en-US" dirty="0"/>
              <a:t>Climate</a:t>
            </a:r>
          </a:p>
        </p:txBody>
      </p:sp>
      <p:sp>
        <p:nvSpPr>
          <p:cNvPr id="3" name="Content Placeholder 2">
            <a:extLst>
              <a:ext uri="{FF2B5EF4-FFF2-40B4-BE49-F238E27FC236}">
                <a16:creationId xmlns:a16="http://schemas.microsoft.com/office/drawing/2014/main" id="{93E2D855-E0A9-D544-F872-344D026D998A}"/>
              </a:ext>
            </a:extLst>
          </p:cNvPr>
          <p:cNvSpPr>
            <a:spLocks noGrp="1"/>
          </p:cNvSpPr>
          <p:nvPr>
            <p:ph idx="1"/>
          </p:nvPr>
        </p:nvSpPr>
        <p:spPr/>
        <p:txBody>
          <a:bodyPr/>
          <a:lstStyle/>
          <a:p>
            <a:r>
              <a:rPr lang="en-US" dirty="0"/>
              <a:t>Soil characteristics are affected by different patterns of temperature, moisture, and wind causing different patterns of weathering.</a:t>
            </a:r>
          </a:p>
          <a:p>
            <a:r>
              <a:rPr lang="en-US" dirty="0"/>
              <a:t>The presence of moisture and nutrients from weathering will also promote biological activity.</a:t>
            </a:r>
          </a:p>
        </p:txBody>
      </p:sp>
    </p:spTree>
    <p:extLst>
      <p:ext uri="{BB962C8B-B14F-4D97-AF65-F5344CB8AC3E}">
        <p14:creationId xmlns:p14="http://schemas.microsoft.com/office/powerpoint/2010/main" val="1916589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5DF1-C3C3-CE10-1AD5-DA7DEE711B75}"/>
              </a:ext>
            </a:extLst>
          </p:cNvPr>
          <p:cNvSpPr>
            <a:spLocks noGrp="1"/>
          </p:cNvSpPr>
          <p:nvPr>
            <p:ph type="title"/>
          </p:nvPr>
        </p:nvSpPr>
        <p:spPr/>
        <p:txBody>
          <a:bodyPr/>
          <a:lstStyle/>
          <a:p>
            <a:r>
              <a:rPr lang="en-US" dirty="0"/>
              <a:t>Topography</a:t>
            </a:r>
          </a:p>
        </p:txBody>
      </p:sp>
      <p:sp>
        <p:nvSpPr>
          <p:cNvPr id="3" name="Content Placeholder 2">
            <a:extLst>
              <a:ext uri="{FF2B5EF4-FFF2-40B4-BE49-F238E27FC236}">
                <a16:creationId xmlns:a16="http://schemas.microsoft.com/office/drawing/2014/main" id="{18276E78-A0DA-A2F2-9CD4-22A3E4F417A6}"/>
              </a:ext>
            </a:extLst>
          </p:cNvPr>
          <p:cNvSpPr>
            <a:spLocks noGrp="1"/>
          </p:cNvSpPr>
          <p:nvPr>
            <p:ph idx="1"/>
          </p:nvPr>
        </p:nvSpPr>
        <p:spPr/>
        <p:txBody>
          <a:bodyPr/>
          <a:lstStyle/>
          <a:p>
            <a:r>
              <a:rPr lang="en-US" dirty="0"/>
              <a:t>Regional surface features can have a major influence on the characteristics and fertility of a soil. </a:t>
            </a:r>
          </a:p>
          <a:p>
            <a:r>
              <a:rPr lang="en-US" dirty="0"/>
              <a:t>Topography affects water runoff, which can strip away parent material and affect plant growth. </a:t>
            </a:r>
          </a:p>
          <a:p>
            <a:r>
              <a:rPr lang="en-US" dirty="0"/>
              <a:t>Steep soils are more prone to erosion.</a:t>
            </a:r>
          </a:p>
        </p:txBody>
      </p:sp>
    </p:spTree>
    <p:extLst>
      <p:ext uri="{BB962C8B-B14F-4D97-AF65-F5344CB8AC3E}">
        <p14:creationId xmlns:p14="http://schemas.microsoft.com/office/powerpoint/2010/main" val="1662433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7176-1549-0FFD-68E4-3ADF5E2CBE20}"/>
              </a:ext>
            </a:extLst>
          </p:cNvPr>
          <p:cNvSpPr>
            <a:spLocks noGrp="1"/>
          </p:cNvSpPr>
          <p:nvPr>
            <p:ph type="title"/>
          </p:nvPr>
        </p:nvSpPr>
        <p:spPr/>
        <p:txBody>
          <a:bodyPr/>
          <a:lstStyle/>
          <a:p>
            <a:r>
              <a:rPr lang="en-US" dirty="0"/>
              <a:t>Biological Factors </a:t>
            </a:r>
          </a:p>
        </p:txBody>
      </p:sp>
      <p:sp>
        <p:nvSpPr>
          <p:cNvPr id="3" name="Content Placeholder 2">
            <a:extLst>
              <a:ext uri="{FF2B5EF4-FFF2-40B4-BE49-F238E27FC236}">
                <a16:creationId xmlns:a16="http://schemas.microsoft.com/office/drawing/2014/main" id="{F53EE977-390A-525A-96C7-4A5FE4496E69}"/>
              </a:ext>
            </a:extLst>
          </p:cNvPr>
          <p:cNvSpPr>
            <a:spLocks noGrp="1"/>
          </p:cNvSpPr>
          <p:nvPr>
            <p:ph idx="1"/>
          </p:nvPr>
        </p:nvSpPr>
        <p:spPr/>
        <p:txBody>
          <a:bodyPr/>
          <a:lstStyle/>
          <a:p>
            <a:r>
              <a:rPr lang="en-US" dirty="0"/>
              <a:t>The presence of living organisms greatly affects soil formation and structure. </a:t>
            </a:r>
          </a:p>
          <a:p>
            <a:r>
              <a:rPr lang="en-US" dirty="0"/>
              <a:t>Animals and microorganisms can produce pores and crevice, and plants can penetrate crevices to break up the soil. </a:t>
            </a:r>
          </a:p>
          <a:p>
            <a:r>
              <a:rPr lang="en-US" dirty="0"/>
              <a:t>Plant secretions promote the development of microorganisms around the root in an area know as the </a:t>
            </a:r>
            <a:r>
              <a:rPr lang="en-US" b="1" dirty="0"/>
              <a:t>rhizosphere</a:t>
            </a:r>
            <a:r>
              <a:rPr lang="en-US" dirty="0"/>
              <a:t>. </a:t>
            </a:r>
          </a:p>
        </p:txBody>
      </p:sp>
    </p:spTree>
    <p:extLst>
      <p:ext uri="{BB962C8B-B14F-4D97-AF65-F5344CB8AC3E}">
        <p14:creationId xmlns:p14="http://schemas.microsoft.com/office/powerpoint/2010/main" val="4015732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CF039-1A8D-911B-38AF-333F95AEC7BC}"/>
              </a:ext>
            </a:extLst>
          </p:cNvPr>
          <p:cNvSpPr>
            <a:spLocks noGrp="1"/>
          </p:cNvSpPr>
          <p:nvPr>
            <p:ph type="title"/>
          </p:nvPr>
        </p:nvSpPr>
        <p:spPr/>
        <p:txBody>
          <a:bodyPr/>
          <a:lstStyle/>
          <a:p>
            <a:r>
              <a:rPr lang="en-US" dirty="0"/>
              <a:t>Time 	</a:t>
            </a:r>
          </a:p>
        </p:txBody>
      </p:sp>
      <p:sp>
        <p:nvSpPr>
          <p:cNvPr id="3" name="Content Placeholder 2">
            <a:extLst>
              <a:ext uri="{FF2B5EF4-FFF2-40B4-BE49-F238E27FC236}">
                <a16:creationId xmlns:a16="http://schemas.microsoft.com/office/drawing/2014/main" id="{2EB9F7F4-E5F5-3AFD-0164-25D2DED9439A}"/>
              </a:ext>
            </a:extLst>
          </p:cNvPr>
          <p:cNvSpPr>
            <a:spLocks noGrp="1"/>
          </p:cNvSpPr>
          <p:nvPr>
            <p:ph idx="1"/>
          </p:nvPr>
        </p:nvSpPr>
        <p:spPr/>
        <p:txBody>
          <a:bodyPr/>
          <a:lstStyle/>
          <a:p>
            <a:r>
              <a:rPr lang="en-US" dirty="0"/>
              <a:t>Time is an important factor in soil formation as soils develop over long periods and is dynamic process. </a:t>
            </a:r>
          </a:p>
          <a:p>
            <a:r>
              <a:rPr lang="en-US" dirty="0"/>
              <a:t>Materials are deposited over time, decompose and transform into other materials that can be used by living organisms or deposited onto the surface of the soil.</a:t>
            </a:r>
          </a:p>
        </p:txBody>
      </p:sp>
    </p:spTree>
    <p:extLst>
      <p:ext uri="{BB962C8B-B14F-4D97-AF65-F5344CB8AC3E}">
        <p14:creationId xmlns:p14="http://schemas.microsoft.com/office/powerpoint/2010/main" val="1086885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FD474-598E-5E6F-78AD-A4A0581095B0}"/>
              </a:ext>
            </a:extLst>
          </p:cNvPr>
          <p:cNvSpPr>
            <a:spLocks noGrp="1"/>
          </p:cNvSpPr>
          <p:nvPr>
            <p:ph type="title"/>
          </p:nvPr>
        </p:nvSpPr>
        <p:spPr/>
        <p:txBody>
          <a:bodyPr/>
          <a:lstStyle/>
          <a:p>
            <a:r>
              <a:rPr lang="en-US" dirty="0"/>
              <a:t>Physical Properties of the Soil</a:t>
            </a:r>
            <a:r>
              <a:rPr lang="en-US" sz="1400" baseline="-25000" dirty="0"/>
              <a:t>1</a:t>
            </a:r>
          </a:p>
        </p:txBody>
      </p:sp>
      <p:sp>
        <p:nvSpPr>
          <p:cNvPr id="4" name="Content Placeholder 3">
            <a:extLst>
              <a:ext uri="{FF2B5EF4-FFF2-40B4-BE49-F238E27FC236}">
                <a16:creationId xmlns:a16="http://schemas.microsoft.com/office/drawing/2014/main" id="{39294238-DFAA-7391-0C5B-99F77F3A4D86}"/>
              </a:ext>
            </a:extLst>
          </p:cNvPr>
          <p:cNvSpPr>
            <a:spLocks noGrp="1"/>
          </p:cNvSpPr>
          <p:nvPr>
            <p:ph idx="1"/>
          </p:nvPr>
        </p:nvSpPr>
        <p:spPr>
          <a:xfrm>
            <a:off x="457200" y="1097280"/>
            <a:ext cx="4419600" cy="4846320"/>
          </a:xfrm>
        </p:spPr>
        <p:txBody>
          <a:bodyPr>
            <a:noAutofit/>
          </a:bodyPr>
          <a:lstStyle/>
          <a:p>
            <a:r>
              <a:rPr lang="en-US" sz="1800" dirty="0"/>
              <a:t>The soil profile has several distinct layers:</a:t>
            </a:r>
          </a:p>
          <a:p>
            <a:pPr marL="457200" indent="-457200">
              <a:buFont typeface="Arial" panose="020B0604020202020204" pitchFamily="34" charset="0"/>
              <a:buChar char="•"/>
            </a:pPr>
            <a:r>
              <a:rPr lang="en-US" sz="1800" b="1" dirty="0"/>
              <a:t>O horizon: </a:t>
            </a:r>
            <a:r>
              <a:rPr lang="en-US" sz="1800" dirty="0"/>
              <a:t>decomposing organic matter (humus) at the surface with decomposed vegetation at its base. </a:t>
            </a:r>
          </a:p>
          <a:p>
            <a:pPr marL="457200" indent="-457200">
              <a:buFont typeface="Arial" panose="020B0604020202020204" pitchFamily="34" charset="0"/>
              <a:buChar char="•"/>
            </a:pPr>
            <a:r>
              <a:rPr lang="en-US" sz="1800" b="1" dirty="0"/>
              <a:t>A horizon</a:t>
            </a:r>
            <a:r>
              <a:rPr lang="en-US" sz="1800" dirty="0"/>
              <a:t>: a mixture of organic soil with organic products of weathering (also known as topsoil). </a:t>
            </a:r>
          </a:p>
          <a:p>
            <a:pPr marL="457200" indent="-457200">
              <a:buFont typeface="Arial" panose="020B0604020202020204" pitchFamily="34" charset="0"/>
              <a:buChar char="•"/>
            </a:pPr>
            <a:r>
              <a:rPr lang="en-US" sz="1800" b="1" dirty="0"/>
              <a:t>E horizon</a:t>
            </a:r>
            <a:r>
              <a:rPr lang="en-US" sz="1800" dirty="0"/>
              <a:t>: a mineral layer where most organic material and clay is washed out. </a:t>
            </a:r>
          </a:p>
          <a:p>
            <a:pPr marL="457200" indent="-457200">
              <a:buFont typeface="Arial" panose="020B0604020202020204" pitchFamily="34" charset="0"/>
              <a:buChar char="•"/>
            </a:pPr>
            <a:r>
              <a:rPr lang="en-US" sz="1800" b="1" dirty="0"/>
              <a:t>B horizon</a:t>
            </a:r>
            <a:r>
              <a:rPr lang="en-US" sz="1800" dirty="0"/>
              <a:t>: an accumulation of mostly fine material that has resulted in a dense layer in the soil. </a:t>
            </a:r>
          </a:p>
          <a:p>
            <a:pPr marL="457200" indent="-457200">
              <a:buFont typeface="Arial" panose="020B0604020202020204" pitchFamily="34" charset="0"/>
              <a:buChar char="•"/>
            </a:pPr>
            <a:r>
              <a:rPr lang="en-US" sz="1800" b="1" dirty="0"/>
              <a:t>C horizon</a:t>
            </a:r>
            <a:r>
              <a:rPr lang="en-US" sz="1800" dirty="0"/>
              <a:t>: includes the parent material plus the organic and inorganic material broken down to become soil.</a:t>
            </a:r>
          </a:p>
          <a:p>
            <a:pPr marL="457200" indent="-457200">
              <a:buFont typeface="Arial" panose="020B0604020202020204" pitchFamily="34" charset="0"/>
              <a:buChar char="•"/>
            </a:pPr>
            <a:r>
              <a:rPr lang="en-US" sz="1800" b="1" dirty="0"/>
              <a:t>R horizon</a:t>
            </a:r>
            <a:r>
              <a:rPr lang="en-US" sz="1800" dirty="0"/>
              <a:t>: bedrock </a:t>
            </a:r>
          </a:p>
        </p:txBody>
      </p:sp>
      <p:sp>
        <p:nvSpPr>
          <p:cNvPr id="8" name="TextBox 7">
            <a:extLst>
              <a:ext uri="{FF2B5EF4-FFF2-40B4-BE49-F238E27FC236}">
                <a16:creationId xmlns:a16="http://schemas.microsoft.com/office/drawing/2014/main" id="{F55E9D50-24BE-B1EE-4A3E-AED626F3C9FC}"/>
              </a:ext>
            </a:extLst>
          </p:cNvPr>
          <p:cNvSpPr txBox="1"/>
          <p:nvPr/>
        </p:nvSpPr>
        <p:spPr>
          <a:xfrm>
            <a:off x="5824931" y="1210567"/>
            <a:ext cx="2362200" cy="307777"/>
          </a:xfrm>
          <a:prstGeom prst="rect">
            <a:avLst/>
          </a:prstGeom>
          <a:noFill/>
        </p:spPr>
        <p:txBody>
          <a:bodyPr wrap="square" rtlCol="0">
            <a:spAutoFit/>
          </a:bodyPr>
          <a:lstStyle/>
          <a:p>
            <a:pPr algn="ctr"/>
            <a:r>
              <a:rPr lang="en-US" sz="1400" b="1" dirty="0"/>
              <a:t>31.1 Figure 9</a:t>
            </a:r>
          </a:p>
        </p:txBody>
      </p:sp>
      <p:pic>
        <p:nvPicPr>
          <p:cNvPr id="6" name="Content Placeholder 5" descr="The illustration is broken up into different layers with different horizons composed in each. Going from the soil surface to the bottom the layers are organic, topsoil, subsoil, parent material, and bedrock. The organic layer is made up of the O horizon (&quot;loose and partly decayed organic matter&quot;) and the A horizon (&quot;mineral matter mixed with some humus&quot;). The topsoil layer is composed of the E horizon (&quot;light-colored mineral particles, zone of eluviation and leaching&quot;). The subsoil layer is made up of the B horizon (&quot;accumulation of clay transported from above&quot;). The parent material layer is composed of the C horizon (&quot;partially altered parent material&quot;). The bedrock layer is made up of the R horizon (&quot;unweathered parent material&quot;).">
            <a:extLst>
              <a:ext uri="{FF2B5EF4-FFF2-40B4-BE49-F238E27FC236}">
                <a16:creationId xmlns:a16="http://schemas.microsoft.com/office/drawing/2014/main" id="{F5CCAF19-43AB-FBCA-3CD3-3AFDDE1E2C63}"/>
              </a:ext>
            </a:extLst>
          </p:cNvPr>
          <p:cNvPicPr>
            <a:picLocks noChangeAspect="1"/>
          </p:cNvPicPr>
          <p:nvPr/>
        </p:nvPicPr>
        <p:blipFill>
          <a:blip r:embed="rId3"/>
          <a:srcRect l="24074" t="4142" r="24074" b="3000"/>
          <a:stretch/>
        </p:blipFill>
        <p:spPr>
          <a:xfrm>
            <a:off x="4876800" y="1524000"/>
            <a:ext cx="4258463" cy="4236720"/>
          </a:xfrm>
          <a:prstGeom prst="rect">
            <a:avLst/>
          </a:prstGeom>
        </p:spPr>
      </p:pic>
    </p:spTree>
    <p:extLst>
      <p:ext uri="{BB962C8B-B14F-4D97-AF65-F5344CB8AC3E}">
        <p14:creationId xmlns:p14="http://schemas.microsoft.com/office/powerpoint/2010/main" val="1640968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E81F7-4BD4-3D08-73E5-84B78044BF77}"/>
              </a:ext>
            </a:extLst>
          </p:cNvPr>
          <p:cNvSpPr>
            <a:spLocks noGrp="1"/>
          </p:cNvSpPr>
          <p:nvPr>
            <p:ph type="title"/>
          </p:nvPr>
        </p:nvSpPr>
        <p:spPr/>
        <p:txBody>
          <a:bodyPr/>
          <a:lstStyle/>
          <a:p>
            <a:r>
              <a:rPr lang="en-US" dirty="0"/>
              <a:t>Physical Properties of Soil</a:t>
            </a:r>
            <a:r>
              <a:rPr lang="en-US" sz="1400" baseline="-25000" dirty="0"/>
              <a:t>2</a:t>
            </a:r>
          </a:p>
        </p:txBody>
      </p:sp>
      <p:sp>
        <p:nvSpPr>
          <p:cNvPr id="3" name="Content Placeholder 2">
            <a:extLst>
              <a:ext uri="{FF2B5EF4-FFF2-40B4-BE49-F238E27FC236}">
                <a16:creationId xmlns:a16="http://schemas.microsoft.com/office/drawing/2014/main" id="{571FA3CB-6B9B-F174-10B5-40903C7CE09B}"/>
              </a:ext>
            </a:extLst>
          </p:cNvPr>
          <p:cNvSpPr>
            <a:spLocks noGrp="1"/>
          </p:cNvSpPr>
          <p:nvPr>
            <p:ph idx="1"/>
          </p:nvPr>
        </p:nvSpPr>
        <p:spPr/>
        <p:txBody>
          <a:bodyPr/>
          <a:lstStyle/>
          <a:p>
            <a:r>
              <a:rPr lang="en-US" dirty="0"/>
              <a:t>Some soils may have additional layers or lack one of the layers.</a:t>
            </a:r>
          </a:p>
          <a:p>
            <a:endParaRPr lang="en-US" dirty="0"/>
          </a:p>
          <a:p>
            <a:r>
              <a:rPr lang="en-US" dirty="0"/>
              <a:t>In general, immature soils may have O, A and C horizons, where mature soils display all these plus additional layers. </a:t>
            </a:r>
          </a:p>
        </p:txBody>
      </p:sp>
      <p:sp>
        <p:nvSpPr>
          <p:cNvPr id="7" name="TextBox 6">
            <a:extLst>
              <a:ext uri="{FF2B5EF4-FFF2-40B4-BE49-F238E27FC236}">
                <a16:creationId xmlns:a16="http://schemas.microsoft.com/office/drawing/2014/main" id="{AD0EEDCE-2759-8AEF-1A6B-369714AD8F93}"/>
              </a:ext>
            </a:extLst>
          </p:cNvPr>
          <p:cNvSpPr txBox="1"/>
          <p:nvPr/>
        </p:nvSpPr>
        <p:spPr>
          <a:xfrm>
            <a:off x="5638800" y="1811509"/>
            <a:ext cx="1828800" cy="307777"/>
          </a:xfrm>
          <a:prstGeom prst="rect">
            <a:avLst/>
          </a:prstGeom>
          <a:noFill/>
        </p:spPr>
        <p:txBody>
          <a:bodyPr wrap="square" rtlCol="0">
            <a:spAutoFit/>
          </a:bodyPr>
          <a:lstStyle/>
          <a:p>
            <a:pPr algn="ctr"/>
            <a:r>
              <a:rPr lang="en-US" sz="1400" b="1" dirty="0"/>
              <a:t>31.1 Figure 10</a:t>
            </a:r>
          </a:p>
        </p:txBody>
      </p:sp>
      <p:pic>
        <p:nvPicPr>
          <p:cNvPr id="9" name="Content Placeholder 4" descr="A photograph shows the different horizons in the soil of a cliff in the Czech Republic.">
            <a:extLst>
              <a:ext uri="{FF2B5EF4-FFF2-40B4-BE49-F238E27FC236}">
                <a16:creationId xmlns:a16="http://schemas.microsoft.com/office/drawing/2014/main" id="{58876AE3-9865-417B-7B07-C47939FA02E3}"/>
              </a:ext>
            </a:extLst>
          </p:cNvPr>
          <p:cNvPicPr>
            <a:picLocks noChangeAspect="1"/>
          </p:cNvPicPr>
          <p:nvPr/>
        </p:nvPicPr>
        <p:blipFill>
          <a:blip r:embed="rId3"/>
          <a:srcRect l="12037" t="5333" r="12037" b="4667"/>
          <a:stretch/>
        </p:blipFill>
        <p:spPr>
          <a:xfrm>
            <a:off x="4392105" y="2093362"/>
            <a:ext cx="4397023" cy="2895600"/>
          </a:xfrm>
          <a:prstGeom prst="rect">
            <a:avLst/>
          </a:prstGeom>
        </p:spPr>
      </p:pic>
    </p:spTree>
    <p:extLst>
      <p:ext uri="{BB962C8B-B14F-4D97-AF65-F5344CB8AC3E}">
        <p14:creationId xmlns:p14="http://schemas.microsoft.com/office/powerpoint/2010/main" val="18849898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2</a:t>
            </a:r>
          </a:p>
        </p:txBody>
      </p:sp>
      <p:sp>
        <p:nvSpPr>
          <p:cNvPr id="3" name="Content Placeholder 2">
            <a:extLst>
              <a:ext uri="{FF2B5EF4-FFF2-40B4-BE49-F238E27FC236}">
                <a16:creationId xmlns:a16="http://schemas.microsoft.com/office/drawing/2014/main" id="{0D54836E-1DE3-02CC-70C3-EB5C16CF3F62}"/>
              </a:ext>
              <a:ext uri="{C183D7F6-B498-43B3-948B-1728B52AA6E4}">
                <adec:decorative xmlns:adec="http://schemas.microsoft.com/office/drawing/2017/decorative" val="1"/>
              </a:ext>
            </a:extLst>
          </p:cNvPr>
          <p:cNvSpPr>
            <a:spLocks noGrp="1"/>
          </p:cNvSpPr>
          <p:nvPr>
            <p:ph idx="1"/>
          </p:nvPr>
        </p:nvSpPr>
        <p:spPr>
          <a:xfrm>
            <a:off x="457200" y="1280160"/>
            <a:ext cx="8229600" cy="4663440"/>
          </a:xfrm>
        </p:spPr>
        <p:txBody>
          <a:bodyPr>
            <a:normAutofit/>
          </a:bodyPr>
          <a:lstStyle/>
          <a:p>
            <a:r>
              <a:rPr lang="en-US" dirty="0"/>
              <a:t> </a:t>
            </a:r>
          </a:p>
        </p:txBody>
      </p:sp>
      <p:sp>
        <p:nvSpPr>
          <p:cNvPr id="8" name="TextBox 7">
            <a:extLst>
              <a:ext uri="{FF2B5EF4-FFF2-40B4-BE49-F238E27FC236}">
                <a16:creationId xmlns:a16="http://schemas.microsoft.com/office/drawing/2014/main" id="{A7B6F686-723E-E260-7C3C-CF580DC606E5}"/>
              </a:ext>
            </a:extLst>
          </p:cNvPr>
          <p:cNvSpPr txBox="1"/>
          <p:nvPr/>
        </p:nvSpPr>
        <p:spPr>
          <a:xfrm>
            <a:off x="457200" y="1371600"/>
            <a:ext cx="5029200" cy="4678204"/>
          </a:xfrm>
          <a:prstGeom prst="rect">
            <a:avLst/>
          </a:prstGeom>
          <a:noFill/>
        </p:spPr>
        <p:txBody>
          <a:bodyPr wrap="square" rtlCol="0">
            <a:spAutoFit/>
          </a:bodyPr>
          <a:lstStyle/>
          <a:p>
            <a:r>
              <a:rPr lang="en-US" sz="2800" dirty="0">
                <a:solidFill>
                  <a:schemeClr val="bg1"/>
                </a:solidFill>
              </a:rPr>
              <a:t>Career: Soil Scientist</a:t>
            </a:r>
          </a:p>
          <a:p>
            <a:pPr marL="457200" indent="-457200">
              <a:buFont typeface="Arial" panose="020B0604020202020204" pitchFamily="34" charset="0"/>
              <a:buChar char="•"/>
            </a:pPr>
            <a:r>
              <a:rPr lang="en-US" sz="2800" dirty="0">
                <a:solidFill>
                  <a:schemeClr val="bg1"/>
                </a:solidFill>
              </a:rPr>
              <a:t>A soil scientist studies all aspects of the soil, from morphology to chemical composition. </a:t>
            </a:r>
          </a:p>
          <a:p>
            <a:pPr marL="457200" indent="-457200">
              <a:buFont typeface="Arial" panose="020B0604020202020204" pitchFamily="34" charset="0"/>
              <a:buChar char="•"/>
            </a:pPr>
            <a:r>
              <a:rPr lang="en-US" sz="2800" dirty="0">
                <a:solidFill>
                  <a:schemeClr val="bg1"/>
                </a:solidFill>
              </a:rPr>
              <a:t>Soil scientists play a key role in understanding a soil's past, its present conditions and provide future recommendations for the soil. </a:t>
            </a:r>
          </a:p>
          <a:p>
            <a:endParaRPr lang="en-US" dirty="0"/>
          </a:p>
        </p:txBody>
      </p:sp>
      <p:sp>
        <p:nvSpPr>
          <p:cNvPr id="6" name="TextBox 5">
            <a:extLst>
              <a:ext uri="{FF2B5EF4-FFF2-40B4-BE49-F238E27FC236}">
                <a16:creationId xmlns:a16="http://schemas.microsoft.com/office/drawing/2014/main" id="{70AE3B89-8E54-F525-1FA9-4C0C1DCF6AFE}"/>
              </a:ext>
            </a:extLst>
          </p:cNvPr>
          <p:cNvSpPr txBox="1"/>
          <p:nvPr/>
        </p:nvSpPr>
        <p:spPr>
          <a:xfrm>
            <a:off x="5944213" y="1933238"/>
            <a:ext cx="1981200" cy="307777"/>
          </a:xfrm>
          <a:prstGeom prst="rect">
            <a:avLst/>
          </a:prstGeom>
          <a:noFill/>
        </p:spPr>
        <p:txBody>
          <a:bodyPr wrap="square" rtlCol="0">
            <a:spAutoFit/>
          </a:bodyPr>
          <a:lstStyle/>
          <a:p>
            <a:pPr algn="ctr"/>
            <a:r>
              <a:rPr lang="en-US" sz="1400" b="1" dirty="0">
                <a:solidFill>
                  <a:schemeClr val="bg1"/>
                </a:solidFill>
              </a:rPr>
              <a:t>31.1 Figure 11</a:t>
            </a:r>
          </a:p>
        </p:txBody>
      </p:sp>
      <p:pic>
        <p:nvPicPr>
          <p:cNvPr id="4" name="Content Placeholder 4" descr="A photograph shows a few soil scientists studying the layers in the soil at a research site.">
            <a:extLst>
              <a:ext uri="{FF2B5EF4-FFF2-40B4-BE49-F238E27FC236}">
                <a16:creationId xmlns:a16="http://schemas.microsoft.com/office/drawing/2014/main" id="{68101498-FC25-9B52-F346-2F0DA499FAF1}"/>
              </a:ext>
            </a:extLst>
          </p:cNvPr>
          <p:cNvPicPr>
            <a:picLocks noChangeAspect="1"/>
          </p:cNvPicPr>
          <p:nvPr/>
        </p:nvPicPr>
        <p:blipFill>
          <a:blip r:embed="rId3"/>
          <a:srcRect l="12036" t="5333" r="12038" b="4667"/>
          <a:stretch/>
        </p:blipFill>
        <p:spPr>
          <a:xfrm>
            <a:off x="5314857" y="2254697"/>
            <a:ext cx="3239911" cy="2133600"/>
          </a:xfrm>
          <a:prstGeom prst="rect">
            <a:avLst/>
          </a:prstGeom>
          <a:solidFill>
            <a:schemeClr val="accent1"/>
          </a:solidFill>
        </p:spPr>
      </p:pic>
      <p:sp>
        <p:nvSpPr>
          <p:cNvPr id="5" name="TextBox 4">
            <a:extLst>
              <a:ext uri="{FF2B5EF4-FFF2-40B4-BE49-F238E27FC236}">
                <a16:creationId xmlns:a16="http://schemas.microsoft.com/office/drawing/2014/main" id="{52EB8026-D18E-A7FB-D311-580DF0624413}"/>
              </a:ext>
            </a:extLst>
          </p:cNvPr>
          <p:cNvSpPr txBox="1"/>
          <p:nvPr/>
        </p:nvSpPr>
        <p:spPr>
          <a:xfrm>
            <a:off x="4648812" y="4401979"/>
            <a:ext cx="4572000" cy="246221"/>
          </a:xfrm>
          <a:prstGeom prst="rect">
            <a:avLst/>
          </a:prstGeom>
          <a:noFill/>
        </p:spPr>
        <p:txBody>
          <a:bodyPr wrap="square">
            <a:spAutoFit/>
          </a:bodyPr>
          <a:lstStyle/>
          <a:p>
            <a:pPr algn="ctr"/>
            <a:r>
              <a:rPr lang="en-US" sz="1000" dirty="0">
                <a:solidFill>
                  <a:schemeClr val="bg1"/>
                </a:solidFill>
              </a:rPr>
              <a:t>T. Grove, CSIRO on Wikimedia Commons. "Soil scientists."</a:t>
            </a:r>
          </a:p>
        </p:txBody>
      </p:sp>
    </p:spTree>
    <p:extLst>
      <p:ext uri="{BB962C8B-B14F-4D97-AF65-F5344CB8AC3E}">
        <p14:creationId xmlns:p14="http://schemas.microsoft.com/office/powerpoint/2010/main" val="3380420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1201EA-B25A-5FDD-14F6-35894D53B1C0}"/>
              </a:ext>
            </a:extLst>
          </p:cNvPr>
          <p:cNvSpPr>
            <a:spLocks noGrp="1"/>
          </p:cNvSpPr>
          <p:nvPr>
            <p:ph type="title"/>
          </p:nvPr>
        </p:nvSpPr>
        <p:spPr/>
        <p:txBody>
          <a:bodyPr/>
          <a:lstStyle/>
          <a:p>
            <a:r>
              <a:rPr lang="en-US" dirty="0"/>
              <a:t>Lesson 31.1 Figure 12</a:t>
            </a:r>
          </a:p>
        </p:txBody>
      </p:sp>
      <p:sp>
        <p:nvSpPr>
          <p:cNvPr id="3" name="TextBox 2">
            <a:extLst>
              <a:ext uri="{FF2B5EF4-FFF2-40B4-BE49-F238E27FC236}">
                <a16:creationId xmlns:a16="http://schemas.microsoft.com/office/drawing/2014/main" id="{E7BA2981-68DA-D473-EF74-142D717E2247}"/>
              </a:ext>
            </a:extLst>
          </p:cNvPr>
          <p:cNvSpPr txBox="1"/>
          <p:nvPr/>
        </p:nvSpPr>
        <p:spPr>
          <a:xfrm>
            <a:off x="1976437" y="5649646"/>
            <a:ext cx="5191125" cy="246221"/>
          </a:xfrm>
          <a:prstGeom prst="rect">
            <a:avLst/>
          </a:prstGeom>
          <a:noFill/>
        </p:spPr>
        <p:txBody>
          <a:bodyPr wrap="square">
            <a:spAutoFit/>
          </a:bodyPr>
          <a:lstStyle/>
          <a:p>
            <a:pPr algn="ctr"/>
            <a:r>
              <a:rPr lang="en-US" sz="1000" dirty="0"/>
              <a:t>Weaver, John E. (John Ernest) on Wikimedia Commons. "Ecological relations of roots."</a:t>
            </a:r>
          </a:p>
        </p:txBody>
      </p:sp>
      <p:pic>
        <p:nvPicPr>
          <p:cNvPr id="6" name="Content Placeholder 5" descr="Image displaying the intricate root systems of native prairie plants, spreading extensively throughout the soil and capable of interacting with multiple layers or horizons within the soil profile. These deep-reaching roots enable nutrient uptake, water absorption, and provide stability to the plants, contributing to the ecological resilience of native prairie ecosystems.">
            <a:extLst>
              <a:ext uri="{FF2B5EF4-FFF2-40B4-BE49-F238E27FC236}">
                <a16:creationId xmlns:a16="http://schemas.microsoft.com/office/drawing/2014/main" id="{457F16F9-2F9C-5F8F-30EF-E1F57BD69115}"/>
              </a:ext>
            </a:extLst>
          </p:cNvPr>
          <p:cNvPicPr>
            <a:picLocks noGrp="1" noChangeAspect="1"/>
          </p:cNvPicPr>
          <p:nvPr>
            <p:ph idx="1"/>
          </p:nvPr>
        </p:nvPicPr>
        <p:blipFill>
          <a:blip r:embed="rId3"/>
          <a:srcRect l="11111" t="3667" r="11111" b="3000"/>
          <a:stretch/>
        </p:blipFill>
        <p:spPr>
          <a:xfrm>
            <a:off x="1371599" y="1295400"/>
            <a:ext cx="6400800" cy="4267200"/>
          </a:xfrm>
        </p:spPr>
      </p:pic>
    </p:spTree>
    <p:extLst>
      <p:ext uri="{BB962C8B-B14F-4D97-AF65-F5344CB8AC3E}">
        <p14:creationId xmlns:p14="http://schemas.microsoft.com/office/powerpoint/2010/main" val="37909216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D573B-79EF-3E0D-955A-1173E8651F6A}"/>
              </a:ext>
            </a:extLst>
          </p:cNvPr>
          <p:cNvSpPr>
            <a:spLocks noGrp="1"/>
          </p:cNvSpPr>
          <p:nvPr>
            <p:ph type="title"/>
          </p:nvPr>
        </p:nvSpPr>
        <p:spPr/>
        <p:txBody>
          <a:bodyPr/>
          <a:lstStyle/>
          <a:p>
            <a:r>
              <a:rPr lang="en-US" dirty="0"/>
              <a:t>Summary </a:t>
            </a:r>
          </a:p>
        </p:txBody>
      </p:sp>
      <p:sp>
        <p:nvSpPr>
          <p:cNvPr id="3" name="Content Placeholder 2">
            <a:extLst>
              <a:ext uri="{FF2B5EF4-FFF2-40B4-BE49-F238E27FC236}">
                <a16:creationId xmlns:a16="http://schemas.microsoft.com/office/drawing/2014/main" id="{1D7DC892-B870-2383-DD05-08E2EBDDBCD1}"/>
              </a:ext>
            </a:extLst>
          </p:cNvPr>
          <p:cNvSpPr>
            <a:spLocks noGrp="1"/>
          </p:cNvSpPr>
          <p:nvPr>
            <p:ph idx="1"/>
          </p:nvPr>
        </p:nvSpPr>
        <p:spPr/>
        <p:txBody>
          <a:bodyPr>
            <a:normAutofit/>
          </a:bodyPr>
          <a:lstStyle/>
          <a:p>
            <a:pPr marL="457200" indent="-457200">
              <a:buFont typeface="Arial" panose="020B0604020202020204" pitchFamily="34" charset="0"/>
              <a:buChar char="•"/>
            </a:pPr>
            <a:r>
              <a:rPr lang="en-US" dirty="0"/>
              <a:t>Plants absorb essential macronutrients, micronutrient and water through their root system, and carbon dioxide from the environment. </a:t>
            </a:r>
          </a:p>
          <a:p>
            <a:pPr marL="457200" indent="-457200">
              <a:buFont typeface="Arial" panose="020B0604020202020204" pitchFamily="34" charset="0"/>
              <a:buChar char="•"/>
            </a:pPr>
            <a:r>
              <a:rPr lang="en-US" dirty="0"/>
              <a:t>Soil quality depends on the chemical composition of the soil, topography, presence of living organisms, climate and time. </a:t>
            </a:r>
          </a:p>
          <a:p>
            <a:pPr marL="457200" indent="-457200">
              <a:buFont typeface="Arial" panose="020B0604020202020204" pitchFamily="34" charset="0"/>
              <a:buChar char="•"/>
            </a:pPr>
            <a:r>
              <a:rPr lang="en-US" dirty="0"/>
              <a:t>Factors which affect soil formation are parent material, climate, topography, biological factors and time. </a:t>
            </a:r>
          </a:p>
        </p:txBody>
      </p:sp>
    </p:spTree>
    <p:extLst>
      <p:ext uri="{BB962C8B-B14F-4D97-AF65-F5344CB8AC3E}">
        <p14:creationId xmlns:p14="http://schemas.microsoft.com/office/powerpoint/2010/main" val="2965851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Plant Nutrients and Soil </a:t>
            </a:r>
          </a:p>
        </p:txBody>
      </p:sp>
      <p:sp>
        <p:nvSpPr>
          <p:cNvPr id="11267" name="Rectangle 3"/>
          <p:cNvSpPr>
            <a:spLocks noGrp="1"/>
          </p:cNvSpPr>
          <p:nvPr>
            <p:ph idx="1"/>
          </p:nvPr>
        </p:nvSpPr>
        <p:spPr>
          <a:xfrm>
            <a:off x="457200" y="1280159"/>
            <a:ext cx="8229600" cy="2138207"/>
          </a:xfrm>
          <a:prstGeom prst="rect">
            <a:avLst/>
          </a:prstGeom>
        </p:spPr>
        <p:txBody>
          <a:bodyPr>
            <a:normAutofit fontScale="77500" lnSpcReduction="20000"/>
          </a:bodyPr>
          <a:lstStyle/>
          <a:p>
            <a:pPr marL="0" indent="0">
              <a:buNone/>
              <a:tabLst>
                <a:tab pos="461963" algn="l"/>
              </a:tabLst>
            </a:pPr>
            <a:r>
              <a:rPr lang="en-US" dirty="0">
                <a:solidFill>
                  <a:schemeClr val="tx1"/>
                </a:solidFill>
              </a:rPr>
              <a:t>For plants to be able to grow and develop into mature, fruit-bearing plants, many requirements must be met, and many events coordinated. </a:t>
            </a:r>
          </a:p>
          <a:p>
            <a:pPr marL="0" indent="0">
              <a:buNone/>
              <a:tabLst>
                <a:tab pos="461963" algn="l"/>
              </a:tabLst>
            </a:pPr>
            <a:r>
              <a:rPr lang="en-US" dirty="0">
                <a:solidFill>
                  <a:schemeClr val="tx1"/>
                </a:solidFill>
              </a:rPr>
              <a:t>	</a:t>
            </a:r>
            <a:r>
              <a:rPr lang="en-US" i="0" dirty="0">
                <a:solidFill>
                  <a:schemeClr val="tx1"/>
                </a:solidFill>
              </a:rPr>
              <a:t>Soil quality and climate are major determinates in pant distribution and growth. </a:t>
            </a:r>
          </a:p>
          <a:p>
            <a:pPr marL="457200" indent="-457200">
              <a:buFont typeface="Arial" panose="020B0604020202020204" pitchFamily="34" charset="0"/>
              <a:buChar char="•"/>
              <a:tabLst>
                <a:tab pos="461963" algn="l"/>
              </a:tabLst>
            </a:pPr>
            <a:r>
              <a:rPr lang="en-US" dirty="0">
                <a:solidFill>
                  <a:schemeClr val="tx1"/>
                </a:solidFill>
              </a:rPr>
              <a:t>The combination of soil nutrients, water and carbon dioxide, along with sunlight are required for growth.</a:t>
            </a:r>
            <a:endParaRPr lang="en-US" i="0" dirty="0">
              <a:solidFill>
                <a:schemeClr val="tx1"/>
              </a:solidFill>
            </a:endParaRPr>
          </a:p>
          <a:p>
            <a:pPr marL="0" indent="3175">
              <a:spcBef>
                <a:spcPts val="1200"/>
              </a:spcBef>
              <a:buFont typeface="Courier New" pitchFamily="49" charset="0"/>
              <a:buNone/>
              <a:tabLst>
                <a:tab pos="457200" algn="l"/>
              </a:tabLst>
            </a:pPr>
            <a:endParaRPr lang="en-US" dirty="0">
              <a:solidFill>
                <a:srgbClr val="0000FF"/>
              </a:solidFill>
            </a:endParaRPr>
          </a:p>
        </p:txBody>
      </p:sp>
      <p:pic>
        <p:nvPicPr>
          <p:cNvPr id="2" name="Content Placeholder 5" descr="Two images: (a) shows a squash seedling; (b) shows squash fruit in a variety of colors.">
            <a:extLst>
              <a:ext uri="{FF2B5EF4-FFF2-40B4-BE49-F238E27FC236}">
                <a16:creationId xmlns:a16="http://schemas.microsoft.com/office/drawing/2014/main" id="{5596A8AF-D1F8-34AB-00D3-26A89329B2C9}"/>
              </a:ext>
            </a:extLst>
          </p:cNvPr>
          <p:cNvPicPr>
            <a:picLocks noChangeAspect="1"/>
          </p:cNvPicPr>
          <p:nvPr/>
        </p:nvPicPr>
        <p:blipFill>
          <a:blip r:embed="rId3"/>
          <a:srcRect t="5333" b="26333"/>
          <a:stretch/>
        </p:blipFill>
        <p:spPr>
          <a:xfrm>
            <a:off x="1514959" y="3429000"/>
            <a:ext cx="6114080" cy="2321086"/>
          </a:xfrm>
          <a:prstGeom prst="rect">
            <a:avLst/>
          </a:prstGeom>
        </p:spPr>
      </p:pic>
      <p:sp>
        <p:nvSpPr>
          <p:cNvPr id="4" name="TextBox 3">
            <a:extLst>
              <a:ext uri="{FF2B5EF4-FFF2-40B4-BE49-F238E27FC236}">
                <a16:creationId xmlns:a16="http://schemas.microsoft.com/office/drawing/2014/main" id="{4313043A-0102-9124-660A-1B2100B156AF}"/>
              </a:ext>
            </a:extLst>
          </p:cNvPr>
          <p:cNvSpPr txBox="1"/>
          <p:nvPr/>
        </p:nvSpPr>
        <p:spPr>
          <a:xfrm>
            <a:off x="1745455" y="5712023"/>
            <a:ext cx="5653088" cy="307777"/>
          </a:xfrm>
          <a:prstGeom prst="rect">
            <a:avLst/>
          </a:prstGeom>
          <a:noFill/>
        </p:spPr>
        <p:txBody>
          <a:bodyPr wrap="square" rtlCol="0">
            <a:spAutoFit/>
          </a:bodyPr>
          <a:lstStyle/>
          <a:p>
            <a:pPr algn="ctr"/>
            <a:r>
              <a:rPr lang="en-US" sz="1400" b="1" dirty="0"/>
              <a:t>30.1 Figure 1: </a:t>
            </a:r>
            <a:r>
              <a:rPr lang="en-US" sz="1400" dirty="0"/>
              <a:t>(a) squash seedling and (b) squash fruit</a:t>
            </a:r>
          </a:p>
        </p:txBody>
      </p:sp>
      <p:sp>
        <p:nvSpPr>
          <p:cNvPr id="5" name="TextBox 4">
            <a:extLst>
              <a:ext uri="{FF2B5EF4-FFF2-40B4-BE49-F238E27FC236}">
                <a16:creationId xmlns:a16="http://schemas.microsoft.com/office/drawing/2014/main" id="{669A9990-E25E-ECA7-7A4A-4060009A0E1D}"/>
              </a:ext>
            </a:extLst>
          </p:cNvPr>
          <p:cNvSpPr txBox="1"/>
          <p:nvPr/>
        </p:nvSpPr>
        <p:spPr>
          <a:xfrm>
            <a:off x="2285999" y="5985969"/>
            <a:ext cx="4572000" cy="400110"/>
          </a:xfrm>
          <a:prstGeom prst="rect">
            <a:avLst/>
          </a:prstGeom>
          <a:noFill/>
        </p:spPr>
        <p:txBody>
          <a:bodyPr wrap="square">
            <a:spAutoFit/>
          </a:bodyPr>
          <a:lstStyle/>
          <a:p>
            <a:pPr algn="ctr"/>
            <a:r>
              <a:rPr lang="en-US" sz="1000" dirty="0"/>
              <a:t>Juliancolton on Wikimedia Commons. "Giant squash plant seedling."</a:t>
            </a:r>
          </a:p>
          <a:p>
            <a:pPr algn="ctr"/>
            <a:r>
              <a:rPr lang="en-US" sz="1000" dirty="0"/>
              <a:t>Californiacondor on Wikimedia Commons. "Winter squashes."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59D1-CC1E-D743-F8C5-64F3916DB8C6}"/>
              </a:ext>
            </a:extLst>
          </p:cNvPr>
          <p:cNvSpPr>
            <a:spLocks noGrp="1"/>
          </p:cNvSpPr>
          <p:nvPr>
            <p:ph type="title"/>
          </p:nvPr>
        </p:nvSpPr>
        <p:spPr/>
        <p:txBody>
          <a:bodyPr/>
          <a:lstStyle/>
          <a:p>
            <a:r>
              <a:rPr lang="en-US" dirty="0"/>
              <a:t>The Chemical Composition of Plants</a:t>
            </a:r>
            <a:r>
              <a:rPr lang="en-US" sz="1400" baseline="-25000" dirty="0"/>
              <a:t>1</a:t>
            </a:r>
            <a:r>
              <a:rPr lang="en-US" dirty="0"/>
              <a:t> </a:t>
            </a:r>
          </a:p>
        </p:txBody>
      </p:sp>
      <p:sp>
        <p:nvSpPr>
          <p:cNvPr id="3" name="Content Placeholder 2">
            <a:extLst>
              <a:ext uri="{FF2B5EF4-FFF2-40B4-BE49-F238E27FC236}">
                <a16:creationId xmlns:a16="http://schemas.microsoft.com/office/drawing/2014/main" id="{80B3AB4A-6A73-FBC6-3526-1F0E57E5A3BA}"/>
              </a:ext>
            </a:extLst>
          </p:cNvPr>
          <p:cNvSpPr>
            <a:spLocks noGrp="1"/>
          </p:cNvSpPr>
          <p:nvPr>
            <p:ph idx="1"/>
          </p:nvPr>
        </p:nvSpPr>
        <p:spPr/>
        <p:txBody>
          <a:bodyPr>
            <a:normAutofit fontScale="92500" lnSpcReduction="20000"/>
          </a:bodyPr>
          <a:lstStyle/>
          <a:p>
            <a:r>
              <a:rPr lang="en-US" dirty="0"/>
              <a:t>80</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90% of a plant's volume is water. </a:t>
            </a:r>
          </a:p>
          <a:p>
            <a:pPr marL="457200" indent="-457200">
              <a:buFont typeface="Arial" panose="020B0604020202020204" pitchFamily="34" charset="0"/>
              <a:buChar char="•"/>
            </a:pPr>
            <a:r>
              <a:rPr lang="en-US" dirty="0"/>
              <a:t>Plants absorb water from the soil through the root hairs and transports it up to the leaves through the xylem. </a:t>
            </a:r>
          </a:p>
          <a:p>
            <a:pPr marL="457200" indent="-457200">
              <a:buFont typeface="Arial" panose="020B0604020202020204" pitchFamily="34" charset="0"/>
              <a:buChar char="•"/>
            </a:pPr>
            <a:r>
              <a:rPr lang="en-US" dirty="0"/>
              <a:t>Plants need water to support cell structure, metabolic function, carry nutrients and for photosynthesis. </a:t>
            </a:r>
          </a:p>
        </p:txBody>
      </p:sp>
      <p:sp>
        <p:nvSpPr>
          <p:cNvPr id="7" name="TextBox 6">
            <a:extLst>
              <a:ext uri="{FF2B5EF4-FFF2-40B4-BE49-F238E27FC236}">
                <a16:creationId xmlns:a16="http://schemas.microsoft.com/office/drawing/2014/main" id="{8495EDD6-E94F-C385-B7F6-468A71C79212}"/>
              </a:ext>
            </a:extLst>
          </p:cNvPr>
          <p:cNvSpPr txBox="1"/>
          <p:nvPr/>
        </p:nvSpPr>
        <p:spPr>
          <a:xfrm>
            <a:off x="6019800" y="1242705"/>
            <a:ext cx="1676400" cy="307777"/>
          </a:xfrm>
          <a:prstGeom prst="rect">
            <a:avLst/>
          </a:prstGeom>
          <a:noFill/>
        </p:spPr>
        <p:txBody>
          <a:bodyPr wrap="square" rtlCol="0">
            <a:spAutoFit/>
          </a:bodyPr>
          <a:lstStyle/>
          <a:p>
            <a:pPr algn="ctr"/>
            <a:r>
              <a:rPr lang="en-US" sz="1400" b="1" dirty="0"/>
              <a:t>31.1 Figure 2</a:t>
            </a:r>
          </a:p>
        </p:txBody>
      </p:sp>
      <p:pic>
        <p:nvPicPr>
          <p:cNvPr id="8" name="Content Placeholder 5" descr="Illustration shows a root tip. The tip of the root is bare, and hairs grow further up. A cross section at the top of the root reveals xylem tissue interspersed by four ovals containing phloem at the periphery. At the base of the root tip the root cap can be seen. The area of dividing cells is above the root cap.">
            <a:extLst>
              <a:ext uri="{FF2B5EF4-FFF2-40B4-BE49-F238E27FC236}">
                <a16:creationId xmlns:a16="http://schemas.microsoft.com/office/drawing/2014/main" id="{FBB609BD-02E9-8E6B-5240-3078DE6156AD}"/>
              </a:ext>
            </a:extLst>
          </p:cNvPr>
          <p:cNvPicPr>
            <a:picLocks noChangeAspect="1"/>
          </p:cNvPicPr>
          <p:nvPr/>
        </p:nvPicPr>
        <p:blipFill>
          <a:blip r:embed="rId3"/>
          <a:srcRect l="32407" t="3667" r="32408" b="3000"/>
          <a:stretch/>
        </p:blipFill>
        <p:spPr>
          <a:xfrm>
            <a:off x="5372100" y="1548849"/>
            <a:ext cx="2971800" cy="4379495"/>
          </a:xfrm>
          <a:prstGeom prst="rect">
            <a:avLst/>
          </a:prstGeom>
        </p:spPr>
      </p:pic>
    </p:spTree>
    <p:extLst>
      <p:ext uri="{BB962C8B-B14F-4D97-AF65-F5344CB8AC3E}">
        <p14:creationId xmlns:p14="http://schemas.microsoft.com/office/powerpoint/2010/main" val="176985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F5E26E-FC1B-5B83-BA7D-86450F82CCEE}"/>
              </a:ext>
            </a:extLst>
          </p:cNvPr>
          <p:cNvSpPr>
            <a:spLocks noGrp="1"/>
          </p:cNvSpPr>
          <p:nvPr>
            <p:ph type="title"/>
          </p:nvPr>
        </p:nvSpPr>
        <p:spPr/>
        <p:txBody>
          <a:bodyPr/>
          <a:lstStyle/>
          <a:p>
            <a:r>
              <a:rPr lang="en-US" dirty="0"/>
              <a:t>Chemical Composition of Plants </a:t>
            </a:r>
          </a:p>
        </p:txBody>
      </p:sp>
      <p:sp>
        <p:nvSpPr>
          <p:cNvPr id="6" name="Content Placeholder 5">
            <a:extLst>
              <a:ext uri="{FF2B5EF4-FFF2-40B4-BE49-F238E27FC236}">
                <a16:creationId xmlns:a16="http://schemas.microsoft.com/office/drawing/2014/main" id="{0569EBD0-59BE-A6F2-48B9-F808D48A209E}"/>
              </a:ext>
            </a:extLst>
          </p:cNvPr>
          <p:cNvSpPr>
            <a:spLocks noGrp="1"/>
          </p:cNvSpPr>
          <p:nvPr>
            <p:ph idx="1"/>
          </p:nvPr>
        </p:nvSpPr>
        <p:spPr>
          <a:xfrm>
            <a:off x="457200" y="1280160"/>
            <a:ext cx="8229600" cy="4663440"/>
          </a:xfrm>
        </p:spPr>
        <p:txBody>
          <a:bodyPr>
            <a:normAutofit lnSpcReduction="10000"/>
          </a:bodyPr>
          <a:lstStyle/>
          <a:p>
            <a:r>
              <a:rPr lang="en-US" dirty="0"/>
              <a:t>Plants need nutrients to sustain life. There are two types of nutrients: </a:t>
            </a:r>
          </a:p>
          <a:p>
            <a:pPr marL="457200" indent="-457200">
              <a:buFont typeface="Arial" panose="020B0604020202020204" pitchFamily="34" charset="0"/>
              <a:buChar char="•"/>
            </a:pPr>
            <a:r>
              <a:rPr lang="en-US" dirty="0"/>
              <a:t> </a:t>
            </a:r>
            <a:r>
              <a:rPr lang="en-US" b="1" dirty="0"/>
              <a:t>Organic nutrients</a:t>
            </a:r>
            <a:r>
              <a:rPr lang="en-US" dirty="0"/>
              <a:t>: compounds that contain a carbon-carbon bond or carbon hydrogen bond. </a:t>
            </a:r>
          </a:p>
          <a:p>
            <a:pPr marL="1200150" lvl="1" indent="-457200">
              <a:buFont typeface="Arial" panose="020B0604020202020204" pitchFamily="34" charset="0"/>
              <a:buChar char="•"/>
            </a:pPr>
            <a:r>
              <a:rPr lang="en-US" dirty="0"/>
              <a:t>Examples are carbohydrates, lipids, proteins and nucleic acids</a:t>
            </a:r>
          </a:p>
          <a:p>
            <a:pPr marL="457200" indent="-457200">
              <a:buFont typeface="Arial" panose="020B0604020202020204" pitchFamily="34" charset="0"/>
              <a:buChar char="•"/>
            </a:pPr>
            <a:r>
              <a:rPr lang="en-US" b="1" dirty="0"/>
              <a:t>Inorganic Compounds</a:t>
            </a:r>
            <a:r>
              <a:rPr lang="en-US" dirty="0"/>
              <a:t>: compounds which do not have a carbon-carbon bond or carbon-hydrogen bond. </a:t>
            </a:r>
          </a:p>
          <a:p>
            <a:pPr marL="1200150" lvl="1" indent="-457200">
              <a:buFont typeface="Arial" panose="020B0604020202020204" pitchFamily="34" charset="0"/>
              <a:buChar char="•"/>
            </a:pPr>
            <a:r>
              <a:rPr lang="en-US" dirty="0"/>
              <a:t>Examples are nitrogen and potassium. </a:t>
            </a:r>
          </a:p>
        </p:txBody>
      </p:sp>
    </p:spTree>
    <p:extLst>
      <p:ext uri="{BB962C8B-B14F-4D97-AF65-F5344CB8AC3E}">
        <p14:creationId xmlns:p14="http://schemas.microsoft.com/office/powerpoint/2010/main" val="570388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1F34A-8A89-5C4B-2C36-25BE8839B610}"/>
              </a:ext>
            </a:extLst>
          </p:cNvPr>
          <p:cNvSpPr>
            <a:spLocks noGrp="1"/>
          </p:cNvSpPr>
          <p:nvPr>
            <p:ph type="title"/>
          </p:nvPr>
        </p:nvSpPr>
        <p:spPr/>
        <p:txBody>
          <a:bodyPr/>
          <a:lstStyle/>
          <a:p>
            <a:r>
              <a:rPr lang="en-US" dirty="0"/>
              <a:t>Think It Through</a:t>
            </a:r>
            <a:r>
              <a:rPr lang="en-US" sz="1400" baseline="-25000" dirty="0"/>
              <a:t>1</a:t>
            </a:r>
            <a:endParaRPr lang="en-US" dirty="0"/>
          </a:p>
        </p:txBody>
      </p:sp>
      <p:sp>
        <p:nvSpPr>
          <p:cNvPr id="3" name="Content Placeholder 2">
            <a:extLst>
              <a:ext uri="{FF2B5EF4-FFF2-40B4-BE49-F238E27FC236}">
                <a16:creationId xmlns:a16="http://schemas.microsoft.com/office/drawing/2014/main" id="{306D8945-8DAC-FE06-1423-1A7F6FDFCF8A}"/>
              </a:ext>
            </a:extLst>
          </p:cNvPr>
          <p:cNvSpPr>
            <a:spLocks noGrp="1"/>
          </p:cNvSpPr>
          <p:nvPr>
            <p:ph idx="1"/>
          </p:nvPr>
        </p:nvSpPr>
        <p:spPr/>
        <p:txBody>
          <a:bodyPr/>
          <a:lstStyle/>
          <a:p>
            <a:r>
              <a:rPr lang="en-US" dirty="0"/>
              <a:t>Identify the substances described in the following table as </a:t>
            </a:r>
            <a:r>
              <a:rPr lang="en-US" i="1" dirty="0"/>
              <a:t>organic</a:t>
            </a:r>
            <a:r>
              <a:rPr lang="en-US" dirty="0"/>
              <a:t> or </a:t>
            </a:r>
            <a:r>
              <a:rPr lang="en-US" i="1" dirty="0"/>
              <a:t>inorganic</a:t>
            </a:r>
            <a:r>
              <a:rPr lang="en-US" dirty="0"/>
              <a:t>. </a:t>
            </a:r>
          </a:p>
          <a:p>
            <a:pPr marL="457200" indent="-457200">
              <a:buFont typeface="Arial" panose="020B0604020202020204" pitchFamily="34" charset="0"/>
              <a:buChar char="•"/>
            </a:pPr>
            <a:r>
              <a:rPr lang="en-US" dirty="0"/>
              <a:t>Cellulose is a carbohydrate produced by plants.</a:t>
            </a:r>
          </a:p>
          <a:p>
            <a:pPr marL="457200" indent="-457200">
              <a:buFont typeface="Arial" panose="020B0604020202020204" pitchFamily="34" charset="0"/>
              <a:buChar char="•"/>
            </a:pPr>
            <a:r>
              <a:rPr lang="en-US" dirty="0"/>
              <a:t>Calcium (Ca) is an element found in soil.</a:t>
            </a:r>
          </a:p>
          <a:p>
            <a:pPr marL="457200" indent="-457200">
              <a:buFont typeface="Arial" panose="020B0604020202020204" pitchFamily="34" charset="0"/>
              <a:buChar char="•"/>
            </a:pPr>
            <a:r>
              <a:rPr lang="en-US" dirty="0"/>
              <a:t>Nitrate (NO</a:t>
            </a:r>
            <a:r>
              <a:rPr lang="en-US" baseline="-25000" dirty="0"/>
              <a:t>3</a:t>
            </a:r>
            <a:r>
              <a:rPr lang="en-US" baseline="30000" dirty="0"/>
              <a:t>2-</a:t>
            </a:r>
            <a:r>
              <a:rPr lang="en-US" dirty="0"/>
              <a:t>) is a compound produced by soil bacteria.</a:t>
            </a:r>
          </a:p>
          <a:p>
            <a:pPr marL="457200" indent="-457200">
              <a:buFont typeface="Arial" panose="020B0604020202020204" pitchFamily="34" charset="0"/>
              <a:buChar char="•"/>
            </a:pPr>
            <a:r>
              <a:rPr lang="en-US" dirty="0"/>
              <a:t>Phosphate (PO</a:t>
            </a:r>
            <a:r>
              <a:rPr lang="en-US" baseline="-25000" dirty="0"/>
              <a:t>4</a:t>
            </a:r>
            <a:r>
              <a:rPr lang="en-US" baseline="30000" dirty="0"/>
              <a:t>3-</a:t>
            </a:r>
            <a:r>
              <a:rPr lang="en-US" dirty="0"/>
              <a:t>) is a phosphorus-containing compound found in minerals.</a:t>
            </a:r>
          </a:p>
        </p:txBody>
      </p:sp>
    </p:spTree>
    <p:extLst>
      <p:ext uri="{BB962C8B-B14F-4D97-AF65-F5344CB8AC3E}">
        <p14:creationId xmlns:p14="http://schemas.microsoft.com/office/powerpoint/2010/main" val="1885308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2A268-F975-F5F0-535D-B9DAF8249214}"/>
              </a:ext>
            </a:extLst>
          </p:cNvPr>
          <p:cNvSpPr>
            <a:spLocks noGrp="1"/>
          </p:cNvSpPr>
          <p:nvPr>
            <p:ph type="title"/>
          </p:nvPr>
        </p:nvSpPr>
        <p:spPr/>
        <p:txBody>
          <a:bodyPr/>
          <a:lstStyle/>
          <a:p>
            <a:r>
              <a:rPr lang="en-US" dirty="0"/>
              <a:t>Essential Nutrients</a:t>
            </a:r>
            <a:endParaRPr lang="en-US" sz="1400" baseline="-25000" dirty="0"/>
          </a:p>
        </p:txBody>
      </p:sp>
      <p:sp>
        <p:nvSpPr>
          <p:cNvPr id="3" name="Content Placeholder 2">
            <a:extLst>
              <a:ext uri="{FF2B5EF4-FFF2-40B4-BE49-F238E27FC236}">
                <a16:creationId xmlns:a16="http://schemas.microsoft.com/office/drawing/2014/main" id="{298C9294-EC72-7CB4-5632-58C73494EC22}"/>
              </a:ext>
            </a:extLst>
          </p:cNvPr>
          <p:cNvSpPr>
            <a:spLocks noGrp="1"/>
          </p:cNvSpPr>
          <p:nvPr>
            <p:ph idx="1"/>
          </p:nvPr>
        </p:nvSpPr>
        <p:spPr/>
        <p:txBody>
          <a:bodyPr>
            <a:normAutofit fontScale="77500" lnSpcReduction="20000"/>
          </a:bodyPr>
          <a:lstStyle/>
          <a:p>
            <a:r>
              <a:rPr lang="en-US" dirty="0"/>
              <a:t>Plants require light, water, and about 20 elements (essential nutrients) to support all biochemical needs. </a:t>
            </a:r>
          </a:p>
          <a:p>
            <a:r>
              <a:rPr lang="en-US" dirty="0"/>
              <a:t>To be an essential nutrient it must meet the three criteria: </a:t>
            </a:r>
          </a:p>
          <a:p>
            <a:pPr marL="457200" indent="-457200">
              <a:buFont typeface="Arial" panose="020B0604020202020204" pitchFamily="34" charset="0"/>
              <a:buChar char="•"/>
            </a:pPr>
            <a:r>
              <a:rPr lang="en-US" dirty="0"/>
              <a:t>A plant cannot complete its life cycle without the element. </a:t>
            </a:r>
          </a:p>
          <a:p>
            <a:pPr marL="457200" indent="-457200">
              <a:buFont typeface="Arial" panose="020B0604020202020204" pitchFamily="34" charset="0"/>
              <a:buChar char="•"/>
            </a:pPr>
            <a:r>
              <a:rPr lang="en-US" dirty="0"/>
              <a:t>No other element can perform the function of the element. </a:t>
            </a:r>
          </a:p>
          <a:p>
            <a:pPr marL="457200" indent="-457200">
              <a:buFont typeface="Arial" panose="020B0604020202020204" pitchFamily="34" charset="0"/>
              <a:buChar char="•"/>
            </a:pPr>
            <a:r>
              <a:rPr lang="en-US" dirty="0"/>
              <a:t>The element is directly involved in plant nutrition. </a:t>
            </a:r>
          </a:p>
        </p:txBody>
      </p:sp>
      <p:pic>
        <p:nvPicPr>
          <p:cNvPr id="9" name="Content Placeholder 5" descr="Image (a) displays chlorophyll. Magnesium is an essential component of chlorophyll which is a pigment responsible for photosynthesis. Image (b) displays RuBisCo. Magnesium, a cofactor for the enzyme RuBisCo, is involved in the process of carbon fixation during photosynthesis.">
            <a:extLst>
              <a:ext uri="{FF2B5EF4-FFF2-40B4-BE49-F238E27FC236}">
                <a16:creationId xmlns:a16="http://schemas.microsoft.com/office/drawing/2014/main" id="{F44A8B21-E9EB-CEDF-5949-1BD464BF3927}"/>
              </a:ext>
            </a:extLst>
          </p:cNvPr>
          <p:cNvPicPr>
            <a:picLocks noChangeAspect="1"/>
          </p:cNvPicPr>
          <p:nvPr/>
        </p:nvPicPr>
        <p:blipFill>
          <a:blip r:embed="rId3"/>
          <a:srcRect l="11111" t="5269" r="11111" b="4667"/>
          <a:stretch/>
        </p:blipFill>
        <p:spPr>
          <a:xfrm>
            <a:off x="4401139" y="1571036"/>
            <a:ext cx="4191000" cy="2696164"/>
          </a:xfrm>
          <a:prstGeom prst="rect">
            <a:avLst/>
          </a:prstGeom>
        </p:spPr>
      </p:pic>
      <p:sp>
        <p:nvSpPr>
          <p:cNvPr id="7" name="TextBox 6">
            <a:extLst>
              <a:ext uri="{FF2B5EF4-FFF2-40B4-BE49-F238E27FC236}">
                <a16:creationId xmlns:a16="http://schemas.microsoft.com/office/drawing/2014/main" id="{07223D71-33BC-E689-4758-3C2E3AEB4E55}"/>
              </a:ext>
            </a:extLst>
          </p:cNvPr>
          <p:cNvSpPr txBox="1"/>
          <p:nvPr/>
        </p:nvSpPr>
        <p:spPr>
          <a:xfrm>
            <a:off x="4363039" y="4311677"/>
            <a:ext cx="4267200" cy="469359"/>
          </a:xfrm>
          <a:prstGeom prst="rect">
            <a:avLst/>
          </a:prstGeom>
          <a:noFill/>
        </p:spPr>
        <p:txBody>
          <a:bodyPr wrap="square" rtlCol="0">
            <a:spAutoFit/>
          </a:bodyPr>
          <a:lstStyle/>
          <a:p>
            <a:pPr algn="ctr"/>
            <a:r>
              <a:rPr lang="en-US" sz="1400" b="1" dirty="0"/>
              <a:t>31.1 Figure 3: </a:t>
            </a:r>
            <a:r>
              <a:rPr lang="en-US" sz="1050" dirty="0"/>
              <a:t>Magnesium is an essential component of (a) chlorophyll and a cofactor for the enzyme (b) RuBisCo.</a:t>
            </a:r>
            <a:endParaRPr lang="en-US" sz="1400" b="1" dirty="0"/>
          </a:p>
        </p:txBody>
      </p:sp>
      <p:sp>
        <p:nvSpPr>
          <p:cNvPr id="5" name="TextBox 4">
            <a:extLst>
              <a:ext uri="{FF2B5EF4-FFF2-40B4-BE49-F238E27FC236}">
                <a16:creationId xmlns:a16="http://schemas.microsoft.com/office/drawing/2014/main" id="{CD00E92D-93EA-86A9-5CEF-70A2878D681C}"/>
              </a:ext>
            </a:extLst>
          </p:cNvPr>
          <p:cNvSpPr txBox="1"/>
          <p:nvPr/>
        </p:nvSpPr>
        <p:spPr>
          <a:xfrm>
            <a:off x="4235777" y="4936867"/>
            <a:ext cx="4572000" cy="400110"/>
          </a:xfrm>
          <a:prstGeom prst="rect">
            <a:avLst/>
          </a:prstGeom>
          <a:noFill/>
        </p:spPr>
        <p:txBody>
          <a:bodyPr wrap="square">
            <a:spAutoFit/>
          </a:bodyPr>
          <a:lstStyle/>
          <a:p>
            <a:pPr algn="ctr"/>
            <a:r>
              <a:rPr lang="en-US" sz="1000" dirty="0"/>
              <a:t>David Richfield on Wikimedia Commons. "Chlorophyll c1 chemical structure."</a:t>
            </a:r>
          </a:p>
          <a:p>
            <a:pPr algn="ctr"/>
            <a:r>
              <a:rPr lang="en-US" sz="1000" dirty="0"/>
              <a:t>Ericlin1337 on Wikimedia Commons. "RuBisCO from spinach."</a:t>
            </a:r>
          </a:p>
        </p:txBody>
      </p:sp>
    </p:spTree>
    <p:extLst>
      <p:ext uri="{BB962C8B-B14F-4D97-AF65-F5344CB8AC3E}">
        <p14:creationId xmlns:p14="http://schemas.microsoft.com/office/powerpoint/2010/main" val="3423951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p:txBody>
          <a:bodyPr/>
          <a:lstStyle/>
          <a:p>
            <a:r>
              <a:rPr lang="en-US" dirty="0"/>
              <a:t>Work in a group of two to four people. Have each group member select one of the micronutrients from Table 1 and research its importance to plants. </a:t>
            </a:r>
          </a:p>
          <a:p>
            <a:endParaRPr lang="en-US" dirty="0"/>
          </a:p>
          <a:p>
            <a:r>
              <a:rPr lang="en-US" dirty="0"/>
              <a:t>Then, share your findings with the members of your group.</a:t>
            </a:r>
          </a:p>
        </p:txBody>
      </p:sp>
    </p:spTree>
    <p:extLst>
      <p:ext uri="{BB962C8B-B14F-4D97-AF65-F5344CB8AC3E}">
        <p14:creationId xmlns:p14="http://schemas.microsoft.com/office/powerpoint/2010/main" val="2069639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Micronutrients include iron, manganese, boron, molybdenum, copper, zinc, chlorine, nickel, cobalt, sodium, and silicon.">
            <a:extLst>
              <a:ext uri="{FF2B5EF4-FFF2-40B4-BE49-F238E27FC236}">
                <a16:creationId xmlns:a16="http://schemas.microsoft.com/office/drawing/2014/main" id="{41AB2976-ED80-2EF3-C761-DCF2590A1859}"/>
              </a:ext>
            </a:extLst>
          </p:cNvPr>
          <p:cNvSpPr>
            <a:spLocks noGrp="1"/>
          </p:cNvSpPr>
          <p:nvPr>
            <p:ph type="title"/>
          </p:nvPr>
        </p:nvSpPr>
        <p:spPr/>
        <p:txBody>
          <a:bodyPr/>
          <a:lstStyle/>
          <a:p>
            <a:r>
              <a:rPr lang="en-US" dirty="0"/>
              <a:t>Table 1: Essential Nutrients for Plant Growth</a:t>
            </a:r>
            <a:endParaRPr lang="en-US" sz="1400" baseline="-25000" dirty="0"/>
          </a:p>
        </p:txBody>
      </p:sp>
      <p:graphicFrame>
        <p:nvGraphicFramePr>
          <p:cNvPr id="4" name="Content Placeholder 3" descr="Table 1: Essential Nutrients for Plant Growth. Macronutrients include carbon, hydrogen, oxygen, nitrogen, phosphorus, potassium, calcium, magnesium, and sulfur. &#10;&#10;Micronutrients include iron, manganese, boron, molybdenum, copper, zinc, chlorine, nickel, cobalt, sodium, and silicon.">
            <a:extLst>
              <a:ext uri="{FF2B5EF4-FFF2-40B4-BE49-F238E27FC236}">
                <a16:creationId xmlns:a16="http://schemas.microsoft.com/office/drawing/2014/main" id="{7752BC44-D9D7-973A-D839-65E26F7F18B2}"/>
              </a:ext>
            </a:extLst>
          </p:cNvPr>
          <p:cNvGraphicFramePr>
            <a:graphicFrameLocks noGrp="1"/>
          </p:cNvGraphicFramePr>
          <p:nvPr>
            <p:ph idx="1"/>
            <p:extLst>
              <p:ext uri="{D42A27DB-BD31-4B8C-83A1-F6EECF244321}">
                <p14:modId xmlns:p14="http://schemas.microsoft.com/office/powerpoint/2010/main" val="3855831199"/>
              </p:ext>
            </p:extLst>
          </p:nvPr>
        </p:nvGraphicFramePr>
        <p:xfrm>
          <a:off x="457200" y="990600"/>
          <a:ext cx="8229600" cy="4339744"/>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1522627793"/>
                    </a:ext>
                  </a:extLst>
                </a:gridCol>
                <a:gridCol w="4114800">
                  <a:extLst>
                    <a:ext uri="{9D8B030D-6E8A-4147-A177-3AD203B41FA5}">
                      <a16:colId xmlns:a16="http://schemas.microsoft.com/office/drawing/2014/main" val="4293862904"/>
                    </a:ext>
                  </a:extLst>
                </a:gridCol>
              </a:tblGrid>
              <a:tr h="301144">
                <a:tc>
                  <a:txBody>
                    <a:bodyPr/>
                    <a:lstStyle/>
                    <a:p>
                      <a:pPr algn="l"/>
                      <a:r>
                        <a:rPr lang="en-IN" sz="1400" b="1" dirty="0">
                          <a:solidFill>
                            <a:schemeClr val="bg1"/>
                          </a:solidFill>
                          <a:effectLst/>
                          <a:latin typeface="+mn-lt"/>
                        </a:rPr>
                        <a:t>Macronutrients</a:t>
                      </a:r>
                    </a:p>
                  </a:txBody>
                  <a:tcPr anchor="ctr"/>
                </a:tc>
                <a:tc>
                  <a:txBody>
                    <a:bodyPr/>
                    <a:lstStyle/>
                    <a:p>
                      <a:pPr algn="l"/>
                      <a:r>
                        <a:rPr lang="en-IN" sz="1400" b="1" dirty="0">
                          <a:solidFill>
                            <a:schemeClr val="bg1"/>
                          </a:solidFill>
                          <a:effectLst/>
                          <a:latin typeface="+mn-lt"/>
                        </a:rPr>
                        <a:t>Micronutrients </a:t>
                      </a:r>
                    </a:p>
                  </a:txBody>
                  <a:tcPr anchor="ctr"/>
                </a:tc>
                <a:extLst>
                  <a:ext uri="{0D108BD9-81ED-4DB2-BD59-A6C34878D82A}">
                    <a16:rowId xmlns:a16="http://schemas.microsoft.com/office/drawing/2014/main" val="1420373151"/>
                  </a:ext>
                </a:extLst>
              </a:tr>
              <a:tr h="381000">
                <a:tc>
                  <a:txBody>
                    <a:bodyPr/>
                    <a:lstStyle/>
                    <a:p>
                      <a:pPr algn="l"/>
                      <a:r>
                        <a:rPr lang="en-IN" sz="1400" b="0" dirty="0">
                          <a:solidFill>
                            <a:srgbClr val="1F497D"/>
                          </a:solidFill>
                          <a:effectLst/>
                          <a:latin typeface="+mn-lt"/>
                        </a:rPr>
                        <a:t>carbon (C)</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dirty="0">
                          <a:solidFill>
                            <a:srgbClr val="1F497D"/>
                          </a:solidFill>
                          <a:effectLst/>
                          <a:latin typeface="+mn-lt"/>
                        </a:rPr>
                        <a:t>iron (Fe)</a:t>
                      </a:r>
                    </a:p>
                  </a:txBody>
                  <a:tcPr anchor="ctr"/>
                </a:tc>
                <a:extLst>
                  <a:ext uri="{0D108BD9-81ED-4DB2-BD59-A6C34878D82A}">
                    <a16:rowId xmlns:a16="http://schemas.microsoft.com/office/drawing/2014/main" val="3412931234"/>
                  </a:ext>
                </a:extLst>
              </a:tr>
              <a:tr h="381000">
                <a:tc>
                  <a:txBody>
                    <a:bodyPr/>
                    <a:lstStyle/>
                    <a:p>
                      <a:pPr algn="l"/>
                      <a:r>
                        <a:rPr lang="en-IN" sz="1400" b="0" dirty="0">
                          <a:solidFill>
                            <a:srgbClr val="1F497D"/>
                          </a:solidFill>
                          <a:effectLst/>
                          <a:latin typeface="+mn-lt"/>
                        </a:rPr>
                        <a:t>hydrogen (H)</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dirty="0">
                          <a:solidFill>
                            <a:srgbClr val="1F497D"/>
                          </a:solidFill>
                          <a:effectLst/>
                          <a:latin typeface="+mn-lt"/>
                        </a:rPr>
                        <a:t>manganese (Mn)</a:t>
                      </a:r>
                    </a:p>
                  </a:txBody>
                  <a:tcPr anchor="ctr"/>
                </a:tc>
                <a:extLst>
                  <a:ext uri="{0D108BD9-81ED-4DB2-BD59-A6C34878D82A}">
                    <a16:rowId xmlns:a16="http://schemas.microsoft.com/office/drawing/2014/main" val="1548708678"/>
                  </a:ext>
                </a:extLst>
              </a:tr>
              <a:tr h="377344">
                <a:tc>
                  <a:txBody>
                    <a:bodyPr/>
                    <a:lstStyle/>
                    <a:p>
                      <a:pPr algn="l"/>
                      <a:r>
                        <a:rPr lang="en-IN" sz="1400" b="0" dirty="0">
                          <a:solidFill>
                            <a:srgbClr val="1F497D"/>
                          </a:solidFill>
                          <a:effectLst/>
                          <a:latin typeface="+mn-lt"/>
                        </a:rPr>
                        <a:t>oxygen (O)</a:t>
                      </a:r>
                    </a:p>
                  </a:txBody>
                  <a:tcPr anchor="ctr"/>
                </a:tc>
                <a:tc>
                  <a:txBody>
                    <a:bodyPr/>
                    <a:lstStyle/>
                    <a:p>
                      <a:pPr algn="l"/>
                      <a:r>
                        <a:rPr lang="en-IN" sz="1400" b="0" dirty="0">
                          <a:solidFill>
                            <a:srgbClr val="1F497D"/>
                          </a:solidFill>
                          <a:effectLst/>
                          <a:latin typeface="+mn-lt"/>
                        </a:rPr>
                        <a:t>boron (B)</a:t>
                      </a:r>
                    </a:p>
                  </a:txBody>
                  <a:tcPr anchor="ctr"/>
                </a:tc>
                <a:extLst>
                  <a:ext uri="{0D108BD9-81ED-4DB2-BD59-A6C34878D82A}">
                    <a16:rowId xmlns:a16="http://schemas.microsoft.com/office/drawing/2014/main" val="2157668464"/>
                  </a:ext>
                </a:extLst>
              </a:tr>
              <a:tr h="384656">
                <a:tc>
                  <a:txBody>
                    <a:bodyPr/>
                    <a:lstStyle/>
                    <a:p>
                      <a:pPr algn="l"/>
                      <a:r>
                        <a:rPr lang="en-IN" sz="1400" b="0" dirty="0">
                          <a:solidFill>
                            <a:srgbClr val="1F497D"/>
                          </a:solidFill>
                          <a:effectLst/>
                          <a:latin typeface="+mn-lt"/>
                        </a:rPr>
                        <a:t>nitrogen (N)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dirty="0">
                          <a:solidFill>
                            <a:srgbClr val="1F497D"/>
                          </a:solidFill>
                          <a:effectLst/>
                          <a:latin typeface="+mn-lt"/>
                        </a:rPr>
                        <a:t>molybdenum (Mo)</a:t>
                      </a:r>
                    </a:p>
                  </a:txBody>
                  <a:tcPr anchor="ctr"/>
                </a:tc>
                <a:extLst>
                  <a:ext uri="{0D108BD9-81ED-4DB2-BD59-A6C34878D82A}">
                    <a16:rowId xmlns:a16="http://schemas.microsoft.com/office/drawing/2014/main" val="236598913"/>
                  </a:ext>
                </a:extLst>
              </a:tr>
              <a:tr h="381000">
                <a:tc>
                  <a:txBody>
                    <a:bodyPr/>
                    <a:lstStyle/>
                    <a:p>
                      <a:pPr algn="l"/>
                      <a:r>
                        <a:rPr lang="en-IN" sz="1400" b="0" dirty="0">
                          <a:solidFill>
                            <a:srgbClr val="1F497D"/>
                          </a:solidFill>
                          <a:effectLst/>
                          <a:latin typeface="+mn-lt"/>
                        </a:rPr>
                        <a:t>phosphorus (P)</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dirty="0">
                          <a:solidFill>
                            <a:srgbClr val="1F497D"/>
                          </a:solidFill>
                          <a:effectLst/>
                          <a:latin typeface="+mn-lt"/>
                        </a:rPr>
                        <a:t>copper (Cu)</a:t>
                      </a:r>
                    </a:p>
                  </a:txBody>
                  <a:tcPr anchor="ctr"/>
                </a:tc>
                <a:extLst>
                  <a:ext uri="{0D108BD9-81ED-4DB2-BD59-A6C34878D82A}">
                    <a16:rowId xmlns:a16="http://schemas.microsoft.com/office/drawing/2014/main" val="1752618949"/>
                  </a:ext>
                </a:extLst>
              </a:tr>
              <a:tr h="381000">
                <a:tc>
                  <a:txBody>
                    <a:bodyPr/>
                    <a:lstStyle/>
                    <a:p>
                      <a:pPr algn="l"/>
                      <a:r>
                        <a:rPr lang="en-IN" sz="1400" b="0" dirty="0">
                          <a:solidFill>
                            <a:srgbClr val="1F497D"/>
                          </a:solidFill>
                          <a:effectLst/>
                          <a:latin typeface="+mn-lt"/>
                        </a:rPr>
                        <a:t>potassium (K)</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dirty="0">
                          <a:solidFill>
                            <a:srgbClr val="1F497D"/>
                          </a:solidFill>
                          <a:effectLst/>
                          <a:latin typeface="+mn-lt"/>
                        </a:rPr>
                        <a:t>zinc (Zn)</a:t>
                      </a:r>
                    </a:p>
                  </a:txBody>
                  <a:tcPr anchor="ctr"/>
                </a:tc>
                <a:extLst>
                  <a:ext uri="{0D108BD9-81ED-4DB2-BD59-A6C34878D82A}">
                    <a16:rowId xmlns:a16="http://schemas.microsoft.com/office/drawing/2014/main" val="2448595061"/>
                  </a:ext>
                </a:extLst>
              </a:tr>
              <a:tr h="381000">
                <a:tc>
                  <a:txBody>
                    <a:bodyPr/>
                    <a:lstStyle/>
                    <a:p>
                      <a:pPr algn="l"/>
                      <a:r>
                        <a:rPr lang="en-IN" sz="1400" b="0" dirty="0">
                          <a:solidFill>
                            <a:srgbClr val="1F497D"/>
                          </a:solidFill>
                          <a:effectLst/>
                          <a:latin typeface="+mn-lt"/>
                        </a:rPr>
                        <a:t>calcium (Ca)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dirty="0">
                          <a:solidFill>
                            <a:srgbClr val="1F497D"/>
                          </a:solidFill>
                          <a:effectLst/>
                          <a:latin typeface="+mn-lt"/>
                        </a:rPr>
                        <a:t>chlorine (Cl)</a:t>
                      </a:r>
                    </a:p>
                  </a:txBody>
                  <a:tcPr anchor="ctr"/>
                </a:tc>
                <a:extLst>
                  <a:ext uri="{0D108BD9-81ED-4DB2-BD59-A6C34878D82A}">
                    <a16:rowId xmlns:a16="http://schemas.microsoft.com/office/drawing/2014/main" val="1807045306"/>
                  </a:ext>
                </a:extLst>
              </a:tr>
              <a:tr h="377344">
                <a:tc>
                  <a:txBody>
                    <a:bodyPr/>
                    <a:lstStyle/>
                    <a:p>
                      <a:pPr algn="l"/>
                      <a:r>
                        <a:rPr lang="en-IN" sz="1400" b="0" dirty="0">
                          <a:solidFill>
                            <a:srgbClr val="1F497D"/>
                          </a:solidFill>
                          <a:effectLst/>
                          <a:latin typeface="+mn-lt"/>
                        </a:rPr>
                        <a:t>magnesium (Mg)</a:t>
                      </a:r>
                    </a:p>
                  </a:txBody>
                  <a:tcPr anchor="ctr"/>
                </a:tc>
                <a:tc>
                  <a:txBody>
                    <a:bodyPr/>
                    <a:lstStyle/>
                    <a:p>
                      <a:pPr algn="l"/>
                      <a:r>
                        <a:rPr lang="en-IN" sz="1400" b="0" dirty="0">
                          <a:solidFill>
                            <a:srgbClr val="1F497D"/>
                          </a:solidFill>
                          <a:effectLst/>
                          <a:latin typeface="+mn-lt"/>
                        </a:rPr>
                        <a:t>nickel (Ni)</a:t>
                      </a:r>
                    </a:p>
                  </a:txBody>
                  <a:tcPr anchor="ctr"/>
                </a:tc>
                <a:extLst>
                  <a:ext uri="{0D108BD9-81ED-4DB2-BD59-A6C34878D82A}">
                    <a16:rowId xmlns:a16="http://schemas.microsoft.com/office/drawing/2014/main" val="2970621791"/>
                  </a:ext>
                </a:extLst>
              </a:tr>
              <a:tr h="381000">
                <a:tc>
                  <a:txBody>
                    <a:bodyPr/>
                    <a:lstStyle/>
                    <a:p>
                      <a:pPr algn="l"/>
                      <a:r>
                        <a:rPr lang="en-IN" sz="1400" b="0" dirty="0">
                          <a:solidFill>
                            <a:srgbClr val="1F497D"/>
                          </a:solidFill>
                          <a:effectLst/>
                          <a:latin typeface="+mn-lt"/>
                        </a:rPr>
                        <a:t>sulfur (S)</a:t>
                      </a:r>
                    </a:p>
                  </a:txBody>
                  <a:tcPr anchor="ctr"/>
                </a:tc>
                <a:tc>
                  <a:txBody>
                    <a:bodyPr/>
                    <a:lstStyle/>
                    <a:p>
                      <a:pPr algn="l"/>
                      <a:r>
                        <a:rPr lang="en-IN" sz="1400" b="0" dirty="0">
                          <a:solidFill>
                            <a:srgbClr val="1F497D"/>
                          </a:solidFill>
                          <a:effectLst/>
                          <a:latin typeface="+mn-lt"/>
                        </a:rPr>
                        <a:t>cobalt (Co)</a:t>
                      </a:r>
                    </a:p>
                  </a:txBody>
                  <a:tcPr anchor="ctr"/>
                </a:tc>
                <a:extLst>
                  <a:ext uri="{0D108BD9-81ED-4DB2-BD59-A6C34878D82A}">
                    <a16:rowId xmlns:a16="http://schemas.microsoft.com/office/drawing/2014/main" val="1075753089"/>
                  </a:ext>
                </a:extLst>
              </a:tr>
              <a:tr h="301144">
                <a:tc>
                  <a:txBody>
                    <a:bodyPr/>
                    <a:lstStyle/>
                    <a:p>
                      <a:pPr algn="l"/>
                      <a:endParaRPr lang="en-IN" sz="1400" b="0" dirty="0">
                        <a:solidFill>
                          <a:srgbClr val="1F497D"/>
                        </a:solidFill>
                        <a:effectLst/>
                        <a:latin typeface="+mn-lt"/>
                      </a:endParaRPr>
                    </a:p>
                  </a:txBody>
                  <a:tcPr anchor="ctr"/>
                </a:tc>
                <a:tc>
                  <a:txBody>
                    <a:bodyPr/>
                    <a:lstStyle/>
                    <a:p>
                      <a:pPr algn="l"/>
                      <a:r>
                        <a:rPr lang="en-IN" sz="1400" b="0" dirty="0">
                          <a:solidFill>
                            <a:srgbClr val="1F497D"/>
                          </a:solidFill>
                          <a:effectLst/>
                          <a:latin typeface="+mn-lt"/>
                        </a:rPr>
                        <a:t>sodium (Na)</a:t>
                      </a:r>
                    </a:p>
                  </a:txBody>
                  <a:tcPr anchor="ctr"/>
                </a:tc>
                <a:extLst>
                  <a:ext uri="{0D108BD9-81ED-4DB2-BD59-A6C34878D82A}">
                    <a16:rowId xmlns:a16="http://schemas.microsoft.com/office/drawing/2014/main" val="334913834"/>
                  </a:ext>
                </a:extLst>
              </a:tr>
              <a:tr h="301144">
                <a:tc>
                  <a:txBody>
                    <a:bodyPr/>
                    <a:lstStyle/>
                    <a:p>
                      <a:pPr algn="l"/>
                      <a:endParaRPr lang="en-IN" sz="1400" b="0" dirty="0">
                        <a:solidFill>
                          <a:srgbClr val="1F497D"/>
                        </a:solidFill>
                        <a:effectLst/>
                        <a:latin typeface="+mn-lt"/>
                      </a:endParaRPr>
                    </a:p>
                  </a:txBody>
                  <a:tcPr anchor="ctr"/>
                </a:tc>
                <a:tc>
                  <a:txBody>
                    <a:bodyPr/>
                    <a:lstStyle/>
                    <a:p>
                      <a:pPr algn="l"/>
                      <a:r>
                        <a:rPr lang="en-IN" sz="1400" b="0" dirty="0">
                          <a:solidFill>
                            <a:srgbClr val="1F497D"/>
                          </a:solidFill>
                          <a:effectLst/>
                          <a:latin typeface="+mn-lt"/>
                        </a:rPr>
                        <a:t>silicon (Si)</a:t>
                      </a:r>
                    </a:p>
                  </a:txBody>
                  <a:tcPr anchor="ctr"/>
                </a:tc>
                <a:extLst>
                  <a:ext uri="{0D108BD9-81ED-4DB2-BD59-A6C34878D82A}">
                    <a16:rowId xmlns:a16="http://schemas.microsoft.com/office/drawing/2014/main" val="493225598"/>
                  </a:ext>
                </a:extLst>
              </a:tr>
            </a:tbl>
          </a:graphicData>
        </a:graphic>
      </p:graphicFrame>
    </p:spTree>
    <p:extLst>
      <p:ext uri="{BB962C8B-B14F-4D97-AF65-F5344CB8AC3E}">
        <p14:creationId xmlns:p14="http://schemas.microsoft.com/office/powerpoint/2010/main" val="619121343"/>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3988</TotalTime>
  <Words>2090</Words>
  <Application>Microsoft Office PowerPoint</Application>
  <PresentationFormat>On-screen Show (4:3)</PresentationFormat>
  <Paragraphs>201</Paragraphs>
  <Slides>30</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Courier New</vt:lpstr>
      <vt:lpstr>Calibri</vt:lpstr>
      <vt:lpstr>Century Gothic</vt:lpstr>
      <vt:lpstr>Aptos</vt:lpstr>
      <vt:lpstr>Open Sans</vt:lpstr>
      <vt:lpstr>Office Theme</vt:lpstr>
      <vt:lpstr>Plant Nutrients and Soil</vt:lpstr>
      <vt:lpstr>Objectives</vt:lpstr>
      <vt:lpstr>Plant Nutrients and Soil </vt:lpstr>
      <vt:lpstr>The Chemical Composition of Plants1 </vt:lpstr>
      <vt:lpstr>Chemical Composition of Plants </vt:lpstr>
      <vt:lpstr>Think It Through1</vt:lpstr>
      <vt:lpstr>Essential Nutrients</vt:lpstr>
      <vt:lpstr>Group Activity</vt:lpstr>
      <vt:lpstr>Table 1: Essential Nutrients for Plant Growth</vt:lpstr>
      <vt:lpstr>Macronutrients1 </vt:lpstr>
      <vt:lpstr>Macronutrients2</vt:lpstr>
      <vt:lpstr>Micronutrients and Nutrient Deficiencies </vt:lpstr>
      <vt:lpstr>Science and You1</vt:lpstr>
      <vt:lpstr>The Soil</vt:lpstr>
      <vt:lpstr>Reflection Question</vt:lpstr>
      <vt:lpstr>Soil composition1</vt:lpstr>
      <vt:lpstr>Think It Through2</vt:lpstr>
      <vt:lpstr>Soil Composition2</vt:lpstr>
      <vt:lpstr>Soil Formation</vt:lpstr>
      <vt:lpstr>Parent Material </vt:lpstr>
      <vt:lpstr>Climate</vt:lpstr>
      <vt:lpstr>Topography</vt:lpstr>
      <vt:lpstr>Biological Factors </vt:lpstr>
      <vt:lpstr>Time  </vt:lpstr>
      <vt:lpstr>Physical Properties of the Soil1</vt:lpstr>
      <vt:lpstr>Physical Properties of Soil2</vt:lpstr>
      <vt:lpstr>Science and You2</vt:lpstr>
      <vt:lpstr>Lesson 31.1 Figure 12</vt:lpstr>
      <vt:lpstr>Summary </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186</cp:revision>
  <dcterms:created xsi:type="dcterms:W3CDTF">2013-04-26T14:43:13Z</dcterms:created>
  <dcterms:modified xsi:type="dcterms:W3CDTF">2024-10-10T18:24:42Z</dcterms:modified>
</cp:coreProperties>
</file>