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handoutMasterIdLst>
    <p:handoutMasterId r:id="rId17"/>
  </p:handoutMasterIdLst>
  <p:sldIdLst>
    <p:sldId id="272" r:id="rId2"/>
    <p:sldId id="264" r:id="rId3"/>
    <p:sldId id="274" r:id="rId4"/>
    <p:sldId id="277" r:id="rId5"/>
    <p:sldId id="271" r:id="rId6"/>
    <p:sldId id="278" r:id="rId7"/>
    <p:sldId id="279" r:id="rId8"/>
    <p:sldId id="273" r:id="rId9"/>
    <p:sldId id="280" r:id="rId10"/>
    <p:sldId id="281" r:id="rId11"/>
    <p:sldId id="268" r:id="rId12"/>
    <p:sldId id="282" r:id="rId13"/>
    <p:sldId id="283" r:id="rId14"/>
    <p:sldId id="284" r:id="rId15"/>
  </p:sldIdLst>
  <p:sldSz cx="9144000" cy="6858000" type="screen4x3"/>
  <p:notesSz cx="6858000" cy="9144000"/>
  <p:embeddedFontLst>
    <p:embeddedFont>
      <p:font typeface="Century Gothic" panose="020B050202020202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410" autoAdjust="0"/>
  </p:normalViewPr>
  <p:slideViewPr>
    <p:cSldViewPr>
      <p:cViewPr varScale="1">
        <p:scale>
          <a:sx n="95" d="100"/>
          <a:sy n="95" d="100"/>
        </p:scale>
        <p:origin x="1572" y="114"/>
      </p:cViewPr>
      <p:guideLst>
        <p:guide orient="horz" pos="2160"/>
        <p:guide pos="2880"/>
      </p:guideLst>
    </p:cSldViewPr>
  </p:slideViewPr>
  <p:outlineViewPr>
    <p:cViewPr>
      <p:scale>
        <a:sx n="33" d="100"/>
        <a:sy n="33" d="100"/>
      </p:scale>
      <p:origin x="0" y="-283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10/10/2024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360602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Soybean roots contain (a) nitrogen-fixing nodules that look like spheres connected to the roots. Cells within the nodules are infected with Bradyrhyzobium japonicum, a rhizobium, or "root-loving" bacterium. The bacteria are encased in (b) vesicles inside the cell, as shown in this transmission electron micrograph.</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60744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Root tips proliferate in the presence of mycorrhizal infection, which appears as off-white fuzz in this image.</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274497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The dodder is a holoparasite that penetrates the host's vascular tissue and diverts nutrients for its own growth. Note that the vines of the dodder, which has white flowers, are beige. The dodder has no chlorophyll and cannot produce its own food.</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20209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Saprophytes, like this Dutchmen's pipe (Monotropa hypopitys), obtain their food from dead matter and do not have chlorophyll.</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72733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These epiphyte plants grow in the main greenhouse of the Jardin des Plantes in Paris.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39404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A Venus flytrap has specialized leaves to trap insects.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308158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7322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31.2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Nutrient Acquisition in Plants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5C00-BC59-7C02-7C00-3CE9A15520DD}"/>
              </a:ext>
            </a:extLst>
          </p:cNvPr>
          <p:cNvSpPr>
            <a:spLocks noGrp="1"/>
          </p:cNvSpPr>
          <p:nvPr>
            <p:ph type="title"/>
          </p:nvPr>
        </p:nvSpPr>
        <p:spPr/>
        <p:txBody>
          <a:bodyPr/>
          <a:lstStyle/>
          <a:p>
            <a:r>
              <a:rPr lang="en-US" dirty="0"/>
              <a:t>Epiphytes </a:t>
            </a:r>
          </a:p>
        </p:txBody>
      </p:sp>
      <p:sp>
        <p:nvSpPr>
          <p:cNvPr id="3" name="Content Placeholder 2">
            <a:extLst>
              <a:ext uri="{FF2B5EF4-FFF2-40B4-BE49-F238E27FC236}">
                <a16:creationId xmlns:a16="http://schemas.microsoft.com/office/drawing/2014/main" id="{F5DC9FDD-F80A-13B9-1A88-A124CB3C5E6E}"/>
              </a:ext>
            </a:extLst>
          </p:cNvPr>
          <p:cNvSpPr>
            <a:spLocks noGrp="1"/>
          </p:cNvSpPr>
          <p:nvPr>
            <p:ph idx="1"/>
          </p:nvPr>
        </p:nvSpPr>
        <p:spPr>
          <a:xfrm>
            <a:off x="457200" y="1280160"/>
            <a:ext cx="4572000" cy="4572000"/>
          </a:xfrm>
        </p:spPr>
        <p:txBody>
          <a:bodyPr>
            <a:normAutofit fontScale="85000" lnSpcReduction="20000"/>
          </a:bodyPr>
          <a:lstStyle/>
          <a:p>
            <a:r>
              <a:rPr lang="en-US" dirty="0"/>
              <a:t>An </a:t>
            </a:r>
            <a:r>
              <a:rPr lang="en-US" b="1" dirty="0"/>
              <a:t>epiphyte</a:t>
            </a:r>
            <a:r>
              <a:rPr lang="en-US" dirty="0"/>
              <a:t> is a plant that grows on other plants but does not depend on that plant for nutrition. </a:t>
            </a:r>
          </a:p>
          <a:p>
            <a:endParaRPr lang="en-US" dirty="0"/>
          </a:p>
          <a:p>
            <a:r>
              <a:rPr lang="en-US" dirty="0"/>
              <a:t>Epiphytes maximize their ability to receive sunlight by growing on top of other plants. </a:t>
            </a:r>
          </a:p>
          <a:p>
            <a:r>
              <a:rPr lang="en-US" dirty="0"/>
              <a:t>Epiphytes have two types of roots. </a:t>
            </a:r>
          </a:p>
          <a:p>
            <a:pPr marL="457200" indent="-457200">
              <a:buFont typeface="Arial" panose="020B0604020202020204" pitchFamily="34" charset="0"/>
              <a:buChar char="•"/>
            </a:pPr>
            <a:r>
              <a:rPr lang="en-US" dirty="0"/>
              <a:t>Clinging arial roots (absorb nutrients from humus that accumulates in tree crevices)</a:t>
            </a:r>
          </a:p>
          <a:p>
            <a:pPr marL="457200" indent="-457200">
              <a:buFont typeface="Arial" panose="020B0604020202020204" pitchFamily="34" charset="0"/>
              <a:buChar char="•"/>
            </a:pPr>
            <a:r>
              <a:rPr lang="en-US" dirty="0"/>
              <a:t>Aerial roots (absorb moisture from atmosphere)</a:t>
            </a:r>
          </a:p>
        </p:txBody>
      </p:sp>
      <p:sp>
        <p:nvSpPr>
          <p:cNvPr id="7" name="TextBox 6">
            <a:extLst>
              <a:ext uri="{FF2B5EF4-FFF2-40B4-BE49-F238E27FC236}">
                <a16:creationId xmlns:a16="http://schemas.microsoft.com/office/drawing/2014/main" id="{0F288041-D08F-4371-BF31-848A72A3D60E}"/>
              </a:ext>
            </a:extLst>
          </p:cNvPr>
          <p:cNvSpPr txBox="1"/>
          <p:nvPr/>
        </p:nvSpPr>
        <p:spPr>
          <a:xfrm>
            <a:off x="6084094" y="1316471"/>
            <a:ext cx="1524000" cy="307777"/>
          </a:xfrm>
          <a:prstGeom prst="rect">
            <a:avLst/>
          </a:prstGeom>
          <a:noFill/>
        </p:spPr>
        <p:txBody>
          <a:bodyPr wrap="square" rtlCol="0">
            <a:spAutoFit/>
          </a:bodyPr>
          <a:lstStyle/>
          <a:p>
            <a:pPr algn="ctr"/>
            <a:r>
              <a:rPr lang="en-US" sz="1400" b="1" dirty="0"/>
              <a:t>31.2 Figure 6</a:t>
            </a:r>
          </a:p>
        </p:txBody>
      </p:sp>
      <p:pic>
        <p:nvPicPr>
          <p:cNvPr id="9" name="Content Placeholder 5" descr="A photograph shows plants growing off the trunk of a tree.">
            <a:extLst>
              <a:ext uri="{FF2B5EF4-FFF2-40B4-BE49-F238E27FC236}">
                <a16:creationId xmlns:a16="http://schemas.microsoft.com/office/drawing/2014/main" id="{2C880191-59BA-7E5E-FAFA-48FFEB1E00BA}"/>
              </a:ext>
            </a:extLst>
          </p:cNvPr>
          <p:cNvPicPr>
            <a:picLocks noChangeAspect="1"/>
          </p:cNvPicPr>
          <p:nvPr/>
        </p:nvPicPr>
        <p:blipFill>
          <a:blip r:embed="rId3"/>
          <a:srcRect l="31626" t="5334" r="30556" b="4956"/>
          <a:stretch/>
        </p:blipFill>
        <p:spPr>
          <a:xfrm>
            <a:off x="5356165" y="1606792"/>
            <a:ext cx="2973524" cy="3918735"/>
          </a:xfrm>
          <a:prstGeom prst="rect">
            <a:avLst/>
          </a:prstGeom>
        </p:spPr>
      </p:pic>
      <p:sp>
        <p:nvSpPr>
          <p:cNvPr id="5" name="TextBox 4">
            <a:extLst>
              <a:ext uri="{FF2B5EF4-FFF2-40B4-BE49-F238E27FC236}">
                <a16:creationId xmlns:a16="http://schemas.microsoft.com/office/drawing/2014/main" id="{B7B2BD34-0D44-1CBF-4087-85439F0B3569}"/>
              </a:ext>
            </a:extLst>
          </p:cNvPr>
          <p:cNvSpPr txBox="1"/>
          <p:nvPr/>
        </p:nvSpPr>
        <p:spPr>
          <a:xfrm>
            <a:off x="4556927" y="5625615"/>
            <a:ext cx="4572000" cy="246221"/>
          </a:xfrm>
          <a:prstGeom prst="rect">
            <a:avLst/>
          </a:prstGeom>
          <a:noFill/>
        </p:spPr>
        <p:txBody>
          <a:bodyPr wrap="square">
            <a:spAutoFit/>
          </a:bodyPr>
          <a:lstStyle/>
          <a:p>
            <a:pPr algn="ctr"/>
            <a:r>
              <a:rPr lang="en-US" sz="1000" dirty="0"/>
              <a:t>Tangopaso on Wikimedia Commons. "Epiphyte plants."</a:t>
            </a:r>
          </a:p>
        </p:txBody>
      </p:sp>
    </p:spTree>
    <p:extLst>
      <p:ext uri="{BB962C8B-B14F-4D97-AF65-F5344CB8AC3E}">
        <p14:creationId xmlns:p14="http://schemas.microsoft.com/office/powerpoint/2010/main" val="390253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Parasitic and epiphytic plants depend on other plant species for survival. In a group, compare and contrast the defining differences between these groups and their effects on the host plants.</a:t>
            </a:r>
          </a:p>
        </p:txBody>
      </p:sp>
    </p:spTree>
    <p:extLst>
      <p:ext uri="{BB962C8B-B14F-4D97-AF65-F5344CB8AC3E}">
        <p14:creationId xmlns:p14="http://schemas.microsoft.com/office/powerpoint/2010/main" val="206963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47395-5C1F-2514-DC8A-31E62A3B377B}"/>
              </a:ext>
            </a:extLst>
          </p:cNvPr>
          <p:cNvSpPr>
            <a:spLocks noGrp="1"/>
          </p:cNvSpPr>
          <p:nvPr>
            <p:ph type="title"/>
          </p:nvPr>
        </p:nvSpPr>
        <p:spPr/>
        <p:txBody>
          <a:bodyPr/>
          <a:lstStyle/>
          <a:p>
            <a:r>
              <a:rPr lang="en-US" dirty="0"/>
              <a:t>Insectivorous Plants </a:t>
            </a:r>
          </a:p>
        </p:txBody>
      </p:sp>
      <p:sp>
        <p:nvSpPr>
          <p:cNvPr id="5" name="Content Placeholder 4">
            <a:extLst>
              <a:ext uri="{FF2B5EF4-FFF2-40B4-BE49-F238E27FC236}">
                <a16:creationId xmlns:a16="http://schemas.microsoft.com/office/drawing/2014/main" id="{29AB99F0-45FE-5536-18FC-0E1D304655F1}"/>
              </a:ext>
            </a:extLst>
          </p:cNvPr>
          <p:cNvSpPr>
            <a:spLocks noGrp="1"/>
          </p:cNvSpPr>
          <p:nvPr>
            <p:ph idx="1"/>
          </p:nvPr>
        </p:nvSpPr>
        <p:spPr/>
        <p:txBody>
          <a:bodyPr>
            <a:normAutofit/>
          </a:bodyPr>
          <a:lstStyle/>
          <a:p>
            <a:r>
              <a:rPr lang="en-US" dirty="0"/>
              <a:t>An </a:t>
            </a:r>
            <a:r>
              <a:rPr lang="en-US" b="1" dirty="0"/>
              <a:t>insectivorous plant </a:t>
            </a:r>
            <a:r>
              <a:rPr lang="en-US" dirty="0"/>
              <a:t>has specialized leaves to attract and digest insects.</a:t>
            </a:r>
          </a:p>
          <a:p>
            <a:pPr marL="457200" indent="-457200">
              <a:buFont typeface="Arial" panose="020B0604020202020204" pitchFamily="34" charset="0"/>
              <a:buChar char="•"/>
            </a:pPr>
            <a:r>
              <a:rPr lang="en-US" dirty="0"/>
              <a:t>Minerals obtained from prey insects helps to compensate for soil deficiencies. </a:t>
            </a:r>
          </a:p>
          <a:p>
            <a:pPr marL="457200" indent="-457200">
              <a:buFont typeface="Arial" panose="020B0604020202020204" pitchFamily="34" charset="0"/>
              <a:buChar char="•"/>
            </a:pPr>
            <a:r>
              <a:rPr lang="en-US" dirty="0"/>
              <a:t>The Venus fly trap is a threatened plant in its original habitat. </a:t>
            </a:r>
          </a:p>
        </p:txBody>
      </p:sp>
      <p:sp>
        <p:nvSpPr>
          <p:cNvPr id="9" name="TextBox 8">
            <a:extLst>
              <a:ext uri="{FF2B5EF4-FFF2-40B4-BE49-F238E27FC236}">
                <a16:creationId xmlns:a16="http://schemas.microsoft.com/office/drawing/2014/main" id="{A79F1712-6E2B-F97F-00C0-6484A418DB15}"/>
              </a:ext>
            </a:extLst>
          </p:cNvPr>
          <p:cNvSpPr txBox="1"/>
          <p:nvPr/>
        </p:nvSpPr>
        <p:spPr>
          <a:xfrm>
            <a:off x="5585627" y="1521023"/>
            <a:ext cx="2209800" cy="307777"/>
          </a:xfrm>
          <a:prstGeom prst="rect">
            <a:avLst/>
          </a:prstGeom>
          <a:noFill/>
        </p:spPr>
        <p:txBody>
          <a:bodyPr wrap="square" rtlCol="0">
            <a:spAutoFit/>
          </a:bodyPr>
          <a:lstStyle/>
          <a:p>
            <a:pPr algn="ctr"/>
            <a:r>
              <a:rPr lang="en-US" sz="1400" b="1" dirty="0"/>
              <a:t>31.2 Figure 8</a:t>
            </a:r>
          </a:p>
        </p:txBody>
      </p:sp>
      <p:pic>
        <p:nvPicPr>
          <p:cNvPr id="7" name="Content Placeholder 4" descr="A photograph shows several Venus flytraps clustered together.">
            <a:extLst>
              <a:ext uri="{FF2B5EF4-FFF2-40B4-BE49-F238E27FC236}">
                <a16:creationId xmlns:a16="http://schemas.microsoft.com/office/drawing/2014/main" id="{71941FDF-F175-379C-FA24-FC882E4BDF18}"/>
              </a:ext>
            </a:extLst>
          </p:cNvPr>
          <p:cNvPicPr>
            <a:picLocks noChangeAspect="1"/>
          </p:cNvPicPr>
          <p:nvPr/>
        </p:nvPicPr>
        <p:blipFill>
          <a:blip r:embed="rId3"/>
          <a:srcRect l="4630" t="5269" r="4630" b="4667"/>
          <a:stretch/>
        </p:blipFill>
        <p:spPr>
          <a:xfrm>
            <a:off x="4526363" y="1828800"/>
            <a:ext cx="4328327" cy="2386723"/>
          </a:xfrm>
          <a:prstGeom prst="rect">
            <a:avLst/>
          </a:prstGeom>
        </p:spPr>
      </p:pic>
      <p:sp>
        <p:nvSpPr>
          <p:cNvPr id="3" name="TextBox 2">
            <a:extLst>
              <a:ext uri="{FF2B5EF4-FFF2-40B4-BE49-F238E27FC236}">
                <a16:creationId xmlns:a16="http://schemas.microsoft.com/office/drawing/2014/main" id="{169E1038-C518-4BD4-B9E3-85FBE314FC45}"/>
              </a:ext>
            </a:extLst>
          </p:cNvPr>
          <p:cNvSpPr txBox="1"/>
          <p:nvPr/>
        </p:nvSpPr>
        <p:spPr>
          <a:xfrm>
            <a:off x="4404527" y="4291912"/>
            <a:ext cx="4572000" cy="246221"/>
          </a:xfrm>
          <a:prstGeom prst="rect">
            <a:avLst/>
          </a:prstGeom>
          <a:noFill/>
        </p:spPr>
        <p:txBody>
          <a:bodyPr wrap="square">
            <a:spAutoFit/>
          </a:bodyPr>
          <a:lstStyle/>
          <a:p>
            <a:pPr algn="ctr"/>
            <a:r>
              <a:rPr lang="en-US" sz="1000" dirty="0"/>
              <a:t>Mokkie on Wikimedia Commons. "Venus flytrap."</a:t>
            </a:r>
          </a:p>
        </p:txBody>
      </p:sp>
    </p:spTree>
    <p:extLst>
      <p:ext uri="{BB962C8B-B14F-4D97-AF65-F5344CB8AC3E}">
        <p14:creationId xmlns:p14="http://schemas.microsoft.com/office/powerpoint/2010/main" val="200325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D4B036-6483-2703-0311-F28131F11650}"/>
              </a:ext>
            </a:extLst>
          </p:cNvPr>
          <p:cNvSpPr>
            <a:spLocks noGrp="1"/>
          </p:cNvSpPr>
          <p:nvPr>
            <p:ph type="title"/>
          </p:nvPr>
        </p:nvSpPr>
        <p:spPr/>
        <p:txBody>
          <a:bodyPr/>
          <a:lstStyle/>
          <a:p>
            <a:r>
              <a:rPr lang="en-US" dirty="0"/>
              <a:t>Summary </a:t>
            </a:r>
          </a:p>
        </p:txBody>
      </p:sp>
      <p:sp>
        <p:nvSpPr>
          <p:cNvPr id="6" name="Content Placeholder 5">
            <a:extLst>
              <a:ext uri="{FF2B5EF4-FFF2-40B4-BE49-F238E27FC236}">
                <a16:creationId xmlns:a16="http://schemas.microsoft.com/office/drawing/2014/main" id="{F0B8BC3B-00E4-14C5-4329-6FDF75C5426B}"/>
              </a:ext>
            </a:extLst>
          </p:cNvPr>
          <p:cNvSpPr>
            <a:spLocks noGrp="1"/>
          </p:cNvSpPr>
          <p:nvPr>
            <p:ph idx="1"/>
          </p:nvPr>
        </p:nvSpPr>
        <p:spPr/>
        <p:txBody>
          <a:bodyPr/>
          <a:lstStyle/>
          <a:p>
            <a:pPr marL="457200" indent="-457200">
              <a:buFont typeface="Arial" panose="020B0604020202020204" pitchFamily="34" charset="0"/>
              <a:buChar char="•"/>
            </a:pPr>
            <a:r>
              <a:rPr lang="en-US" dirty="0"/>
              <a:t>Biological nitrogen fixation (BNF) is the conversion of atmospheric nitrogen to ammonia. </a:t>
            </a:r>
          </a:p>
          <a:p>
            <a:pPr marL="457200" indent="-457200">
              <a:buFont typeface="Arial" panose="020B0604020202020204" pitchFamily="34" charset="0"/>
              <a:buChar char="•"/>
            </a:pPr>
            <a:r>
              <a:rPr lang="en-US" dirty="0"/>
              <a:t>The most important source of BNF is the symbiotic interaction between soil bacteria and legumes. </a:t>
            </a:r>
          </a:p>
          <a:p>
            <a:pPr marL="457200" indent="-457200">
              <a:buFont typeface="Arial" panose="020B0604020202020204" pitchFamily="34" charset="0"/>
              <a:buChar char="•"/>
            </a:pPr>
            <a:r>
              <a:rPr lang="en-US" dirty="0"/>
              <a:t>Fungi form symbiotic associations (mycorrhizae) with plants, integrating into the root system. </a:t>
            </a:r>
          </a:p>
          <a:p>
            <a:pPr marL="457200" indent="-457200">
              <a:buFont typeface="Arial" panose="020B0604020202020204" pitchFamily="34" charset="0"/>
              <a:buChar char="•"/>
            </a:pPr>
            <a:r>
              <a:rPr lang="en-US" dirty="0"/>
              <a:t>Some plants have evolved adaptations to obtain organic and mineral nutrients from a variety of sources. </a:t>
            </a:r>
          </a:p>
        </p:txBody>
      </p:sp>
    </p:spTree>
    <p:extLst>
      <p:ext uri="{BB962C8B-B14F-4D97-AF65-F5344CB8AC3E}">
        <p14:creationId xmlns:p14="http://schemas.microsoft.com/office/powerpoint/2010/main" val="541033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02059"/>
          </a:xfrm>
          <a:prstGeom prst="rect">
            <a:avLst/>
          </a:prstGeom>
          <a:noFill/>
        </p:spPr>
        <p:txBody>
          <a:bodyPr>
            <a:spAutoFit/>
          </a:bodyPr>
          <a:lstStyle/>
          <a:p>
            <a:pPr>
              <a:spcBef>
                <a:spcPts val="0"/>
              </a:spcBef>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mycorrhizae.</a:t>
            </a:r>
            <a:endParaRPr lang="en-US" dirty="0">
              <a:effectLst/>
              <a:latin typeface="Calibri" panose="020F0502020204030204" pitchFamily="34" charset="0"/>
              <a:ea typeface="Calibri" panose="020F0502020204030204" pitchFamily="34" charset="0"/>
            </a:endParaRPr>
          </a:p>
          <a:p>
            <a:pPr>
              <a:spcBef>
                <a:spcPts val="0"/>
              </a:spcBef>
            </a:pPr>
            <a:r>
              <a:rPr lang="en-US" b="1" dirty="0">
                <a:effectLst/>
                <a:latin typeface="Calibri" panose="020F0502020204030204" pitchFamily="34" charset="0"/>
                <a:ea typeface="Times New Roman" panose="02020603050405020304" pitchFamily="18" charset="0"/>
              </a:rPr>
              <a:t>Explain </a:t>
            </a:r>
            <a:r>
              <a:rPr lang="en-US" dirty="0">
                <a:effectLst/>
                <a:latin typeface="Calibri" panose="020F0502020204030204" pitchFamily="34" charset="0"/>
                <a:ea typeface="Times New Roman" panose="02020603050405020304" pitchFamily="18" charset="0"/>
              </a:rPr>
              <a:t>nitrogen fixation.</a:t>
            </a:r>
            <a:endParaRPr lang="en-US" dirty="0">
              <a:effectLst/>
              <a:latin typeface="Calibri" panose="020F0502020204030204" pitchFamily="34" charset="0"/>
              <a:ea typeface="Calibri" panose="020F0502020204030204" pitchFamily="34" charset="0"/>
            </a:endParaRPr>
          </a:p>
          <a:p>
            <a:pPr>
              <a:spcBef>
                <a:spcPts val="0"/>
              </a:spcBef>
            </a:pPr>
            <a:r>
              <a:rPr lang="en-US" b="1" dirty="0">
                <a:effectLst/>
                <a:latin typeface="Calibri" panose="020F0502020204030204" pitchFamily="34" charset="0"/>
                <a:ea typeface="Times New Roman" panose="02020603050405020304" pitchFamily="18" charset="0"/>
              </a:rPr>
              <a:t>Understand</a:t>
            </a:r>
            <a:r>
              <a:rPr lang="en-US" dirty="0">
                <a:effectLst/>
                <a:latin typeface="Calibri" panose="020F0502020204030204" pitchFamily="34" charset="0"/>
                <a:ea typeface="Times New Roman" panose="02020603050405020304" pitchFamily="18" charset="0"/>
              </a:rPr>
              <a:t> the nutritional adaptations of plants.</a:t>
            </a:r>
            <a:endParaRPr lang="en-US" dirty="0">
              <a:effectLst/>
              <a:latin typeface="Calibri" panose="020F0502020204030204" pitchFamily="34" charset="0"/>
              <a:ea typeface="Calibri" panose="020F0502020204030204" pitchFamily="34" charset="0"/>
            </a:endParaRPr>
          </a:p>
          <a:p>
            <a:pPr marL="457200" indent="-457200">
              <a:buFont typeface="Arial" panose="020B0604020202020204" pitchFamily="34" charset="0"/>
              <a:buChar char="•"/>
              <a:tabLst>
                <a:tab pos="457200" algn="l"/>
              </a:tabLst>
            </a:pPr>
            <a:endParaRPr lang="en-US"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Nutrient Acquisition in Plants</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304800" y="1371600"/>
            <a:ext cx="8534400" cy="4587240"/>
          </a:xfrm>
        </p:spPr>
        <p:txBody>
          <a:bodyPr>
            <a:normAutofit fontScale="92500" lnSpcReduction="10000"/>
          </a:bodyPr>
          <a:lstStyle/>
          <a:p>
            <a:r>
              <a:rPr lang="en-US" i="1" dirty="0"/>
              <a:t>Autotrophic plants </a:t>
            </a:r>
            <a:r>
              <a:rPr lang="en-US" dirty="0"/>
              <a:t>can make their own food from inorganic raw materials such as CO</a:t>
            </a:r>
            <a:r>
              <a:rPr lang="en-US" baseline="-25000" dirty="0"/>
              <a:t>2</a:t>
            </a:r>
            <a:r>
              <a:rPr lang="en-US" dirty="0"/>
              <a:t> and H</a:t>
            </a:r>
            <a:r>
              <a:rPr lang="en-US" baseline="-25000" dirty="0"/>
              <a:t>2</a:t>
            </a:r>
            <a:r>
              <a:rPr lang="en-US" dirty="0"/>
              <a:t>O through photosynthesis. </a:t>
            </a:r>
          </a:p>
          <a:p>
            <a:endParaRPr lang="en-US" dirty="0"/>
          </a:p>
          <a:p>
            <a:r>
              <a:rPr lang="en-US" b="1" dirty="0"/>
              <a:t>Holoparasitic plants </a:t>
            </a:r>
            <a:r>
              <a:rPr lang="en-US" dirty="0"/>
              <a:t>are </a:t>
            </a:r>
            <a:r>
              <a:rPr lang="en-US" i="1" dirty="0"/>
              <a:t>heterotrophic</a:t>
            </a:r>
            <a:r>
              <a:rPr lang="en-US" dirty="0"/>
              <a:t> and are unable to make their own carbon-based molecules, lack chlorophyll and completely rely on their host plants for nutrients.</a:t>
            </a:r>
          </a:p>
          <a:p>
            <a:endParaRPr lang="en-US" dirty="0"/>
          </a:p>
          <a:p>
            <a:pPr marL="457200" indent="-457200">
              <a:buFont typeface="Arial" panose="020B0604020202020204" pitchFamily="34" charset="0"/>
              <a:buChar char="•"/>
            </a:pPr>
            <a:r>
              <a:rPr lang="en-US" dirty="0"/>
              <a:t>Plants may also enlist help from microbial partners in nutrient acquisition. </a:t>
            </a:r>
          </a:p>
          <a:p>
            <a:pPr marL="457200" indent="-457200">
              <a:buFont typeface="Arial" panose="020B0604020202020204" pitchFamily="34" charset="0"/>
              <a:buChar char="•"/>
            </a:pPr>
            <a:r>
              <a:rPr lang="en-US" dirty="0"/>
              <a:t>Nodules in legumes and mycorrhization are some of the nutritional adaptations in plants. </a:t>
            </a:r>
          </a:p>
          <a:p>
            <a:endParaRPr lang="en-US" dirty="0"/>
          </a:p>
        </p:txBody>
      </p:sp>
    </p:spTree>
    <p:extLst>
      <p:ext uri="{BB962C8B-B14F-4D97-AF65-F5344CB8AC3E}">
        <p14:creationId xmlns:p14="http://schemas.microsoft.com/office/powerpoint/2010/main" val="290095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7DD-041B-1EDF-4001-3315A77A0E7A}"/>
              </a:ext>
            </a:extLst>
          </p:cNvPr>
          <p:cNvSpPr>
            <a:spLocks noGrp="1"/>
          </p:cNvSpPr>
          <p:nvPr>
            <p:ph type="title"/>
          </p:nvPr>
        </p:nvSpPr>
        <p:spPr/>
        <p:txBody>
          <a:bodyPr/>
          <a:lstStyle/>
          <a:p>
            <a:r>
              <a:rPr lang="en-US" dirty="0"/>
              <a:t>Nitrogen fixation: Root and Bacterial Interactions</a:t>
            </a:r>
            <a:r>
              <a:rPr lang="en-US" sz="1400" baseline="-25000" dirty="0"/>
              <a:t>1</a:t>
            </a:r>
          </a:p>
        </p:txBody>
      </p:sp>
      <p:sp>
        <p:nvSpPr>
          <p:cNvPr id="3" name="Content Placeholder 2">
            <a:extLst>
              <a:ext uri="{FF2B5EF4-FFF2-40B4-BE49-F238E27FC236}">
                <a16:creationId xmlns:a16="http://schemas.microsoft.com/office/drawing/2014/main" id="{884CE36D-FA4F-E182-7D44-2A2A1CEDD981}"/>
              </a:ext>
            </a:extLst>
          </p:cNvPr>
          <p:cNvSpPr>
            <a:spLocks noGrp="1"/>
          </p:cNvSpPr>
          <p:nvPr>
            <p:ph idx="1"/>
          </p:nvPr>
        </p:nvSpPr>
        <p:spPr>
          <a:xfrm>
            <a:off x="457200" y="1280160"/>
            <a:ext cx="8229600" cy="2682240"/>
          </a:xfrm>
        </p:spPr>
        <p:txBody>
          <a:bodyPr>
            <a:normAutofit fontScale="92500" lnSpcReduction="20000"/>
          </a:bodyPr>
          <a:lstStyle/>
          <a:p>
            <a:r>
              <a:rPr lang="en-US" dirty="0"/>
              <a:t>Plants do not have the needed enzymes to convert atmospheric nitrogen (N</a:t>
            </a:r>
            <a:r>
              <a:rPr lang="en-US" baseline="-25000" dirty="0"/>
              <a:t>2</a:t>
            </a:r>
            <a:r>
              <a:rPr lang="en-US" dirty="0"/>
              <a:t>) to biologically useful fixed form (NH</a:t>
            </a:r>
            <a:r>
              <a:rPr lang="en-US" baseline="-25000" dirty="0"/>
              <a:t>3</a:t>
            </a:r>
            <a:r>
              <a:rPr lang="en-US" dirty="0"/>
              <a:t>). </a:t>
            </a:r>
          </a:p>
          <a:p>
            <a:pPr marL="457200" indent="-457200">
              <a:buFont typeface="Arial" panose="020B0604020202020204" pitchFamily="34" charset="0"/>
              <a:buChar char="•"/>
            </a:pPr>
            <a:r>
              <a:rPr lang="en-US" dirty="0"/>
              <a:t>Biological nitrogen fixation (BNF) is carried out by prokaryotes. </a:t>
            </a:r>
          </a:p>
          <a:p>
            <a:pPr marL="457200" indent="-457200">
              <a:buFont typeface="Arial" panose="020B0604020202020204" pitchFamily="34" charset="0"/>
              <a:buChar char="•"/>
            </a:pPr>
            <a:r>
              <a:rPr lang="en-US" dirty="0"/>
              <a:t>The most important source of BNF is the symbiotic relationship between soil bacteria and legumes. </a:t>
            </a:r>
          </a:p>
        </p:txBody>
      </p:sp>
      <p:pic>
        <p:nvPicPr>
          <p:cNvPr id="4" name="Content Placeholder 7" descr="Three images of edible legumes">
            <a:extLst>
              <a:ext uri="{FF2B5EF4-FFF2-40B4-BE49-F238E27FC236}">
                <a16:creationId xmlns:a16="http://schemas.microsoft.com/office/drawing/2014/main" id="{F99ECA43-E35D-FEDA-49F0-0D70E889DE5C}"/>
              </a:ext>
            </a:extLst>
          </p:cNvPr>
          <p:cNvPicPr>
            <a:picLocks noChangeAspect="1"/>
          </p:cNvPicPr>
          <p:nvPr/>
        </p:nvPicPr>
        <p:blipFill>
          <a:blip r:embed="rId3"/>
          <a:srcRect t="5334" b="44667"/>
          <a:stretch/>
        </p:blipFill>
        <p:spPr>
          <a:xfrm>
            <a:off x="1314450" y="3740150"/>
            <a:ext cx="6286500" cy="1746250"/>
          </a:xfrm>
          <a:prstGeom prst="rect">
            <a:avLst/>
          </a:prstGeom>
        </p:spPr>
      </p:pic>
      <p:sp>
        <p:nvSpPr>
          <p:cNvPr id="6" name="TextBox 5">
            <a:extLst>
              <a:ext uri="{FF2B5EF4-FFF2-40B4-BE49-F238E27FC236}">
                <a16:creationId xmlns:a16="http://schemas.microsoft.com/office/drawing/2014/main" id="{7CDCC23D-4280-0FD8-51FD-D2245137AA97}"/>
              </a:ext>
            </a:extLst>
          </p:cNvPr>
          <p:cNvSpPr txBox="1"/>
          <p:nvPr/>
        </p:nvSpPr>
        <p:spPr>
          <a:xfrm>
            <a:off x="1143000" y="5486400"/>
            <a:ext cx="6629400" cy="523220"/>
          </a:xfrm>
          <a:prstGeom prst="rect">
            <a:avLst/>
          </a:prstGeom>
          <a:noFill/>
        </p:spPr>
        <p:txBody>
          <a:bodyPr wrap="square" rtlCol="0">
            <a:spAutoFit/>
          </a:bodyPr>
          <a:lstStyle/>
          <a:p>
            <a:pPr algn="ctr"/>
            <a:r>
              <a:rPr lang="en-US" sz="1400" b="1" dirty="0"/>
              <a:t>31.2 Figure 1: </a:t>
            </a:r>
            <a:r>
              <a:rPr lang="en-US" sz="1400" dirty="0"/>
              <a:t>Some common edible legumes—like (a) peanuts, (b) beans, and (c) chickpeas—can interact symbiotically with soil bacteria that fix nitrogen. </a:t>
            </a:r>
          </a:p>
        </p:txBody>
      </p:sp>
      <p:sp>
        <p:nvSpPr>
          <p:cNvPr id="7" name="TextBox 6">
            <a:extLst>
              <a:ext uri="{FF2B5EF4-FFF2-40B4-BE49-F238E27FC236}">
                <a16:creationId xmlns:a16="http://schemas.microsoft.com/office/drawing/2014/main" id="{1AEE81B9-39A7-F94D-46F3-4002414FD6B2}"/>
              </a:ext>
            </a:extLst>
          </p:cNvPr>
          <p:cNvSpPr txBox="1"/>
          <p:nvPr/>
        </p:nvSpPr>
        <p:spPr>
          <a:xfrm>
            <a:off x="2171700" y="6009620"/>
            <a:ext cx="4572000" cy="553998"/>
          </a:xfrm>
          <a:prstGeom prst="rect">
            <a:avLst/>
          </a:prstGeom>
          <a:noFill/>
        </p:spPr>
        <p:txBody>
          <a:bodyPr wrap="square">
            <a:spAutoFit/>
          </a:bodyPr>
          <a:lstStyle/>
          <a:p>
            <a:pPr algn="ctr"/>
            <a:r>
              <a:rPr lang="en-US" sz="1000" dirty="0"/>
              <a:t>Ivar Leidus on Wikimedia Commons. "Peanuts."</a:t>
            </a:r>
          </a:p>
          <a:p>
            <a:pPr algn="ctr"/>
            <a:r>
              <a:rPr lang="en-US" sz="1000" dirty="0"/>
              <a:t>Tiia Monto on Wikimedia Commons. "Kidney beans."</a:t>
            </a:r>
          </a:p>
          <a:p>
            <a:pPr algn="ctr"/>
            <a:r>
              <a:rPr lang="en-US" sz="1000" dirty="0"/>
              <a:t>Ajay Suresh on Wikimedia Commons. "Chickpeas."</a:t>
            </a:r>
          </a:p>
        </p:txBody>
      </p:sp>
    </p:spTree>
    <p:extLst>
      <p:ext uri="{BB962C8B-B14F-4D97-AF65-F5344CB8AC3E}">
        <p14:creationId xmlns:p14="http://schemas.microsoft.com/office/powerpoint/2010/main" val="353633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996440"/>
          </a:xfrm>
        </p:spPr>
        <p:txBody>
          <a:bodyPr/>
          <a:lstStyle/>
          <a:p>
            <a:r>
              <a:rPr lang="en-US" dirty="0"/>
              <a:t>Farmers often rotate corn (a cereal crop) and soybeans (a legume), planting a field with each crop in alternate seasons.</a:t>
            </a:r>
          </a:p>
          <a:p>
            <a:pPr marL="457200" indent="-457200">
              <a:buFont typeface="Arial" panose="020B0604020202020204" pitchFamily="34" charset="0"/>
              <a:buChar char="•"/>
            </a:pPr>
            <a:r>
              <a:rPr lang="en-US" dirty="0"/>
              <a:t>What advantage might this crop rotation have?</a:t>
            </a:r>
          </a:p>
        </p:txBody>
      </p:sp>
    </p:spTree>
    <p:extLst>
      <p:ext uri="{BB962C8B-B14F-4D97-AF65-F5344CB8AC3E}">
        <p14:creationId xmlns:p14="http://schemas.microsoft.com/office/powerpoint/2010/main" val="193357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5F496-5364-1E76-6909-B4695B5DA490}"/>
              </a:ext>
            </a:extLst>
          </p:cNvPr>
          <p:cNvSpPr>
            <a:spLocks noGrp="1"/>
          </p:cNvSpPr>
          <p:nvPr>
            <p:ph type="title"/>
          </p:nvPr>
        </p:nvSpPr>
        <p:spPr/>
        <p:txBody>
          <a:bodyPr/>
          <a:lstStyle/>
          <a:p>
            <a:r>
              <a:rPr lang="en-US" dirty="0"/>
              <a:t>Nitrogen Fixation: Root and Bacterial Interactions</a:t>
            </a:r>
            <a:r>
              <a:rPr lang="en-US" sz="1400" baseline="-25000" dirty="0"/>
              <a:t>2</a:t>
            </a:r>
          </a:p>
        </p:txBody>
      </p:sp>
      <p:sp>
        <p:nvSpPr>
          <p:cNvPr id="5" name="Content Placeholder 4">
            <a:extLst>
              <a:ext uri="{FF2B5EF4-FFF2-40B4-BE49-F238E27FC236}">
                <a16:creationId xmlns:a16="http://schemas.microsoft.com/office/drawing/2014/main" id="{71872F69-FBCE-3484-5A24-3042B8D13A8E}"/>
              </a:ext>
            </a:extLst>
          </p:cNvPr>
          <p:cNvSpPr>
            <a:spLocks noGrp="1"/>
          </p:cNvSpPr>
          <p:nvPr>
            <p:ph idx="1"/>
          </p:nvPr>
        </p:nvSpPr>
        <p:spPr/>
        <p:txBody>
          <a:bodyPr>
            <a:normAutofit fontScale="85000" lnSpcReduction="20000"/>
          </a:bodyPr>
          <a:lstStyle/>
          <a:p>
            <a:r>
              <a:rPr lang="en-US" b="1" dirty="0"/>
              <a:t>Rhizobia</a:t>
            </a:r>
            <a:r>
              <a:rPr lang="en-US" dirty="0"/>
              <a:t> are soil bacteria which symbiotically interact with legume roots to form </a:t>
            </a:r>
            <a:r>
              <a:rPr lang="en-US" b="1" dirty="0"/>
              <a:t>nodules</a:t>
            </a:r>
            <a:r>
              <a:rPr lang="en-US" dirty="0"/>
              <a:t> (specialized structures where nitrogen fixation takes place).</a:t>
            </a:r>
          </a:p>
          <a:p>
            <a:pPr marL="457200" indent="-457200">
              <a:buFont typeface="Arial" panose="020B0604020202020204" pitchFamily="34" charset="0"/>
              <a:buChar char="•"/>
            </a:pPr>
            <a:r>
              <a:rPr lang="en-US" dirty="0"/>
              <a:t>The </a:t>
            </a:r>
            <a:r>
              <a:rPr lang="en-US" b="1" dirty="0"/>
              <a:t>nitrogenase</a:t>
            </a:r>
            <a:r>
              <a:rPr lang="en-US" dirty="0"/>
              <a:t> enzyme converts N</a:t>
            </a:r>
            <a:r>
              <a:rPr lang="en-US" baseline="-25000" dirty="0"/>
              <a:t>2</a:t>
            </a:r>
            <a:r>
              <a:rPr lang="en-US" dirty="0"/>
              <a:t> to NH</a:t>
            </a:r>
            <a:r>
              <a:rPr lang="en-US" baseline="-25000" dirty="0"/>
              <a:t>3</a:t>
            </a:r>
            <a:r>
              <a:rPr lang="en-US" dirty="0"/>
              <a:t>.</a:t>
            </a:r>
          </a:p>
          <a:p>
            <a:endParaRPr lang="en-US" dirty="0"/>
          </a:p>
          <a:p>
            <a:r>
              <a:rPr lang="en-US" dirty="0"/>
              <a:t>This interaction is mutualistic, with the plant gaining NH</a:t>
            </a:r>
            <a:r>
              <a:rPr lang="en-US" baseline="-25000" dirty="0"/>
              <a:t>3</a:t>
            </a:r>
            <a:r>
              <a:rPr lang="en-US" dirty="0"/>
              <a:t> and the bacteria getting a protected niche to grow in. </a:t>
            </a:r>
          </a:p>
        </p:txBody>
      </p:sp>
      <p:sp>
        <p:nvSpPr>
          <p:cNvPr id="9" name="TextBox 8">
            <a:extLst>
              <a:ext uri="{FF2B5EF4-FFF2-40B4-BE49-F238E27FC236}">
                <a16:creationId xmlns:a16="http://schemas.microsoft.com/office/drawing/2014/main" id="{D4387CBD-6EE5-CF82-641C-B2BDCC6A328F}"/>
              </a:ext>
            </a:extLst>
          </p:cNvPr>
          <p:cNvSpPr txBox="1"/>
          <p:nvPr/>
        </p:nvSpPr>
        <p:spPr>
          <a:xfrm>
            <a:off x="4373640" y="3566160"/>
            <a:ext cx="4419600" cy="954107"/>
          </a:xfrm>
          <a:prstGeom prst="rect">
            <a:avLst/>
          </a:prstGeom>
          <a:noFill/>
        </p:spPr>
        <p:txBody>
          <a:bodyPr wrap="square" rtlCol="0">
            <a:spAutoFit/>
          </a:bodyPr>
          <a:lstStyle/>
          <a:p>
            <a:pPr algn="ctr"/>
            <a:r>
              <a:rPr lang="en-US" sz="1400" b="1" dirty="0"/>
              <a:t>31.2 Figure 2: </a:t>
            </a:r>
            <a:r>
              <a:rPr lang="en-US" sz="1400" dirty="0"/>
              <a:t>Soybean roots contain (a) nitrogen-fixing nodules that are infected with </a:t>
            </a:r>
            <a:r>
              <a:rPr lang="en-US" sz="1400" i="1" dirty="0"/>
              <a:t>Bradyrhyzobium japonicum</a:t>
            </a:r>
            <a:r>
              <a:rPr lang="en-US" sz="1400" dirty="0"/>
              <a:t>, a rhizobium, or "root-loving" bacterium. The bacteria are encased in (b) vesicles inside the cell.</a:t>
            </a:r>
          </a:p>
        </p:txBody>
      </p:sp>
      <p:pic>
        <p:nvPicPr>
          <p:cNvPr id="6" name="Content Placeholder 13" descr="Image (a) is a photo of legume roots, which are long and thin with hair-like appendages. Nodules are bulbous protrusions extending from the root. Image(b) is a transmission electron micrograph of a nodule cell cross section. Black oval-shaped vesicles containing rhizobia are visible. The vesicles are surrounded by a white layer and are scattered unevenly throughout the cell, which is gray.">
            <a:extLst>
              <a:ext uri="{FF2B5EF4-FFF2-40B4-BE49-F238E27FC236}">
                <a16:creationId xmlns:a16="http://schemas.microsoft.com/office/drawing/2014/main" id="{DD219ECD-C5D9-FD33-4B9B-D16558647746}"/>
              </a:ext>
            </a:extLst>
          </p:cNvPr>
          <p:cNvPicPr>
            <a:picLocks noChangeAspect="1"/>
          </p:cNvPicPr>
          <p:nvPr/>
        </p:nvPicPr>
        <p:blipFill>
          <a:blip r:embed="rId3"/>
          <a:srcRect t="5333" b="28000"/>
          <a:stretch/>
        </p:blipFill>
        <p:spPr>
          <a:xfrm>
            <a:off x="4196856" y="1798320"/>
            <a:ext cx="4773168" cy="1767840"/>
          </a:xfrm>
          <a:prstGeom prst="rect">
            <a:avLst/>
          </a:prstGeom>
        </p:spPr>
      </p:pic>
    </p:spTree>
    <p:extLst>
      <p:ext uri="{BB962C8B-B14F-4D97-AF65-F5344CB8AC3E}">
        <p14:creationId xmlns:p14="http://schemas.microsoft.com/office/powerpoint/2010/main" val="264102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2F74-75A7-3705-7D5E-CEC08FC2C4DD}"/>
              </a:ext>
            </a:extLst>
          </p:cNvPr>
          <p:cNvSpPr>
            <a:spLocks noGrp="1"/>
          </p:cNvSpPr>
          <p:nvPr>
            <p:ph type="title"/>
          </p:nvPr>
        </p:nvSpPr>
        <p:spPr/>
        <p:txBody>
          <a:bodyPr/>
          <a:lstStyle/>
          <a:p>
            <a:r>
              <a:rPr lang="en-US" dirty="0"/>
              <a:t>Mycorrhizae: The Symbiotic Relationship between Fungi and Roots</a:t>
            </a:r>
          </a:p>
        </p:txBody>
      </p:sp>
      <p:sp>
        <p:nvSpPr>
          <p:cNvPr id="3" name="Content Placeholder 2">
            <a:extLst>
              <a:ext uri="{FF2B5EF4-FFF2-40B4-BE49-F238E27FC236}">
                <a16:creationId xmlns:a16="http://schemas.microsoft.com/office/drawing/2014/main" id="{5EB906F4-989D-7878-E682-AF020C590769}"/>
              </a:ext>
            </a:extLst>
          </p:cNvPr>
          <p:cNvSpPr>
            <a:spLocks noGrp="1"/>
          </p:cNvSpPr>
          <p:nvPr>
            <p:ph idx="1"/>
          </p:nvPr>
        </p:nvSpPr>
        <p:spPr>
          <a:xfrm>
            <a:off x="457199" y="1280160"/>
            <a:ext cx="4995861" cy="4572000"/>
          </a:xfrm>
        </p:spPr>
        <p:txBody>
          <a:bodyPr>
            <a:normAutofit fontScale="92500" lnSpcReduction="20000"/>
          </a:bodyPr>
          <a:lstStyle/>
          <a:p>
            <a:r>
              <a:rPr lang="en-US" dirty="0"/>
              <a:t>Fungal mycorrhizae integrate into the physical structure of the root. Plants obtain phosphate from the fungi and the fungi get nutrients from the plants. </a:t>
            </a:r>
          </a:p>
          <a:p>
            <a:r>
              <a:rPr lang="en-US" dirty="0"/>
              <a:t>The fungi may also provide antibiotic compounds to protect the plant. </a:t>
            </a:r>
          </a:p>
          <a:p>
            <a:pPr marL="457200" indent="-457200">
              <a:buFont typeface="Arial" panose="020B0604020202020204" pitchFamily="34" charset="0"/>
              <a:buChar char="•"/>
            </a:pPr>
            <a:r>
              <a:rPr lang="en-US" b="1" dirty="0"/>
              <a:t>Ectomycorrhizae</a:t>
            </a:r>
            <a:r>
              <a:rPr lang="en-US" dirty="0"/>
              <a:t> form a dense sheath called a mantle around the roots. </a:t>
            </a:r>
          </a:p>
          <a:p>
            <a:pPr marL="457200" indent="-457200">
              <a:buFont typeface="Arial" panose="020B0604020202020204" pitchFamily="34" charset="0"/>
              <a:buChar char="•"/>
            </a:pPr>
            <a:r>
              <a:rPr lang="en-US" b="1" dirty="0"/>
              <a:t>Endomycorrhizae </a:t>
            </a:r>
            <a:r>
              <a:rPr lang="en-US" dirty="0"/>
              <a:t>do not form a dense sheath around the roots. </a:t>
            </a:r>
          </a:p>
        </p:txBody>
      </p:sp>
      <p:sp>
        <p:nvSpPr>
          <p:cNvPr id="7" name="TextBox 6">
            <a:extLst>
              <a:ext uri="{FF2B5EF4-FFF2-40B4-BE49-F238E27FC236}">
                <a16:creationId xmlns:a16="http://schemas.microsoft.com/office/drawing/2014/main" id="{CA0A2E93-C245-F8AB-407C-D4AF227A5321}"/>
              </a:ext>
            </a:extLst>
          </p:cNvPr>
          <p:cNvSpPr txBox="1"/>
          <p:nvPr/>
        </p:nvSpPr>
        <p:spPr>
          <a:xfrm>
            <a:off x="6319837" y="1242522"/>
            <a:ext cx="1600200" cy="307777"/>
          </a:xfrm>
          <a:prstGeom prst="rect">
            <a:avLst/>
          </a:prstGeom>
          <a:noFill/>
        </p:spPr>
        <p:txBody>
          <a:bodyPr wrap="square" rtlCol="0">
            <a:spAutoFit/>
          </a:bodyPr>
          <a:lstStyle/>
          <a:p>
            <a:pPr algn="ctr"/>
            <a:r>
              <a:rPr lang="en-US" sz="1400" b="1" dirty="0"/>
              <a:t>31.2 Figure 3</a:t>
            </a:r>
          </a:p>
        </p:txBody>
      </p:sp>
      <p:pic>
        <p:nvPicPr>
          <p:cNvPr id="9" name="Content Placeholder 4" descr="A photograph shows the roots of a plant that are covered in a white fuzz.">
            <a:extLst>
              <a:ext uri="{FF2B5EF4-FFF2-40B4-BE49-F238E27FC236}">
                <a16:creationId xmlns:a16="http://schemas.microsoft.com/office/drawing/2014/main" id="{5786B1F7-5A1A-605C-D046-F5EAAA22CA1A}"/>
              </a:ext>
            </a:extLst>
          </p:cNvPr>
          <p:cNvPicPr>
            <a:picLocks noChangeAspect="1"/>
          </p:cNvPicPr>
          <p:nvPr/>
        </p:nvPicPr>
        <p:blipFill>
          <a:blip r:embed="rId3"/>
          <a:srcRect l="34259" t="5909" r="34259" b="5031"/>
          <a:stretch/>
        </p:blipFill>
        <p:spPr>
          <a:xfrm>
            <a:off x="5824537" y="1530220"/>
            <a:ext cx="2590800" cy="4071879"/>
          </a:xfrm>
          <a:prstGeom prst="rect">
            <a:avLst/>
          </a:prstGeom>
        </p:spPr>
      </p:pic>
      <p:sp>
        <p:nvSpPr>
          <p:cNvPr id="5" name="TextBox 4">
            <a:extLst>
              <a:ext uri="{FF2B5EF4-FFF2-40B4-BE49-F238E27FC236}">
                <a16:creationId xmlns:a16="http://schemas.microsoft.com/office/drawing/2014/main" id="{3744E1B6-4FA1-8F45-0650-FAE0F6B014CC}"/>
              </a:ext>
            </a:extLst>
          </p:cNvPr>
          <p:cNvSpPr txBox="1"/>
          <p:nvPr/>
        </p:nvSpPr>
        <p:spPr>
          <a:xfrm>
            <a:off x="4833937" y="5622177"/>
            <a:ext cx="4572000" cy="246221"/>
          </a:xfrm>
          <a:prstGeom prst="rect">
            <a:avLst/>
          </a:prstGeom>
          <a:noFill/>
        </p:spPr>
        <p:txBody>
          <a:bodyPr wrap="square">
            <a:spAutoFit/>
          </a:bodyPr>
          <a:lstStyle/>
          <a:p>
            <a:pPr algn="ctr"/>
            <a:r>
              <a:rPr lang="en-US" sz="1000" dirty="0"/>
              <a:t>United Soybean Board on Wikimedia Commons. "Roots with nodes."</a:t>
            </a:r>
          </a:p>
        </p:txBody>
      </p:sp>
    </p:spTree>
    <p:extLst>
      <p:ext uri="{BB962C8B-B14F-4D97-AF65-F5344CB8AC3E}">
        <p14:creationId xmlns:p14="http://schemas.microsoft.com/office/powerpoint/2010/main" val="1571032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Plant Parasites </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p:txBody>
          <a:bodyPr>
            <a:normAutofit fontScale="92500" lnSpcReduction="10000"/>
          </a:bodyPr>
          <a:lstStyle/>
          <a:p>
            <a:r>
              <a:rPr lang="en-US" dirty="0"/>
              <a:t>A </a:t>
            </a:r>
            <a:r>
              <a:rPr lang="en-US" b="1" dirty="0"/>
              <a:t>parasitic plant </a:t>
            </a:r>
            <a:r>
              <a:rPr lang="en-US" dirty="0"/>
              <a:t>depends on its host for survival. </a:t>
            </a:r>
          </a:p>
          <a:p>
            <a:pPr marL="457200" indent="-457200">
              <a:buFont typeface="Arial" panose="020B0604020202020204" pitchFamily="34" charset="0"/>
              <a:buChar char="•"/>
            </a:pPr>
            <a:r>
              <a:rPr lang="en-US" dirty="0"/>
              <a:t>Some parasitic plants have no leaves and connect with the vascular bundles of the host for water and nutrients. </a:t>
            </a:r>
          </a:p>
          <a:p>
            <a:pPr marL="457200" indent="-457200">
              <a:buFont typeface="Arial" panose="020B0604020202020204" pitchFamily="34" charset="0"/>
              <a:buChar char="•"/>
            </a:pPr>
            <a:r>
              <a:rPr lang="en-US" dirty="0"/>
              <a:t>Some parasitic plants undergo photosynthesis and only depend on the host plant for water. </a:t>
            </a:r>
          </a:p>
        </p:txBody>
      </p:sp>
      <p:sp>
        <p:nvSpPr>
          <p:cNvPr id="7" name="TextBox 6">
            <a:extLst>
              <a:ext uri="{FF2B5EF4-FFF2-40B4-BE49-F238E27FC236}">
                <a16:creationId xmlns:a16="http://schemas.microsoft.com/office/drawing/2014/main" id="{2C11438A-F83C-302D-F117-A8A13F77B66E}"/>
              </a:ext>
            </a:extLst>
          </p:cNvPr>
          <p:cNvSpPr txBox="1"/>
          <p:nvPr/>
        </p:nvSpPr>
        <p:spPr>
          <a:xfrm>
            <a:off x="5372100" y="1570786"/>
            <a:ext cx="2362200" cy="307777"/>
          </a:xfrm>
          <a:prstGeom prst="rect">
            <a:avLst/>
          </a:prstGeom>
          <a:noFill/>
        </p:spPr>
        <p:txBody>
          <a:bodyPr wrap="square" rtlCol="0">
            <a:spAutoFit/>
          </a:bodyPr>
          <a:lstStyle/>
          <a:p>
            <a:pPr algn="ctr"/>
            <a:r>
              <a:rPr lang="en-US" sz="1400" b="1" dirty="0"/>
              <a:t>31.2 Figure 4</a:t>
            </a:r>
          </a:p>
        </p:txBody>
      </p:sp>
      <p:pic>
        <p:nvPicPr>
          <p:cNvPr id="9" name="Content Placeholder 4" descr="A photograph shows a dodder.">
            <a:extLst>
              <a:ext uri="{FF2B5EF4-FFF2-40B4-BE49-F238E27FC236}">
                <a16:creationId xmlns:a16="http://schemas.microsoft.com/office/drawing/2014/main" id="{C2C7E587-7FEF-161F-E9F5-E2F8C819B55E}"/>
              </a:ext>
            </a:extLst>
          </p:cNvPr>
          <p:cNvPicPr>
            <a:picLocks noChangeAspect="1"/>
          </p:cNvPicPr>
          <p:nvPr/>
        </p:nvPicPr>
        <p:blipFill>
          <a:blip r:embed="rId3"/>
          <a:srcRect l="16668" t="5333" r="15741" b="4667"/>
          <a:stretch/>
        </p:blipFill>
        <p:spPr>
          <a:xfrm>
            <a:off x="4750505" y="1939315"/>
            <a:ext cx="3605389" cy="2667000"/>
          </a:xfrm>
          <a:prstGeom prst="rect">
            <a:avLst/>
          </a:prstGeom>
        </p:spPr>
      </p:pic>
      <p:sp>
        <p:nvSpPr>
          <p:cNvPr id="5" name="TextBox 4">
            <a:extLst>
              <a:ext uri="{FF2B5EF4-FFF2-40B4-BE49-F238E27FC236}">
                <a16:creationId xmlns:a16="http://schemas.microsoft.com/office/drawing/2014/main" id="{2778A37C-2ECC-6072-E65F-89C241AB9561}"/>
              </a:ext>
            </a:extLst>
          </p:cNvPr>
          <p:cNvSpPr txBox="1"/>
          <p:nvPr/>
        </p:nvSpPr>
        <p:spPr>
          <a:xfrm>
            <a:off x="4267199" y="4608096"/>
            <a:ext cx="4572000" cy="246221"/>
          </a:xfrm>
          <a:prstGeom prst="rect">
            <a:avLst/>
          </a:prstGeom>
          <a:noFill/>
        </p:spPr>
        <p:txBody>
          <a:bodyPr wrap="square">
            <a:spAutoFit/>
          </a:bodyPr>
          <a:lstStyle/>
          <a:p>
            <a:pPr algn="ctr"/>
            <a:r>
              <a:rPr lang="en-US" sz="1000" dirty="0"/>
              <a:t>Jim Morefield on Wikimedia Commons. "California dodder."</a:t>
            </a:r>
          </a:p>
        </p:txBody>
      </p:sp>
    </p:spTree>
    <p:extLst>
      <p:ext uri="{BB962C8B-B14F-4D97-AF65-F5344CB8AC3E}">
        <p14:creationId xmlns:p14="http://schemas.microsoft.com/office/powerpoint/2010/main" val="17698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4833-58EC-D5ED-6B0D-69758BE9565E}"/>
              </a:ext>
            </a:extLst>
          </p:cNvPr>
          <p:cNvSpPr>
            <a:spLocks noGrp="1"/>
          </p:cNvSpPr>
          <p:nvPr>
            <p:ph type="title"/>
          </p:nvPr>
        </p:nvSpPr>
        <p:spPr/>
        <p:txBody>
          <a:bodyPr/>
          <a:lstStyle/>
          <a:p>
            <a:r>
              <a:rPr lang="en-US" dirty="0"/>
              <a:t>Saprophytes </a:t>
            </a:r>
          </a:p>
        </p:txBody>
      </p:sp>
      <p:sp>
        <p:nvSpPr>
          <p:cNvPr id="3" name="Content Placeholder 2">
            <a:extLst>
              <a:ext uri="{FF2B5EF4-FFF2-40B4-BE49-F238E27FC236}">
                <a16:creationId xmlns:a16="http://schemas.microsoft.com/office/drawing/2014/main" id="{2468AC9D-B48B-E277-CBFD-3DE7D5EB1C84}"/>
              </a:ext>
            </a:extLst>
          </p:cNvPr>
          <p:cNvSpPr>
            <a:spLocks noGrp="1"/>
          </p:cNvSpPr>
          <p:nvPr>
            <p:ph idx="1"/>
          </p:nvPr>
        </p:nvSpPr>
        <p:spPr/>
        <p:txBody>
          <a:bodyPr>
            <a:normAutofit lnSpcReduction="10000"/>
          </a:bodyPr>
          <a:lstStyle/>
          <a:p>
            <a:r>
              <a:rPr lang="en-US" dirty="0"/>
              <a:t>A </a:t>
            </a:r>
            <a:r>
              <a:rPr lang="en-US" b="1" dirty="0"/>
              <a:t>saprophyte</a:t>
            </a:r>
            <a:r>
              <a:rPr lang="en-US" dirty="0"/>
              <a:t> is an organism that gets its food from dead organisms and decaying organic matter. </a:t>
            </a:r>
          </a:p>
          <a:p>
            <a:pPr marL="457200" indent="-457200">
              <a:buFont typeface="Arial" panose="020B0604020202020204" pitchFamily="34" charset="0"/>
              <a:buChar char="•"/>
            </a:pPr>
            <a:r>
              <a:rPr lang="en-US" dirty="0"/>
              <a:t>Saprophytic plants lack chlorophyll and use enzymes to convert organic materials into simpler forms they can digest. </a:t>
            </a:r>
          </a:p>
        </p:txBody>
      </p:sp>
      <p:sp>
        <p:nvSpPr>
          <p:cNvPr id="7" name="TextBox 6">
            <a:extLst>
              <a:ext uri="{FF2B5EF4-FFF2-40B4-BE49-F238E27FC236}">
                <a16:creationId xmlns:a16="http://schemas.microsoft.com/office/drawing/2014/main" id="{BD2A16DF-BBCC-D68B-F3F4-A088D5101B8E}"/>
              </a:ext>
            </a:extLst>
          </p:cNvPr>
          <p:cNvSpPr txBox="1"/>
          <p:nvPr/>
        </p:nvSpPr>
        <p:spPr>
          <a:xfrm>
            <a:off x="5600700" y="1689649"/>
            <a:ext cx="1905000" cy="307777"/>
          </a:xfrm>
          <a:prstGeom prst="rect">
            <a:avLst/>
          </a:prstGeom>
          <a:noFill/>
        </p:spPr>
        <p:txBody>
          <a:bodyPr wrap="square" rtlCol="0">
            <a:spAutoFit/>
          </a:bodyPr>
          <a:lstStyle/>
          <a:p>
            <a:pPr algn="ctr"/>
            <a:r>
              <a:rPr lang="en-US" sz="1400" b="1" dirty="0"/>
              <a:t>31.2 Figure 5</a:t>
            </a:r>
          </a:p>
        </p:txBody>
      </p:sp>
      <p:pic>
        <p:nvPicPr>
          <p:cNvPr id="9" name="Content Placeholder 4" descr="A photograph shows the Dutchmen's pipe, which appears as a column with tubular blooms at the top of it.">
            <a:extLst>
              <a:ext uri="{FF2B5EF4-FFF2-40B4-BE49-F238E27FC236}">
                <a16:creationId xmlns:a16="http://schemas.microsoft.com/office/drawing/2014/main" id="{43DEEBC6-F77A-AE0A-E1CC-4B7F0B9D4F58}"/>
              </a:ext>
            </a:extLst>
          </p:cNvPr>
          <p:cNvPicPr>
            <a:picLocks noChangeAspect="1"/>
          </p:cNvPicPr>
          <p:nvPr/>
        </p:nvPicPr>
        <p:blipFill>
          <a:blip r:embed="rId3"/>
          <a:srcRect l="15742" t="5333" r="15741" b="4667"/>
          <a:stretch/>
        </p:blipFill>
        <p:spPr>
          <a:xfrm>
            <a:off x="4618383" y="2017106"/>
            <a:ext cx="3869634" cy="2823787"/>
          </a:xfrm>
          <a:prstGeom prst="rect">
            <a:avLst/>
          </a:prstGeom>
        </p:spPr>
      </p:pic>
      <p:sp>
        <p:nvSpPr>
          <p:cNvPr id="5" name="TextBox 4">
            <a:extLst>
              <a:ext uri="{FF2B5EF4-FFF2-40B4-BE49-F238E27FC236}">
                <a16:creationId xmlns:a16="http://schemas.microsoft.com/office/drawing/2014/main" id="{E8227F00-D39E-C1C6-AC73-55989C360179}"/>
              </a:ext>
            </a:extLst>
          </p:cNvPr>
          <p:cNvSpPr txBox="1"/>
          <p:nvPr/>
        </p:nvSpPr>
        <p:spPr>
          <a:xfrm>
            <a:off x="4267200" y="4900662"/>
            <a:ext cx="4572000" cy="246221"/>
          </a:xfrm>
          <a:prstGeom prst="rect">
            <a:avLst/>
          </a:prstGeom>
          <a:noFill/>
        </p:spPr>
        <p:txBody>
          <a:bodyPr wrap="square">
            <a:spAutoFit/>
          </a:bodyPr>
          <a:lstStyle/>
          <a:p>
            <a:pPr algn="ctr"/>
            <a:r>
              <a:rPr lang="en-US" sz="1000" dirty="0"/>
              <a:t>Agnieszka Kwiecień, Nova on Wikimedia Commons. "Dutchmen's pipe."</a:t>
            </a:r>
          </a:p>
        </p:txBody>
      </p:sp>
    </p:spTree>
    <p:extLst>
      <p:ext uri="{BB962C8B-B14F-4D97-AF65-F5344CB8AC3E}">
        <p14:creationId xmlns:p14="http://schemas.microsoft.com/office/powerpoint/2010/main" val="37462283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7170</TotalTime>
  <Words>1001</Words>
  <Application>Microsoft Office PowerPoint</Application>
  <PresentationFormat>On-screen Show (4:3)</PresentationFormat>
  <Paragraphs>87</Paragraphs>
  <Slides>14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Century Gothic</vt:lpstr>
      <vt:lpstr>Office Theme</vt:lpstr>
      <vt:lpstr>Lesson 31.2</vt:lpstr>
      <vt:lpstr>Objectives</vt:lpstr>
      <vt:lpstr>Nutrient Acquisition in Plants</vt:lpstr>
      <vt:lpstr>Nitrogen fixation: Root and Bacterial Interactions1</vt:lpstr>
      <vt:lpstr>Think It Through</vt:lpstr>
      <vt:lpstr>Nitrogen Fixation: Root and Bacterial Interactions2</vt:lpstr>
      <vt:lpstr>Mycorrhizae: The Symbiotic Relationship between Fungi and Roots</vt:lpstr>
      <vt:lpstr>Plant Parasites </vt:lpstr>
      <vt:lpstr>Saprophytes </vt:lpstr>
      <vt:lpstr>Epiphytes </vt:lpstr>
      <vt:lpstr>Group Activity</vt:lpstr>
      <vt:lpstr>Insectivorous Plants </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184</cp:revision>
  <dcterms:created xsi:type="dcterms:W3CDTF">2013-04-26T14:43:13Z</dcterms:created>
  <dcterms:modified xsi:type="dcterms:W3CDTF">2024-10-10T18:41:01Z</dcterms:modified>
</cp:coreProperties>
</file>