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0"/>
  </p:notesMasterIdLst>
  <p:handoutMasterIdLst>
    <p:handoutMasterId r:id="rId31"/>
  </p:handoutMasterIdLst>
  <p:sldIdLst>
    <p:sldId id="272" r:id="rId2"/>
    <p:sldId id="264" r:id="rId3"/>
    <p:sldId id="273" r:id="rId4"/>
    <p:sldId id="274" r:id="rId5"/>
    <p:sldId id="277" r:id="rId6"/>
    <p:sldId id="278" r:id="rId7"/>
    <p:sldId id="279" r:id="rId8"/>
    <p:sldId id="280" r:id="rId9"/>
    <p:sldId id="281" r:id="rId10"/>
    <p:sldId id="282" r:id="rId11"/>
    <p:sldId id="283" r:id="rId12"/>
    <p:sldId id="284" r:id="rId13"/>
    <p:sldId id="267" r:id="rId14"/>
    <p:sldId id="268" r:id="rId15"/>
    <p:sldId id="285" r:id="rId16"/>
    <p:sldId id="286" r:id="rId17"/>
    <p:sldId id="288" r:id="rId18"/>
    <p:sldId id="287" r:id="rId19"/>
    <p:sldId id="271" r:id="rId20"/>
    <p:sldId id="289" r:id="rId21"/>
    <p:sldId id="290" r:id="rId22"/>
    <p:sldId id="291" r:id="rId23"/>
    <p:sldId id="293" r:id="rId24"/>
    <p:sldId id="292" r:id="rId25"/>
    <p:sldId id="294" r:id="rId26"/>
    <p:sldId id="295" r:id="rId27"/>
    <p:sldId id="296" r:id="rId28"/>
    <p:sldId id="297" r:id="rId29"/>
  </p:sldIdLst>
  <p:sldSz cx="9144000" cy="6858000" type="screen4x3"/>
  <p:notesSz cx="6858000" cy="9144000"/>
  <p:embeddedFontLst>
    <p:embeddedFont>
      <p:font typeface="Century Gothic" panose="020B050202020202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3" autoAdjust="0"/>
    <p:restoredTop sz="86410" autoAdjust="0"/>
  </p:normalViewPr>
  <p:slideViewPr>
    <p:cSldViewPr>
      <p:cViewPr varScale="1">
        <p:scale>
          <a:sx n="95" d="100"/>
          <a:sy n="95" d="100"/>
        </p:scale>
        <p:origin x="2256" y="114"/>
      </p:cViewPr>
      <p:guideLst>
        <p:guide orient="horz" pos="2160"/>
        <p:guide pos="2880"/>
      </p:guideLst>
    </p:cSldViewPr>
  </p:slideViewPr>
  <p:outlineViewPr>
    <p:cViewPr>
      <p:scale>
        <a:sx n="33" d="100"/>
        <a:sy n="33" d="100"/>
      </p:scale>
      <p:origin x="0" y="-10176"/>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10/22/2024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10/22/2024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a:t>
            </a:fld>
            <a:endParaRPr lang="en-US" dirty="0"/>
          </a:p>
        </p:txBody>
      </p:sp>
    </p:spTree>
    <p:extLst>
      <p:ext uri="{BB962C8B-B14F-4D97-AF65-F5344CB8AC3E}">
        <p14:creationId xmlns:p14="http://schemas.microsoft.com/office/powerpoint/2010/main" val="1171187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9: As shown in this diagram of the embryo sac in angiosperms, the ovule is covered by integuments and has an opening called a micropyle. Inside the embryo sac are three antipodal cells, two synergids, a central cell, and the egg cell.</a:t>
            </a:r>
          </a:p>
        </p:txBody>
      </p:sp>
      <p:sp>
        <p:nvSpPr>
          <p:cNvPr id="4" name="Slide Number Placeholder 3"/>
          <p:cNvSpPr>
            <a:spLocks noGrp="1"/>
          </p:cNvSpPr>
          <p:nvPr>
            <p:ph type="sldNum" sz="quarter" idx="5"/>
          </p:nvPr>
        </p:nvSpPr>
        <p:spPr/>
        <p:txBody>
          <a:bodyPr/>
          <a:lstStyle/>
          <a:p>
            <a:fld id="{7115ED13-301A-4C0A-8C7F-A4982DED9D67}" type="slidenum">
              <a:rPr lang="en-US" smtClean="0"/>
              <a:pPr/>
              <a:t>18</a:t>
            </a:fld>
            <a:endParaRPr lang="en-US" dirty="0"/>
          </a:p>
        </p:txBody>
      </p:sp>
    </p:spTree>
    <p:extLst>
      <p:ext uri="{BB962C8B-B14F-4D97-AF65-F5344CB8AC3E}">
        <p14:creationId xmlns:p14="http://schemas.microsoft.com/office/powerpoint/2010/main" val="2922135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19</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10: This image shows the life cycle of a conifer. Pollen from male cones blows into the upper branches, where it fertilizes female cones. Pollen and the ovules within the seed cone's scales are haploid gametes. Once a pollen grain fertilizes the ovule, the seed is diploid.</a:t>
            </a:r>
          </a:p>
        </p:txBody>
      </p:sp>
      <p:sp>
        <p:nvSpPr>
          <p:cNvPr id="4" name="Slide Number Placeholder 3"/>
          <p:cNvSpPr>
            <a:spLocks noGrp="1"/>
          </p:cNvSpPr>
          <p:nvPr>
            <p:ph type="sldNum" sz="quarter" idx="5"/>
          </p:nvPr>
        </p:nvSpPr>
        <p:spPr/>
        <p:txBody>
          <a:bodyPr/>
          <a:lstStyle/>
          <a:p>
            <a:fld id="{7115ED13-301A-4C0A-8C7F-A4982DED9D67}" type="slidenum">
              <a:rPr lang="en-US" smtClean="0"/>
              <a:pPr/>
              <a:t>21</a:t>
            </a:fld>
            <a:endParaRPr lang="en-US" dirty="0"/>
          </a:p>
        </p:txBody>
      </p:sp>
    </p:spTree>
    <p:extLst>
      <p:ext uri="{BB962C8B-B14F-4D97-AF65-F5344CB8AC3E}">
        <p14:creationId xmlns:p14="http://schemas.microsoft.com/office/powerpoint/2010/main" val="3849083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11: This series of micrographs shows male and female gymnosperm gametophytes. (a) This cross section of a male cone has approximately 20 microsporophylls, each of which produces hundreds of male gametophytes (pollen grains). (b) In this single microsporophyll, small dots represent pollen grains. (c) This micrograph shows an individual pollen grain. (d) This cross section of a female cone shows portions of about 15 megasporophylls. (e) In this single megasporophyll, the ovule is visible. (f) Within this single ovule are the megaspore mother cell (MMC), micropyle, and a pollen grain.</a:t>
            </a:r>
          </a:p>
        </p:txBody>
      </p:sp>
      <p:sp>
        <p:nvSpPr>
          <p:cNvPr id="4" name="Slide Number Placeholder 3"/>
          <p:cNvSpPr>
            <a:spLocks noGrp="1"/>
          </p:cNvSpPr>
          <p:nvPr>
            <p:ph type="sldNum" sz="quarter" idx="5"/>
          </p:nvPr>
        </p:nvSpPr>
        <p:spPr/>
        <p:txBody>
          <a:bodyPr/>
          <a:lstStyle/>
          <a:p>
            <a:fld id="{7115ED13-301A-4C0A-8C7F-A4982DED9D67}" type="slidenum">
              <a:rPr lang="en-US" smtClean="0"/>
              <a:pPr/>
              <a:t>24</a:t>
            </a:fld>
            <a:endParaRPr lang="en-US" dirty="0"/>
          </a:p>
        </p:txBody>
      </p:sp>
    </p:spTree>
    <p:extLst>
      <p:ext uri="{BB962C8B-B14F-4D97-AF65-F5344CB8AC3E}">
        <p14:creationId xmlns:p14="http://schemas.microsoft.com/office/powerpoint/2010/main" val="3117770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12: (a) Angiosperms are flowering plants and include grasses, herbs, shrubs, and most deciduous trees, while (b) gymnosperms are conifers. Both produce seeds but have different reproductive strategies.</a:t>
            </a:r>
          </a:p>
          <a:p>
            <a:endParaRPr lang="en-US" dirty="0"/>
          </a:p>
          <a:p>
            <a:r>
              <a:rPr lang="en-US" dirty="0"/>
              <a:t>Figure 13: Wind dispersal is a strategy of pollen dispersal seen in both gymnosperms and angiosperms, such as the Dactylis glomerata shown here.</a:t>
            </a:r>
          </a:p>
        </p:txBody>
      </p:sp>
      <p:sp>
        <p:nvSpPr>
          <p:cNvPr id="4" name="Slide Number Placeholder 3"/>
          <p:cNvSpPr>
            <a:spLocks noGrp="1"/>
          </p:cNvSpPr>
          <p:nvPr>
            <p:ph type="sldNum" sz="quarter" idx="5"/>
          </p:nvPr>
        </p:nvSpPr>
        <p:spPr/>
        <p:txBody>
          <a:bodyPr/>
          <a:lstStyle/>
          <a:p>
            <a:fld id="{7115ED13-301A-4C0A-8C7F-A4982DED9D67}" type="slidenum">
              <a:rPr lang="en-US" smtClean="0"/>
              <a:pPr/>
              <a:t>26</a:t>
            </a:fld>
            <a:endParaRPr lang="en-US" dirty="0"/>
          </a:p>
        </p:txBody>
      </p:sp>
    </p:spTree>
    <p:extLst>
      <p:ext uri="{BB962C8B-B14F-4D97-AF65-F5344CB8AC3E}">
        <p14:creationId xmlns:p14="http://schemas.microsoft.com/office/powerpoint/2010/main" val="2530127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 The alternation of generations in angiosperms is depicted in this diagram.</a:t>
            </a:r>
          </a:p>
        </p:txBody>
      </p:sp>
      <p:sp>
        <p:nvSpPr>
          <p:cNvPr id="4" name="Slide Number Placeholder 3"/>
          <p:cNvSpPr>
            <a:spLocks noGrp="1"/>
          </p:cNvSpPr>
          <p:nvPr>
            <p:ph type="sldNum" sz="quarter" idx="5"/>
          </p:nvPr>
        </p:nvSpPr>
        <p:spPr/>
        <p:txBody>
          <a:bodyPr/>
          <a:lstStyle/>
          <a:p>
            <a:fld id="{7115ED13-301A-4C0A-8C7F-A4982DED9D67}" type="slidenum">
              <a:rPr lang="en-US" smtClean="0"/>
              <a:pPr/>
              <a:t>4</a:t>
            </a:fld>
            <a:endParaRPr lang="en-US" dirty="0"/>
          </a:p>
        </p:txBody>
      </p:sp>
    </p:spTree>
    <p:extLst>
      <p:ext uri="{BB962C8B-B14F-4D97-AF65-F5344CB8AC3E}">
        <p14:creationId xmlns:p14="http://schemas.microsoft.com/office/powerpoint/2010/main" val="1131475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3: The four main parts of the flower are the calyx, corolla, androecium, and gynoecium. The androecium is the sum of all the male reproductive organs, and the gynoecium is the sum of the female reproductive organs.</a:t>
            </a:r>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dirty="0"/>
          </a:p>
        </p:txBody>
      </p:sp>
    </p:spTree>
    <p:extLst>
      <p:ext uri="{BB962C8B-B14F-4D97-AF65-F5344CB8AC3E}">
        <p14:creationId xmlns:p14="http://schemas.microsoft.com/office/powerpoint/2010/main" val="43176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 The corn plant has both staminate (male) and carpellate (female) flowers. (a) Staminate flowers, which are clustered in the tassel at the tip of the stem, produce pollen grains. (b) Carpellate flowers are clustered in the immature ears. Each strand of silk is a stigma, and the corn kernels are seeds that develop on the ear after fertilization.</a:t>
            </a:r>
          </a:p>
        </p:txBody>
      </p:sp>
      <p:sp>
        <p:nvSpPr>
          <p:cNvPr id="4" name="Slide Number Placeholder 3"/>
          <p:cNvSpPr>
            <a:spLocks noGrp="1"/>
          </p:cNvSpPr>
          <p:nvPr>
            <p:ph type="sldNum" sz="quarter" idx="5"/>
          </p:nvPr>
        </p:nvSpPr>
        <p:spPr/>
        <p:txBody>
          <a:bodyPr/>
          <a:lstStyle/>
          <a:p>
            <a:fld id="{7115ED13-301A-4C0A-8C7F-A4982DED9D67}" type="slidenum">
              <a:rPr lang="en-US" smtClean="0"/>
              <a:pPr/>
              <a:t>8</a:t>
            </a:fld>
            <a:endParaRPr lang="en-US" dirty="0"/>
          </a:p>
        </p:txBody>
      </p:sp>
    </p:spTree>
    <p:extLst>
      <p:ext uri="{BB962C8B-B14F-4D97-AF65-F5344CB8AC3E}">
        <p14:creationId xmlns:p14="http://schemas.microsoft.com/office/powerpoint/2010/main" val="883706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5: A female papaya tree bearing fruit</a:t>
            </a:r>
          </a:p>
        </p:txBody>
      </p:sp>
      <p:sp>
        <p:nvSpPr>
          <p:cNvPr id="4" name="Slide Number Placeholder 3"/>
          <p:cNvSpPr>
            <a:spLocks noGrp="1"/>
          </p:cNvSpPr>
          <p:nvPr>
            <p:ph type="sldNum" sz="quarter" idx="5"/>
          </p:nvPr>
        </p:nvSpPr>
        <p:spPr/>
        <p:txBody>
          <a:bodyPr/>
          <a:lstStyle/>
          <a:p>
            <a:fld id="{7115ED13-301A-4C0A-8C7F-A4982DED9D67}" type="slidenum">
              <a:rPr lang="en-US" smtClean="0"/>
              <a:pPr/>
              <a:t>9</a:t>
            </a:fld>
            <a:endParaRPr lang="en-US" dirty="0"/>
          </a:p>
        </p:txBody>
      </p:sp>
    </p:spTree>
    <p:extLst>
      <p:ext uri="{BB962C8B-B14F-4D97-AF65-F5344CB8AC3E}">
        <p14:creationId xmlns:p14="http://schemas.microsoft.com/office/powerpoint/2010/main" val="3519568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6: The (a) lily is a superior flower, which means the ovary is placed above the other flower parts. (b) Fuchsia is an inferior flower, which means the ovary is placed beneath other flower parts.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10</a:t>
            </a:fld>
            <a:endParaRPr lang="en-US" dirty="0"/>
          </a:p>
        </p:txBody>
      </p:sp>
    </p:spTree>
    <p:extLst>
      <p:ext uri="{BB962C8B-B14F-4D97-AF65-F5344CB8AC3E}">
        <p14:creationId xmlns:p14="http://schemas.microsoft.com/office/powerpoint/2010/main" val="2394537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7: Shown is (a) a cross section of an anther at two developmental stages. The immature anther (top) contains four microsporangia, or pollen sacs. Each microsporangium contains hundreds of microspore mother cells that will each give rise to four pollen grains, or male gametophytes. The inner layer of cells, called the tapetum, supports the development and maturation of the pollen grains. Upon maturation of the pollen (bottom), the pollen sac walls split open, and the pollen grains are released, as shown in the (b) micrograph of an immature lily anther. In this scanning electron micrograph, pollen sacs are ready to burst, releasing their grains.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11</a:t>
            </a:fld>
            <a:endParaRPr lang="en-US" dirty="0"/>
          </a:p>
        </p:txBody>
      </p:sp>
    </p:spTree>
    <p:extLst>
      <p:ext uri="{BB962C8B-B14F-4D97-AF65-F5344CB8AC3E}">
        <p14:creationId xmlns:p14="http://schemas.microsoft.com/office/powerpoint/2010/main" val="1492329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8: Pollen develops from the microspore mother cells. The mature pollen grain is composed of two cells: the pollen tube cell and the generative cell inside the tube cell. The pollen grain also has two coverings: an inner layer (intine) and an outer layer (exine). The inset scanning electron micrograph shows Arabidopsis lyrata pollen grains.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13</a:t>
            </a:fld>
            <a:endParaRPr lang="en-US" dirty="0"/>
          </a:p>
        </p:txBody>
      </p:sp>
    </p:spTree>
    <p:extLst>
      <p:ext uri="{BB962C8B-B14F-4D97-AF65-F5344CB8AC3E}">
        <p14:creationId xmlns:p14="http://schemas.microsoft.com/office/powerpoint/2010/main" val="3897688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14</a:t>
            </a:fld>
            <a:endParaRPr lang="en-US" dirty="0"/>
          </a:p>
        </p:txBody>
      </p:sp>
    </p:spTree>
    <p:extLst>
      <p:ext uri="{BB962C8B-B14F-4D97-AF65-F5344CB8AC3E}">
        <p14:creationId xmlns:p14="http://schemas.microsoft.com/office/powerpoint/2010/main" val="33420897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1191683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32.1</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Reproductive Development and Structure</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0D8ECB-2897-D144-83C7-16F131332908}"/>
              </a:ext>
            </a:extLst>
          </p:cNvPr>
          <p:cNvSpPr>
            <a:spLocks noGrp="1"/>
          </p:cNvSpPr>
          <p:nvPr>
            <p:ph type="title"/>
          </p:nvPr>
        </p:nvSpPr>
        <p:spPr/>
        <p:txBody>
          <a:bodyPr/>
          <a:lstStyle/>
          <a:p>
            <a:r>
              <a:rPr lang="en-US" dirty="0"/>
              <a:t>Lesson 32.1 Figure 6</a:t>
            </a:r>
          </a:p>
        </p:txBody>
      </p:sp>
      <p:sp>
        <p:nvSpPr>
          <p:cNvPr id="3" name="TextBox 2">
            <a:extLst>
              <a:ext uri="{FF2B5EF4-FFF2-40B4-BE49-F238E27FC236}">
                <a16:creationId xmlns:a16="http://schemas.microsoft.com/office/drawing/2014/main" id="{44DEEB43-9B28-E812-A6C1-C7F2B096686B}"/>
              </a:ext>
            </a:extLst>
          </p:cNvPr>
          <p:cNvSpPr txBox="1"/>
          <p:nvPr/>
        </p:nvSpPr>
        <p:spPr>
          <a:xfrm>
            <a:off x="2285999" y="5638800"/>
            <a:ext cx="4572000" cy="400110"/>
          </a:xfrm>
          <a:prstGeom prst="rect">
            <a:avLst/>
          </a:prstGeom>
          <a:noFill/>
        </p:spPr>
        <p:txBody>
          <a:bodyPr wrap="square">
            <a:spAutoFit/>
          </a:bodyPr>
          <a:lstStyle/>
          <a:p>
            <a:pPr algn="ctr"/>
            <a:r>
              <a:rPr lang="en-US" sz="1000" dirty="0"/>
              <a:t>CNX OpenStax on Wikimedia Commons. "Lily." Modified. </a:t>
            </a:r>
          </a:p>
          <a:p>
            <a:pPr algn="ctr"/>
            <a:r>
              <a:rPr lang="en-US" sz="1000" dirty="0"/>
              <a:t>Koshy Pixels on Flickr. "Fuchsia."</a:t>
            </a:r>
          </a:p>
        </p:txBody>
      </p:sp>
      <p:pic>
        <p:nvPicPr>
          <p:cNvPr id="6" name="Content Placeholder 5" descr="An illustration of a flower has labels for the petals, sepals, and gynoecium. Beneath this illustration are two photos, (a) and (b). Image (a) shows a lily, which has an ovary above the petals. The ovary sits above the teardrop-shaped petals. This is an example of a superior flower. Image (b) shows several fuchsia flowers hanging down from a stem, with the ovary below the edge of the petals. This is an example of an inferior flower.">
            <a:extLst>
              <a:ext uri="{FF2B5EF4-FFF2-40B4-BE49-F238E27FC236}">
                <a16:creationId xmlns:a16="http://schemas.microsoft.com/office/drawing/2014/main" id="{5766C61B-1E45-C4DA-233F-11A577CEC9EA}"/>
              </a:ext>
            </a:extLst>
          </p:cNvPr>
          <p:cNvPicPr>
            <a:picLocks noChangeAspect="1"/>
          </p:cNvPicPr>
          <p:nvPr/>
        </p:nvPicPr>
        <p:blipFill>
          <a:blip r:embed="rId3"/>
          <a:srcRect l="25925" t="5333" r="25926" b="4667"/>
          <a:stretch/>
        </p:blipFill>
        <p:spPr>
          <a:xfrm>
            <a:off x="2400299" y="1173773"/>
            <a:ext cx="4343400" cy="4510454"/>
          </a:xfrm>
          <a:prstGeom prst="rect">
            <a:avLst/>
          </a:prstGeom>
        </p:spPr>
      </p:pic>
    </p:spTree>
    <p:extLst>
      <p:ext uri="{BB962C8B-B14F-4D97-AF65-F5344CB8AC3E}">
        <p14:creationId xmlns:p14="http://schemas.microsoft.com/office/powerpoint/2010/main" val="3171277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A51B8E-BA8D-5212-D14C-A4063172FDD3}"/>
              </a:ext>
            </a:extLst>
          </p:cNvPr>
          <p:cNvSpPr>
            <a:spLocks noGrp="1"/>
          </p:cNvSpPr>
          <p:nvPr>
            <p:ph type="title"/>
          </p:nvPr>
        </p:nvSpPr>
        <p:spPr/>
        <p:txBody>
          <a:bodyPr/>
          <a:lstStyle/>
          <a:p>
            <a:r>
              <a:rPr lang="en-US" dirty="0"/>
              <a:t>Male Gametophyte (Pollen Grain)</a:t>
            </a:r>
            <a:r>
              <a:rPr lang="en-US" sz="1400" baseline="-25000" dirty="0"/>
              <a:t>1</a:t>
            </a:r>
          </a:p>
        </p:txBody>
      </p:sp>
      <p:sp>
        <p:nvSpPr>
          <p:cNvPr id="5" name="Content Placeholder 4">
            <a:extLst>
              <a:ext uri="{FF2B5EF4-FFF2-40B4-BE49-F238E27FC236}">
                <a16:creationId xmlns:a16="http://schemas.microsoft.com/office/drawing/2014/main" id="{FFAA9DCC-DEED-F23A-4A17-0FC45341A9AC}"/>
              </a:ext>
            </a:extLst>
          </p:cNvPr>
          <p:cNvSpPr>
            <a:spLocks noGrp="1"/>
          </p:cNvSpPr>
          <p:nvPr>
            <p:ph idx="1"/>
          </p:nvPr>
        </p:nvSpPr>
        <p:spPr>
          <a:xfrm>
            <a:off x="457200" y="1280160"/>
            <a:ext cx="3657600" cy="4572000"/>
          </a:xfrm>
        </p:spPr>
        <p:txBody>
          <a:bodyPr>
            <a:normAutofit fontScale="92500" lnSpcReduction="10000"/>
          </a:bodyPr>
          <a:lstStyle/>
          <a:p>
            <a:r>
              <a:rPr lang="en-US" dirty="0"/>
              <a:t>The male gametophyte develops and reaches maturity within an immature anther. </a:t>
            </a:r>
          </a:p>
          <a:p>
            <a:pPr marL="457200" indent="-457200">
              <a:buFont typeface="Arial" panose="020B0604020202020204" pitchFamily="34" charset="0"/>
              <a:buChar char="•"/>
            </a:pPr>
            <a:r>
              <a:rPr lang="en-US" dirty="0"/>
              <a:t>Pollen development takes place in a structure called the </a:t>
            </a:r>
            <a:r>
              <a:rPr lang="en-US" b="1" dirty="0"/>
              <a:t>microsporangium </a:t>
            </a:r>
            <a:endParaRPr lang="en-US" dirty="0"/>
          </a:p>
          <a:p>
            <a:pPr marL="457200" indent="-457200">
              <a:buFont typeface="Arial" panose="020B0604020202020204" pitchFamily="34" charset="0"/>
              <a:buChar char="•"/>
            </a:pPr>
            <a:r>
              <a:rPr lang="en-US" dirty="0"/>
              <a:t>The microsporangium are pollen sacs where the microspores develop into pollen. </a:t>
            </a:r>
          </a:p>
        </p:txBody>
      </p:sp>
      <p:sp>
        <p:nvSpPr>
          <p:cNvPr id="8" name="TextBox 7">
            <a:extLst>
              <a:ext uri="{FF2B5EF4-FFF2-40B4-BE49-F238E27FC236}">
                <a16:creationId xmlns:a16="http://schemas.microsoft.com/office/drawing/2014/main" id="{2EC38C11-F6E7-C285-4CD1-0A051ABFA84A}"/>
              </a:ext>
            </a:extLst>
          </p:cNvPr>
          <p:cNvSpPr txBox="1"/>
          <p:nvPr/>
        </p:nvSpPr>
        <p:spPr>
          <a:xfrm>
            <a:off x="5257800" y="1608677"/>
            <a:ext cx="2819400" cy="307777"/>
          </a:xfrm>
          <a:prstGeom prst="rect">
            <a:avLst/>
          </a:prstGeom>
          <a:noFill/>
        </p:spPr>
        <p:txBody>
          <a:bodyPr wrap="square" rtlCol="0">
            <a:spAutoFit/>
          </a:bodyPr>
          <a:lstStyle/>
          <a:p>
            <a:pPr algn="ctr"/>
            <a:r>
              <a:rPr lang="en-US" sz="1400" b="1" dirty="0"/>
              <a:t>32.1 Figure 7</a:t>
            </a:r>
          </a:p>
        </p:txBody>
      </p:sp>
      <p:pic>
        <p:nvPicPr>
          <p:cNvPr id="2" name="Content Placeholder 5" descr="Figure A shows cross section of an anther, which has four lobes each containing a pollen sac, or microsporangium. Inside the pollen sac is a layer called the tapetum, and within this ring are the microspore mother cells. As the microsporangium matures, two pollen sacs merge and an opening forms between them so that the pollen can be released. A micrograph in figure B show pollen sacs with a visible opening between them. Figure B shows a micrograph of an immature lily anther shows four pollen sacs containing pollen grains.">
            <a:extLst>
              <a:ext uri="{FF2B5EF4-FFF2-40B4-BE49-F238E27FC236}">
                <a16:creationId xmlns:a16="http://schemas.microsoft.com/office/drawing/2014/main" id="{6149F0DB-E5FF-83BA-4CEE-BB2835F7EA2B}"/>
              </a:ext>
            </a:extLst>
          </p:cNvPr>
          <p:cNvPicPr>
            <a:picLocks noChangeAspect="1"/>
          </p:cNvPicPr>
          <p:nvPr/>
        </p:nvPicPr>
        <p:blipFill>
          <a:blip r:embed="rId3"/>
          <a:srcRect l="10185" t="4493" r="10185" b="3000"/>
          <a:stretch/>
        </p:blipFill>
        <p:spPr>
          <a:xfrm>
            <a:off x="4419600" y="2057400"/>
            <a:ext cx="3955739" cy="2553033"/>
          </a:xfrm>
          <a:prstGeom prst="rect">
            <a:avLst/>
          </a:prstGeom>
        </p:spPr>
      </p:pic>
      <p:sp>
        <p:nvSpPr>
          <p:cNvPr id="3" name="TextBox 2">
            <a:extLst>
              <a:ext uri="{FF2B5EF4-FFF2-40B4-BE49-F238E27FC236}">
                <a16:creationId xmlns:a16="http://schemas.microsoft.com/office/drawing/2014/main" id="{5716D6F8-4DB0-4AC8-5D40-F0074FB0CC35}"/>
              </a:ext>
            </a:extLst>
          </p:cNvPr>
          <p:cNvSpPr txBox="1"/>
          <p:nvPr/>
        </p:nvSpPr>
        <p:spPr>
          <a:xfrm>
            <a:off x="4267200" y="4751379"/>
            <a:ext cx="4572000" cy="246221"/>
          </a:xfrm>
          <a:prstGeom prst="rect">
            <a:avLst/>
          </a:prstGeom>
          <a:noFill/>
        </p:spPr>
        <p:txBody>
          <a:bodyPr wrap="square">
            <a:spAutoFit/>
          </a:bodyPr>
          <a:lstStyle/>
          <a:p>
            <a:pPr algn="ctr"/>
            <a:r>
              <a:rPr lang="en-US" sz="1000" dirty="0"/>
              <a:t>Jon Houseman and Matthew Ford on Wikimedia Commons. "Lilium anther."</a:t>
            </a:r>
          </a:p>
        </p:txBody>
      </p:sp>
    </p:spTree>
    <p:extLst>
      <p:ext uri="{BB962C8B-B14F-4D97-AF65-F5344CB8AC3E}">
        <p14:creationId xmlns:p14="http://schemas.microsoft.com/office/powerpoint/2010/main" val="3164074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1CD7AC-F7AB-F7A9-7CB2-FAB14C0F1D75}"/>
              </a:ext>
            </a:extLst>
          </p:cNvPr>
          <p:cNvSpPr>
            <a:spLocks noGrp="1"/>
          </p:cNvSpPr>
          <p:nvPr>
            <p:ph type="title"/>
          </p:nvPr>
        </p:nvSpPr>
        <p:spPr/>
        <p:txBody>
          <a:bodyPr/>
          <a:lstStyle/>
          <a:p>
            <a:r>
              <a:rPr lang="en-US" dirty="0"/>
              <a:t>The Male Gametophyte (Pollen Grain)</a:t>
            </a:r>
            <a:r>
              <a:rPr lang="en-US" sz="1400" baseline="-25000" dirty="0"/>
              <a:t>2</a:t>
            </a:r>
          </a:p>
        </p:txBody>
      </p:sp>
      <p:sp>
        <p:nvSpPr>
          <p:cNvPr id="6" name="Content Placeholder 5">
            <a:extLst>
              <a:ext uri="{FF2B5EF4-FFF2-40B4-BE49-F238E27FC236}">
                <a16:creationId xmlns:a16="http://schemas.microsoft.com/office/drawing/2014/main" id="{F054AD57-BA4B-28ED-7C0B-4A0503D4E19A}"/>
              </a:ext>
            </a:extLst>
          </p:cNvPr>
          <p:cNvSpPr>
            <a:spLocks noGrp="1"/>
          </p:cNvSpPr>
          <p:nvPr>
            <p:ph idx="1"/>
          </p:nvPr>
        </p:nvSpPr>
        <p:spPr/>
        <p:txBody>
          <a:bodyPr>
            <a:normAutofit fontScale="92500" lnSpcReduction="10000"/>
          </a:bodyPr>
          <a:lstStyle/>
          <a:p>
            <a:r>
              <a:rPr lang="en-US" dirty="0"/>
              <a:t>The microspore mother cells in the microsporangium divide by meiosis to produce four microspores, each of which will become a pollen grain. </a:t>
            </a:r>
          </a:p>
          <a:p>
            <a:pPr marL="457200" indent="-457200">
              <a:buFont typeface="Arial" panose="020B0604020202020204" pitchFamily="34" charset="0"/>
              <a:buChar char="•"/>
            </a:pPr>
            <a:r>
              <a:rPr lang="en-US" dirty="0"/>
              <a:t>Mature pollen grains have two cells, a generative cell and a pollen tube cell.</a:t>
            </a:r>
          </a:p>
          <a:p>
            <a:pPr marL="457200" indent="-457200">
              <a:buFont typeface="Arial" panose="020B0604020202020204" pitchFamily="34" charset="0"/>
              <a:buChar char="•"/>
            </a:pPr>
            <a:r>
              <a:rPr lang="en-US" dirty="0"/>
              <a:t>The pollen tube cell creates the pollen tube, while the generative cell will divide to form two sperm cells. </a:t>
            </a:r>
          </a:p>
          <a:p>
            <a:pPr marL="457200" indent="-457200">
              <a:buFont typeface="Arial" panose="020B0604020202020204" pitchFamily="34" charset="0"/>
              <a:buChar char="•"/>
            </a:pPr>
            <a:r>
              <a:rPr lang="en-US" dirty="0"/>
              <a:t>Each pollen grain has two coverings, the </a:t>
            </a:r>
            <a:r>
              <a:rPr lang="en-US" b="1" dirty="0"/>
              <a:t>exine</a:t>
            </a:r>
            <a:r>
              <a:rPr lang="en-US" dirty="0"/>
              <a:t> (thick outer layer) and the </a:t>
            </a:r>
            <a:r>
              <a:rPr lang="en-US" b="1" dirty="0"/>
              <a:t>intine</a:t>
            </a:r>
            <a:r>
              <a:rPr lang="en-US" dirty="0"/>
              <a:t>. </a:t>
            </a:r>
          </a:p>
          <a:p>
            <a:pPr marL="457200" indent="-457200">
              <a:buFont typeface="Arial" panose="020B0604020202020204" pitchFamily="34" charset="0"/>
              <a:buChar char="•"/>
            </a:pPr>
            <a:r>
              <a:rPr lang="en-US" dirty="0"/>
              <a:t>The exine contains the sporopollenin, which is a waterproof coating.</a:t>
            </a:r>
          </a:p>
        </p:txBody>
      </p:sp>
    </p:spTree>
    <p:extLst>
      <p:ext uri="{BB962C8B-B14F-4D97-AF65-F5344CB8AC3E}">
        <p14:creationId xmlns:p14="http://schemas.microsoft.com/office/powerpoint/2010/main" val="1574053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sz="3200" dirty="0">
                <a:solidFill>
                  <a:schemeClr val="accent1"/>
                </a:solidFill>
              </a:rPr>
              <a:t>32.1 Figur</a:t>
            </a:r>
            <a:r>
              <a:rPr lang="en-US" dirty="0">
                <a:solidFill>
                  <a:schemeClr val="accent1"/>
                </a:solidFill>
              </a:rPr>
              <a:t>e 8 </a:t>
            </a:r>
            <a:endParaRPr lang="en-US" sz="3200" dirty="0">
              <a:solidFill>
                <a:schemeClr val="accent1"/>
              </a:solidFill>
            </a:endParaRPr>
          </a:p>
        </p:txBody>
      </p:sp>
      <p:sp>
        <p:nvSpPr>
          <p:cNvPr id="4" name="TextBox 3">
            <a:extLst>
              <a:ext uri="{FF2B5EF4-FFF2-40B4-BE49-F238E27FC236}">
                <a16:creationId xmlns:a16="http://schemas.microsoft.com/office/drawing/2014/main" id="{D139FB31-E8A4-CCB9-D832-48849FFA6982}"/>
              </a:ext>
            </a:extLst>
          </p:cNvPr>
          <p:cNvSpPr txBox="1"/>
          <p:nvPr/>
        </p:nvSpPr>
        <p:spPr>
          <a:xfrm>
            <a:off x="2286000" y="5716507"/>
            <a:ext cx="4572000" cy="246221"/>
          </a:xfrm>
          <a:prstGeom prst="rect">
            <a:avLst/>
          </a:prstGeom>
          <a:noFill/>
        </p:spPr>
        <p:txBody>
          <a:bodyPr wrap="square">
            <a:spAutoFit/>
          </a:bodyPr>
          <a:lstStyle/>
          <a:p>
            <a:pPr algn="ctr"/>
            <a:r>
              <a:rPr lang="en-US" sz="1000" dirty="0"/>
              <a:t>CNX OpenStax on Wikimedia Commons. "Pollen micrograph." Modified. </a:t>
            </a:r>
          </a:p>
        </p:txBody>
      </p:sp>
      <p:pic>
        <p:nvPicPr>
          <p:cNvPr id="6" name="Content Placeholder 5" descr="The mother cell undergoes meiosis to form a tetrad of cells, which separate to form the pollen grains. The pollen grains undergo mitosis without cytokinesis, resulting in four mature pollen grains with two nuclei each. One is called the generative nucleus, and the other is called the pollen tube nucleus. Two projective layers form around the mature pollen grain, the inner intine and the outer exine. On the right side of the illustration, a micrograph shows a pollen grain, which looks like puffed wheat.">
            <a:extLst>
              <a:ext uri="{FF2B5EF4-FFF2-40B4-BE49-F238E27FC236}">
                <a16:creationId xmlns:a16="http://schemas.microsoft.com/office/drawing/2014/main" id="{8213C958-4FA0-6918-DA64-3CBF729E2657}"/>
              </a:ext>
            </a:extLst>
          </p:cNvPr>
          <p:cNvPicPr>
            <a:picLocks noGrp="1" noChangeAspect="1"/>
          </p:cNvPicPr>
          <p:nvPr>
            <p:ph idx="1"/>
          </p:nvPr>
        </p:nvPicPr>
        <p:blipFill>
          <a:blip r:embed="rId3"/>
          <a:srcRect l="31482" t="3667" r="31481" b="2967"/>
          <a:stretch/>
        </p:blipFill>
        <p:spPr>
          <a:xfrm>
            <a:off x="2895600" y="1020929"/>
            <a:ext cx="3352800" cy="4695578"/>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p:txBody>
          <a:bodyPr>
            <a:normAutofit lnSpcReduction="10000"/>
          </a:bodyPr>
          <a:lstStyle/>
          <a:p>
            <a:r>
              <a:rPr lang="en-US" dirty="0"/>
              <a:t>Sporopollenin is an important, waterproof substance in the reproduction of plants.</a:t>
            </a:r>
          </a:p>
          <a:p>
            <a:pPr marL="457200" indent="-457200">
              <a:buFont typeface="Arial" panose="020B0604020202020204" pitchFamily="34" charset="0"/>
              <a:buChar char="•"/>
            </a:pPr>
            <a:r>
              <a:rPr lang="en-US" dirty="0"/>
              <a:t>Break up into a small group (three to five peers) and write down a couple chemical characteristics that you would expect sporopollenin to have.</a:t>
            </a:r>
          </a:p>
          <a:p>
            <a:pPr marL="457200" indent="-457200">
              <a:buFont typeface="Arial" panose="020B0604020202020204" pitchFamily="34" charset="0"/>
              <a:buChar char="•"/>
            </a:pPr>
            <a:r>
              <a:rPr lang="en-US" dirty="0"/>
              <a:t>Share your predictions with your peers and combine your answers.</a:t>
            </a:r>
          </a:p>
          <a:p>
            <a:pPr marL="457200" indent="-457200">
              <a:buFont typeface="Arial" panose="020B0604020202020204" pitchFamily="34" charset="0"/>
              <a:buChar char="•"/>
            </a:pPr>
            <a:r>
              <a:rPr lang="en-US" dirty="0"/>
              <a:t>Next, find a reliable source about sporopollenin and determine what your group assumed correctly and incorrectly.</a:t>
            </a:r>
          </a:p>
        </p:txBody>
      </p:sp>
    </p:spTree>
    <p:extLst>
      <p:ext uri="{BB962C8B-B14F-4D97-AF65-F5344CB8AC3E}">
        <p14:creationId xmlns:p14="http://schemas.microsoft.com/office/powerpoint/2010/main" val="2069639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ADC22-CDE8-9529-520C-3D4A29113ACB}"/>
              </a:ext>
            </a:extLst>
          </p:cNvPr>
          <p:cNvSpPr>
            <a:spLocks noGrp="1"/>
          </p:cNvSpPr>
          <p:nvPr>
            <p:ph type="title"/>
          </p:nvPr>
        </p:nvSpPr>
        <p:spPr/>
        <p:txBody>
          <a:bodyPr/>
          <a:lstStyle/>
          <a:p>
            <a:r>
              <a:rPr lang="en-US" dirty="0"/>
              <a:t> Female Gametophyte (Embryo Sac)</a:t>
            </a:r>
          </a:p>
        </p:txBody>
      </p:sp>
      <p:sp>
        <p:nvSpPr>
          <p:cNvPr id="3" name="Content Placeholder 2">
            <a:extLst>
              <a:ext uri="{FF2B5EF4-FFF2-40B4-BE49-F238E27FC236}">
                <a16:creationId xmlns:a16="http://schemas.microsoft.com/office/drawing/2014/main" id="{291C0731-8B46-FCE9-0CCA-47232D441F32}"/>
              </a:ext>
            </a:extLst>
          </p:cNvPr>
          <p:cNvSpPr>
            <a:spLocks noGrp="1"/>
          </p:cNvSpPr>
          <p:nvPr>
            <p:ph idx="1"/>
          </p:nvPr>
        </p:nvSpPr>
        <p:spPr/>
        <p:txBody>
          <a:bodyPr>
            <a:normAutofit/>
          </a:bodyPr>
          <a:lstStyle/>
          <a:p>
            <a:r>
              <a:rPr lang="en-US" dirty="0"/>
              <a:t>Female gametophyte development has two stages: </a:t>
            </a:r>
          </a:p>
          <a:p>
            <a:r>
              <a:rPr lang="en-US" dirty="0"/>
              <a:t>Megasporogenesis: a single cell dividing in the </a:t>
            </a:r>
            <a:r>
              <a:rPr lang="en-US" b="1" dirty="0"/>
              <a:t>megasporangium </a:t>
            </a:r>
            <a:r>
              <a:rPr lang="en-US" dirty="0"/>
              <a:t>(an area of tissue in the ovary) undergoes meiosis to create four megaspores, only one of which will survive. </a:t>
            </a:r>
          </a:p>
          <a:p>
            <a:r>
              <a:rPr lang="en-US" b="1" dirty="0"/>
              <a:t>Megagametogenesis</a:t>
            </a:r>
            <a:r>
              <a:rPr lang="en-US" dirty="0"/>
              <a:t>: </a:t>
            </a:r>
            <a:r>
              <a:rPr lang="en-US" b="0" i="0" dirty="0">
                <a:solidFill>
                  <a:schemeClr val="tx1"/>
                </a:solidFill>
                <a:effectLst/>
                <a:highlight>
                  <a:srgbClr val="FFFFFF"/>
                </a:highlight>
              </a:rPr>
              <a:t>the surviving haploid megaspore undergoes mitosis to produce a female gametophyte with eight nuclei and seven cells, also known as the </a:t>
            </a:r>
            <a:r>
              <a:rPr lang="en-US" b="1" i="0" dirty="0">
                <a:solidFill>
                  <a:schemeClr val="tx1"/>
                </a:solidFill>
                <a:effectLst/>
                <a:highlight>
                  <a:srgbClr val="FFFFFF"/>
                </a:highlight>
              </a:rPr>
              <a:t>megagametophyte</a:t>
            </a:r>
            <a:r>
              <a:rPr lang="en-US" b="0" i="0" dirty="0">
                <a:solidFill>
                  <a:schemeClr val="tx1"/>
                </a:solidFill>
                <a:effectLst/>
                <a:highlight>
                  <a:srgbClr val="FFFFFF"/>
                </a:highlight>
              </a:rPr>
              <a:t>, or embryo sac.</a:t>
            </a:r>
          </a:p>
        </p:txBody>
      </p:sp>
    </p:spTree>
    <p:extLst>
      <p:ext uri="{BB962C8B-B14F-4D97-AF65-F5344CB8AC3E}">
        <p14:creationId xmlns:p14="http://schemas.microsoft.com/office/powerpoint/2010/main" val="1237863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14FD9-C7FF-7DA1-1155-4A00CF7B5CE0}"/>
              </a:ext>
            </a:extLst>
          </p:cNvPr>
          <p:cNvSpPr>
            <a:spLocks noGrp="1"/>
          </p:cNvSpPr>
          <p:nvPr>
            <p:ph type="title"/>
          </p:nvPr>
        </p:nvSpPr>
        <p:spPr/>
        <p:txBody>
          <a:bodyPr/>
          <a:lstStyle/>
          <a:p>
            <a:r>
              <a:rPr lang="en-US" dirty="0">
                <a:solidFill>
                  <a:schemeClr val="tx1"/>
                </a:solidFill>
                <a:highlight>
                  <a:srgbClr val="FFFFFF"/>
                </a:highlight>
              </a:rPr>
              <a:t>M</a:t>
            </a:r>
            <a:r>
              <a:rPr lang="en-US" i="0" dirty="0">
                <a:solidFill>
                  <a:schemeClr val="tx1"/>
                </a:solidFill>
                <a:effectLst/>
                <a:highlight>
                  <a:srgbClr val="FFFFFF"/>
                </a:highlight>
              </a:rPr>
              <a:t>egagametophyte</a:t>
            </a:r>
            <a:r>
              <a:rPr lang="en-US" sz="1400" i="0" baseline="-25000" dirty="0">
                <a:solidFill>
                  <a:schemeClr val="tx1"/>
                </a:solidFill>
                <a:effectLst/>
                <a:highlight>
                  <a:srgbClr val="FFFFFF"/>
                </a:highlight>
              </a:rPr>
              <a:t>1</a:t>
            </a:r>
            <a:endParaRPr lang="en-US" sz="1400" baseline="-25000" dirty="0"/>
          </a:p>
        </p:txBody>
      </p:sp>
      <p:sp>
        <p:nvSpPr>
          <p:cNvPr id="3" name="Content Placeholder 2">
            <a:extLst>
              <a:ext uri="{FF2B5EF4-FFF2-40B4-BE49-F238E27FC236}">
                <a16:creationId xmlns:a16="http://schemas.microsoft.com/office/drawing/2014/main" id="{7A64AD81-050E-AFA2-FB51-C5D4AE1561CB}"/>
              </a:ext>
            </a:extLst>
          </p:cNvPr>
          <p:cNvSpPr>
            <a:spLocks noGrp="1"/>
          </p:cNvSpPr>
          <p:nvPr>
            <p:ph idx="1"/>
          </p:nvPr>
        </p:nvSpPr>
        <p:spPr/>
        <p:txBody>
          <a:bodyPr>
            <a:normAutofit fontScale="92500" lnSpcReduction="20000"/>
          </a:bodyPr>
          <a:lstStyle/>
          <a:p>
            <a:r>
              <a:rPr lang="en-US" dirty="0"/>
              <a:t>Two of the nuclei in the Megagametophyte—the </a:t>
            </a:r>
            <a:r>
              <a:rPr lang="en-US" b="1" dirty="0"/>
              <a:t>polar nuclei</a:t>
            </a:r>
            <a:r>
              <a:rPr lang="en-US" dirty="0"/>
              <a:t>—</a:t>
            </a:r>
            <a:r>
              <a:rPr lang="en-US" dirty="0">
                <a:solidFill>
                  <a:schemeClr val="tx1"/>
                </a:solidFill>
                <a:highlight>
                  <a:srgbClr val="FFFFFF"/>
                </a:highlight>
              </a:rPr>
              <a:t>move to the equator a fuse to form a single diploid central cell. </a:t>
            </a:r>
          </a:p>
          <a:p>
            <a:pPr lvl="1"/>
            <a:r>
              <a:rPr lang="en-US" dirty="0">
                <a:solidFill>
                  <a:schemeClr val="tx1"/>
                </a:solidFill>
                <a:highlight>
                  <a:srgbClr val="FFFFFF"/>
                </a:highlight>
              </a:rPr>
              <a:t>The central cell will fuse with a sperm to form the triploid endosperm. </a:t>
            </a:r>
          </a:p>
          <a:p>
            <a:r>
              <a:rPr lang="en-US" b="0" i="0" dirty="0">
                <a:solidFill>
                  <a:schemeClr val="tx1"/>
                </a:solidFill>
                <a:effectLst/>
                <a:highlight>
                  <a:srgbClr val="FFFFFF"/>
                </a:highlight>
              </a:rPr>
              <a:t>Three nuclei position themselves on the end of the embryo sac opposite the micropyle and develop into the </a:t>
            </a:r>
            <a:r>
              <a:rPr lang="en-US" b="1" i="0" dirty="0">
                <a:solidFill>
                  <a:schemeClr val="tx1"/>
                </a:solidFill>
                <a:effectLst/>
                <a:highlight>
                  <a:srgbClr val="FFFFFF"/>
                </a:highlight>
              </a:rPr>
              <a:t>antipodal cells</a:t>
            </a:r>
            <a:r>
              <a:rPr lang="en-US" b="0" i="0" dirty="0">
                <a:solidFill>
                  <a:schemeClr val="tx1"/>
                </a:solidFill>
                <a:effectLst/>
                <a:highlight>
                  <a:srgbClr val="FFFFFF"/>
                </a:highlight>
              </a:rPr>
              <a:t> (where growth hormones accumulate). </a:t>
            </a:r>
          </a:p>
          <a:p>
            <a:pPr lvl="1"/>
            <a:r>
              <a:rPr lang="en-US" b="0" i="0" dirty="0">
                <a:solidFill>
                  <a:schemeClr val="tx1"/>
                </a:solidFill>
                <a:effectLst/>
                <a:highlight>
                  <a:srgbClr val="FFFFFF"/>
                </a:highlight>
                <a:cs typeface="Times New Roman" panose="02020603050405020304" pitchFamily="18" charset="0"/>
              </a:rPr>
              <a:t>The nucleus closest to the micropyle becomes the female gamete and the two adjacent nuclei develop into </a:t>
            </a:r>
            <a:r>
              <a:rPr lang="en-US" b="1" i="0" dirty="0">
                <a:solidFill>
                  <a:schemeClr val="tx1"/>
                </a:solidFill>
                <a:effectLst/>
                <a:highlight>
                  <a:srgbClr val="FFFFFF"/>
                </a:highlight>
                <a:cs typeface="Times New Roman" panose="02020603050405020304" pitchFamily="18" charset="0"/>
              </a:rPr>
              <a:t>synergid</a:t>
            </a:r>
            <a:r>
              <a:rPr lang="en-US" b="0" i="0" dirty="0">
                <a:solidFill>
                  <a:schemeClr val="tx1"/>
                </a:solidFill>
                <a:effectLst/>
                <a:highlight>
                  <a:srgbClr val="FFFFFF"/>
                </a:highlight>
                <a:cs typeface="Times New Roman" panose="02020603050405020304" pitchFamily="18" charset="0"/>
              </a:rPr>
              <a:t> cells</a:t>
            </a:r>
            <a:r>
              <a:rPr lang="en-US" b="0" i="0" dirty="0">
                <a:solidFill>
                  <a:srgbClr val="4D4D4D"/>
                </a:solidFill>
                <a:effectLst/>
                <a:highlight>
                  <a:srgbClr val="FFFFFF"/>
                </a:highlight>
                <a:latin typeface="Times New Roman" panose="02020603050405020304" pitchFamily="18" charset="0"/>
              </a:rPr>
              <a:t>.</a:t>
            </a:r>
          </a:p>
          <a:p>
            <a:pPr marL="457200" lvl="1" indent="0">
              <a:buNone/>
            </a:pPr>
            <a:endParaRPr lang="en-US" dirty="0">
              <a:solidFill>
                <a:schemeClr val="tx1"/>
              </a:solidFill>
            </a:endParaRPr>
          </a:p>
          <a:p>
            <a:endParaRPr lang="en-US" dirty="0"/>
          </a:p>
        </p:txBody>
      </p:sp>
    </p:spTree>
    <p:extLst>
      <p:ext uri="{BB962C8B-B14F-4D97-AF65-F5344CB8AC3E}">
        <p14:creationId xmlns:p14="http://schemas.microsoft.com/office/powerpoint/2010/main" val="4290449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14FD9-C7FF-7DA1-1155-4A00CF7B5CE0}"/>
              </a:ext>
            </a:extLst>
          </p:cNvPr>
          <p:cNvSpPr>
            <a:spLocks noGrp="1"/>
          </p:cNvSpPr>
          <p:nvPr>
            <p:ph type="title"/>
          </p:nvPr>
        </p:nvSpPr>
        <p:spPr/>
        <p:txBody>
          <a:bodyPr/>
          <a:lstStyle/>
          <a:p>
            <a:r>
              <a:rPr lang="en-US" dirty="0">
                <a:solidFill>
                  <a:schemeClr val="tx1"/>
                </a:solidFill>
                <a:highlight>
                  <a:srgbClr val="FFFFFF"/>
                </a:highlight>
              </a:rPr>
              <a:t>M</a:t>
            </a:r>
            <a:r>
              <a:rPr lang="en-US" i="0" dirty="0">
                <a:solidFill>
                  <a:schemeClr val="tx1"/>
                </a:solidFill>
                <a:effectLst/>
                <a:highlight>
                  <a:srgbClr val="FFFFFF"/>
                </a:highlight>
              </a:rPr>
              <a:t>egagametophyte</a:t>
            </a:r>
            <a:r>
              <a:rPr lang="en-US" sz="1400" baseline="-25000" dirty="0">
                <a:solidFill>
                  <a:schemeClr val="tx1"/>
                </a:solidFill>
                <a:highlight>
                  <a:srgbClr val="FFFFFF"/>
                </a:highlight>
              </a:rPr>
              <a:t>2</a:t>
            </a:r>
            <a:endParaRPr lang="en-US" sz="1400" baseline="-25000" dirty="0"/>
          </a:p>
        </p:txBody>
      </p:sp>
      <p:sp>
        <p:nvSpPr>
          <p:cNvPr id="3" name="Content Placeholder 2">
            <a:extLst>
              <a:ext uri="{FF2B5EF4-FFF2-40B4-BE49-F238E27FC236}">
                <a16:creationId xmlns:a16="http://schemas.microsoft.com/office/drawing/2014/main" id="{7A64AD81-050E-AFA2-FB51-C5D4AE1561CB}"/>
              </a:ext>
            </a:extLst>
          </p:cNvPr>
          <p:cNvSpPr>
            <a:spLocks noGrp="1"/>
          </p:cNvSpPr>
          <p:nvPr>
            <p:ph idx="1"/>
          </p:nvPr>
        </p:nvSpPr>
        <p:spPr/>
        <p:txBody>
          <a:bodyPr>
            <a:normAutofit/>
          </a:bodyPr>
          <a:lstStyle/>
          <a:p>
            <a:r>
              <a:rPr lang="en-US" b="0" i="0" dirty="0">
                <a:solidFill>
                  <a:schemeClr val="tx1"/>
                </a:solidFill>
                <a:effectLst/>
                <a:highlight>
                  <a:srgbClr val="FFFFFF"/>
                </a:highlight>
              </a:rPr>
              <a:t>A double-layered integument protects the megasporangium. </a:t>
            </a:r>
          </a:p>
          <a:p>
            <a:r>
              <a:rPr lang="en-US" b="0" i="0" dirty="0">
                <a:solidFill>
                  <a:schemeClr val="tx1"/>
                </a:solidFill>
                <a:effectLst/>
                <a:highlight>
                  <a:srgbClr val="FFFFFF"/>
                </a:highlight>
              </a:rPr>
              <a:t>After fertilization, the integument will develop into the seed coat and protect the entire seed.</a:t>
            </a:r>
          </a:p>
          <a:p>
            <a:r>
              <a:rPr lang="en-US" b="0" i="0" dirty="0">
                <a:solidFill>
                  <a:schemeClr val="tx1"/>
                </a:solidFill>
                <a:effectLst/>
                <a:highlight>
                  <a:srgbClr val="FFFFFF"/>
                </a:highlight>
              </a:rPr>
              <a:t>The ovule wall becomes part of the fruit.</a:t>
            </a:r>
          </a:p>
          <a:p>
            <a:r>
              <a:rPr lang="en-US" b="0" i="0" dirty="0">
                <a:solidFill>
                  <a:schemeClr val="tx1"/>
                </a:solidFill>
                <a:effectLst/>
                <a:highlight>
                  <a:srgbClr val="FFFFFF"/>
                </a:highlight>
              </a:rPr>
              <a:t>The integument do not enclose it completely but leave an opening called the </a:t>
            </a:r>
            <a:r>
              <a:rPr lang="en-US" b="1" i="0" dirty="0">
                <a:solidFill>
                  <a:schemeClr val="tx1"/>
                </a:solidFill>
                <a:effectLst/>
                <a:highlight>
                  <a:srgbClr val="FFFFFF"/>
                </a:highlight>
              </a:rPr>
              <a:t>micropyle</a:t>
            </a:r>
            <a:r>
              <a:rPr lang="en-US" b="0" i="0" dirty="0">
                <a:solidFill>
                  <a:schemeClr val="tx1"/>
                </a:solidFill>
                <a:effectLst/>
                <a:highlight>
                  <a:srgbClr val="FFFFFF"/>
                </a:highlight>
              </a:rPr>
              <a:t>. </a:t>
            </a:r>
          </a:p>
          <a:p>
            <a:r>
              <a:rPr lang="en-US" b="0" i="0" dirty="0">
                <a:solidFill>
                  <a:schemeClr val="tx1"/>
                </a:solidFill>
                <a:effectLst/>
                <a:highlight>
                  <a:srgbClr val="FFFFFF"/>
                </a:highlight>
              </a:rPr>
              <a:t>The micropyle allows the pollen tube to enter the female gametophyte for fertilization.</a:t>
            </a:r>
            <a:endParaRPr lang="en-US" dirty="0">
              <a:solidFill>
                <a:schemeClr val="tx1"/>
              </a:solidFill>
            </a:endParaRPr>
          </a:p>
          <a:p>
            <a:endParaRPr lang="en-US" dirty="0"/>
          </a:p>
        </p:txBody>
      </p:sp>
    </p:spTree>
    <p:extLst>
      <p:ext uri="{BB962C8B-B14F-4D97-AF65-F5344CB8AC3E}">
        <p14:creationId xmlns:p14="http://schemas.microsoft.com/office/powerpoint/2010/main" val="858297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D2185B-8A94-DC44-C1B9-D37AD4458E38}"/>
              </a:ext>
            </a:extLst>
          </p:cNvPr>
          <p:cNvSpPr>
            <a:spLocks noGrp="1"/>
          </p:cNvSpPr>
          <p:nvPr>
            <p:ph type="title"/>
          </p:nvPr>
        </p:nvSpPr>
        <p:spPr/>
        <p:txBody>
          <a:bodyPr/>
          <a:lstStyle/>
          <a:p>
            <a:r>
              <a:rPr lang="en-US" dirty="0"/>
              <a:t>Lesson 32.1 Figure 9</a:t>
            </a:r>
          </a:p>
        </p:txBody>
      </p:sp>
      <p:pic>
        <p:nvPicPr>
          <p:cNvPr id="5" name="Content Placeholder 5" descr="The illustration depicts the embryo sac of an angiosperm, which is egg-shaped. The narrow end, called the micropyle, has an opening that allows pollen to enter. Three cells called antipodals are at the other end of the embryo sac. The egg cell and two other cells called synergids are at the micropylar end. Two polar nuclei are inside the central cell in the middle of the embryo sac. Wrapped around the embryo sac are integuments.">
            <a:extLst>
              <a:ext uri="{FF2B5EF4-FFF2-40B4-BE49-F238E27FC236}">
                <a16:creationId xmlns:a16="http://schemas.microsoft.com/office/drawing/2014/main" id="{0A04BFFB-4BDA-AB8A-C5F6-F533FEDAFC70}"/>
              </a:ext>
            </a:extLst>
          </p:cNvPr>
          <p:cNvPicPr>
            <a:picLocks noGrp="1" noChangeAspect="1"/>
          </p:cNvPicPr>
          <p:nvPr>
            <p:ph idx="1"/>
          </p:nvPr>
        </p:nvPicPr>
        <p:blipFill>
          <a:blip r:embed="rId3"/>
          <a:srcRect l="11111" t="5334" r="11111" b="3000"/>
          <a:stretch/>
        </p:blipFill>
        <p:spPr>
          <a:xfrm>
            <a:off x="1045741" y="1219200"/>
            <a:ext cx="7052518" cy="4617720"/>
          </a:xfrm>
        </p:spPr>
      </p:pic>
    </p:spTree>
    <p:extLst>
      <p:ext uri="{BB962C8B-B14F-4D97-AF65-F5344CB8AC3E}">
        <p14:creationId xmlns:p14="http://schemas.microsoft.com/office/powerpoint/2010/main" val="271420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005840"/>
          </a:xfrm>
        </p:spPr>
        <p:txBody>
          <a:bodyPr/>
          <a:lstStyle/>
          <a:p>
            <a:r>
              <a:rPr lang="en-US" dirty="0"/>
              <a:t>An embryo sac is missing the synergids. What specific impact would you expect this to have on fertilization?</a:t>
            </a:r>
          </a:p>
        </p:txBody>
      </p:sp>
    </p:spTree>
    <p:extLst>
      <p:ext uri="{BB962C8B-B14F-4D97-AF65-F5344CB8AC3E}">
        <p14:creationId xmlns:p14="http://schemas.microsoft.com/office/powerpoint/2010/main" val="1933572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3539430"/>
          </a:xfrm>
          <a:prstGeom prst="rect">
            <a:avLst/>
          </a:prstGeom>
          <a:noFill/>
        </p:spPr>
        <p:txBody>
          <a:bodyPr>
            <a:spAutoFit/>
          </a:bodyPr>
          <a:lstStyle/>
          <a:p>
            <a:pPr lvl="1">
              <a:spcBef>
                <a:spcPts val="0"/>
              </a:spcBef>
            </a:pPr>
            <a:r>
              <a:rPr lang="en-US" b="1" dirty="0">
                <a:effectLst/>
                <a:latin typeface="Calibri" panose="020F0502020204030204" pitchFamily="34" charset="0"/>
                <a:ea typeface="Times New Roman" panose="02020603050405020304" pitchFamily="18" charset="0"/>
              </a:rPr>
              <a:t>Compare</a:t>
            </a:r>
            <a:r>
              <a:rPr lang="en-US" dirty="0">
                <a:effectLst/>
                <a:latin typeface="Calibri" panose="020F0502020204030204" pitchFamily="34" charset="0"/>
                <a:ea typeface="Times New Roman" panose="02020603050405020304" pitchFamily="18" charset="0"/>
              </a:rPr>
              <a:t> and </a:t>
            </a:r>
            <a:r>
              <a:rPr lang="en-US" b="1" dirty="0">
                <a:effectLst/>
                <a:latin typeface="Calibri" panose="020F0502020204030204" pitchFamily="34" charset="0"/>
                <a:ea typeface="Times New Roman" panose="02020603050405020304" pitchFamily="18" charset="0"/>
              </a:rPr>
              <a:t>contrast</a:t>
            </a:r>
            <a:r>
              <a:rPr lang="en-US" dirty="0">
                <a:effectLst/>
                <a:latin typeface="Calibri" panose="020F0502020204030204" pitchFamily="34" charset="0"/>
                <a:ea typeface="Times New Roman" panose="02020603050405020304" pitchFamily="18" charset="0"/>
              </a:rPr>
              <a:t> male and female gametophytes and explain how they form in angiosperms.</a:t>
            </a:r>
            <a:endParaRPr lang="en-US" dirty="0">
              <a:effectLst/>
              <a:latin typeface="Calibri" panose="020F0502020204030204" pitchFamily="34" charset="0"/>
              <a:ea typeface="Calibri" panose="020F0502020204030204" pitchFamily="34" charset="0"/>
            </a:endParaRPr>
          </a:p>
          <a:p>
            <a:pPr lvl="1">
              <a:spcBef>
                <a:spcPts val="0"/>
              </a:spcBef>
            </a:pPr>
            <a:r>
              <a:rPr lang="en-US" b="1" dirty="0">
                <a:effectLst/>
                <a:latin typeface="Calibri" panose="020F0502020204030204" pitchFamily="34" charset="0"/>
                <a:ea typeface="Times New Roman" panose="02020603050405020304" pitchFamily="18" charset="0"/>
              </a:rPr>
              <a:t>Describe</a:t>
            </a:r>
            <a:r>
              <a:rPr lang="en-US" dirty="0">
                <a:effectLst/>
                <a:latin typeface="Calibri" panose="020F0502020204030204" pitchFamily="34" charset="0"/>
                <a:ea typeface="Times New Roman" panose="02020603050405020304" pitchFamily="18" charset="0"/>
              </a:rPr>
              <a:t> the components of a complete flower.</a:t>
            </a:r>
            <a:endParaRPr lang="en-US" dirty="0">
              <a:effectLst/>
              <a:latin typeface="Calibri" panose="020F0502020204030204" pitchFamily="34" charset="0"/>
              <a:ea typeface="Calibri" panose="020F0502020204030204" pitchFamily="34" charset="0"/>
            </a:endParaRPr>
          </a:p>
          <a:p>
            <a:pPr lvl="1">
              <a:spcBef>
                <a:spcPts val="0"/>
              </a:spcBef>
            </a:pPr>
            <a:r>
              <a:rPr lang="en-US" b="1" dirty="0">
                <a:effectLst/>
                <a:latin typeface="Calibri" panose="020F0502020204030204" pitchFamily="34" charset="0"/>
                <a:ea typeface="Times New Roman" panose="02020603050405020304" pitchFamily="18" charset="0"/>
              </a:rPr>
              <a:t>Describe</a:t>
            </a:r>
            <a:r>
              <a:rPr lang="en-US" dirty="0">
                <a:effectLst/>
                <a:latin typeface="Calibri" panose="020F0502020204030204" pitchFamily="34" charset="0"/>
                <a:ea typeface="Times New Roman" panose="02020603050405020304" pitchFamily="18" charset="0"/>
              </a:rPr>
              <a:t> the development of microsporangium and megasporangium in gymnosperms.</a:t>
            </a:r>
            <a:endParaRPr lang="en-US" dirty="0">
              <a:effectLst/>
              <a:latin typeface="Calibri" panose="020F0502020204030204" pitchFamily="34" charset="0"/>
              <a:ea typeface="Calibri" panose="020F0502020204030204" pitchFamily="34" charset="0"/>
            </a:endParaRPr>
          </a:p>
          <a:p>
            <a:pPr lvl="1">
              <a:spcBef>
                <a:spcPts val="0"/>
              </a:spcBef>
            </a:pPr>
            <a:r>
              <a:rPr lang="en-US" b="1" dirty="0">
                <a:effectLst/>
                <a:latin typeface="Calibri" panose="020F0502020204030204" pitchFamily="34" charset="0"/>
                <a:ea typeface="Times New Roman" panose="02020603050405020304" pitchFamily="18" charset="0"/>
              </a:rPr>
              <a:t>Describe</a:t>
            </a:r>
            <a:r>
              <a:rPr lang="en-US" dirty="0">
                <a:effectLst/>
                <a:latin typeface="Calibri" panose="020F0502020204030204" pitchFamily="34" charset="0"/>
                <a:ea typeface="Times New Roman" panose="02020603050405020304" pitchFamily="18" charset="0"/>
              </a:rPr>
              <a:t> the reproductive structures of a plant.</a:t>
            </a:r>
            <a:r>
              <a:rPr lang="en-US" dirty="0">
                <a:latin typeface="Calibri" panose="020F0502020204030204" pitchFamily="34" charset="0"/>
                <a:ea typeface="Times New Roman" panose="02020603050405020304" pitchFamily="18" charset="0"/>
              </a:rPr>
              <a:t> </a:t>
            </a:r>
          </a:p>
          <a:p>
            <a:pPr lvl="1">
              <a:spcBef>
                <a:spcPts val="0"/>
              </a:spcBef>
            </a:pPr>
            <a:r>
              <a:rPr lang="en-US" b="1" dirty="0">
                <a:effectLst/>
                <a:latin typeface="Calibri" panose="020F0502020204030204" pitchFamily="34" charset="0"/>
                <a:ea typeface="Times New Roman" panose="02020603050405020304" pitchFamily="18" charset="0"/>
              </a:rPr>
              <a:t>Describe</a:t>
            </a:r>
            <a:r>
              <a:rPr lang="en-US" dirty="0">
                <a:effectLst/>
                <a:latin typeface="Calibri" panose="020F0502020204030204" pitchFamily="34" charset="0"/>
                <a:ea typeface="Times New Roman" panose="02020603050405020304" pitchFamily="18" charset="0"/>
              </a:rPr>
              <a:t> the two stages of a plant's lifecycle.</a:t>
            </a:r>
            <a:endParaRPr lang="en-US" i="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7CBF0B-EC86-DFA3-9A63-47C273B87AF5}"/>
              </a:ext>
            </a:extLst>
          </p:cNvPr>
          <p:cNvSpPr>
            <a:spLocks noGrp="1"/>
          </p:cNvSpPr>
          <p:nvPr>
            <p:ph type="title"/>
          </p:nvPr>
        </p:nvSpPr>
        <p:spPr/>
        <p:txBody>
          <a:bodyPr/>
          <a:lstStyle/>
          <a:p>
            <a:r>
              <a:rPr lang="en-US" dirty="0"/>
              <a:t>Sexual Reproduction in Gymnosperms </a:t>
            </a:r>
          </a:p>
        </p:txBody>
      </p:sp>
      <p:sp>
        <p:nvSpPr>
          <p:cNvPr id="5" name="Content Placeholder 4">
            <a:extLst>
              <a:ext uri="{FF2B5EF4-FFF2-40B4-BE49-F238E27FC236}">
                <a16:creationId xmlns:a16="http://schemas.microsoft.com/office/drawing/2014/main" id="{1356A133-0162-8511-9462-CBE819F9FED7}"/>
              </a:ext>
            </a:extLst>
          </p:cNvPr>
          <p:cNvSpPr>
            <a:spLocks noGrp="1"/>
          </p:cNvSpPr>
          <p:nvPr>
            <p:ph idx="1"/>
          </p:nvPr>
        </p:nvSpPr>
        <p:spPr/>
        <p:txBody>
          <a:bodyPr/>
          <a:lstStyle/>
          <a:p>
            <a:r>
              <a:rPr lang="en-US" dirty="0"/>
              <a:t>The leafy green part of the conifer is the sporophyte, while the pinecone contains the male and female gametophytes. </a:t>
            </a:r>
          </a:p>
          <a:p>
            <a:pPr marL="457200" indent="-457200">
              <a:buFont typeface="Arial" panose="020B0604020202020204" pitchFamily="34" charset="0"/>
              <a:buChar char="•"/>
            </a:pPr>
            <a:r>
              <a:rPr lang="en-US" dirty="0"/>
              <a:t>Male cones are present on the lower regions of the tree, while female (larger cones) are positioned on the top regions of the tree. </a:t>
            </a:r>
          </a:p>
          <a:p>
            <a:pPr marL="457200" indent="-457200">
              <a:buFont typeface="Arial" panose="020B0604020202020204" pitchFamily="34" charset="0"/>
              <a:buChar char="•"/>
            </a:pPr>
            <a:r>
              <a:rPr lang="en-US" dirty="0"/>
              <a:t>Pollination occurs by wind, so self-fertilization is unlikely. </a:t>
            </a:r>
          </a:p>
        </p:txBody>
      </p:sp>
    </p:spTree>
    <p:extLst>
      <p:ext uri="{BB962C8B-B14F-4D97-AF65-F5344CB8AC3E}">
        <p14:creationId xmlns:p14="http://schemas.microsoft.com/office/powerpoint/2010/main" val="4237785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36154-93B0-4436-5D04-611B0037A565}"/>
              </a:ext>
            </a:extLst>
          </p:cNvPr>
          <p:cNvSpPr>
            <a:spLocks noGrp="1"/>
          </p:cNvSpPr>
          <p:nvPr>
            <p:ph type="title"/>
          </p:nvPr>
        </p:nvSpPr>
        <p:spPr/>
        <p:txBody>
          <a:bodyPr/>
          <a:lstStyle/>
          <a:p>
            <a:r>
              <a:rPr lang="en-US" dirty="0"/>
              <a:t>Lesson 32.1 Figure 10</a:t>
            </a:r>
            <a:endParaRPr lang="en-IN" dirty="0"/>
          </a:p>
        </p:txBody>
      </p:sp>
      <p:sp>
        <p:nvSpPr>
          <p:cNvPr id="4" name="TextBox 3">
            <a:extLst>
              <a:ext uri="{FF2B5EF4-FFF2-40B4-BE49-F238E27FC236}">
                <a16:creationId xmlns:a16="http://schemas.microsoft.com/office/drawing/2014/main" id="{627592D8-40D3-3992-8C94-16E8BB9D212E}"/>
              </a:ext>
            </a:extLst>
          </p:cNvPr>
          <p:cNvSpPr txBox="1"/>
          <p:nvPr/>
        </p:nvSpPr>
        <p:spPr>
          <a:xfrm>
            <a:off x="2286000" y="5614516"/>
            <a:ext cx="4572000" cy="400110"/>
          </a:xfrm>
          <a:prstGeom prst="rect">
            <a:avLst/>
          </a:prstGeom>
          <a:noFill/>
        </p:spPr>
        <p:txBody>
          <a:bodyPr wrap="square">
            <a:spAutoFit/>
          </a:bodyPr>
          <a:lstStyle/>
          <a:p>
            <a:pPr algn="ctr"/>
            <a:r>
              <a:rPr lang="en-US" sz="1000" dirty="0"/>
              <a:t>Geographer on Wikimedia Commons. "Female cone." </a:t>
            </a:r>
          </a:p>
          <a:p>
            <a:pPr algn="ctr"/>
            <a:r>
              <a:rPr lang="en-US" sz="1000" dirty="0"/>
              <a:t>Roger Griffith on Wikimedia Commons. "Male cone."</a:t>
            </a:r>
          </a:p>
        </p:txBody>
      </p:sp>
      <p:pic>
        <p:nvPicPr>
          <p:cNvPr id="7" name="Content Placeholder 5" descr="The conifer life cycle begins with a mature tree, which is called a sporophyte and is diploid (2 n). The tree produces male cones in the lower branches and female cones in the upper branches. The male cones produce pollen grains that contain two generative, or sperm, nuclei and a tube nucleus. When the pollen lands on a female scale, a pollen tube grows toward the female gametophyte, which consists of an ovule containing the megaspore. Upon fertilization, a diploid zygote forms. The resulting seeds are dispersed, and grow into a mature tree, ending the cycle. Both the male and female cone are made up of rows of scales, but the female cone is round and wide, and the male cone is long and thin with thinner scales.">
            <a:extLst>
              <a:ext uri="{FF2B5EF4-FFF2-40B4-BE49-F238E27FC236}">
                <a16:creationId xmlns:a16="http://schemas.microsoft.com/office/drawing/2014/main" id="{8F7FE1C4-90BD-748F-E9FE-135BBE829159}"/>
              </a:ext>
            </a:extLst>
          </p:cNvPr>
          <p:cNvPicPr>
            <a:picLocks noGrp="1" noChangeAspect="1"/>
          </p:cNvPicPr>
          <p:nvPr>
            <p:ph idx="1"/>
          </p:nvPr>
        </p:nvPicPr>
        <p:blipFill>
          <a:blip r:embed="rId3"/>
          <a:srcRect l="12963" t="3667" r="12963" b="3000"/>
          <a:stretch/>
        </p:blipFill>
        <p:spPr>
          <a:xfrm>
            <a:off x="1524000" y="1347316"/>
            <a:ext cx="6096000" cy="4267200"/>
          </a:xfrm>
        </p:spPr>
      </p:pic>
    </p:spTree>
    <p:extLst>
      <p:ext uri="{BB962C8B-B14F-4D97-AF65-F5344CB8AC3E}">
        <p14:creationId xmlns:p14="http://schemas.microsoft.com/office/powerpoint/2010/main" val="3056701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EA81E-D2AB-CFD9-F546-C7EE9A012528}"/>
              </a:ext>
            </a:extLst>
          </p:cNvPr>
          <p:cNvSpPr>
            <a:spLocks noGrp="1"/>
          </p:cNvSpPr>
          <p:nvPr>
            <p:ph type="title"/>
          </p:nvPr>
        </p:nvSpPr>
        <p:spPr/>
        <p:txBody>
          <a:bodyPr/>
          <a:lstStyle/>
          <a:p>
            <a:r>
              <a:rPr lang="en-US" dirty="0"/>
              <a:t>Gymnosperm Male Gametophyte</a:t>
            </a:r>
          </a:p>
        </p:txBody>
      </p:sp>
      <p:sp>
        <p:nvSpPr>
          <p:cNvPr id="3" name="Content Placeholder 2">
            <a:extLst>
              <a:ext uri="{FF2B5EF4-FFF2-40B4-BE49-F238E27FC236}">
                <a16:creationId xmlns:a16="http://schemas.microsoft.com/office/drawing/2014/main" id="{C1CC73E7-400D-6913-4F9E-9BFC9341092A}"/>
              </a:ext>
            </a:extLst>
          </p:cNvPr>
          <p:cNvSpPr>
            <a:spLocks noGrp="1"/>
          </p:cNvSpPr>
          <p:nvPr>
            <p:ph idx="1"/>
          </p:nvPr>
        </p:nvSpPr>
        <p:spPr/>
        <p:txBody>
          <a:bodyPr>
            <a:normAutofit lnSpcReduction="10000"/>
          </a:bodyPr>
          <a:lstStyle/>
          <a:p>
            <a:r>
              <a:rPr lang="en-US" dirty="0">
                <a:solidFill>
                  <a:schemeClr val="tx1"/>
                </a:solidFill>
              </a:rPr>
              <a:t>A male cone has a central axis where bracts (modified leaves), or </a:t>
            </a:r>
            <a:r>
              <a:rPr lang="en-US" b="1" i="0" dirty="0">
                <a:solidFill>
                  <a:schemeClr val="tx1"/>
                </a:solidFill>
                <a:effectLst/>
                <a:highlight>
                  <a:srgbClr val="FFFFFF"/>
                </a:highlight>
              </a:rPr>
              <a:t>microsporophylls</a:t>
            </a:r>
            <a:r>
              <a:rPr lang="en-US" dirty="0">
                <a:solidFill>
                  <a:schemeClr val="tx1"/>
                </a:solidFill>
              </a:rPr>
              <a:t> are attached.</a:t>
            </a:r>
          </a:p>
          <a:p>
            <a:pPr marL="457200" indent="-457200">
              <a:buFont typeface="Arial" panose="020B0604020202020204" pitchFamily="34" charset="0"/>
              <a:buChar char="•"/>
            </a:pPr>
            <a:r>
              <a:rPr lang="en-US" b="0" i="0" dirty="0">
                <a:solidFill>
                  <a:schemeClr val="tx1"/>
                </a:solidFill>
                <a:effectLst/>
                <a:highlight>
                  <a:srgbClr val="FFFFFF"/>
                </a:highlight>
              </a:rPr>
              <a:t>Microsporangia (pollen sacs) are present on the lower surface of the microsporophylls and are where microspores develop. </a:t>
            </a:r>
          </a:p>
          <a:p>
            <a:pPr marL="457200" indent="-457200">
              <a:buFont typeface="Arial" panose="020B0604020202020204" pitchFamily="34" charset="0"/>
              <a:buChar char="•"/>
            </a:pPr>
            <a:r>
              <a:rPr lang="en-US" dirty="0">
                <a:solidFill>
                  <a:schemeClr val="tx1"/>
                </a:solidFill>
                <a:highlight>
                  <a:srgbClr val="FFFFFF"/>
                </a:highlight>
              </a:rPr>
              <a:t>M</a:t>
            </a:r>
            <a:r>
              <a:rPr lang="en-US" b="0" i="0" dirty="0">
                <a:solidFill>
                  <a:schemeClr val="tx1"/>
                </a:solidFill>
                <a:effectLst/>
                <a:highlight>
                  <a:srgbClr val="FFFFFF"/>
                </a:highlight>
              </a:rPr>
              <a:t>icrosporocytes divide by meiosis to produce four haploid microspores. </a:t>
            </a:r>
          </a:p>
          <a:p>
            <a:pPr marL="457200" indent="-457200">
              <a:buFont typeface="Arial" panose="020B0604020202020204" pitchFamily="34" charset="0"/>
              <a:buChar char="•"/>
            </a:pPr>
            <a:r>
              <a:rPr lang="en-US" b="0" i="0" dirty="0">
                <a:solidFill>
                  <a:schemeClr val="tx1"/>
                </a:solidFill>
                <a:effectLst/>
                <a:highlight>
                  <a:srgbClr val="FFFFFF"/>
                </a:highlight>
              </a:rPr>
              <a:t>Each microspore undergoes mitosis to produce two nuclei: the generative nucleus and the tube nucleus. Upon maturity, the male gametophyte (pollen) is released and carried by the wind. </a:t>
            </a:r>
            <a:endParaRPr lang="en-US" dirty="0">
              <a:solidFill>
                <a:schemeClr val="tx1"/>
              </a:solidFill>
            </a:endParaRPr>
          </a:p>
        </p:txBody>
      </p:sp>
    </p:spTree>
    <p:extLst>
      <p:ext uri="{BB962C8B-B14F-4D97-AF65-F5344CB8AC3E}">
        <p14:creationId xmlns:p14="http://schemas.microsoft.com/office/powerpoint/2010/main" val="225575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2B0FD-465D-A563-6251-47B5857F4C48}"/>
              </a:ext>
            </a:extLst>
          </p:cNvPr>
          <p:cNvSpPr>
            <a:spLocks noGrp="1"/>
          </p:cNvSpPr>
          <p:nvPr>
            <p:ph type="title"/>
          </p:nvPr>
        </p:nvSpPr>
        <p:spPr/>
        <p:txBody>
          <a:bodyPr/>
          <a:lstStyle/>
          <a:p>
            <a:r>
              <a:rPr lang="en-US" dirty="0"/>
              <a:t>Gymnosperm Female Gametophyte </a:t>
            </a:r>
          </a:p>
        </p:txBody>
      </p:sp>
      <p:sp>
        <p:nvSpPr>
          <p:cNvPr id="3" name="Content Placeholder 2">
            <a:extLst>
              <a:ext uri="{FF2B5EF4-FFF2-40B4-BE49-F238E27FC236}">
                <a16:creationId xmlns:a16="http://schemas.microsoft.com/office/drawing/2014/main" id="{04D85426-595C-2350-7CE0-8CF09C30D3E6}"/>
              </a:ext>
            </a:extLst>
          </p:cNvPr>
          <p:cNvSpPr>
            <a:spLocks noGrp="1"/>
          </p:cNvSpPr>
          <p:nvPr>
            <p:ph idx="1"/>
          </p:nvPr>
        </p:nvSpPr>
        <p:spPr>
          <a:xfrm>
            <a:off x="457200" y="1097280"/>
            <a:ext cx="8229600" cy="4572000"/>
          </a:xfrm>
        </p:spPr>
        <p:txBody>
          <a:bodyPr>
            <a:normAutofit lnSpcReduction="10000"/>
          </a:bodyPr>
          <a:lstStyle/>
          <a:p>
            <a:r>
              <a:rPr lang="en-US" b="0" i="0" dirty="0">
                <a:solidFill>
                  <a:schemeClr val="tx1"/>
                </a:solidFill>
                <a:effectLst/>
                <a:highlight>
                  <a:srgbClr val="FFFFFF"/>
                </a:highlight>
              </a:rPr>
              <a:t>The female cone also has a central axis where </a:t>
            </a:r>
            <a:r>
              <a:rPr lang="en-US" b="1" i="0" dirty="0">
                <a:solidFill>
                  <a:schemeClr val="tx1"/>
                </a:solidFill>
                <a:effectLst/>
                <a:highlight>
                  <a:srgbClr val="FFFFFF"/>
                </a:highlight>
              </a:rPr>
              <a:t>megasporophylls</a:t>
            </a:r>
            <a:r>
              <a:rPr lang="en-US" b="0" i="0" dirty="0">
                <a:solidFill>
                  <a:schemeClr val="tx1"/>
                </a:solidFill>
                <a:effectLst/>
                <a:highlight>
                  <a:srgbClr val="FFFFFF"/>
                </a:highlight>
              </a:rPr>
              <a:t> are present. </a:t>
            </a:r>
          </a:p>
          <a:p>
            <a:pPr marL="457200" indent="-457200">
              <a:buFont typeface="Arial" panose="020B0604020202020204" pitchFamily="34" charset="0"/>
              <a:buChar char="•"/>
            </a:pPr>
            <a:r>
              <a:rPr lang="en-US" dirty="0">
                <a:solidFill>
                  <a:schemeClr val="tx1"/>
                </a:solidFill>
                <a:highlight>
                  <a:srgbClr val="FFFFFF"/>
                </a:highlight>
              </a:rPr>
              <a:t>M</a:t>
            </a:r>
            <a:r>
              <a:rPr lang="en-US" b="0" i="0" dirty="0">
                <a:solidFill>
                  <a:schemeClr val="tx1"/>
                </a:solidFill>
                <a:effectLst/>
                <a:highlight>
                  <a:srgbClr val="FFFFFF"/>
                </a:highlight>
              </a:rPr>
              <a:t>egaspore mother cells reside in the megasporangium. </a:t>
            </a:r>
          </a:p>
          <a:p>
            <a:pPr marL="457200" indent="-457200">
              <a:buFont typeface="Arial" panose="020B0604020202020204" pitchFamily="34" charset="0"/>
              <a:buChar char="•"/>
            </a:pPr>
            <a:r>
              <a:rPr lang="en-US" b="0" i="0" dirty="0">
                <a:solidFill>
                  <a:schemeClr val="tx1"/>
                </a:solidFill>
                <a:effectLst/>
                <a:highlight>
                  <a:srgbClr val="FFFFFF"/>
                </a:highlight>
              </a:rPr>
              <a:t>The megaspore mother cell divides by meiosis to produce four haploid megaspores.</a:t>
            </a:r>
          </a:p>
          <a:p>
            <a:pPr marL="457200" indent="-457200">
              <a:buFont typeface="Arial" panose="020B0604020202020204" pitchFamily="34" charset="0"/>
              <a:buChar char="•"/>
            </a:pPr>
            <a:r>
              <a:rPr lang="en-US" b="0" i="0" dirty="0">
                <a:solidFill>
                  <a:schemeClr val="tx1"/>
                </a:solidFill>
                <a:effectLst/>
                <a:highlight>
                  <a:srgbClr val="FFFFFF"/>
                </a:highlight>
              </a:rPr>
              <a:t>One of the megaspores divides to form the multicellular female gametophyte.</a:t>
            </a:r>
          </a:p>
          <a:p>
            <a:pPr marL="457200" indent="-457200">
              <a:buFont typeface="Arial" panose="020B0604020202020204" pitchFamily="34" charset="0"/>
              <a:buChar char="•"/>
            </a:pPr>
            <a:r>
              <a:rPr lang="en-US" dirty="0">
                <a:solidFill>
                  <a:schemeClr val="tx1"/>
                </a:solidFill>
                <a:highlight>
                  <a:srgbClr val="FFFFFF"/>
                </a:highlight>
              </a:rPr>
              <a:t>T</a:t>
            </a:r>
            <a:r>
              <a:rPr lang="en-US" b="0" i="0" dirty="0">
                <a:solidFill>
                  <a:schemeClr val="tx1"/>
                </a:solidFill>
                <a:effectLst/>
                <a:highlight>
                  <a:srgbClr val="FFFFFF"/>
                </a:highlight>
              </a:rPr>
              <a:t>he other three divide to form the rest of the archegonium. </a:t>
            </a:r>
            <a:endParaRPr lang="en-US" dirty="0">
              <a:solidFill>
                <a:schemeClr val="tx1"/>
              </a:solidFill>
            </a:endParaRPr>
          </a:p>
        </p:txBody>
      </p:sp>
    </p:spTree>
    <p:extLst>
      <p:ext uri="{BB962C8B-B14F-4D97-AF65-F5344CB8AC3E}">
        <p14:creationId xmlns:p14="http://schemas.microsoft.com/office/powerpoint/2010/main" val="1709020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0CAD-29FB-82C6-988F-B8A4DF1054D6}"/>
              </a:ext>
            </a:extLst>
          </p:cNvPr>
          <p:cNvSpPr>
            <a:spLocks noGrp="1"/>
          </p:cNvSpPr>
          <p:nvPr>
            <p:ph type="title"/>
          </p:nvPr>
        </p:nvSpPr>
        <p:spPr/>
        <p:txBody>
          <a:bodyPr/>
          <a:lstStyle/>
          <a:p>
            <a:r>
              <a:rPr lang="en-US" dirty="0"/>
              <a:t>Lesson 32.1 Figure 11 </a:t>
            </a:r>
          </a:p>
        </p:txBody>
      </p:sp>
      <p:sp>
        <p:nvSpPr>
          <p:cNvPr id="4" name="TextBox 3">
            <a:extLst>
              <a:ext uri="{FF2B5EF4-FFF2-40B4-BE49-F238E27FC236}">
                <a16:creationId xmlns:a16="http://schemas.microsoft.com/office/drawing/2014/main" id="{1C47B6C4-8354-F04C-5088-6C36AAFE6C72}"/>
              </a:ext>
            </a:extLst>
          </p:cNvPr>
          <p:cNvSpPr txBox="1"/>
          <p:nvPr/>
        </p:nvSpPr>
        <p:spPr>
          <a:xfrm>
            <a:off x="2285999" y="5715000"/>
            <a:ext cx="4572000" cy="246221"/>
          </a:xfrm>
          <a:prstGeom prst="rect">
            <a:avLst/>
          </a:prstGeom>
          <a:noFill/>
        </p:spPr>
        <p:txBody>
          <a:bodyPr wrap="square">
            <a:spAutoFit/>
          </a:bodyPr>
          <a:lstStyle/>
          <a:p>
            <a:pPr algn="ctr"/>
            <a:r>
              <a:rPr lang="en-US" sz="1000" dirty="0"/>
              <a:t>CNX OpenStax on Wikimedia Commons. "Pollen micrograph." Modified. </a:t>
            </a:r>
          </a:p>
        </p:txBody>
      </p:sp>
      <p:pic>
        <p:nvPicPr>
          <p:cNvPr id="7" name="Content Placeholder 5" descr="Micrograph (a) shows a cross section of a male cone, which is oval with a flattened bottom. A stem-like structure runs up the middle, and oblong microsporophylls radiate from either side. Micrograph (b) shows a microsphorphyll, which is filled with round pollen grains. Micrograph (c) shows a pollen grain, which is oval with two lobes attached. Micrograph (d) shows a cross section of a female cone, which is similar in shape to the male cone but with a wider central structure. Megasporophylls radiate from either side of this structure. At the base the megasprophylls are narrow, and the widen out into a roughly diamond shape. Micrograph (e) shows the megasprophyll, which has an oval ovule at its base. Micrograph (f) shows the ovule. The megaspore mother cell is at the center. An opening called a micropyle allows entry of the pollen tube from the base.">
            <a:extLst>
              <a:ext uri="{FF2B5EF4-FFF2-40B4-BE49-F238E27FC236}">
                <a16:creationId xmlns:a16="http://schemas.microsoft.com/office/drawing/2014/main" id="{FBDF67D0-5EF7-EEF9-2DFD-A67BAC7B40FD}"/>
              </a:ext>
            </a:extLst>
          </p:cNvPr>
          <p:cNvPicPr>
            <a:picLocks noGrp="1" noChangeAspect="1"/>
          </p:cNvPicPr>
          <p:nvPr>
            <p:ph idx="1"/>
          </p:nvPr>
        </p:nvPicPr>
        <p:blipFill>
          <a:blip r:embed="rId3"/>
          <a:srcRect l="20370" t="3666" r="20370" b="4667"/>
          <a:stretch/>
        </p:blipFill>
        <p:spPr>
          <a:xfrm>
            <a:off x="1904999" y="1120726"/>
            <a:ext cx="5334000" cy="4583906"/>
          </a:xfrm>
        </p:spPr>
      </p:pic>
    </p:spTree>
    <p:extLst>
      <p:ext uri="{BB962C8B-B14F-4D97-AF65-F5344CB8AC3E}">
        <p14:creationId xmlns:p14="http://schemas.microsoft.com/office/powerpoint/2010/main" val="1774334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E27EB6-C986-96A0-28E4-936120091A01}"/>
              </a:ext>
            </a:extLst>
          </p:cNvPr>
          <p:cNvSpPr>
            <a:spLocks noGrp="1"/>
          </p:cNvSpPr>
          <p:nvPr>
            <p:ph type="title"/>
          </p:nvPr>
        </p:nvSpPr>
        <p:spPr/>
        <p:txBody>
          <a:bodyPr/>
          <a:lstStyle/>
          <a:p>
            <a:r>
              <a:rPr lang="en-US" dirty="0"/>
              <a:t>Gymnosperm Reproductive Process </a:t>
            </a:r>
          </a:p>
        </p:txBody>
      </p:sp>
      <p:sp>
        <p:nvSpPr>
          <p:cNvPr id="5" name="Content Placeholder 4">
            <a:extLst>
              <a:ext uri="{FF2B5EF4-FFF2-40B4-BE49-F238E27FC236}">
                <a16:creationId xmlns:a16="http://schemas.microsoft.com/office/drawing/2014/main" id="{6A701928-5FE2-C3E7-B349-6C9EAA74BA83}"/>
              </a:ext>
            </a:extLst>
          </p:cNvPr>
          <p:cNvSpPr>
            <a:spLocks noGrp="1"/>
          </p:cNvSpPr>
          <p:nvPr>
            <p:ph idx="1"/>
          </p:nvPr>
        </p:nvSpPr>
        <p:spPr/>
        <p:txBody>
          <a:bodyPr>
            <a:normAutofit fontScale="85000" lnSpcReduction="10000"/>
          </a:bodyPr>
          <a:lstStyle/>
          <a:p>
            <a:r>
              <a:rPr lang="en-US" dirty="0">
                <a:solidFill>
                  <a:schemeClr val="tx1"/>
                </a:solidFill>
                <a:highlight>
                  <a:srgbClr val="FFFFFF"/>
                </a:highlight>
              </a:rPr>
              <a:t>A p</a:t>
            </a:r>
            <a:r>
              <a:rPr lang="en-US" b="0" i="0" dirty="0">
                <a:solidFill>
                  <a:schemeClr val="tx1"/>
                </a:solidFill>
                <a:effectLst/>
                <a:highlight>
                  <a:srgbClr val="FFFFFF"/>
                </a:highlight>
              </a:rPr>
              <a:t>ollen gain lands on the female cone, </a:t>
            </a:r>
            <a:r>
              <a:rPr lang="en-US" dirty="0">
                <a:solidFill>
                  <a:schemeClr val="tx1"/>
                </a:solidFill>
                <a:highlight>
                  <a:srgbClr val="FFFFFF"/>
                </a:highlight>
              </a:rPr>
              <a:t>and </a:t>
            </a:r>
            <a:r>
              <a:rPr lang="en-US" b="0" i="0" dirty="0">
                <a:solidFill>
                  <a:schemeClr val="tx1"/>
                </a:solidFill>
                <a:effectLst/>
                <a:highlight>
                  <a:srgbClr val="FFFFFF"/>
                </a:highlight>
              </a:rPr>
              <a:t>forms the pollen tube, which allows the generative cell to migrate to the female gametophyte.</a:t>
            </a:r>
          </a:p>
          <a:p>
            <a:pPr marL="457200" indent="-457200">
              <a:buFont typeface="Arial" panose="020B0604020202020204" pitchFamily="34" charset="0"/>
              <a:buChar char="•"/>
            </a:pPr>
            <a:r>
              <a:rPr lang="en-US" dirty="0">
                <a:solidFill>
                  <a:schemeClr val="tx1"/>
                </a:solidFill>
                <a:highlight>
                  <a:srgbClr val="FFFFFF"/>
                </a:highlight>
              </a:rPr>
              <a:t>This process takes approximately a year. </a:t>
            </a:r>
            <a:endParaRPr lang="en-US" b="0" i="0" dirty="0">
              <a:solidFill>
                <a:schemeClr val="tx1"/>
              </a:solidFill>
              <a:effectLst/>
              <a:highlight>
                <a:srgbClr val="FFFFFF"/>
              </a:highlight>
            </a:endParaRPr>
          </a:p>
          <a:p>
            <a:pPr marL="457200" indent="-457200">
              <a:buFont typeface="Arial" panose="020B0604020202020204" pitchFamily="34" charset="0"/>
              <a:buChar char="•"/>
            </a:pPr>
            <a:r>
              <a:rPr lang="en-US" b="0" i="0" dirty="0">
                <a:solidFill>
                  <a:schemeClr val="tx1"/>
                </a:solidFill>
                <a:effectLst/>
                <a:highlight>
                  <a:srgbClr val="FFFFFF"/>
                </a:highlight>
              </a:rPr>
              <a:t>The male gametophyte generative cell splits into two sperm nuclei; one of which fuses with the egg.</a:t>
            </a:r>
          </a:p>
          <a:p>
            <a:pPr marL="1200150" lvl="1" indent="-457200">
              <a:buFont typeface="Arial" panose="020B0604020202020204" pitchFamily="34" charset="0"/>
              <a:buChar char="•"/>
            </a:pPr>
            <a:r>
              <a:rPr lang="en-US" b="0" i="0" dirty="0">
                <a:solidFill>
                  <a:schemeClr val="tx1"/>
                </a:solidFill>
                <a:effectLst/>
                <a:highlight>
                  <a:srgbClr val="FFFFFF"/>
                </a:highlight>
              </a:rPr>
              <a:t>After the egg is fertilized, the zygote forms and divides by mitosis to form the embryo.</a:t>
            </a:r>
          </a:p>
          <a:p>
            <a:pPr marL="457200" indent="-457200">
              <a:buFont typeface="Arial" panose="020B0604020202020204" pitchFamily="34" charset="0"/>
              <a:buChar char="•"/>
            </a:pPr>
            <a:r>
              <a:rPr lang="en-US" b="0" i="0" dirty="0">
                <a:solidFill>
                  <a:schemeClr val="tx1"/>
                </a:solidFill>
                <a:effectLst/>
                <a:highlight>
                  <a:srgbClr val="FFFFFF"/>
                </a:highlight>
              </a:rPr>
              <a:t>The scales of the cones are closed during seed development.</a:t>
            </a:r>
          </a:p>
          <a:p>
            <a:pPr marL="1200150" lvl="1" indent="-457200">
              <a:buFont typeface="Arial" panose="020B0604020202020204" pitchFamily="34" charset="0"/>
              <a:buChar char="•"/>
            </a:pPr>
            <a:r>
              <a:rPr lang="en-US" b="0" i="0" dirty="0">
                <a:solidFill>
                  <a:schemeClr val="tx1"/>
                </a:solidFill>
                <a:effectLst/>
                <a:highlight>
                  <a:srgbClr val="FFFFFF"/>
                </a:highlight>
              </a:rPr>
              <a:t>Seed development takes one to two years.</a:t>
            </a:r>
          </a:p>
          <a:p>
            <a:pPr marL="457200" indent="-457200">
              <a:buFont typeface="Arial" panose="020B0604020202020204" pitchFamily="34" charset="0"/>
              <a:buChar char="•"/>
            </a:pPr>
            <a:r>
              <a:rPr lang="en-US" b="0" i="0" dirty="0">
                <a:solidFill>
                  <a:schemeClr val="tx1"/>
                </a:solidFill>
                <a:effectLst/>
                <a:highlight>
                  <a:srgbClr val="FFFFFF"/>
                </a:highlight>
              </a:rPr>
              <a:t>Once the seed is ready to be dispersed, the bracts of the female cones open to allow dispersal. </a:t>
            </a:r>
            <a:endParaRPr lang="en-US" dirty="0">
              <a:solidFill>
                <a:schemeClr val="tx1"/>
              </a:solidFill>
            </a:endParaRPr>
          </a:p>
        </p:txBody>
      </p:sp>
    </p:spTree>
    <p:extLst>
      <p:ext uri="{BB962C8B-B14F-4D97-AF65-F5344CB8AC3E}">
        <p14:creationId xmlns:p14="http://schemas.microsoft.com/office/powerpoint/2010/main" val="35388947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F0DE2-5E56-D1EE-5598-F7D967B4613D}"/>
              </a:ext>
            </a:extLst>
          </p:cNvPr>
          <p:cNvSpPr>
            <a:spLocks noGrp="1"/>
          </p:cNvSpPr>
          <p:nvPr>
            <p:ph type="title"/>
          </p:nvPr>
        </p:nvSpPr>
        <p:spPr/>
        <p:txBody>
          <a:bodyPr/>
          <a:lstStyle/>
          <a:p>
            <a:r>
              <a:rPr lang="en-US" dirty="0"/>
              <a:t>Angiosperms vs. Gymnosperms</a:t>
            </a:r>
          </a:p>
        </p:txBody>
      </p:sp>
      <p:sp>
        <p:nvSpPr>
          <p:cNvPr id="4" name="Content Placeholder 3">
            <a:extLst>
              <a:ext uri="{FF2B5EF4-FFF2-40B4-BE49-F238E27FC236}">
                <a16:creationId xmlns:a16="http://schemas.microsoft.com/office/drawing/2014/main" id="{9F033A15-FB13-2B9E-E52A-C556C5E79A97}"/>
              </a:ext>
            </a:extLst>
          </p:cNvPr>
          <p:cNvSpPr>
            <a:spLocks noGrp="1"/>
          </p:cNvSpPr>
          <p:nvPr>
            <p:ph idx="1"/>
          </p:nvPr>
        </p:nvSpPr>
        <p:spPr>
          <a:xfrm>
            <a:off x="457200" y="1280160"/>
            <a:ext cx="3962400" cy="4739640"/>
          </a:xfrm>
        </p:spPr>
        <p:txBody>
          <a:bodyPr>
            <a:normAutofit fontScale="85000" lnSpcReduction="10000"/>
          </a:bodyPr>
          <a:lstStyle/>
          <a:p>
            <a:pPr marL="457200" indent="-457200">
              <a:buFont typeface="Arial" panose="020B0604020202020204" pitchFamily="34" charset="0"/>
              <a:buChar char="•"/>
            </a:pPr>
            <a:r>
              <a:rPr lang="en-US" dirty="0"/>
              <a:t>In angiosperms, the female gametophyte exists in the ovule. </a:t>
            </a:r>
          </a:p>
          <a:p>
            <a:pPr marL="457200" indent="-457200">
              <a:buFont typeface="Arial" panose="020B0604020202020204" pitchFamily="34" charset="0"/>
              <a:buChar char="•"/>
            </a:pPr>
            <a:r>
              <a:rPr lang="en-US" dirty="0"/>
              <a:t>Double fertilization happens in angiosperms. </a:t>
            </a:r>
          </a:p>
          <a:p>
            <a:pPr marL="457200" indent="-457200">
              <a:buFont typeface="Arial" panose="020B0604020202020204" pitchFamily="34" charset="0"/>
              <a:buChar char="•"/>
            </a:pPr>
            <a:r>
              <a:rPr lang="en-US" dirty="0"/>
              <a:t>Male and female gametophytes are part of a flower rather than separate cones. </a:t>
            </a:r>
          </a:p>
          <a:p>
            <a:pPr marL="457200" indent="-457200">
              <a:buFont typeface="Arial" panose="020B0604020202020204" pitchFamily="34" charset="0"/>
              <a:buChar char="•"/>
            </a:pPr>
            <a:r>
              <a:rPr lang="en-US" dirty="0"/>
              <a:t>Animal pollination is a more common than wind pollination in angiosperms.</a:t>
            </a:r>
          </a:p>
        </p:txBody>
      </p:sp>
      <p:sp>
        <p:nvSpPr>
          <p:cNvPr id="8" name="TextBox 7">
            <a:extLst>
              <a:ext uri="{FF2B5EF4-FFF2-40B4-BE49-F238E27FC236}">
                <a16:creationId xmlns:a16="http://schemas.microsoft.com/office/drawing/2014/main" id="{3C5BFE38-EF32-0137-9B47-8896A2EA2AE9}"/>
              </a:ext>
            </a:extLst>
          </p:cNvPr>
          <p:cNvSpPr txBox="1"/>
          <p:nvPr/>
        </p:nvSpPr>
        <p:spPr>
          <a:xfrm>
            <a:off x="5879956" y="1191897"/>
            <a:ext cx="1524000" cy="307777"/>
          </a:xfrm>
          <a:prstGeom prst="rect">
            <a:avLst/>
          </a:prstGeom>
          <a:noFill/>
        </p:spPr>
        <p:txBody>
          <a:bodyPr wrap="square" rtlCol="0">
            <a:spAutoFit/>
          </a:bodyPr>
          <a:lstStyle/>
          <a:p>
            <a:pPr algn="ctr"/>
            <a:r>
              <a:rPr lang="en-US" sz="1400" b="1" dirty="0"/>
              <a:t>32.1 Figure 12 </a:t>
            </a:r>
          </a:p>
        </p:txBody>
      </p:sp>
      <p:pic>
        <p:nvPicPr>
          <p:cNvPr id="12" name="Content Placeholder 9" descr="Two images: (a) shows a forest with trees turning colors for the fall; (b) shows a forest of pine trees.">
            <a:extLst>
              <a:ext uri="{FF2B5EF4-FFF2-40B4-BE49-F238E27FC236}">
                <a16:creationId xmlns:a16="http://schemas.microsoft.com/office/drawing/2014/main" id="{7606AE65-DDFF-7174-3716-C7A4DFDFE56A}"/>
              </a:ext>
            </a:extLst>
          </p:cNvPr>
          <p:cNvPicPr>
            <a:picLocks noChangeAspect="1"/>
          </p:cNvPicPr>
          <p:nvPr/>
        </p:nvPicPr>
        <p:blipFill>
          <a:blip r:embed="rId3"/>
          <a:srcRect t="4802" b="13000"/>
          <a:stretch/>
        </p:blipFill>
        <p:spPr>
          <a:xfrm>
            <a:off x="4838697" y="1492123"/>
            <a:ext cx="3581401" cy="1635481"/>
          </a:xfrm>
          <a:prstGeom prst="rect">
            <a:avLst/>
          </a:prstGeom>
        </p:spPr>
      </p:pic>
      <p:sp>
        <p:nvSpPr>
          <p:cNvPr id="5" name="TextBox 4">
            <a:extLst>
              <a:ext uri="{FF2B5EF4-FFF2-40B4-BE49-F238E27FC236}">
                <a16:creationId xmlns:a16="http://schemas.microsoft.com/office/drawing/2014/main" id="{02B55A2F-7E8B-6302-ED40-0915790F628C}"/>
              </a:ext>
            </a:extLst>
          </p:cNvPr>
          <p:cNvSpPr txBox="1"/>
          <p:nvPr/>
        </p:nvSpPr>
        <p:spPr>
          <a:xfrm>
            <a:off x="4355956" y="3086596"/>
            <a:ext cx="4572000" cy="338554"/>
          </a:xfrm>
          <a:prstGeom prst="rect">
            <a:avLst/>
          </a:prstGeom>
          <a:noFill/>
        </p:spPr>
        <p:txBody>
          <a:bodyPr wrap="square">
            <a:spAutoFit/>
          </a:bodyPr>
          <a:lstStyle/>
          <a:p>
            <a:pPr algn="ctr"/>
            <a:r>
              <a:rPr lang="en-US" sz="800" dirty="0"/>
              <a:t>Pixabay on Pexels. "Forest path."</a:t>
            </a:r>
          </a:p>
          <a:p>
            <a:pPr algn="ctr"/>
            <a:r>
              <a:rPr lang="en-US" sz="800" dirty="0"/>
              <a:t>Matthew Montrone on Pexels. "Pine trees."</a:t>
            </a:r>
          </a:p>
        </p:txBody>
      </p:sp>
      <p:sp>
        <p:nvSpPr>
          <p:cNvPr id="11" name="TextBox 10">
            <a:extLst>
              <a:ext uri="{FF2B5EF4-FFF2-40B4-BE49-F238E27FC236}">
                <a16:creationId xmlns:a16="http://schemas.microsoft.com/office/drawing/2014/main" id="{E4B7BA3B-979B-BEF1-1B3F-2085AB471F96}"/>
              </a:ext>
            </a:extLst>
          </p:cNvPr>
          <p:cNvSpPr txBox="1"/>
          <p:nvPr/>
        </p:nvSpPr>
        <p:spPr>
          <a:xfrm>
            <a:off x="5772357" y="3425150"/>
            <a:ext cx="1752600" cy="307777"/>
          </a:xfrm>
          <a:prstGeom prst="rect">
            <a:avLst/>
          </a:prstGeom>
          <a:noFill/>
        </p:spPr>
        <p:txBody>
          <a:bodyPr wrap="square" rtlCol="0">
            <a:spAutoFit/>
          </a:bodyPr>
          <a:lstStyle/>
          <a:p>
            <a:pPr algn="ctr"/>
            <a:r>
              <a:rPr lang="en-US" sz="1400" b="1" dirty="0"/>
              <a:t>32.1 Figure 13 </a:t>
            </a:r>
          </a:p>
        </p:txBody>
      </p:sp>
      <p:pic>
        <p:nvPicPr>
          <p:cNvPr id="13" name="Content Placeholder 4" descr="A photograph shows pollen blowing off of a flower.">
            <a:extLst>
              <a:ext uri="{FF2B5EF4-FFF2-40B4-BE49-F238E27FC236}">
                <a16:creationId xmlns:a16="http://schemas.microsoft.com/office/drawing/2014/main" id="{EE99D5C0-7E64-2AE9-E03C-2F97FB2E09C5}"/>
              </a:ext>
            </a:extLst>
          </p:cNvPr>
          <p:cNvPicPr>
            <a:picLocks noChangeAspect="1"/>
          </p:cNvPicPr>
          <p:nvPr/>
        </p:nvPicPr>
        <p:blipFill>
          <a:blip r:embed="rId4"/>
          <a:srcRect l="12036" t="4802" r="12038" b="4069"/>
          <a:stretch/>
        </p:blipFill>
        <p:spPr>
          <a:xfrm>
            <a:off x="5100585" y="3696033"/>
            <a:ext cx="3057623" cy="2038821"/>
          </a:xfrm>
          <a:prstGeom prst="rect">
            <a:avLst/>
          </a:prstGeom>
        </p:spPr>
      </p:pic>
      <p:sp>
        <p:nvSpPr>
          <p:cNvPr id="9" name="TextBox 8">
            <a:extLst>
              <a:ext uri="{FF2B5EF4-FFF2-40B4-BE49-F238E27FC236}">
                <a16:creationId xmlns:a16="http://schemas.microsoft.com/office/drawing/2014/main" id="{0116273D-6B95-ED4A-2E1B-6FDF86D1C405}"/>
              </a:ext>
            </a:extLst>
          </p:cNvPr>
          <p:cNvSpPr txBox="1"/>
          <p:nvPr/>
        </p:nvSpPr>
        <p:spPr>
          <a:xfrm>
            <a:off x="4366844" y="5726480"/>
            <a:ext cx="4572000" cy="215444"/>
          </a:xfrm>
          <a:prstGeom prst="rect">
            <a:avLst/>
          </a:prstGeom>
          <a:noFill/>
        </p:spPr>
        <p:txBody>
          <a:bodyPr wrap="square">
            <a:spAutoFit/>
          </a:bodyPr>
          <a:lstStyle/>
          <a:p>
            <a:pPr algn="ctr"/>
            <a:r>
              <a:rPr lang="en-US" sz="800" dirty="0"/>
              <a:t>Alex Jones on Wikimedia Commons. "Pollen dispersal."</a:t>
            </a:r>
          </a:p>
        </p:txBody>
      </p:sp>
    </p:spTree>
    <p:extLst>
      <p:ext uri="{BB962C8B-B14F-4D97-AF65-F5344CB8AC3E}">
        <p14:creationId xmlns:p14="http://schemas.microsoft.com/office/powerpoint/2010/main" val="44144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D57515-E6CF-1432-A49A-518E1BAF896B}"/>
              </a:ext>
            </a:extLst>
          </p:cNvPr>
          <p:cNvSpPr>
            <a:spLocks noGrp="1"/>
          </p:cNvSpPr>
          <p:nvPr>
            <p:ph type="title"/>
          </p:nvPr>
        </p:nvSpPr>
        <p:spPr/>
        <p:txBody>
          <a:bodyPr/>
          <a:lstStyle/>
          <a:p>
            <a:r>
              <a:rPr lang="en-US" dirty="0"/>
              <a:t>Summary </a:t>
            </a:r>
          </a:p>
        </p:txBody>
      </p:sp>
      <p:sp>
        <p:nvSpPr>
          <p:cNvPr id="6" name="Content Placeholder 5">
            <a:extLst>
              <a:ext uri="{FF2B5EF4-FFF2-40B4-BE49-F238E27FC236}">
                <a16:creationId xmlns:a16="http://schemas.microsoft.com/office/drawing/2014/main" id="{D900B597-3E09-3F89-AB7D-60D6A1B59878}"/>
              </a:ext>
            </a:extLst>
          </p:cNvPr>
          <p:cNvSpPr>
            <a:spLocks noGrp="1"/>
          </p:cNvSpPr>
          <p:nvPr>
            <p:ph idx="1"/>
          </p:nvPr>
        </p:nvSpPr>
        <p:spPr>
          <a:xfrm>
            <a:off x="457200" y="1280160"/>
            <a:ext cx="8229600" cy="4739640"/>
          </a:xfrm>
        </p:spPr>
        <p:txBody>
          <a:bodyPr>
            <a:normAutofit lnSpcReduction="10000"/>
          </a:bodyPr>
          <a:lstStyle/>
          <a:p>
            <a:pPr marL="457200" indent="-457200">
              <a:buFont typeface="Arial" panose="020B0604020202020204" pitchFamily="34" charset="0"/>
              <a:buChar char="•"/>
            </a:pPr>
            <a:r>
              <a:rPr lang="en-US" dirty="0"/>
              <a:t>The flower contains the reproductive structures of a plant. All complete flowers contain four whorls: the calyx, corolla, androecium, and gynoecium.</a:t>
            </a:r>
          </a:p>
          <a:p>
            <a:pPr marL="457200" indent="-457200">
              <a:buFont typeface="Arial" panose="020B0604020202020204" pitchFamily="34" charset="0"/>
              <a:buChar char="•"/>
            </a:pPr>
            <a:r>
              <a:rPr lang="en-US" dirty="0"/>
              <a:t>Pollen is produced in the stamen, while the carpel is the female reproductive structure. </a:t>
            </a:r>
          </a:p>
          <a:p>
            <a:pPr marL="457200" indent="-457200">
              <a:buFont typeface="Arial" panose="020B0604020202020204" pitchFamily="34" charset="0"/>
              <a:buChar char="•"/>
            </a:pPr>
            <a:r>
              <a:rPr lang="en-US" dirty="0"/>
              <a:t>The longest living stage of the lifecycle of angiosperms and gymnosperms are the multicellular sporophyte generation.</a:t>
            </a:r>
          </a:p>
          <a:p>
            <a:pPr marL="457200" indent="-457200">
              <a:buFont typeface="Arial" panose="020B0604020202020204" pitchFamily="34" charset="0"/>
              <a:buChar char="•"/>
            </a:pPr>
            <a:r>
              <a:rPr lang="en-US" dirty="0"/>
              <a:t>The sporophytes produce sporangia which are dedicated to the production of spores, and ultimately egg and sperm. </a:t>
            </a:r>
          </a:p>
        </p:txBody>
      </p:sp>
    </p:spTree>
    <p:extLst>
      <p:ext uri="{BB962C8B-B14F-4D97-AF65-F5344CB8AC3E}">
        <p14:creationId xmlns:p14="http://schemas.microsoft.com/office/powerpoint/2010/main" val="312271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59D1-CC1E-D743-F8C5-64F3916DB8C6}"/>
              </a:ext>
            </a:extLst>
          </p:cNvPr>
          <p:cNvSpPr>
            <a:spLocks noGrp="1"/>
          </p:cNvSpPr>
          <p:nvPr>
            <p:ph type="title"/>
          </p:nvPr>
        </p:nvSpPr>
        <p:spPr/>
        <p:txBody>
          <a:bodyPr/>
          <a:lstStyle/>
          <a:p>
            <a:r>
              <a:rPr lang="en-US" dirty="0"/>
              <a:t>Plant Reproduction </a:t>
            </a:r>
          </a:p>
        </p:txBody>
      </p:sp>
      <p:sp>
        <p:nvSpPr>
          <p:cNvPr id="3" name="Content Placeholder 2">
            <a:extLst>
              <a:ext uri="{FF2B5EF4-FFF2-40B4-BE49-F238E27FC236}">
                <a16:creationId xmlns:a16="http://schemas.microsoft.com/office/drawing/2014/main" id="{80B3AB4A-6A73-FBC6-3526-1F0E57E5A3BA}"/>
              </a:ext>
            </a:extLst>
          </p:cNvPr>
          <p:cNvSpPr>
            <a:spLocks noGrp="1"/>
          </p:cNvSpPr>
          <p:nvPr>
            <p:ph idx="1"/>
          </p:nvPr>
        </p:nvSpPr>
        <p:spPr/>
        <p:txBody>
          <a:bodyPr>
            <a:normAutofit fontScale="92500" lnSpcReduction="10000"/>
          </a:bodyPr>
          <a:lstStyle/>
          <a:p>
            <a:r>
              <a:rPr lang="en-US" dirty="0"/>
              <a:t>Some plants reproduce sexually, while others reproduce asexually. </a:t>
            </a:r>
          </a:p>
          <a:p>
            <a:pPr marL="457200" indent="-457200">
              <a:buFont typeface="Arial" panose="020B0604020202020204" pitchFamily="34" charset="0"/>
              <a:buChar char="•"/>
            </a:pPr>
            <a:r>
              <a:rPr lang="en-US" dirty="0"/>
              <a:t>Sexually reproducing plants rely on pollinators. </a:t>
            </a:r>
          </a:p>
          <a:p>
            <a:pPr marL="457200" indent="-457200">
              <a:buFont typeface="Arial" panose="020B0604020202020204" pitchFamily="34" charset="0"/>
              <a:buChar char="•"/>
            </a:pPr>
            <a:r>
              <a:rPr lang="en-US" dirty="0"/>
              <a:t>Flowers, with their bright colors, strong scents and interesting shapes and sizes attract birds, insects and animals to serve their pollination needs. </a:t>
            </a:r>
          </a:p>
        </p:txBody>
      </p:sp>
      <p:pic>
        <p:nvPicPr>
          <p:cNvPr id="4" name="Content Placeholder 4" descr="Three images show different pollinators pollinating flowers.">
            <a:extLst>
              <a:ext uri="{FF2B5EF4-FFF2-40B4-BE49-F238E27FC236}">
                <a16:creationId xmlns:a16="http://schemas.microsoft.com/office/drawing/2014/main" id="{8C480346-8C38-A8FC-E4D1-0857CDE7253B}"/>
              </a:ext>
            </a:extLst>
          </p:cNvPr>
          <p:cNvPicPr>
            <a:picLocks noChangeAspect="1"/>
          </p:cNvPicPr>
          <p:nvPr/>
        </p:nvPicPr>
        <p:blipFill>
          <a:blip r:embed="rId3"/>
          <a:srcRect l="1863" t="3722" r="916" b="49612"/>
          <a:stretch/>
        </p:blipFill>
        <p:spPr>
          <a:xfrm>
            <a:off x="1362075" y="3611806"/>
            <a:ext cx="6419850" cy="1711960"/>
          </a:xfrm>
          <a:prstGeom prst="rect">
            <a:avLst/>
          </a:prstGeom>
        </p:spPr>
      </p:pic>
      <p:sp>
        <p:nvSpPr>
          <p:cNvPr id="7" name="TextBox 6">
            <a:extLst>
              <a:ext uri="{FF2B5EF4-FFF2-40B4-BE49-F238E27FC236}">
                <a16:creationId xmlns:a16="http://schemas.microsoft.com/office/drawing/2014/main" id="{5B8CFE18-E6CD-D587-E5D3-2B215FA90AC8}"/>
              </a:ext>
            </a:extLst>
          </p:cNvPr>
          <p:cNvSpPr txBox="1"/>
          <p:nvPr/>
        </p:nvSpPr>
        <p:spPr>
          <a:xfrm>
            <a:off x="1104900" y="5323766"/>
            <a:ext cx="6934200" cy="523220"/>
          </a:xfrm>
          <a:prstGeom prst="rect">
            <a:avLst/>
          </a:prstGeom>
          <a:noFill/>
        </p:spPr>
        <p:txBody>
          <a:bodyPr wrap="square" rtlCol="0">
            <a:spAutoFit/>
          </a:bodyPr>
          <a:lstStyle/>
          <a:p>
            <a:pPr algn="ctr"/>
            <a:r>
              <a:rPr lang="en-US" sz="1400" b="1" dirty="0"/>
              <a:t>32.1 Figure 1: </a:t>
            </a:r>
            <a:r>
              <a:rPr lang="en-US" sz="1400" dirty="0"/>
              <a:t>Plants that sexually reproduce are often fertilized with the help of pollinators such as (a) bees, (b) birds, and (c) butterflies.</a:t>
            </a:r>
            <a:endParaRPr lang="en-US" sz="1400" b="1" dirty="0"/>
          </a:p>
        </p:txBody>
      </p:sp>
      <p:sp>
        <p:nvSpPr>
          <p:cNvPr id="5" name="TextBox 4">
            <a:extLst>
              <a:ext uri="{FF2B5EF4-FFF2-40B4-BE49-F238E27FC236}">
                <a16:creationId xmlns:a16="http://schemas.microsoft.com/office/drawing/2014/main" id="{7DEE7DFD-B3E1-54E4-DE8C-F5C10B54276E}"/>
              </a:ext>
            </a:extLst>
          </p:cNvPr>
          <p:cNvSpPr txBox="1"/>
          <p:nvPr/>
        </p:nvSpPr>
        <p:spPr>
          <a:xfrm>
            <a:off x="2190750" y="6019800"/>
            <a:ext cx="4572000" cy="507831"/>
          </a:xfrm>
          <a:prstGeom prst="rect">
            <a:avLst/>
          </a:prstGeom>
          <a:noFill/>
        </p:spPr>
        <p:txBody>
          <a:bodyPr wrap="square">
            <a:spAutoFit/>
          </a:bodyPr>
          <a:lstStyle/>
          <a:p>
            <a:pPr algn="ctr"/>
            <a:r>
              <a:rPr lang="en-US" sz="900" dirty="0"/>
              <a:t>Fotoworkshop4You on Pixabay. "Bee."</a:t>
            </a:r>
          </a:p>
          <a:p>
            <a:pPr algn="ctr"/>
            <a:r>
              <a:rPr lang="en-US" sz="900" dirty="0"/>
              <a:t>Gallpix on Wikimedia Commons. "Red wattle bird."</a:t>
            </a:r>
          </a:p>
          <a:p>
            <a:pPr algn="ctr"/>
            <a:r>
              <a:rPr lang="en-US" sz="900" dirty="0"/>
              <a:t>Krishna Varun Moleyaru on Wikimedia Commons. "Crimson rose butterfly."</a:t>
            </a:r>
          </a:p>
        </p:txBody>
      </p:sp>
    </p:spTree>
    <p:extLst>
      <p:ext uri="{BB962C8B-B14F-4D97-AF65-F5344CB8AC3E}">
        <p14:creationId xmlns:p14="http://schemas.microsoft.com/office/powerpoint/2010/main" val="176985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Reproductive Development and Structure</a:t>
            </a:r>
            <a:r>
              <a:rPr lang="en-US" sz="1400" baseline="-25000" dirty="0"/>
              <a:t>1</a:t>
            </a:r>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8229600" cy="2453640"/>
          </a:xfrm>
        </p:spPr>
        <p:txBody>
          <a:bodyPr>
            <a:normAutofit fontScale="92500" lnSpcReduction="10000"/>
          </a:bodyPr>
          <a:lstStyle/>
          <a:p>
            <a:r>
              <a:rPr lang="en-US" dirty="0"/>
              <a:t>Plants have two distinct stages of the life cycle: the gametophyte stage and the sporophyte stage. </a:t>
            </a:r>
          </a:p>
          <a:p>
            <a:r>
              <a:rPr lang="en-US" dirty="0"/>
              <a:t>The haploid </a:t>
            </a:r>
            <a:r>
              <a:rPr lang="en-US" b="1" dirty="0"/>
              <a:t>gametophyte</a:t>
            </a:r>
            <a:r>
              <a:rPr lang="en-US" dirty="0"/>
              <a:t> produces male and female gametes via mitosis.</a:t>
            </a:r>
          </a:p>
          <a:p>
            <a:r>
              <a:rPr lang="en-US" dirty="0"/>
              <a:t>The male and female gametes fuse to form the diploid zygote which develops into the </a:t>
            </a:r>
            <a:r>
              <a:rPr lang="en-US" b="1" dirty="0"/>
              <a:t>sporophyte</a:t>
            </a:r>
            <a:r>
              <a:rPr lang="en-US" dirty="0"/>
              <a:t>. </a:t>
            </a:r>
          </a:p>
        </p:txBody>
      </p:sp>
      <p:sp>
        <p:nvSpPr>
          <p:cNvPr id="6" name="TextBox 5">
            <a:extLst>
              <a:ext uri="{FF2B5EF4-FFF2-40B4-BE49-F238E27FC236}">
                <a16:creationId xmlns:a16="http://schemas.microsoft.com/office/drawing/2014/main" id="{0651BE81-F60D-CDC0-2751-6F0D0A0FF10C}"/>
              </a:ext>
            </a:extLst>
          </p:cNvPr>
          <p:cNvSpPr txBox="1"/>
          <p:nvPr/>
        </p:nvSpPr>
        <p:spPr>
          <a:xfrm>
            <a:off x="228600" y="3719565"/>
            <a:ext cx="1219200" cy="307777"/>
          </a:xfrm>
          <a:prstGeom prst="rect">
            <a:avLst/>
          </a:prstGeom>
          <a:noFill/>
        </p:spPr>
        <p:txBody>
          <a:bodyPr wrap="square" rtlCol="0">
            <a:spAutoFit/>
          </a:bodyPr>
          <a:lstStyle/>
          <a:p>
            <a:pPr algn="ctr"/>
            <a:r>
              <a:rPr lang="en-US" sz="1400" b="1" dirty="0"/>
              <a:t>32.1 Figure 2</a:t>
            </a:r>
          </a:p>
        </p:txBody>
      </p:sp>
      <p:pic>
        <p:nvPicPr>
          <p:cNvPr id="4" name="Content Placeholder 5" descr="The illustration shows the life cycle of angiosperms, which includes a microgametophyte stage (left) and a megagametophyte (right) stage. The life cycle begins with the fusion of egg and sperm to form a zygote. The zygote undergoes mitosis, resulting in a male microsporophyte or a female megasporophyte. The microsporophyte has a cluster of cells called a microsporangium, and the megasporophyte has a cluster of cells called a megasporangium. Through meiosis, the microsporangium forms microspores, and the megasporangium forms megaspores. Both microspores and megaspores undergo mitosis, forming the microgametophyte and megagametophyte, respectively. Within the microgametophyte, the fusion of egg and sperm completes the cycle.">
            <a:extLst>
              <a:ext uri="{FF2B5EF4-FFF2-40B4-BE49-F238E27FC236}">
                <a16:creationId xmlns:a16="http://schemas.microsoft.com/office/drawing/2014/main" id="{B4342FE4-8DD1-F3F6-F7FD-337D1A108DF4}"/>
              </a:ext>
            </a:extLst>
          </p:cNvPr>
          <p:cNvPicPr>
            <a:picLocks noChangeAspect="1"/>
          </p:cNvPicPr>
          <p:nvPr/>
        </p:nvPicPr>
        <p:blipFill>
          <a:blip r:embed="rId3"/>
          <a:srcRect l="926" t="5333" r="926" b="38000"/>
          <a:stretch/>
        </p:blipFill>
        <p:spPr>
          <a:xfrm>
            <a:off x="1447800" y="3719565"/>
            <a:ext cx="6248400" cy="2004204"/>
          </a:xfrm>
          <a:prstGeom prst="rect">
            <a:avLst/>
          </a:prstGeom>
        </p:spPr>
      </p:pic>
      <p:sp>
        <p:nvSpPr>
          <p:cNvPr id="5" name="TextBox 4">
            <a:extLst>
              <a:ext uri="{FF2B5EF4-FFF2-40B4-BE49-F238E27FC236}">
                <a16:creationId xmlns:a16="http://schemas.microsoft.com/office/drawing/2014/main" id="{3592E540-62B9-8AE6-4351-C18DDFCFE683}"/>
              </a:ext>
            </a:extLst>
          </p:cNvPr>
          <p:cNvSpPr txBox="1"/>
          <p:nvPr/>
        </p:nvSpPr>
        <p:spPr>
          <a:xfrm>
            <a:off x="2286000" y="5753814"/>
            <a:ext cx="4572000" cy="246221"/>
          </a:xfrm>
          <a:prstGeom prst="rect">
            <a:avLst/>
          </a:prstGeom>
          <a:noFill/>
        </p:spPr>
        <p:txBody>
          <a:bodyPr wrap="square">
            <a:spAutoFit/>
          </a:bodyPr>
          <a:lstStyle/>
          <a:p>
            <a:pPr algn="ctr"/>
            <a:r>
              <a:rPr lang="en-US" sz="1000" dirty="0"/>
              <a:t>Peter Coxhead on Wikimedia Commons. "Alternation of generations."</a:t>
            </a:r>
          </a:p>
        </p:txBody>
      </p:sp>
    </p:spTree>
    <p:extLst>
      <p:ext uri="{BB962C8B-B14F-4D97-AF65-F5344CB8AC3E}">
        <p14:creationId xmlns:p14="http://schemas.microsoft.com/office/powerpoint/2010/main" val="2900955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77095-4A70-F149-5363-00419B772CE1}"/>
              </a:ext>
            </a:extLst>
          </p:cNvPr>
          <p:cNvSpPr>
            <a:spLocks noGrp="1"/>
          </p:cNvSpPr>
          <p:nvPr>
            <p:ph type="title"/>
          </p:nvPr>
        </p:nvSpPr>
        <p:spPr/>
        <p:txBody>
          <a:bodyPr/>
          <a:lstStyle/>
          <a:p>
            <a:r>
              <a:rPr lang="en-US" dirty="0"/>
              <a:t>Reproductive Development and Structure</a:t>
            </a:r>
            <a:r>
              <a:rPr lang="en-US" sz="1400" baseline="-25000" dirty="0"/>
              <a:t>2</a:t>
            </a:r>
          </a:p>
        </p:txBody>
      </p:sp>
      <p:sp>
        <p:nvSpPr>
          <p:cNvPr id="3" name="Content Placeholder 2">
            <a:extLst>
              <a:ext uri="{FF2B5EF4-FFF2-40B4-BE49-F238E27FC236}">
                <a16:creationId xmlns:a16="http://schemas.microsoft.com/office/drawing/2014/main" id="{C3C6A3B9-3A36-E130-0EF2-71C52089CF3C}"/>
              </a:ext>
            </a:extLst>
          </p:cNvPr>
          <p:cNvSpPr>
            <a:spLocks noGrp="1"/>
          </p:cNvSpPr>
          <p:nvPr>
            <p:ph idx="1"/>
          </p:nvPr>
        </p:nvSpPr>
        <p:spPr/>
        <p:txBody>
          <a:bodyPr/>
          <a:lstStyle/>
          <a:p>
            <a:r>
              <a:rPr lang="en-US" dirty="0"/>
              <a:t>The sporophyte stage dominates the life cycle of higher plants, with the sporophyte ultimately bearing the gametophytes. </a:t>
            </a:r>
          </a:p>
          <a:p>
            <a:pPr marL="457200" indent="-457200">
              <a:buFont typeface="Arial" panose="020B0604020202020204" pitchFamily="34" charset="0"/>
              <a:buChar char="•"/>
            </a:pPr>
            <a:r>
              <a:rPr lang="en-US" dirty="0"/>
              <a:t>In ferns, the gametophyte is free-living and distinct in structure from the sporophyte. </a:t>
            </a:r>
          </a:p>
          <a:p>
            <a:pPr marL="457200" indent="-457200">
              <a:buFont typeface="Arial" panose="020B0604020202020204" pitchFamily="34" charset="0"/>
              <a:buChar char="•"/>
            </a:pPr>
            <a:r>
              <a:rPr lang="en-US" dirty="0"/>
              <a:t>In bryophytes, such as mosses, the haploid gametophyte is more developed than the sporophyte. </a:t>
            </a:r>
          </a:p>
          <a:p>
            <a:r>
              <a:rPr lang="en-US" dirty="0"/>
              <a:t> </a:t>
            </a:r>
          </a:p>
        </p:txBody>
      </p:sp>
    </p:spTree>
    <p:extLst>
      <p:ext uri="{BB962C8B-B14F-4D97-AF65-F5344CB8AC3E}">
        <p14:creationId xmlns:p14="http://schemas.microsoft.com/office/powerpoint/2010/main" val="1432671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5F97A-9F1B-2244-0D55-C74122152F13}"/>
              </a:ext>
            </a:extLst>
          </p:cNvPr>
          <p:cNvSpPr>
            <a:spLocks noGrp="1"/>
          </p:cNvSpPr>
          <p:nvPr>
            <p:ph type="title"/>
          </p:nvPr>
        </p:nvSpPr>
        <p:spPr/>
        <p:txBody>
          <a:bodyPr/>
          <a:lstStyle/>
          <a:p>
            <a:r>
              <a:rPr lang="en-US" dirty="0"/>
              <a:t>Flower Structure</a:t>
            </a:r>
            <a:r>
              <a:rPr lang="en-US" sz="1400" baseline="-25000" dirty="0"/>
              <a:t>1</a:t>
            </a:r>
          </a:p>
        </p:txBody>
      </p:sp>
      <p:sp>
        <p:nvSpPr>
          <p:cNvPr id="3" name="Content Placeholder 2">
            <a:extLst>
              <a:ext uri="{FF2B5EF4-FFF2-40B4-BE49-F238E27FC236}">
                <a16:creationId xmlns:a16="http://schemas.microsoft.com/office/drawing/2014/main" id="{15D6932F-76F7-9AB6-CF14-054758804635}"/>
              </a:ext>
            </a:extLst>
          </p:cNvPr>
          <p:cNvSpPr>
            <a:spLocks noGrp="1"/>
          </p:cNvSpPr>
          <p:nvPr>
            <p:ph idx="1"/>
          </p:nvPr>
        </p:nvSpPr>
        <p:spPr/>
        <p:txBody>
          <a:bodyPr>
            <a:normAutofit fontScale="85000" lnSpcReduction="20000"/>
          </a:bodyPr>
          <a:lstStyle/>
          <a:p>
            <a:pPr marL="457200" indent="-457200">
              <a:buFont typeface="Arial" panose="020B0604020202020204" pitchFamily="34" charset="0"/>
              <a:buChar char="•"/>
            </a:pPr>
            <a:r>
              <a:rPr lang="en-US" dirty="0"/>
              <a:t>A typical flower has four main parts—or whorls—know as the calyx, corolla, androecium and gynoecium. </a:t>
            </a:r>
          </a:p>
          <a:p>
            <a:pPr marL="457200" indent="-457200">
              <a:buFont typeface="Arial" panose="020B0604020202020204" pitchFamily="34" charset="0"/>
              <a:buChar char="•"/>
            </a:pPr>
            <a:r>
              <a:rPr lang="en-US" dirty="0"/>
              <a:t>The outermost whorl has green sepals (collectively called the </a:t>
            </a:r>
            <a:r>
              <a:rPr lang="en-US" b="1" dirty="0"/>
              <a:t>calyx</a:t>
            </a:r>
            <a:r>
              <a:rPr lang="en-US" dirty="0"/>
              <a:t>) to protect the unopened bud.</a:t>
            </a:r>
          </a:p>
          <a:p>
            <a:pPr marL="457200" indent="-457200">
              <a:buFont typeface="Arial" panose="020B0604020202020204" pitchFamily="34" charset="0"/>
              <a:buChar char="•"/>
            </a:pPr>
            <a:r>
              <a:rPr lang="en-US" dirty="0"/>
              <a:t>The second whorl is comprised of petals which are bright in color. Collectively, the petals of a flower are called the corolla. </a:t>
            </a:r>
          </a:p>
          <a:p>
            <a:pPr marL="457200" indent="-457200">
              <a:buFont typeface="Arial" panose="020B0604020202020204" pitchFamily="34" charset="0"/>
              <a:buChar char="•"/>
            </a:pPr>
            <a:r>
              <a:rPr lang="en-US" dirty="0"/>
              <a:t>Together the calyx and corolla are known as the </a:t>
            </a:r>
            <a:r>
              <a:rPr lang="en-US" b="1" dirty="0"/>
              <a:t>perianth</a:t>
            </a:r>
            <a:r>
              <a:rPr lang="en-US" dirty="0"/>
              <a:t>. </a:t>
            </a:r>
          </a:p>
          <a:p>
            <a:pPr marL="457200" indent="-457200">
              <a:buFont typeface="Arial" panose="020B0604020202020204" pitchFamily="34" charset="0"/>
              <a:buChar char="•"/>
            </a:pPr>
            <a:r>
              <a:rPr lang="en-US" dirty="0"/>
              <a:t>The third whorl, the </a:t>
            </a:r>
            <a:r>
              <a:rPr lang="en-US" b="1" dirty="0"/>
              <a:t>androecium</a:t>
            </a:r>
            <a:r>
              <a:rPr lang="en-US" dirty="0"/>
              <a:t> contains the male reproductive structures. </a:t>
            </a:r>
          </a:p>
          <a:p>
            <a:pPr marL="457200" indent="-457200">
              <a:buFont typeface="Arial" panose="020B0604020202020204" pitchFamily="34" charset="0"/>
              <a:buChar char="•"/>
            </a:pPr>
            <a:r>
              <a:rPr lang="en-US" dirty="0"/>
              <a:t>The fourth whorl is the </a:t>
            </a:r>
            <a:r>
              <a:rPr lang="en-US" b="1" dirty="0"/>
              <a:t>gynoecium</a:t>
            </a:r>
            <a:r>
              <a:rPr lang="en-US" dirty="0"/>
              <a:t>, or female reproductive structures. The </a:t>
            </a:r>
            <a:r>
              <a:rPr lang="en-US" b="1" dirty="0"/>
              <a:t>carpel</a:t>
            </a:r>
            <a:r>
              <a:rPr lang="en-US" dirty="0"/>
              <a:t> is the individual unit of the gynoecium and has a stigma, style and ovary. </a:t>
            </a:r>
          </a:p>
          <a:p>
            <a:endParaRPr lang="en-US" dirty="0"/>
          </a:p>
        </p:txBody>
      </p:sp>
    </p:spTree>
    <p:extLst>
      <p:ext uri="{BB962C8B-B14F-4D97-AF65-F5344CB8AC3E}">
        <p14:creationId xmlns:p14="http://schemas.microsoft.com/office/powerpoint/2010/main" val="2492639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B09C6-02E4-419B-4BF4-2BC56C460946}"/>
              </a:ext>
            </a:extLst>
          </p:cNvPr>
          <p:cNvSpPr>
            <a:spLocks noGrp="1"/>
          </p:cNvSpPr>
          <p:nvPr>
            <p:ph type="title"/>
          </p:nvPr>
        </p:nvSpPr>
        <p:spPr/>
        <p:txBody>
          <a:bodyPr/>
          <a:lstStyle/>
          <a:p>
            <a:r>
              <a:rPr lang="en-US" dirty="0"/>
              <a:t>Lesson 32.1 Figure 3</a:t>
            </a:r>
          </a:p>
        </p:txBody>
      </p:sp>
      <p:sp>
        <p:nvSpPr>
          <p:cNvPr id="4" name="TextBox 3">
            <a:extLst>
              <a:ext uri="{FF2B5EF4-FFF2-40B4-BE49-F238E27FC236}">
                <a16:creationId xmlns:a16="http://schemas.microsoft.com/office/drawing/2014/main" id="{4363AC9D-8E2F-073A-5F37-ECB1932E57A1}"/>
              </a:ext>
            </a:extLst>
          </p:cNvPr>
          <p:cNvSpPr txBox="1"/>
          <p:nvPr/>
        </p:nvSpPr>
        <p:spPr>
          <a:xfrm>
            <a:off x="2095499" y="5814060"/>
            <a:ext cx="4953000" cy="246221"/>
          </a:xfrm>
          <a:prstGeom prst="rect">
            <a:avLst/>
          </a:prstGeom>
          <a:noFill/>
        </p:spPr>
        <p:txBody>
          <a:bodyPr wrap="square">
            <a:spAutoFit/>
          </a:bodyPr>
          <a:lstStyle/>
          <a:p>
            <a:pPr algn="ctr"/>
            <a:r>
              <a:rPr lang="en-US" sz="1000" dirty="0"/>
              <a:t>Mariana Ruiz Villarreal on Wikimedia Commons. "Angiosperm flower parts." Modified. </a:t>
            </a:r>
          </a:p>
        </p:txBody>
      </p:sp>
      <p:pic>
        <p:nvPicPr>
          <p:cNvPr id="6" name="Content Placeholder 5" descr="This illustration shows the parts of a flower, which are collectively called the perianth. Within the perianth is the corolla (composed of petals) and the calyx (composed of sepals). At the center of the perianth is a vase-like structure called the carpel. A flower may have one or more carpels, but the example shown has only one. The narrow neck of the carpel, called the style, widens into a flat stigma at the top. The ovary is the wide part of the carpel. Ovules, or megasporangia, are clusters of pods in the middle of the ovary. The androecium is composed of stamens which cluster around the carpel. The stamen consists a long, stalk-like filament with an anther at the end. The anther shown is tri-lobed. Each lobe, called a microsporangium, is filled with pollen.">
            <a:extLst>
              <a:ext uri="{FF2B5EF4-FFF2-40B4-BE49-F238E27FC236}">
                <a16:creationId xmlns:a16="http://schemas.microsoft.com/office/drawing/2014/main" id="{D30942F6-E88C-3B3C-A668-9147078FFDBC}"/>
              </a:ext>
            </a:extLst>
          </p:cNvPr>
          <p:cNvPicPr>
            <a:picLocks noGrp="1" noChangeAspect="1"/>
          </p:cNvPicPr>
          <p:nvPr>
            <p:ph idx="1"/>
          </p:nvPr>
        </p:nvPicPr>
        <p:blipFill>
          <a:blip r:embed="rId3"/>
          <a:srcRect l="25925" t="3667" r="25926" b="3000"/>
          <a:stretch/>
        </p:blipFill>
        <p:spPr>
          <a:xfrm>
            <a:off x="2438399" y="1131277"/>
            <a:ext cx="4267200" cy="4595446"/>
          </a:xfrm>
        </p:spPr>
      </p:pic>
    </p:spTree>
    <p:extLst>
      <p:ext uri="{BB962C8B-B14F-4D97-AF65-F5344CB8AC3E}">
        <p14:creationId xmlns:p14="http://schemas.microsoft.com/office/powerpoint/2010/main" val="731320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98781-69CF-37EC-064C-1638BC06FF76}"/>
              </a:ext>
            </a:extLst>
          </p:cNvPr>
          <p:cNvSpPr>
            <a:spLocks noGrp="1"/>
          </p:cNvSpPr>
          <p:nvPr>
            <p:ph type="title"/>
          </p:nvPr>
        </p:nvSpPr>
        <p:spPr/>
        <p:txBody>
          <a:bodyPr/>
          <a:lstStyle/>
          <a:p>
            <a:r>
              <a:rPr lang="en-US" dirty="0"/>
              <a:t>Flower Structure</a:t>
            </a:r>
            <a:r>
              <a:rPr lang="en-US" sz="1400" baseline="-25000" dirty="0"/>
              <a:t>2</a:t>
            </a:r>
          </a:p>
        </p:txBody>
      </p:sp>
      <p:sp>
        <p:nvSpPr>
          <p:cNvPr id="3" name="Content Placeholder 2">
            <a:extLst>
              <a:ext uri="{FF2B5EF4-FFF2-40B4-BE49-F238E27FC236}">
                <a16:creationId xmlns:a16="http://schemas.microsoft.com/office/drawing/2014/main" id="{B556AAEF-7CEA-C191-4292-A35B0BB69ED8}"/>
              </a:ext>
            </a:extLst>
          </p:cNvPr>
          <p:cNvSpPr>
            <a:spLocks noGrp="1"/>
          </p:cNvSpPr>
          <p:nvPr>
            <p:ph idx="1"/>
          </p:nvPr>
        </p:nvSpPr>
        <p:spPr>
          <a:xfrm>
            <a:off x="381000" y="1280160"/>
            <a:ext cx="4343400" cy="4572000"/>
          </a:xfrm>
        </p:spPr>
        <p:txBody>
          <a:bodyPr>
            <a:noAutofit/>
          </a:bodyPr>
          <a:lstStyle/>
          <a:p>
            <a:r>
              <a:rPr lang="en-US" sz="2200" dirty="0"/>
              <a:t>If all four whorls are present, the flower is described as </a:t>
            </a:r>
            <a:r>
              <a:rPr lang="en-US" sz="2200" i="1" dirty="0"/>
              <a:t>complete</a:t>
            </a:r>
            <a:r>
              <a:rPr lang="en-US" sz="2200" dirty="0"/>
              <a:t>. </a:t>
            </a:r>
          </a:p>
          <a:p>
            <a:r>
              <a:rPr lang="en-US" sz="2200" dirty="0"/>
              <a:t>If any parts are missing, it is known as an </a:t>
            </a:r>
            <a:r>
              <a:rPr lang="en-US" sz="2200" i="1" dirty="0"/>
              <a:t>incomplete</a:t>
            </a:r>
            <a:r>
              <a:rPr lang="en-US" sz="2200" dirty="0"/>
              <a:t> flower. </a:t>
            </a:r>
          </a:p>
          <a:p>
            <a:pPr marL="457200" indent="-457200">
              <a:buFont typeface="Arial" panose="020B0604020202020204" pitchFamily="34" charset="0"/>
              <a:buChar char="•"/>
            </a:pPr>
            <a:r>
              <a:rPr lang="en-US" sz="2200" dirty="0"/>
              <a:t>Flowers which contain both an androecium and a gynoecium are called perfect, androgynous or hermaphroditic.</a:t>
            </a:r>
          </a:p>
          <a:p>
            <a:pPr marL="457200" indent="-457200">
              <a:buFont typeface="Arial" panose="020B0604020202020204" pitchFamily="34" charset="0"/>
              <a:buChar char="•"/>
            </a:pPr>
            <a:r>
              <a:rPr lang="en-US" sz="2200" dirty="0"/>
              <a:t>Flowers which only contain the androecium are staminate flowers while flowers with only gynoecium are carpellate flowers. </a:t>
            </a:r>
          </a:p>
        </p:txBody>
      </p:sp>
      <p:pic>
        <p:nvPicPr>
          <p:cNvPr id="9" name="Content Placeholder 4" descr="Two images: (a) shows the pollen grains of the corn plant; (b) shows an ear of corn on a stalk.">
            <a:extLst>
              <a:ext uri="{FF2B5EF4-FFF2-40B4-BE49-F238E27FC236}">
                <a16:creationId xmlns:a16="http://schemas.microsoft.com/office/drawing/2014/main" id="{D6FA7F92-C8AA-85AF-E059-2F32C0602E36}"/>
              </a:ext>
            </a:extLst>
          </p:cNvPr>
          <p:cNvPicPr>
            <a:picLocks noChangeAspect="1"/>
          </p:cNvPicPr>
          <p:nvPr/>
        </p:nvPicPr>
        <p:blipFill>
          <a:blip r:embed="rId3"/>
          <a:srcRect l="17593" t="5334" r="17593" b="3000"/>
          <a:stretch/>
        </p:blipFill>
        <p:spPr>
          <a:xfrm>
            <a:off x="4819859" y="1303606"/>
            <a:ext cx="4191000" cy="3292929"/>
          </a:xfrm>
          <a:prstGeom prst="rect">
            <a:avLst/>
          </a:prstGeom>
        </p:spPr>
      </p:pic>
      <p:sp>
        <p:nvSpPr>
          <p:cNvPr id="7" name="TextBox 6">
            <a:extLst>
              <a:ext uri="{FF2B5EF4-FFF2-40B4-BE49-F238E27FC236}">
                <a16:creationId xmlns:a16="http://schemas.microsoft.com/office/drawing/2014/main" id="{1DCB99EE-8DD0-F8CC-DB78-2D858A27B0CF}"/>
              </a:ext>
            </a:extLst>
          </p:cNvPr>
          <p:cNvSpPr txBox="1"/>
          <p:nvPr/>
        </p:nvSpPr>
        <p:spPr>
          <a:xfrm>
            <a:off x="4762500" y="4541846"/>
            <a:ext cx="4191000" cy="307777"/>
          </a:xfrm>
          <a:prstGeom prst="rect">
            <a:avLst/>
          </a:prstGeom>
          <a:noFill/>
        </p:spPr>
        <p:txBody>
          <a:bodyPr wrap="square" rtlCol="0">
            <a:spAutoFit/>
          </a:bodyPr>
          <a:lstStyle/>
          <a:p>
            <a:pPr algn="ctr"/>
            <a:r>
              <a:rPr lang="en-US" sz="1400" b="1" dirty="0"/>
              <a:t>31.2 Figure 4: </a:t>
            </a:r>
            <a:r>
              <a:rPr lang="en-US" sz="1400" dirty="0"/>
              <a:t>(a) corn pollen and (b) an ear of corn</a:t>
            </a:r>
            <a:endParaRPr lang="en-US" sz="1400" b="1" dirty="0"/>
          </a:p>
        </p:txBody>
      </p:sp>
      <p:sp>
        <p:nvSpPr>
          <p:cNvPr id="5" name="TextBox 4">
            <a:extLst>
              <a:ext uri="{FF2B5EF4-FFF2-40B4-BE49-F238E27FC236}">
                <a16:creationId xmlns:a16="http://schemas.microsoft.com/office/drawing/2014/main" id="{8D73A409-4DDC-EF54-B1A6-DC7887613E89}"/>
              </a:ext>
            </a:extLst>
          </p:cNvPr>
          <p:cNvSpPr txBox="1"/>
          <p:nvPr/>
        </p:nvSpPr>
        <p:spPr>
          <a:xfrm>
            <a:off x="4572000" y="4846093"/>
            <a:ext cx="4572000" cy="246221"/>
          </a:xfrm>
          <a:prstGeom prst="rect">
            <a:avLst/>
          </a:prstGeom>
          <a:noFill/>
        </p:spPr>
        <p:txBody>
          <a:bodyPr wrap="square">
            <a:spAutoFit/>
          </a:bodyPr>
          <a:lstStyle/>
          <a:p>
            <a:pPr algn="ctr"/>
            <a:r>
              <a:rPr lang="en-US" sz="1000" dirty="0"/>
              <a:t>Los Muertos Crew on Pexels. "Corn plant."</a:t>
            </a:r>
          </a:p>
        </p:txBody>
      </p:sp>
    </p:spTree>
    <p:extLst>
      <p:ext uri="{BB962C8B-B14F-4D97-AF65-F5344CB8AC3E}">
        <p14:creationId xmlns:p14="http://schemas.microsoft.com/office/powerpoint/2010/main" val="819353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75BF-D217-0DB3-A1F9-6E9DAC74600A}"/>
              </a:ext>
            </a:extLst>
          </p:cNvPr>
          <p:cNvSpPr>
            <a:spLocks noGrp="1"/>
          </p:cNvSpPr>
          <p:nvPr>
            <p:ph type="title"/>
          </p:nvPr>
        </p:nvSpPr>
        <p:spPr/>
        <p:txBody>
          <a:bodyPr/>
          <a:lstStyle/>
          <a:p>
            <a:r>
              <a:rPr lang="en-US" dirty="0"/>
              <a:t>Flower Structure</a:t>
            </a:r>
            <a:r>
              <a:rPr lang="en-US" sz="1400" baseline="-25000" dirty="0"/>
              <a:t>3</a:t>
            </a:r>
          </a:p>
        </p:txBody>
      </p:sp>
      <p:sp>
        <p:nvSpPr>
          <p:cNvPr id="3" name="Content Placeholder 2">
            <a:extLst>
              <a:ext uri="{FF2B5EF4-FFF2-40B4-BE49-F238E27FC236}">
                <a16:creationId xmlns:a16="http://schemas.microsoft.com/office/drawing/2014/main" id="{71A583C1-804C-E8CA-3EE4-59981DC9588A}"/>
              </a:ext>
            </a:extLst>
          </p:cNvPr>
          <p:cNvSpPr>
            <a:spLocks noGrp="1"/>
          </p:cNvSpPr>
          <p:nvPr>
            <p:ph idx="1"/>
          </p:nvPr>
        </p:nvSpPr>
        <p:spPr>
          <a:xfrm>
            <a:off x="457200" y="1280160"/>
            <a:ext cx="4354694" cy="4572000"/>
          </a:xfrm>
        </p:spPr>
        <p:txBody>
          <a:bodyPr>
            <a:normAutofit fontScale="92500" lnSpcReduction="10000"/>
          </a:bodyPr>
          <a:lstStyle/>
          <a:p>
            <a:r>
              <a:rPr lang="en-US" i="1" dirty="0"/>
              <a:t>Monoecious</a:t>
            </a:r>
            <a:r>
              <a:rPr lang="en-US" dirty="0"/>
              <a:t> plants have male and female flowers on the same plant. </a:t>
            </a:r>
          </a:p>
          <a:p>
            <a:r>
              <a:rPr lang="en-US" i="1" dirty="0"/>
              <a:t>Dioecious</a:t>
            </a:r>
            <a:r>
              <a:rPr lang="en-US" dirty="0"/>
              <a:t> plants have male and female flowers on separate plants. </a:t>
            </a:r>
          </a:p>
          <a:p>
            <a:pPr marL="457200" indent="-457200">
              <a:buFont typeface="Arial" panose="020B0604020202020204" pitchFamily="34" charset="0"/>
              <a:buChar char="•"/>
            </a:pPr>
            <a:r>
              <a:rPr lang="en-US" dirty="0"/>
              <a:t>If the ovary is places above the rest of the flower parts it is called superior, and if it is below other parts, it is called inferior. </a:t>
            </a:r>
          </a:p>
        </p:txBody>
      </p:sp>
      <p:sp>
        <p:nvSpPr>
          <p:cNvPr id="7" name="TextBox 6">
            <a:extLst>
              <a:ext uri="{FF2B5EF4-FFF2-40B4-BE49-F238E27FC236}">
                <a16:creationId xmlns:a16="http://schemas.microsoft.com/office/drawing/2014/main" id="{6912775C-E4C9-A919-5CE6-78BE8AA59347}"/>
              </a:ext>
            </a:extLst>
          </p:cNvPr>
          <p:cNvSpPr txBox="1"/>
          <p:nvPr/>
        </p:nvSpPr>
        <p:spPr>
          <a:xfrm>
            <a:off x="6004939" y="1423918"/>
            <a:ext cx="1600200" cy="307777"/>
          </a:xfrm>
          <a:prstGeom prst="rect">
            <a:avLst/>
          </a:prstGeom>
          <a:noFill/>
        </p:spPr>
        <p:txBody>
          <a:bodyPr wrap="square" rtlCol="0">
            <a:spAutoFit/>
          </a:bodyPr>
          <a:lstStyle/>
          <a:p>
            <a:pPr algn="ctr"/>
            <a:r>
              <a:rPr lang="en-US" sz="1400" b="1" dirty="0"/>
              <a:t>32.1 Figure 5</a:t>
            </a:r>
          </a:p>
        </p:txBody>
      </p:sp>
      <p:pic>
        <p:nvPicPr>
          <p:cNvPr id="9" name="Content Placeholder 4" descr="A photograph shows a papaya tree with much fruit.">
            <a:extLst>
              <a:ext uri="{FF2B5EF4-FFF2-40B4-BE49-F238E27FC236}">
                <a16:creationId xmlns:a16="http://schemas.microsoft.com/office/drawing/2014/main" id="{4229FA83-97A7-67EE-068A-A2FBDB1D5762}"/>
              </a:ext>
            </a:extLst>
          </p:cNvPr>
          <p:cNvPicPr>
            <a:picLocks noChangeAspect="1"/>
          </p:cNvPicPr>
          <p:nvPr/>
        </p:nvPicPr>
        <p:blipFill>
          <a:blip r:embed="rId3"/>
          <a:srcRect l="30555" t="5334" r="30556" b="5386"/>
          <a:stretch/>
        </p:blipFill>
        <p:spPr>
          <a:xfrm>
            <a:off x="5257800" y="1768456"/>
            <a:ext cx="3094479" cy="3946842"/>
          </a:xfrm>
          <a:prstGeom prst="rect">
            <a:avLst/>
          </a:prstGeom>
        </p:spPr>
      </p:pic>
      <p:sp>
        <p:nvSpPr>
          <p:cNvPr id="5" name="TextBox 4">
            <a:extLst>
              <a:ext uri="{FF2B5EF4-FFF2-40B4-BE49-F238E27FC236}">
                <a16:creationId xmlns:a16="http://schemas.microsoft.com/office/drawing/2014/main" id="{73ECE589-C310-86BB-04ED-6A96A978A65F}"/>
              </a:ext>
            </a:extLst>
          </p:cNvPr>
          <p:cNvSpPr txBox="1"/>
          <p:nvPr/>
        </p:nvSpPr>
        <p:spPr>
          <a:xfrm>
            <a:off x="4413952" y="5788819"/>
            <a:ext cx="4572000" cy="246221"/>
          </a:xfrm>
          <a:prstGeom prst="rect">
            <a:avLst/>
          </a:prstGeom>
          <a:noFill/>
        </p:spPr>
        <p:txBody>
          <a:bodyPr wrap="square">
            <a:spAutoFit/>
          </a:bodyPr>
          <a:lstStyle/>
          <a:p>
            <a:pPr algn="ctr"/>
            <a:r>
              <a:rPr lang="en-US" sz="1000" dirty="0"/>
              <a:t>Davinder singh01 on Wikimedia Commons. "Papaya tree."</a:t>
            </a:r>
          </a:p>
        </p:txBody>
      </p:sp>
    </p:spTree>
    <p:extLst>
      <p:ext uri="{BB962C8B-B14F-4D97-AF65-F5344CB8AC3E}">
        <p14:creationId xmlns:p14="http://schemas.microsoft.com/office/powerpoint/2010/main" val="917226245"/>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8608</TotalTime>
  <Words>2336</Words>
  <Application>Microsoft Office PowerPoint</Application>
  <PresentationFormat>On-screen Show (4:3)</PresentationFormat>
  <Paragraphs>161</Paragraphs>
  <Slides>28</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Century Gothic</vt:lpstr>
      <vt:lpstr>Times New Roman</vt:lpstr>
      <vt:lpstr>Office Theme</vt:lpstr>
      <vt:lpstr>Lesson 32.1</vt:lpstr>
      <vt:lpstr>Objectives</vt:lpstr>
      <vt:lpstr>Plant Reproduction </vt:lpstr>
      <vt:lpstr>Reproductive Development and Structure1</vt:lpstr>
      <vt:lpstr>Reproductive Development and Structure2</vt:lpstr>
      <vt:lpstr>Flower Structure1</vt:lpstr>
      <vt:lpstr>Lesson 32.1 Figure 3</vt:lpstr>
      <vt:lpstr>Flower Structure2</vt:lpstr>
      <vt:lpstr>Flower Structure3</vt:lpstr>
      <vt:lpstr>Lesson 32.1 Figure 6</vt:lpstr>
      <vt:lpstr>Male Gametophyte (Pollen Grain)1</vt:lpstr>
      <vt:lpstr>The Male Gametophyte (Pollen Grain)2</vt:lpstr>
      <vt:lpstr>32.1 Figure 8 </vt:lpstr>
      <vt:lpstr>Group Activity</vt:lpstr>
      <vt:lpstr> Female Gametophyte (Embryo Sac)</vt:lpstr>
      <vt:lpstr>Megagametophyte1</vt:lpstr>
      <vt:lpstr>Megagametophyte2</vt:lpstr>
      <vt:lpstr>Lesson 32.1 Figure 9</vt:lpstr>
      <vt:lpstr>Think It Through</vt:lpstr>
      <vt:lpstr>Sexual Reproduction in Gymnosperms </vt:lpstr>
      <vt:lpstr>Lesson 32.1 Figure 10</vt:lpstr>
      <vt:lpstr>Gymnosperm Male Gametophyte</vt:lpstr>
      <vt:lpstr>Gymnosperm Female Gametophyte </vt:lpstr>
      <vt:lpstr>Lesson 32.1 Figure 11 </vt:lpstr>
      <vt:lpstr>Gymnosperm Reproductive Process </vt:lpstr>
      <vt:lpstr>Angiosperms vs. Gymnosperms</vt:lpstr>
      <vt:lpstr>Summary </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194</cp:revision>
  <dcterms:created xsi:type="dcterms:W3CDTF">2013-04-26T14:43:13Z</dcterms:created>
  <dcterms:modified xsi:type="dcterms:W3CDTF">2024-10-22T15:40:46Z</dcterms:modified>
</cp:coreProperties>
</file>