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8"/>
  </p:notesMasterIdLst>
  <p:handoutMasterIdLst>
    <p:handoutMasterId r:id="rId49"/>
  </p:handoutMasterIdLst>
  <p:sldIdLst>
    <p:sldId id="272" r:id="rId2"/>
    <p:sldId id="264" r:id="rId3"/>
    <p:sldId id="265" r:id="rId4"/>
    <p:sldId id="277" r:id="rId5"/>
    <p:sldId id="278" r:id="rId6"/>
    <p:sldId id="279" r:id="rId7"/>
    <p:sldId id="276"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271"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6" r:id="rId45"/>
    <p:sldId id="317" r:id="rId46"/>
    <p:sldId id="318" r:id="rId47"/>
  </p:sldIdLst>
  <p:sldSz cx="9144000" cy="6858000" type="screen4x3"/>
  <p:notesSz cx="6858000" cy="9144000"/>
  <p:embeddedFontLst>
    <p:embeddedFont>
      <p:font typeface="Century Gothic" panose="020B0502020202020204" pitchFamily="34"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12" autoAdjust="0"/>
    <p:restoredTop sz="86562" autoAdjust="0"/>
  </p:normalViewPr>
  <p:slideViewPr>
    <p:cSldViewPr>
      <p:cViewPr varScale="1">
        <p:scale>
          <a:sx n="96" d="100"/>
          <a:sy n="96" d="100"/>
        </p:scale>
        <p:origin x="1632" y="78"/>
      </p:cViewPr>
      <p:guideLst>
        <p:guide orient="horz" pos="2160"/>
        <p:guide pos="2880"/>
      </p:guideLst>
    </p:cSldViewPr>
  </p:slideViewPr>
  <p:outlineViewPr>
    <p:cViewPr>
      <p:scale>
        <a:sx n="33" d="100"/>
        <a:sy n="33" d="100"/>
      </p:scale>
      <p:origin x="0" y="-3072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10: As this monocot grass seed germinates, the primary root, or radicle, emerges first, followed by the primary shoot, or coleoptile, and the adventitious roots.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17769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11: There are four main types of fruits. (a) Simple fruits, such as these hazelnuts, are derived from a single ovary. (b) Aggregate fruits, like raspberries, form from many carpels that fuse together. (c) Multiple fruits, such as pineapple, form from a cluster of flowers called an inflorescence. (d) Accessory fruits, like the apple, are formed from a part of the plant other than the ovary.</a:t>
            </a:r>
          </a:p>
        </p:txBody>
      </p:sp>
      <p:sp>
        <p:nvSpPr>
          <p:cNvPr id="4" name="Slide Number Placeholder 3"/>
          <p:cNvSpPr>
            <a:spLocks noGrp="1"/>
          </p:cNvSpPr>
          <p:nvPr>
            <p:ph type="sldNum" sz="quarter" idx="5"/>
          </p:nvPr>
        </p:nvSpPr>
        <p:spPr/>
        <p:txBody>
          <a:bodyPr/>
          <a:lstStyle/>
          <a:p>
            <a:fld id="{7115ED13-301A-4C0A-8C7F-A4982DED9D67}" type="slidenum">
              <a:rPr lang="en-US" smtClean="0"/>
              <a:pPr/>
              <a:t>40</a:t>
            </a:fld>
            <a:endParaRPr lang="en-US" dirty="0"/>
          </a:p>
        </p:txBody>
      </p:sp>
    </p:spTree>
    <p:extLst>
      <p:ext uri="{BB962C8B-B14F-4D97-AF65-F5344CB8AC3E}">
        <p14:creationId xmlns:p14="http://schemas.microsoft.com/office/powerpoint/2010/main" val="339023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2: A corn earworm (</a:t>
            </a:r>
            <a:r>
              <a:rPr lang="en-US" i="1" dirty="0"/>
              <a:t>Helicoverpa zea</a:t>
            </a:r>
            <a:r>
              <a:rPr lang="en-US" dirty="0"/>
              <a:t>) sips nectar from a night-blooming </a:t>
            </a:r>
            <a:r>
              <a:rPr lang="en-US" i="1" dirty="0"/>
              <a:t>Gaura</a:t>
            </a:r>
            <a:r>
              <a:rPr lang="en-US" dirty="0"/>
              <a:t> plant.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227842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3: </a:t>
            </a:r>
            <a:r>
              <a:rPr lang="en-US" b="0" i="0" u="none" strike="noStrike" dirty="0">
                <a:solidFill>
                  <a:srgbClr val="4D4D4D"/>
                </a:solidFill>
                <a:effectLst/>
                <a:latin typeface="Open Sans" panose="020F0502020204030204" pitchFamily="34" charset="0"/>
              </a:rPr>
              <a:t>Hummingbirds have adaptations, like their long beaks, that allow them to reach the nectar of certain tubular flowers.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51731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4: </a:t>
            </a:r>
            <a:r>
              <a:rPr lang="en-US" b="0" i="0" u="none" strike="noStrike" dirty="0">
                <a:solidFill>
                  <a:srgbClr val="4D4D4D"/>
                </a:solidFill>
                <a:effectLst/>
                <a:latin typeface="Open Sans" panose="020B0606030504020204" pitchFamily="34" charset="0"/>
              </a:rPr>
              <a:t>A person knocks pollen from a pine tree in the wind.</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87110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a:t>
            </a:r>
            <a:r>
              <a:rPr lang="en-US" b="0" i="0" u="none" strike="noStrike" dirty="0">
                <a:solidFill>
                  <a:srgbClr val="4D4D4D"/>
                </a:solidFill>
                <a:effectLst/>
                <a:latin typeface="Open Sans" panose="020B0606030504020204" pitchFamily="34" charset="0"/>
              </a:rPr>
              <a:t>5: These (a) male and (b) female catkins are from the goat willow tree (</a:t>
            </a:r>
            <a:r>
              <a:rPr lang="en-US" b="0" i="1" u="none" strike="noStrike" dirty="0">
                <a:solidFill>
                  <a:srgbClr val="4D4D4D"/>
                </a:solidFill>
                <a:effectLst/>
                <a:latin typeface="Open Sans" panose="020B0606030504020204" pitchFamily="34" charset="0"/>
              </a:rPr>
              <a:t>Salix caprea</a:t>
            </a:r>
            <a:r>
              <a:rPr lang="en-US" b="0" i="0" u="none" strike="noStrike" dirty="0">
                <a:solidFill>
                  <a:srgbClr val="4D4D4D"/>
                </a:solidFill>
                <a:effectLst/>
                <a:latin typeface="Open Sans" panose="020B0606030504020204" pitchFamily="34" charset="0"/>
              </a:rPr>
              <a:t>). Note how both structures are light and feathery to better disperse and catch the windblown pollen</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6878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a:t>
            </a:r>
            <a:r>
              <a:rPr lang="en-US" b="0" i="0" u="none" strike="noStrike" dirty="0">
                <a:solidFill>
                  <a:srgbClr val="4D4D4D"/>
                </a:solidFill>
                <a:effectLst/>
                <a:latin typeface="Open Sans" panose="020B0606030504020204" pitchFamily="34" charset="0"/>
              </a:rPr>
              <a:t>6: Certain orchids use food deception or sexual deception to attract pollinators. Shown here is the green-winged orchid, </a:t>
            </a:r>
            <a:r>
              <a:rPr lang="en-US" b="0" i="1" u="none" strike="noStrike" dirty="0">
                <a:solidFill>
                  <a:srgbClr val="4D4D4D"/>
                </a:solidFill>
                <a:effectLst/>
                <a:latin typeface="Open Sans" panose="020B0606030504020204" pitchFamily="34" charset="0"/>
              </a:rPr>
              <a:t>Anacamptis morio</a:t>
            </a:r>
            <a:r>
              <a:rPr lang="en-US" b="0" i="0" u="none" strike="noStrike" dirty="0">
                <a:solidFill>
                  <a:srgbClr val="4D4D4D"/>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58290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a:t>
            </a:r>
            <a:r>
              <a:rPr lang="en-US" b="0" i="0" u="none" strike="noStrike" dirty="0">
                <a:solidFill>
                  <a:srgbClr val="4D4D4D"/>
                </a:solidFill>
                <a:effectLst/>
                <a:latin typeface="Open Sans" panose="020B0606030504020204" pitchFamily="34" charset="0"/>
              </a:rPr>
              <a:t>7: In angiosperms, one sperm fertilizes the egg to form the 2</a:t>
            </a:r>
            <a:r>
              <a:rPr lang="en-US" b="0" i="1" u="none" strike="noStrike" dirty="0">
                <a:solidFill>
                  <a:srgbClr val="4D4D4D"/>
                </a:solidFill>
                <a:effectLst/>
                <a:latin typeface="Open Sans" panose="020B0606030504020204" pitchFamily="34" charset="0"/>
              </a:rPr>
              <a:t>n</a:t>
            </a:r>
            <a:r>
              <a:rPr lang="en-US" b="0" i="0" u="none" strike="noStrike" dirty="0">
                <a:solidFill>
                  <a:srgbClr val="4D4D4D"/>
                </a:solidFill>
                <a:effectLst/>
                <a:latin typeface="Open Sans" panose="020B0606030504020204" pitchFamily="34" charset="0"/>
              </a:rPr>
              <a:t> zygote, and the other sperm fertilizes the central cell to form the 3</a:t>
            </a:r>
            <a:r>
              <a:rPr lang="en-US" b="0" i="1" u="none" strike="noStrike" dirty="0">
                <a:solidFill>
                  <a:srgbClr val="4D4D4D"/>
                </a:solidFill>
                <a:effectLst/>
                <a:latin typeface="Open Sans" panose="020B0606030504020204" pitchFamily="34" charset="0"/>
              </a:rPr>
              <a:t>n</a:t>
            </a:r>
            <a:r>
              <a:rPr lang="en-US" b="0" i="0" u="none" strike="noStrike" dirty="0">
                <a:solidFill>
                  <a:srgbClr val="4D4D4D"/>
                </a:solidFill>
                <a:effectLst/>
                <a:latin typeface="Open Sans" panose="020B0606030504020204" pitchFamily="34" charset="0"/>
              </a:rPr>
              <a:t> endosperm. This is called a double fertilization.</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2484148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Figure </a:t>
            </a:r>
            <a:r>
              <a:rPr lang="en-US" b="0" i="0" u="none" strike="noStrike" dirty="0">
                <a:solidFill>
                  <a:srgbClr val="4D4D4D"/>
                </a:solidFill>
                <a:effectLst/>
                <a:latin typeface="Open Sans" panose="020B0606030504020204" pitchFamily="34" charset="0"/>
              </a:rPr>
              <a:t>8: (left) Shown are the stages of embryo development in the ovule of a shepherd's purse (</a:t>
            </a:r>
            <a:r>
              <a:rPr lang="en-US" b="0" i="1" u="none" strike="noStrike" dirty="0">
                <a:solidFill>
                  <a:srgbClr val="4D4D4D"/>
                </a:solidFill>
                <a:effectLst/>
                <a:latin typeface="Open Sans" panose="020B0606030504020204" pitchFamily="34" charset="0"/>
              </a:rPr>
              <a:t>Capsella bursa</a:t>
            </a:r>
            <a:r>
              <a:rPr lang="en-US" b="0" i="0" u="none" strike="noStrike" dirty="0">
                <a:solidFill>
                  <a:srgbClr val="4D4D4D"/>
                </a:solidFill>
                <a:effectLst/>
                <a:latin typeface="Open Sans" panose="020B0606030504020204" pitchFamily="34" charset="0"/>
              </a:rPr>
              <a:t>). After fertilization, the zygote divides to form an upper terminal cell and a lower basal cell. (a) In the first stage of development, the terminal cell divides, forming a globe-shaped proembryo. The basal cell also divides, giving rise to the suspensor. (b) In the second stage, the developing embryo has a heart shape due to the presence of cotyledons. (c) In the third stage, the growing embryo runs out of room and starts to bend. (d) Eventually, it completely fills the seed. (right) Here are cross sections of two developing </a:t>
            </a:r>
            <a:r>
              <a:rPr lang="en-US" b="0" i="1" u="none" strike="noStrike" dirty="0">
                <a:solidFill>
                  <a:srgbClr val="4D4D4D"/>
                </a:solidFill>
                <a:effectLst/>
                <a:latin typeface="Open Sans" panose="020B0606030504020204" pitchFamily="34" charset="0"/>
              </a:rPr>
              <a:t>Capsella</a:t>
            </a:r>
            <a:r>
              <a:rPr lang="en-US" b="0" i="0" u="none" strike="noStrike" dirty="0">
                <a:solidFill>
                  <a:srgbClr val="4D4D4D"/>
                </a:solidFill>
                <a:effectLst/>
                <a:latin typeface="Open Sans" panose="020B0606030504020204" pitchFamily="34" charset="0"/>
              </a:rPr>
              <a:t> embryos.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406424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43370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32.2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Pollination and Fertilization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8C50-C1FE-E2F8-DDD6-ABCCA7B92836}"/>
              </a:ext>
            </a:extLst>
          </p:cNvPr>
          <p:cNvSpPr>
            <a:spLocks noGrp="1"/>
          </p:cNvSpPr>
          <p:nvPr>
            <p:ph type="title"/>
          </p:nvPr>
        </p:nvSpPr>
        <p:spPr/>
        <p:txBody>
          <a:bodyPr/>
          <a:lstStyle/>
          <a:p>
            <a:r>
              <a:rPr lang="en-US" dirty="0"/>
              <a:t>Other Insects are Pollinators Too</a:t>
            </a:r>
          </a:p>
        </p:txBody>
      </p:sp>
      <p:sp>
        <p:nvSpPr>
          <p:cNvPr id="3" name="Content Placeholder 2">
            <a:extLst>
              <a:ext uri="{FF2B5EF4-FFF2-40B4-BE49-F238E27FC236}">
                <a16:creationId xmlns:a16="http://schemas.microsoft.com/office/drawing/2014/main" id="{D9C0DCF2-673A-52A3-C742-A0F4F234DE5E}"/>
              </a:ext>
            </a:extLst>
          </p:cNvPr>
          <p:cNvSpPr>
            <a:spLocks noGrp="1"/>
          </p:cNvSpPr>
          <p:nvPr>
            <p:ph idx="1"/>
          </p:nvPr>
        </p:nvSpPr>
        <p:spPr>
          <a:xfrm>
            <a:off x="457200" y="1097280"/>
            <a:ext cx="8229600" cy="5577840"/>
          </a:xfrm>
        </p:spPr>
        <p:txBody>
          <a:bodyPr>
            <a:normAutofit fontScale="77500" lnSpcReduction="20000"/>
          </a:bodyPr>
          <a:lstStyle/>
          <a:p>
            <a:r>
              <a:rPr lang="en-US" dirty="0"/>
              <a:t>Many flies are attracted to flowers that smell like decay or rotting fish with dull colors (brown or purple).</a:t>
            </a:r>
          </a:p>
          <a:p>
            <a:pPr lvl="1"/>
            <a:r>
              <a:rPr lang="en-US" dirty="0"/>
              <a:t>Examples: corpse flower, voodoo lily, dragon arum, carrion flower</a:t>
            </a:r>
          </a:p>
          <a:p>
            <a:r>
              <a:rPr lang="en-US" dirty="0"/>
              <a:t>Wasps are also important pollinators and pollinate many fig species.</a:t>
            </a:r>
          </a:p>
          <a:p>
            <a:r>
              <a:rPr lang="en-US" dirty="0"/>
              <a:t>Butterflies (such as the monarch) pick up pollen on their limbs and then pollinate many garden and wildflowers, which are usually clustered, brightly colored, have a strong fragrance, open during the day, and have nectar guides.</a:t>
            </a:r>
          </a:p>
          <a:p>
            <a:r>
              <a:rPr lang="en-US" dirty="0"/>
              <a:t>Moths pollinate flowers in the late afternoon/evening, and these flowers are pale, white, and flat to allow moth landing.</a:t>
            </a:r>
          </a:p>
          <a:p>
            <a:pPr lvl="1"/>
            <a:r>
              <a:rPr lang="en-US" dirty="0"/>
              <a:t>Example: Yucca plant pollination</a:t>
            </a:r>
          </a:p>
          <a:p>
            <a:pPr lvl="2"/>
            <a:r>
              <a:rPr lang="en-US" sz="2800" dirty="0"/>
              <a:t>Moths deposit pollen on the sticky stigma.</a:t>
            </a:r>
          </a:p>
          <a:p>
            <a:pPr lvl="2"/>
            <a:r>
              <a:rPr lang="en-US" sz="2800" dirty="0"/>
              <a:t>Female moths deposit their eggs into the ovary, and as eggs develop, they obtain food from the flower and seeds.</a:t>
            </a:r>
            <a:endParaRPr lang="en-US" dirty="0"/>
          </a:p>
        </p:txBody>
      </p:sp>
    </p:spTree>
    <p:extLst>
      <p:ext uri="{BB962C8B-B14F-4D97-AF65-F5344CB8AC3E}">
        <p14:creationId xmlns:p14="http://schemas.microsoft.com/office/powerpoint/2010/main" val="283810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2</a:t>
            </a:r>
          </a:p>
        </p:txBody>
      </p:sp>
      <p:pic>
        <p:nvPicPr>
          <p:cNvPr id="4" name="Content Placeholder 5" descr="A photograph shows a corn earworm of a flower.">
            <a:extLst>
              <a:ext uri="{FF2B5EF4-FFF2-40B4-BE49-F238E27FC236}">
                <a16:creationId xmlns:a16="http://schemas.microsoft.com/office/drawing/2014/main" id="{7B356EE6-157E-21ED-8163-B6992BFAFB5A}"/>
              </a:ext>
            </a:extLst>
          </p:cNvPr>
          <p:cNvPicPr>
            <a:picLocks noGrp="1" noChangeAspect="1"/>
          </p:cNvPicPr>
          <p:nvPr>
            <p:ph idx="1"/>
          </p:nvPr>
        </p:nvPicPr>
        <p:blipFill>
          <a:blip r:embed="rId3"/>
          <a:srcRect l="11111" t="5334" r="11111" b="3000"/>
          <a:stretch/>
        </p:blipFill>
        <p:spPr>
          <a:xfrm>
            <a:off x="1138843" y="1181100"/>
            <a:ext cx="6866313" cy="4495800"/>
          </a:xfrm>
        </p:spPr>
      </p:pic>
    </p:spTree>
    <p:extLst>
      <p:ext uri="{BB962C8B-B14F-4D97-AF65-F5344CB8AC3E}">
        <p14:creationId xmlns:p14="http://schemas.microsoft.com/office/powerpoint/2010/main" val="215320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14E1-71A3-60C3-BBAF-4AAFD4DC9C79}"/>
              </a:ext>
            </a:extLst>
          </p:cNvPr>
          <p:cNvSpPr>
            <a:spLocks noGrp="1"/>
          </p:cNvSpPr>
          <p:nvPr>
            <p:ph type="title"/>
          </p:nvPr>
        </p:nvSpPr>
        <p:spPr/>
        <p:txBody>
          <a:bodyPr/>
          <a:lstStyle/>
          <a:p>
            <a:r>
              <a:rPr lang="en-US" dirty="0"/>
              <a:t>Bats Are Important Pollinators in Some Environments</a:t>
            </a:r>
          </a:p>
        </p:txBody>
      </p:sp>
      <p:sp>
        <p:nvSpPr>
          <p:cNvPr id="3" name="Content Placeholder 2">
            <a:extLst>
              <a:ext uri="{FF2B5EF4-FFF2-40B4-BE49-F238E27FC236}">
                <a16:creationId xmlns:a16="http://schemas.microsoft.com/office/drawing/2014/main" id="{4C2A6D0E-89D8-818A-EC9B-D995E6B7EABC}"/>
              </a:ext>
            </a:extLst>
          </p:cNvPr>
          <p:cNvSpPr>
            <a:spLocks noGrp="1"/>
          </p:cNvSpPr>
          <p:nvPr>
            <p:ph idx="1"/>
          </p:nvPr>
        </p:nvSpPr>
        <p:spPr>
          <a:xfrm>
            <a:off x="457200" y="1097280"/>
            <a:ext cx="8229600" cy="4754880"/>
          </a:xfrm>
        </p:spPr>
        <p:txBody>
          <a:bodyPr>
            <a:normAutofit fontScale="85000" lnSpcReduction="20000"/>
          </a:bodyPr>
          <a:lstStyle/>
          <a:p>
            <a:r>
              <a:rPr lang="en-US" dirty="0"/>
              <a:t>In the tropics and deserts, bats are the pollinators of nocturnal flowers such as:</a:t>
            </a:r>
          </a:p>
          <a:p>
            <a:pPr lvl="1"/>
            <a:r>
              <a:rPr lang="en-US" dirty="0"/>
              <a:t>Agave</a:t>
            </a:r>
          </a:p>
          <a:p>
            <a:pPr lvl="1"/>
            <a:r>
              <a:rPr lang="en-US" dirty="0"/>
              <a:t>Guava</a:t>
            </a:r>
          </a:p>
          <a:p>
            <a:pPr lvl="1"/>
            <a:r>
              <a:rPr lang="en-US" dirty="0"/>
              <a:t>Morning glory</a:t>
            </a:r>
          </a:p>
          <a:p>
            <a:r>
              <a:rPr lang="en-US" dirty="0"/>
              <a:t>Bat-pollinated flowers</a:t>
            </a:r>
          </a:p>
          <a:p>
            <a:pPr lvl="1"/>
            <a:r>
              <a:rPr lang="en-US" dirty="0"/>
              <a:t>Are usually white or pale so that bats can distinguish them from the dark at night</a:t>
            </a:r>
          </a:p>
          <a:p>
            <a:pPr lvl="1"/>
            <a:r>
              <a:rPr lang="en-US" dirty="0"/>
              <a:t>Have a strong, fruity, or musky scent</a:t>
            </a:r>
          </a:p>
          <a:p>
            <a:pPr lvl="1"/>
            <a:r>
              <a:rPr lang="en-US" dirty="0"/>
              <a:t>Produce lots of nectar</a:t>
            </a:r>
          </a:p>
          <a:p>
            <a:pPr lvl="1"/>
            <a:r>
              <a:rPr lang="en-US" dirty="0"/>
              <a:t>Are naturally large and wide-mouthed to fit the bat's head</a:t>
            </a:r>
          </a:p>
          <a:p>
            <a:r>
              <a:rPr lang="en-US" dirty="0"/>
              <a:t>Bats' faces are covered with pollen, which is transferred.</a:t>
            </a:r>
          </a:p>
        </p:txBody>
      </p:sp>
    </p:spTree>
    <p:extLst>
      <p:ext uri="{BB962C8B-B14F-4D97-AF65-F5344CB8AC3E}">
        <p14:creationId xmlns:p14="http://schemas.microsoft.com/office/powerpoint/2010/main" val="2234732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F186-E8EE-BADD-DDDD-EE263DE4E59D}"/>
              </a:ext>
            </a:extLst>
          </p:cNvPr>
          <p:cNvSpPr>
            <a:spLocks noGrp="1"/>
          </p:cNvSpPr>
          <p:nvPr>
            <p:ph type="title"/>
          </p:nvPr>
        </p:nvSpPr>
        <p:spPr/>
        <p:txBody>
          <a:bodyPr/>
          <a:lstStyle/>
          <a:p>
            <a:r>
              <a:rPr lang="en-US" dirty="0"/>
              <a:t>Small Birds Are Important Pollinators</a:t>
            </a:r>
          </a:p>
        </p:txBody>
      </p:sp>
      <p:sp>
        <p:nvSpPr>
          <p:cNvPr id="3" name="Content Placeholder 2">
            <a:extLst>
              <a:ext uri="{FF2B5EF4-FFF2-40B4-BE49-F238E27FC236}">
                <a16:creationId xmlns:a16="http://schemas.microsoft.com/office/drawing/2014/main" id="{A43DF644-24A1-4115-F952-8BE588309B0E}"/>
              </a:ext>
            </a:extLst>
          </p:cNvPr>
          <p:cNvSpPr>
            <a:spLocks noGrp="1"/>
          </p:cNvSpPr>
          <p:nvPr>
            <p:ph idx="1"/>
          </p:nvPr>
        </p:nvSpPr>
        <p:spPr>
          <a:xfrm>
            <a:off x="457200" y="1097280"/>
            <a:ext cx="8229600" cy="5151120"/>
          </a:xfrm>
        </p:spPr>
        <p:txBody>
          <a:bodyPr>
            <a:normAutofit fontScale="85000" lnSpcReduction="20000"/>
          </a:bodyPr>
          <a:lstStyle/>
          <a:p>
            <a:r>
              <a:rPr lang="en-US" dirty="0"/>
              <a:t>Many species of small birds, such as the hummingbird and sun bird, pollinate plants like orchids and other wildflowers.</a:t>
            </a:r>
          </a:p>
          <a:p>
            <a:r>
              <a:rPr lang="en-US" dirty="0"/>
              <a:t>Bird-pollinated flowers:</a:t>
            </a:r>
          </a:p>
          <a:p>
            <a:pPr lvl="1"/>
            <a:r>
              <a:rPr lang="en-US" dirty="0"/>
              <a:t>Are sturdy</a:t>
            </a:r>
          </a:p>
          <a:p>
            <a:pPr lvl="1"/>
            <a:r>
              <a:rPr lang="en-US" dirty="0"/>
              <a:t>Are oriented such that they are accessible without the bird getting caught up in other flowers</a:t>
            </a:r>
          </a:p>
          <a:p>
            <a:pPr lvl="1"/>
            <a:r>
              <a:rPr lang="en-US" dirty="0"/>
              <a:t>Are brightly colored</a:t>
            </a:r>
          </a:p>
          <a:p>
            <a:pPr lvl="1"/>
            <a:r>
              <a:rPr lang="en-US" dirty="0"/>
              <a:t>Are odorless</a:t>
            </a:r>
          </a:p>
          <a:p>
            <a:pPr lvl="1"/>
            <a:r>
              <a:rPr lang="en-US" dirty="0"/>
              <a:t>Are open during the day</a:t>
            </a:r>
          </a:p>
          <a:p>
            <a:pPr lvl="1"/>
            <a:r>
              <a:rPr lang="en-US" dirty="0"/>
              <a:t>Have a curved, tubular shape accessible for a bird’s beak</a:t>
            </a:r>
          </a:p>
          <a:p>
            <a:r>
              <a:rPr lang="en-US" dirty="0"/>
              <a:t>As birds eat energy-rich nectar, their heads and neck are covered in pollen, which is deposited at the next flower.</a:t>
            </a:r>
          </a:p>
          <a:p>
            <a:pPr lvl="1"/>
            <a:r>
              <a:rPr lang="en-US" dirty="0"/>
              <a:t>Botanists have used pollen from bird specimens to determine the range of extinct plants.</a:t>
            </a:r>
          </a:p>
        </p:txBody>
      </p:sp>
    </p:spTree>
    <p:extLst>
      <p:ext uri="{BB962C8B-B14F-4D97-AF65-F5344CB8AC3E}">
        <p14:creationId xmlns:p14="http://schemas.microsoft.com/office/powerpoint/2010/main" val="311537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3</a:t>
            </a:r>
          </a:p>
        </p:txBody>
      </p:sp>
      <p:sp>
        <p:nvSpPr>
          <p:cNvPr id="4" name="TextBox 3">
            <a:extLst>
              <a:ext uri="{FF2B5EF4-FFF2-40B4-BE49-F238E27FC236}">
                <a16:creationId xmlns:a16="http://schemas.microsoft.com/office/drawing/2014/main" id="{AAB1ABFE-6A95-0418-6DD1-4B6EC0718903}"/>
              </a:ext>
            </a:extLst>
          </p:cNvPr>
          <p:cNvSpPr txBox="1"/>
          <p:nvPr/>
        </p:nvSpPr>
        <p:spPr>
          <a:xfrm>
            <a:off x="2285999" y="5828060"/>
            <a:ext cx="4572000" cy="246221"/>
          </a:xfrm>
          <a:prstGeom prst="rect">
            <a:avLst/>
          </a:prstGeom>
          <a:noFill/>
        </p:spPr>
        <p:txBody>
          <a:bodyPr wrap="square">
            <a:spAutoFit/>
          </a:bodyPr>
          <a:lstStyle/>
          <a:p>
            <a:pPr algn="ctr"/>
            <a:r>
              <a:rPr lang="en-US" sz="1000" dirty="0"/>
              <a:t>Frank Cone on Pexels. "Hummingbird."</a:t>
            </a:r>
          </a:p>
        </p:txBody>
      </p:sp>
      <p:pic>
        <p:nvPicPr>
          <p:cNvPr id="7" name="Content Placeholder 4" descr="A photograph shows a hummingbird drinking nectar from a flower.">
            <a:extLst>
              <a:ext uri="{FF2B5EF4-FFF2-40B4-BE49-F238E27FC236}">
                <a16:creationId xmlns:a16="http://schemas.microsoft.com/office/drawing/2014/main" id="{5B718125-5159-F453-ADED-2E294D055482}"/>
              </a:ext>
            </a:extLst>
          </p:cNvPr>
          <p:cNvPicPr>
            <a:picLocks noGrp="1" noChangeAspect="1"/>
          </p:cNvPicPr>
          <p:nvPr>
            <p:ph idx="1"/>
          </p:nvPr>
        </p:nvPicPr>
        <p:blipFill>
          <a:blip r:embed="rId3"/>
          <a:srcRect l="17593" t="3667" r="17593" b="3000"/>
          <a:stretch/>
        </p:blipFill>
        <p:spPr>
          <a:xfrm>
            <a:off x="1676399" y="1146190"/>
            <a:ext cx="5791200" cy="4632960"/>
          </a:xfrm>
        </p:spPr>
      </p:pic>
    </p:spTree>
    <p:extLst>
      <p:ext uri="{BB962C8B-B14F-4D97-AF65-F5344CB8AC3E}">
        <p14:creationId xmlns:p14="http://schemas.microsoft.com/office/powerpoint/2010/main" val="261602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42823-967A-DC8F-5C77-EA73E1C7185F}"/>
              </a:ext>
            </a:extLst>
          </p:cNvPr>
          <p:cNvSpPr>
            <a:spLocks noGrp="1"/>
          </p:cNvSpPr>
          <p:nvPr>
            <p:ph type="title"/>
          </p:nvPr>
        </p:nvSpPr>
        <p:spPr/>
        <p:txBody>
          <a:bodyPr/>
          <a:lstStyle/>
          <a:p>
            <a:r>
              <a:rPr lang="en-US" dirty="0"/>
              <a:t>Wind Is an Important Pollinator </a:t>
            </a:r>
          </a:p>
        </p:txBody>
      </p:sp>
      <p:sp>
        <p:nvSpPr>
          <p:cNvPr id="3" name="Content Placeholder 2">
            <a:extLst>
              <a:ext uri="{FF2B5EF4-FFF2-40B4-BE49-F238E27FC236}">
                <a16:creationId xmlns:a16="http://schemas.microsoft.com/office/drawing/2014/main" id="{3BA02F1E-B2DE-9193-5012-77CF94FC2093}"/>
              </a:ext>
            </a:extLst>
          </p:cNvPr>
          <p:cNvSpPr>
            <a:spLocks noGrp="1"/>
          </p:cNvSpPr>
          <p:nvPr>
            <p:ph idx="1"/>
          </p:nvPr>
        </p:nvSpPr>
        <p:spPr>
          <a:xfrm>
            <a:off x="457200" y="1097280"/>
            <a:ext cx="8229600" cy="5074920"/>
          </a:xfrm>
        </p:spPr>
        <p:txBody>
          <a:bodyPr>
            <a:normAutofit fontScale="85000" lnSpcReduction="20000"/>
          </a:bodyPr>
          <a:lstStyle/>
          <a:p>
            <a:r>
              <a:rPr lang="en-US" dirty="0"/>
              <a:t>Wind is an important pollinator of conifers and many angiosperms including grasses, maples, and oaks.</a:t>
            </a:r>
          </a:p>
          <a:p>
            <a:r>
              <a:rPr lang="en-US" dirty="0"/>
              <a:t>Wind-pollinated flowers:</a:t>
            </a:r>
          </a:p>
          <a:p>
            <a:pPr lvl="1"/>
            <a:r>
              <a:rPr lang="en-US" dirty="0"/>
              <a:t>Have no scent and produce no nectar</a:t>
            </a:r>
          </a:p>
          <a:p>
            <a:pPr lvl="1"/>
            <a:r>
              <a:rPr lang="en-US" dirty="0"/>
              <a:t>Come in a variety of shapes, sizes, and colors</a:t>
            </a:r>
          </a:p>
          <a:p>
            <a:pPr lvl="2"/>
            <a:r>
              <a:rPr lang="en-US" sz="2800" dirty="0"/>
              <a:t>Pine cones are brown and unscented.</a:t>
            </a:r>
          </a:p>
          <a:p>
            <a:pPr lvl="2"/>
            <a:r>
              <a:rPr lang="en-US" sz="2800" dirty="0"/>
              <a:t>Flowers of wind-pollinated angiosperms are usually green, small, have tiny or no petals, and produce lots of pollen.</a:t>
            </a:r>
          </a:p>
          <a:p>
            <a:pPr lvl="1"/>
            <a:r>
              <a:rPr lang="en-US" dirty="0"/>
              <a:t>Have their microsporangia hanging out of the flower for wind to capture their lightweight pollen as it blows</a:t>
            </a:r>
          </a:p>
          <a:p>
            <a:pPr lvl="1"/>
            <a:r>
              <a:rPr lang="en-US" dirty="0"/>
              <a:t>Usually emerge in early spring before leaves so that leaves do not block the wind</a:t>
            </a:r>
          </a:p>
          <a:p>
            <a:r>
              <a:rPr lang="en-US" dirty="0"/>
              <a:t>Pollen is deposited on the feathery stigma of the flower.</a:t>
            </a:r>
          </a:p>
        </p:txBody>
      </p:sp>
    </p:spTree>
    <p:extLst>
      <p:ext uri="{BB962C8B-B14F-4D97-AF65-F5344CB8AC3E}">
        <p14:creationId xmlns:p14="http://schemas.microsoft.com/office/powerpoint/2010/main" val="989308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4</a:t>
            </a:r>
          </a:p>
        </p:txBody>
      </p:sp>
      <p:sp>
        <p:nvSpPr>
          <p:cNvPr id="4" name="TextBox 3">
            <a:extLst>
              <a:ext uri="{FF2B5EF4-FFF2-40B4-BE49-F238E27FC236}">
                <a16:creationId xmlns:a16="http://schemas.microsoft.com/office/drawing/2014/main" id="{1E5C401C-1CCB-016B-EA69-B86BFF3FAD8E}"/>
              </a:ext>
            </a:extLst>
          </p:cNvPr>
          <p:cNvSpPr txBox="1"/>
          <p:nvPr/>
        </p:nvSpPr>
        <p:spPr>
          <a:xfrm>
            <a:off x="2286000" y="5791200"/>
            <a:ext cx="4572000" cy="246221"/>
          </a:xfrm>
          <a:prstGeom prst="rect">
            <a:avLst/>
          </a:prstGeom>
          <a:noFill/>
        </p:spPr>
        <p:txBody>
          <a:bodyPr wrap="square">
            <a:spAutoFit/>
          </a:bodyPr>
          <a:lstStyle/>
          <a:p>
            <a:pPr algn="ctr"/>
            <a:r>
              <a:rPr lang="en-US" sz="1000" dirty="0"/>
              <a:t>Tangopaso on Wikimedia Commons. "Pine tree pollen."</a:t>
            </a:r>
          </a:p>
        </p:txBody>
      </p:sp>
      <p:pic>
        <p:nvPicPr>
          <p:cNvPr id="7" name="Content Placeholder 4" descr="A photograph shows a person knocking pollen off a pine tree.">
            <a:extLst>
              <a:ext uri="{FF2B5EF4-FFF2-40B4-BE49-F238E27FC236}">
                <a16:creationId xmlns:a16="http://schemas.microsoft.com/office/drawing/2014/main" id="{1B87FEAB-E6D6-1B9F-335B-C80605B62D37}"/>
              </a:ext>
            </a:extLst>
          </p:cNvPr>
          <p:cNvPicPr>
            <a:picLocks noGrp="1" noChangeAspect="1"/>
          </p:cNvPicPr>
          <p:nvPr>
            <p:ph idx="1"/>
          </p:nvPr>
        </p:nvPicPr>
        <p:blipFill>
          <a:blip r:embed="rId3"/>
          <a:srcRect l="31480" t="5333" r="30556" b="4667"/>
          <a:stretch/>
        </p:blipFill>
        <p:spPr>
          <a:xfrm>
            <a:off x="2778729" y="1097280"/>
            <a:ext cx="3586541" cy="4723737"/>
          </a:xfrm>
        </p:spPr>
      </p:pic>
    </p:spTree>
    <p:extLst>
      <p:ext uri="{BB962C8B-B14F-4D97-AF65-F5344CB8AC3E}">
        <p14:creationId xmlns:p14="http://schemas.microsoft.com/office/powerpoint/2010/main" val="182758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5</a:t>
            </a:r>
          </a:p>
        </p:txBody>
      </p:sp>
      <p:sp>
        <p:nvSpPr>
          <p:cNvPr id="4" name="TextBox 3">
            <a:extLst>
              <a:ext uri="{FF2B5EF4-FFF2-40B4-BE49-F238E27FC236}">
                <a16:creationId xmlns:a16="http://schemas.microsoft.com/office/drawing/2014/main" id="{298FEE38-3250-5492-E0F6-E245E64A4FC2}"/>
              </a:ext>
            </a:extLst>
          </p:cNvPr>
          <p:cNvSpPr txBox="1"/>
          <p:nvPr/>
        </p:nvSpPr>
        <p:spPr>
          <a:xfrm>
            <a:off x="2285999" y="5509436"/>
            <a:ext cx="4572000" cy="400110"/>
          </a:xfrm>
          <a:prstGeom prst="rect">
            <a:avLst/>
          </a:prstGeom>
          <a:noFill/>
        </p:spPr>
        <p:txBody>
          <a:bodyPr wrap="square">
            <a:spAutoFit/>
          </a:bodyPr>
          <a:lstStyle/>
          <a:p>
            <a:pPr algn="ctr"/>
            <a:r>
              <a:rPr lang="en-US" sz="1000" dirty="0"/>
              <a:t>Bernie on Wikimedia Commons. "Male catkin on goat willow tree."</a:t>
            </a:r>
          </a:p>
          <a:p>
            <a:pPr algn="ctr"/>
            <a:r>
              <a:rPr lang="en-US" sz="1000" dirty="0"/>
              <a:t>T. Kebert on Wikimedia Commons. "Female catkin on goat willow tree."</a:t>
            </a:r>
          </a:p>
        </p:txBody>
      </p:sp>
      <p:pic>
        <p:nvPicPr>
          <p:cNvPr id="7" name="Content Placeholder 4" descr="Two images: (a) shows a male catkin that is feathery and yellow. (b) shows a female catkin that is slim and green.">
            <a:extLst>
              <a:ext uri="{FF2B5EF4-FFF2-40B4-BE49-F238E27FC236}">
                <a16:creationId xmlns:a16="http://schemas.microsoft.com/office/drawing/2014/main" id="{9DD1FE73-7736-4A3C-DCB9-C7DD871B4C5A}"/>
              </a:ext>
            </a:extLst>
          </p:cNvPr>
          <p:cNvPicPr>
            <a:picLocks noGrp="1" noChangeAspect="1"/>
          </p:cNvPicPr>
          <p:nvPr>
            <p:ph idx="1"/>
          </p:nvPr>
        </p:nvPicPr>
        <p:blipFill>
          <a:blip r:embed="rId3"/>
          <a:srcRect l="5556" t="3667" r="5556" b="26333"/>
          <a:stretch/>
        </p:blipFill>
        <p:spPr>
          <a:xfrm>
            <a:off x="513804" y="1828800"/>
            <a:ext cx="8116389" cy="3550920"/>
          </a:xfrm>
        </p:spPr>
      </p:pic>
    </p:spTree>
    <p:extLst>
      <p:ext uri="{BB962C8B-B14F-4D97-AF65-F5344CB8AC3E}">
        <p14:creationId xmlns:p14="http://schemas.microsoft.com/office/powerpoint/2010/main" val="277898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D456-E590-4BDC-CD2C-D12E53E462E3}"/>
              </a:ext>
            </a:extLst>
          </p:cNvPr>
          <p:cNvSpPr>
            <a:spLocks noGrp="1"/>
          </p:cNvSpPr>
          <p:nvPr>
            <p:ph type="title"/>
          </p:nvPr>
        </p:nvSpPr>
        <p:spPr/>
        <p:txBody>
          <a:bodyPr/>
          <a:lstStyle/>
          <a:p>
            <a:r>
              <a:rPr lang="en-US" dirty="0"/>
              <a:t>Even Water Can Be a Pollinator</a:t>
            </a:r>
          </a:p>
        </p:txBody>
      </p:sp>
      <p:sp>
        <p:nvSpPr>
          <p:cNvPr id="3" name="Content Placeholder 2">
            <a:extLst>
              <a:ext uri="{FF2B5EF4-FFF2-40B4-BE49-F238E27FC236}">
                <a16:creationId xmlns:a16="http://schemas.microsoft.com/office/drawing/2014/main" id="{95F6CF8C-857F-C915-C845-F458C094A20C}"/>
              </a:ext>
            </a:extLst>
          </p:cNvPr>
          <p:cNvSpPr>
            <a:spLocks noGrp="1"/>
          </p:cNvSpPr>
          <p:nvPr>
            <p:ph idx="1"/>
          </p:nvPr>
        </p:nvSpPr>
        <p:spPr/>
        <p:txBody>
          <a:bodyPr/>
          <a:lstStyle/>
          <a:p>
            <a:pPr marL="0" indent="0">
              <a:buNone/>
            </a:pPr>
            <a:r>
              <a:rPr lang="en-US" dirty="0"/>
              <a:t>Some weeds, such as Australian sea grass and pond weeds, can be pollinated by water.</a:t>
            </a:r>
          </a:p>
          <a:p>
            <a:r>
              <a:rPr lang="en-US" dirty="0"/>
              <a:t>The pollen floats on water and is deposited inside flowers as it passes by.</a:t>
            </a:r>
          </a:p>
        </p:txBody>
      </p:sp>
    </p:spTree>
    <p:extLst>
      <p:ext uri="{BB962C8B-B14F-4D97-AF65-F5344CB8AC3E}">
        <p14:creationId xmlns:p14="http://schemas.microsoft.com/office/powerpoint/2010/main" val="273833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91A1-B630-4F5C-E0D3-0BA53DFC4E04}"/>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42331F20-6500-C030-3834-3DD9FAFBE5E5}"/>
              </a:ext>
            </a:extLst>
          </p:cNvPr>
          <p:cNvSpPr>
            <a:spLocks noGrp="1"/>
          </p:cNvSpPr>
          <p:nvPr>
            <p:ph idx="1"/>
          </p:nvPr>
        </p:nvSpPr>
        <p:spPr>
          <a:xfrm>
            <a:off x="457200" y="1066800"/>
            <a:ext cx="8229600" cy="5334000"/>
          </a:xfrm>
        </p:spPr>
        <p:txBody>
          <a:bodyPr>
            <a:normAutofit fontScale="85000" lnSpcReduction="20000"/>
          </a:bodyPr>
          <a:lstStyle/>
          <a:p>
            <a:pPr marL="0" indent="0">
              <a:buNone/>
            </a:pPr>
            <a:r>
              <a:rPr lang="en-US" dirty="0"/>
              <a:t>Pollination by Deception</a:t>
            </a:r>
          </a:p>
          <a:p>
            <a:r>
              <a:rPr lang="en-US" dirty="0"/>
              <a:t>Orchids are highly valued with many rare varieties and can grow in a range of tropical habitats.</a:t>
            </a:r>
          </a:p>
          <a:p>
            <a:r>
              <a:rPr lang="en-US" dirty="0"/>
              <a:t>Some orchid species use food deception to attract pollinators.</a:t>
            </a:r>
          </a:p>
          <a:p>
            <a:pPr lvl="1"/>
            <a:r>
              <a:rPr lang="en-US" dirty="0"/>
              <a:t>Bright colors and perfumes are used, but no nectar.</a:t>
            </a:r>
          </a:p>
          <a:p>
            <a:pPr lvl="2"/>
            <a:r>
              <a:rPr lang="en-US" sz="2800" dirty="0"/>
              <a:t>Example: The green-winged orchid has purple flowers and a strong scent to attract bumblebees, but there is no nectar.</a:t>
            </a:r>
          </a:p>
          <a:p>
            <a:pPr lvl="1"/>
            <a:r>
              <a:rPr lang="en-US" dirty="0"/>
              <a:t>Other orchids use sexual deception.</a:t>
            </a:r>
          </a:p>
          <a:p>
            <a:pPr lvl="2"/>
            <a:r>
              <a:rPr lang="en-US" sz="2800" dirty="0"/>
              <a:t>Example: </a:t>
            </a:r>
            <a:r>
              <a:rPr lang="en-US" sz="2800" i="1" dirty="0"/>
              <a:t>Chiloglottis trapeziformis </a:t>
            </a:r>
            <a:r>
              <a:rPr lang="en-US" sz="2800" dirty="0"/>
              <a:t>smells like a female wasp pheromone to attract male wasps.</a:t>
            </a:r>
          </a:p>
          <a:p>
            <a:pPr lvl="2"/>
            <a:r>
              <a:rPr lang="en-US" sz="2800" dirty="0"/>
              <a:t>Example: The Australian hammer orchid flower looks and smells like a female wasp to attract male wasps that try to mate with it.</a:t>
            </a:r>
          </a:p>
        </p:txBody>
      </p:sp>
    </p:spTree>
    <p:extLst>
      <p:ext uri="{BB962C8B-B14F-4D97-AF65-F5344CB8AC3E}">
        <p14:creationId xmlns:p14="http://schemas.microsoft.com/office/powerpoint/2010/main" val="141100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936188"/>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double fertilization.</a:t>
            </a:r>
          </a:p>
          <a:p>
            <a:pPr marL="457200" indent="-457200">
              <a:buFont typeface="Arial" panose="020B0604020202020204" pitchFamily="34" charset="0"/>
              <a:buChar char="•"/>
              <a:tabLst>
                <a:tab pos="457200" algn="l"/>
              </a:tabLst>
            </a:pPr>
            <a:r>
              <a:rPr lang="en-US" b="1" dirty="0"/>
              <a:t>Describe</a:t>
            </a:r>
            <a:r>
              <a:rPr lang="en-US" dirty="0"/>
              <a:t> the process that leads to the development of a seed.</a:t>
            </a:r>
          </a:p>
          <a:p>
            <a:pPr marL="457200" indent="-457200">
              <a:buFont typeface="Arial" panose="020B0604020202020204" pitchFamily="34" charset="0"/>
              <a:buChar char="•"/>
              <a:tabLst>
                <a:tab pos="457200" algn="l"/>
              </a:tabLst>
            </a:pPr>
            <a:r>
              <a:rPr lang="en-US" b="1" dirty="0"/>
              <a:t>Describe</a:t>
            </a:r>
            <a:r>
              <a:rPr lang="en-US" dirty="0"/>
              <a:t> what must occur for plant fertilization.</a:t>
            </a:r>
          </a:p>
          <a:p>
            <a:pPr marL="457200" indent="-457200">
              <a:buFont typeface="Arial" panose="020B0604020202020204" pitchFamily="34" charset="0"/>
              <a:buChar char="•"/>
              <a:tabLst>
                <a:tab pos="457200" algn="l"/>
              </a:tabLst>
            </a:pPr>
            <a:r>
              <a:rPr lang="en-US" b="1" dirty="0"/>
              <a:t>Explain</a:t>
            </a:r>
            <a:r>
              <a:rPr lang="en-US" dirty="0"/>
              <a:t> cross-pollination and the ways in which it takes place.</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6</a:t>
            </a:r>
          </a:p>
        </p:txBody>
      </p:sp>
      <p:sp>
        <p:nvSpPr>
          <p:cNvPr id="4" name="TextBox 3">
            <a:extLst>
              <a:ext uri="{FF2B5EF4-FFF2-40B4-BE49-F238E27FC236}">
                <a16:creationId xmlns:a16="http://schemas.microsoft.com/office/drawing/2014/main" id="{ED09280D-7DD9-00A4-C0C4-4B80B51BADB2}"/>
              </a:ext>
            </a:extLst>
          </p:cNvPr>
          <p:cNvSpPr txBox="1"/>
          <p:nvPr/>
        </p:nvSpPr>
        <p:spPr>
          <a:xfrm>
            <a:off x="2286000" y="5791200"/>
            <a:ext cx="4572000" cy="246221"/>
          </a:xfrm>
          <a:prstGeom prst="rect">
            <a:avLst/>
          </a:prstGeom>
          <a:noFill/>
        </p:spPr>
        <p:txBody>
          <a:bodyPr wrap="square">
            <a:spAutoFit/>
          </a:bodyPr>
          <a:lstStyle/>
          <a:p>
            <a:pPr algn="ctr"/>
            <a:r>
              <a:rPr lang="en-US" sz="1000" dirty="0"/>
              <a:t>T. Kebert on Wikimedia Commons. "Green-winged orchid."</a:t>
            </a:r>
          </a:p>
        </p:txBody>
      </p:sp>
      <p:pic>
        <p:nvPicPr>
          <p:cNvPr id="7" name="Content Placeholder 4" descr="A photograph shows a purple orchid shooting up from the ground.">
            <a:extLst>
              <a:ext uri="{FF2B5EF4-FFF2-40B4-BE49-F238E27FC236}">
                <a16:creationId xmlns:a16="http://schemas.microsoft.com/office/drawing/2014/main" id="{B22BB087-2D9E-E349-A9EE-459DCE1A2052}"/>
              </a:ext>
            </a:extLst>
          </p:cNvPr>
          <p:cNvPicPr>
            <a:picLocks noChangeAspect="1"/>
          </p:cNvPicPr>
          <p:nvPr/>
        </p:nvPicPr>
        <p:blipFill>
          <a:blip r:embed="rId3"/>
          <a:srcRect l="33334" t="3666" r="33333" b="4667"/>
          <a:stretch/>
        </p:blipFill>
        <p:spPr>
          <a:xfrm>
            <a:off x="3009900" y="1042458"/>
            <a:ext cx="3124200" cy="4773083"/>
          </a:xfrm>
          <a:prstGeom prst="rect">
            <a:avLst/>
          </a:prstGeom>
        </p:spPr>
      </p:pic>
    </p:spTree>
    <p:extLst>
      <p:ext uri="{BB962C8B-B14F-4D97-AF65-F5344CB8AC3E}">
        <p14:creationId xmlns:p14="http://schemas.microsoft.com/office/powerpoint/2010/main" val="2940489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32A6-D188-9A50-E99D-674C714EBEBF}"/>
              </a:ext>
            </a:extLst>
          </p:cNvPr>
          <p:cNvSpPr>
            <a:spLocks noGrp="1"/>
          </p:cNvSpPr>
          <p:nvPr>
            <p:ph type="title"/>
          </p:nvPr>
        </p:nvSpPr>
        <p:spPr/>
        <p:txBody>
          <a:bodyPr/>
          <a:lstStyle/>
          <a:p>
            <a:r>
              <a:rPr lang="en-US" dirty="0"/>
              <a:t>Double Fertilization</a:t>
            </a:r>
            <a:r>
              <a:rPr lang="en-US" sz="1400" baseline="-25000" dirty="0"/>
              <a:t>1</a:t>
            </a:r>
            <a:endParaRPr lang="en-US" dirty="0"/>
          </a:p>
        </p:txBody>
      </p:sp>
      <p:sp>
        <p:nvSpPr>
          <p:cNvPr id="3" name="Content Placeholder 2">
            <a:extLst>
              <a:ext uri="{FF2B5EF4-FFF2-40B4-BE49-F238E27FC236}">
                <a16:creationId xmlns:a16="http://schemas.microsoft.com/office/drawing/2014/main" id="{A7E006A9-F79F-242E-7EB4-E924C802EC7B}"/>
              </a:ext>
            </a:extLst>
          </p:cNvPr>
          <p:cNvSpPr>
            <a:spLocks noGrp="1"/>
          </p:cNvSpPr>
          <p:nvPr>
            <p:ph idx="1"/>
          </p:nvPr>
        </p:nvSpPr>
        <p:spPr>
          <a:xfrm>
            <a:off x="457200" y="990600"/>
            <a:ext cx="8229600" cy="5151120"/>
          </a:xfrm>
        </p:spPr>
        <p:txBody>
          <a:bodyPr>
            <a:normAutofit fontScale="92500" lnSpcReduction="20000"/>
          </a:bodyPr>
          <a:lstStyle/>
          <a:p>
            <a:r>
              <a:rPr lang="en-US" dirty="0"/>
              <a:t>Each microspore (pollen grain) contains 2 cells:</a:t>
            </a:r>
          </a:p>
          <a:p>
            <a:pPr lvl="1"/>
            <a:r>
              <a:rPr lang="en-US" dirty="0"/>
              <a:t>Pollen tube cell</a:t>
            </a:r>
          </a:p>
          <a:p>
            <a:pPr lvl="1"/>
            <a:r>
              <a:rPr lang="en-US" dirty="0"/>
              <a:t>Generative cell</a:t>
            </a:r>
          </a:p>
          <a:p>
            <a:r>
              <a:rPr lang="en-US" dirty="0"/>
              <a:t>After pollen deposition on the stigma,</a:t>
            </a:r>
          </a:p>
          <a:p>
            <a:pPr lvl="1"/>
            <a:r>
              <a:rPr lang="en-US" dirty="0"/>
              <a:t>The pollen tube cell grows into a pollen tube</a:t>
            </a:r>
          </a:p>
          <a:p>
            <a:pPr lvl="1"/>
            <a:r>
              <a:rPr lang="en-US" dirty="0"/>
              <a:t>The generative cell travels through the pollen tube</a:t>
            </a:r>
          </a:p>
          <a:p>
            <a:r>
              <a:rPr lang="en-US" dirty="0"/>
              <a:t>Pollen tube germination requires water, oxygen, and chemical signals.</a:t>
            </a:r>
          </a:p>
          <a:p>
            <a:pPr lvl="1"/>
            <a:r>
              <a:rPr lang="en-US" dirty="0"/>
              <a:t>Its growth through the style is supported by style tissue and directed by chemicals secreted by the embryo sac's synergids.</a:t>
            </a:r>
          </a:p>
          <a:p>
            <a:pPr lvl="1"/>
            <a:r>
              <a:rPr lang="en-US" dirty="0"/>
              <a:t>The pollen tube enters the ovule sac through the micropyle.</a:t>
            </a:r>
          </a:p>
          <a:p>
            <a:endParaRPr lang="en-US" dirty="0"/>
          </a:p>
        </p:txBody>
      </p:sp>
    </p:spTree>
    <p:extLst>
      <p:ext uri="{BB962C8B-B14F-4D97-AF65-F5344CB8AC3E}">
        <p14:creationId xmlns:p14="http://schemas.microsoft.com/office/powerpoint/2010/main" val="9754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32A6-D188-9A50-E99D-674C714EBEBF}"/>
              </a:ext>
            </a:extLst>
          </p:cNvPr>
          <p:cNvSpPr>
            <a:spLocks noGrp="1"/>
          </p:cNvSpPr>
          <p:nvPr>
            <p:ph type="title"/>
          </p:nvPr>
        </p:nvSpPr>
        <p:spPr/>
        <p:txBody>
          <a:bodyPr/>
          <a:lstStyle/>
          <a:p>
            <a:r>
              <a:rPr lang="en-US" dirty="0"/>
              <a:t>Double Fertilization</a:t>
            </a:r>
            <a:r>
              <a:rPr lang="en-US" sz="1400" baseline="-25000" dirty="0"/>
              <a:t>2</a:t>
            </a:r>
            <a:endParaRPr lang="en-US" dirty="0"/>
          </a:p>
        </p:txBody>
      </p:sp>
      <p:sp>
        <p:nvSpPr>
          <p:cNvPr id="3" name="Content Placeholder 2">
            <a:extLst>
              <a:ext uri="{FF2B5EF4-FFF2-40B4-BE49-F238E27FC236}">
                <a16:creationId xmlns:a16="http://schemas.microsoft.com/office/drawing/2014/main" id="{A7E006A9-F79F-242E-7EB4-E924C802EC7B}"/>
              </a:ext>
            </a:extLst>
          </p:cNvPr>
          <p:cNvSpPr>
            <a:spLocks noGrp="1"/>
          </p:cNvSpPr>
          <p:nvPr>
            <p:ph idx="1"/>
          </p:nvPr>
        </p:nvSpPr>
        <p:spPr>
          <a:xfrm>
            <a:off x="457200" y="990600"/>
            <a:ext cx="8229600" cy="5151120"/>
          </a:xfrm>
        </p:spPr>
        <p:txBody>
          <a:bodyPr>
            <a:normAutofit/>
          </a:bodyPr>
          <a:lstStyle/>
          <a:p>
            <a:r>
              <a:rPr lang="en-US" dirty="0"/>
              <a:t>The generative cells divides into 2 sperm cells, allowing for </a:t>
            </a:r>
            <a:r>
              <a:rPr lang="en-US" b="1" dirty="0"/>
              <a:t>double fertilization</a:t>
            </a:r>
            <a:r>
              <a:rPr lang="en-US" dirty="0"/>
              <a:t>.</a:t>
            </a:r>
          </a:p>
          <a:p>
            <a:pPr lvl="1"/>
            <a:r>
              <a:rPr lang="en-US" dirty="0"/>
              <a:t>One fertilizes the egg to form a diploid zygote.</a:t>
            </a:r>
          </a:p>
          <a:p>
            <a:pPr lvl="1"/>
            <a:r>
              <a:rPr lang="en-US" dirty="0"/>
              <a:t>The other fuses with 2 polar nuclei to form the triploid </a:t>
            </a:r>
            <a:r>
              <a:rPr lang="en-US" b="1" dirty="0"/>
              <a:t>endosperm</a:t>
            </a:r>
            <a:r>
              <a:rPr lang="en-US" dirty="0"/>
              <a:t>.</a:t>
            </a:r>
          </a:p>
          <a:p>
            <a:r>
              <a:rPr lang="en-US" dirty="0"/>
              <a:t>After fertilization, no other sperm can enter.</a:t>
            </a:r>
          </a:p>
          <a:p>
            <a:pPr lvl="1"/>
            <a:r>
              <a:rPr lang="en-US" dirty="0"/>
              <a:t>The fertilized ovule forms the seed.</a:t>
            </a:r>
          </a:p>
          <a:p>
            <a:pPr lvl="1"/>
            <a:r>
              <a:rPr lang="en-US" dirty="0"/>
              <a:t>The ovary tissues become the fruit, protecting the seed.</a:t>
            </a:r>
          </a:p>
        </p:txBody>
      </p:sp>
    </p:spTree>
    <p:extLst>
      <p:ext uri="{BB962C8B-B14F-4D97-AF65-F5344CB8AC3E}">
        <p14:creationId xmlns:p14="http://schemas.microsoft.com/office/powerpoint/2010/main" val="3661733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7</a:t>
            </a:r>
          </a:p>
        </p:txBody>
      </p:sp>
      <p:sp>
        <p:nvSpPr>
          <p:cNvPr id="4" name="TextBox 3">
            <a:extLst>
              <a:ext uri="{FF2B5EF4-FFF2-40B4-BE49-F238E27FC236}">
                <a16:creationId xmlns:a16="http://schemas.microsoft.com/office/drawing/2014/main" id="{0BAFD647-83DC-EEA1-B21F-5B6369C06B61}"/>
              </a:ext>
            </a:extLst>
          </p:cNvPr>
          <p:cNvSpPr txBox="1"/>
          <p:nvPr/>
        </p:nvSpPr>
        <p:spPr>
          <a:xfrm>
            <a:off x="2244165" y="5680960"/>
            <a:ext cx="4572000" cy="246221"/>
          </a:xfrm>
          <a:prstGeom prst="rect">
            <a:avLst/>
          </a:prstGeom>
          <a:noFill/>
        </p:spPr>
        <p:txBody>
          <a:bodyPr wrap="square">
            <a:spAutoFit/>
          </a:bodyPr>
          <a:lstStyle/>
          <a:p>
            <a:pPr algn="ctr"/>
            <a:r>
              <a:rPr lang="en-US" sz="1000" dirty="0"/>
              <a:t>CNX OpenStax on Wikimedia Commons. "Double fertilization." </a:t>
            </a:r>
          </a:p>
        </p:txBody>
      </p:sp>
      <p:pic>
        <p:nvPicPr>
          <p:cNvPr id="7" name="Content Placeholder 5" descr="The illustration shows four labeled images of the gynoecium of a flowering plant, each with a description. In the first, the description reads: &quot;a pollen grain adheres to the stigma, which contains two cells: a generative cell and a tube cell.&quot; The second description reads: &quot;the pollen tube cell grows into the style. The generative cell travels inside the pollen tube. It divides to form two sperm.&quot; The third description reads: &quot;the pollen tube penetrates an opening in the ovule called a micropyle.&quot; Finally, the fourth description reads: &quot;one of the sperm fertilizes the egg to form the zygote. The other sperm fertilizes two polar nuclei to form the triploid endosperm, which will become a food source for the growing embryo.&quot;">
            <a:extLst>
              <a:ext uri="{FF2B5EF4-FFF2-40B4-BE49-F238E27FC236}">
                <a16:creationId xmlns:a16="http://schemas.microsoft.com/office/drawing/2014/main" id="{EDFD6B7C-E93E-72B5-E9E8-5F3E52815E04}"/>
              </a:ext>
            </a:extLst>
          </p:cNvPr>
          <p:cNvPicPr>
            <a:picLocks noGrp="1" noChangeAspect="1"/>
          </p:cNvPicPr>
          <p:nvPr>
            <p:ph idx="1"/>
          </p:nvPr>
        </p:nvPicPr>
        <p:blipFill>
          <a:blip r:embed="rId3"/>
          <a:srcRect t="3667" b="11334"/>
          <a:stretch/>
        </p:blipFill>
        <p:spPr>
          <a:xfrm>
            <a:off x="376517" y="1617821"/>
            <a:ext cx="8390965" cy="3962400"/>
          </a:xfrm>
        </p:spPr>
      </p:pic>
    </p:spTree>
    <p:extLst>
      <p:ext uri="{BB962C8B-B14F-4D97-AF65-F5344CB8AC3E}">
        <p14:creationId xmlns:p14="http://schemas.microsoft.com/office/powerpoint/2010/main" val="3723852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27EA-90E6-A9E1-9967-E3F8213E92B9}"/>
              </a:ext>
            </a:extLst>
          </p:cNvPr>
          <p:cNvSpPr>
            <a:spLocks noGrp="1"/>
          </p:cNvSpPr>
          <p:nvPr>
            <p:ph type="title"/>
          </p:nvPr>
        </p:nvSpPr>
        <p:spPr/>
        <p:txBody>
          <a:bodyPr/>
          <a:lstStyle/>
          <a:p>
            <a:r>
              <a:rPr lang="en-US" dirty="0"/>
              <a:t>Early Embryo Development After Fertilization</a:t>
            </a:r>
            <a:r>
              <a:rPr lang="en-US" sz="1400" baseline="-25000" dirty="0"/>
              <a:t>1</a:t>
            </a:r>
            <a:endParaRPr lang="en-US" dirty="0"/>
          </a:p>
        </p:txBody>
      </p:sp>
      <p:sp>
        <p:nvSpPr>
          <p:cNvPr id="3" name="Content Placeholder 2">
            <a:extLst>
              <a:ext uri="{FF2B5EF4-FFF2-40B4-BE49-F238E27FC236}">
                <a16:creationId xmlns:a16="http://schemas.microsoft.com/office/drawing/2014/main" id="{32CAE5A5-96E2-507D-1DB0-81E6AA57782E}"/>
              </a:ext>
            </a:extLst>
          </p:cNvPr>
          <p:cNvSpPr>
            <a:spLocks noGrp="1"/>
          </p:cNvSpPr>
          <p:nvPr>
            <p:ph idx="1"/>
          </p:nvPr>
        </p:nvSpPr>
        <p:spPr/>
        <p:txBody>
          <a:bodyPr/>
          <a:lstStyle/>
          <a:p>
            <a:r>
              <a:rPr lang="en-US" dirty="0"/>
              <a:t>The zygote divides to form 2 cells:</a:t>
            </a:r>
          </a:p>
          <a:p>
            <a:pPr lvl="1"/>
            <a:r>
              <a:rPr lang="en-US" dirty="0"/>
              <a:t>The upper cell (terminal cell)</a:t>
            </a:r>
          </a:p>
          <a:p>
            <a:pPr lvl="1"/>
            <a:r>
              <a:rPr lang="en-US" dirty="0"/>
              <a:t>The lower cell (basal cell)</a:t>
            </a:r>
          </a:p>
          <a:p>
            <a:r>
              <a:rPr lang="en-US" dirty="0"/>
              <a:t>Division of the basal cell forms the </a:t>
            </a:r>
            <a:r>
              <a:rPr lang="en-US" b="1" dirty="0"/>
              <a:t>suspensor</a:t>
            </a:r>
            <a:r>
              <a:rPr lang="en-US" dirty="0"/>
              <a:t> which will connect the embryo to the maternal tissue, providing a route for nutrients to be transported.</a:t>
            </a:r>
          </a:p>
          <a:p>
            <a:r>
              <a:rPr lang="en-US" dirty="0"/>
              <a:t>The terminal cell divides to form a globe-shaped proembryo.</a:t>
            </a:r>
          </a:p>
          <a:p>
            <a:pPr marL="0" indent="0">
              <a:buNone/>
            </a:pPr>
            <a:endParaRPr lang="en-US" dirty="0"/>
          </a:p>
        </p:txBody>
      </p:sp>
    </p:spTree>
    <p:extLst>
      <p:ext uri="{BB962C8B-B14F-4D97-AF65-F5344CB8AC3E}">
        <p14:creationId xmlns:p14="http://schemas.microsoft.com/office/powerpoint/2010/main" val="1997047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27EA-90E6-A9E1-9967-E3F8213E92B9}"/>
              </a:ext>
            </a:extLst>
          </p:cNvPr>
          <p:cNvSpPr>
            <a:spLocks noGrp="1"/>
          </p:cNvSpPr>
          <p:nvPr>
            <p:ph type="title"/>
          </p:nvPr>
        </p:nvSpPr>
        <p:spPr/>
        <p:txBody>
          <a:bodyPr/>
          <a:lstStyle/>
          <a:p>
            <a:r>
              <a:rPr lang="en-US" dirty="0"/>
              <a:t>Early Embryo Development After Fertilization</a:t>
            </a:r>
            <a:r>
              <a:rPr lang="en-US" sz="1400" baseline="-25000" dirty="0"/>
              <a:t>2</a:t>
            </a:r>
            <a:endParaRPr lang="en-US" dirty="0"/>
          </a:p>
        </p:txBody>
      </p:sp>
      <p:sp>
        <p:nvSpPr>
          <p:cNvPr id="3" name="Content Placeholder 2">
            <a:extLst>
              <a:ext uri="{FF2B5EF4-FFF2-40B4-BE49-F238E27FC236}">
                <a16:creationId xmlns:a16="http://schemas.microsoft.com/office/drawing/2014/main" id="{32CAE5A5-96E2-507D-1DB0-81E6AA57782E}"/>
              </a:ext>
            </a:extLst>
          </p:cNvPr>
          <p:cNvSpPr>
            <a:spLocks noGrp="1"/>
          </p:cNvSpPr>
          <p:nvPr>
            <p:ph idx="1"/>
          </p:nvPr>
        </p:nvSpPr>
        <p:spPr>
          <a:xfrm>
            <a:off x="457200" y="1097280"/>
            <a:ext cx="8229600" cy="4815840"/>
          </a:xfrm>
        </p:spPr>
        <p:txBody>
          <a:bodyPr>
            <a:normAutofit fontScale="85000" lnSpcReduction="10000"/>
          </a:bodyPr>
          <a:lstStyle/>
          <a:p>
            <a:r>
              <a:rPr lang="en-US" dirty="0"/>
              <a:t>In dicots (eudicots), the developing embryo has a heart shape due to the presence of 2 early </a:t>
            </a:r>
            <a:r>
              <a:rPr lang="en-US" b="1" dirty="0"/>
              <a:t>cotyledons</a:t>
            </a:r>
            <a:r>
              <a:rPr lang="en-US" dirty="0"/>
              <a:t> (embryonic leaves).</a:t>
            </a:r>
          </a:p>
          <a:p>
            <a:r>
              <a:rPr lang="en-US" dirty="0"/>
              <a:t>In non-endospermic dicots, the endosperm is quickly digested and the food reserves moved to the cotyledons.</a:t>
            </a:r>
          </a:p>
          <a:p>
            <a:pPr lvl="1"/>
            <a:r>
              <a:rPr lang="en-US" dirty="0"/>
              <a:t>The cotyledons typically need to bend within the developing seed.</a:t>
            </a:r>
          </a:p>
          <a:p>
            <a:r>
              <a:rPr lang="en-US" dirty="0"/>
              <a:t>The embryo and cotyledons fill the seed, which is now ready for dispersal.</a:t>
            </a:r>
          </a:p>
          <a:p>
            <a:r>
              <a:rPr lang="en-US" dirty="0"/>
              <a:t>Embryonic development suspends.</a:t>
            </a:r>
          </a:p>
          <a:p>
            <a:r>
              <a:rPr lang="en-US" dirty="0"/>
              <a:t>Upon germination, embryonic development resumes, with the developing seedling using food reserves in the cotyledons until photosynthesis starts.</a:t>
            </a:r>
          </a:p>
        </p:txBody>
      </p:sp>
    </p:spTree>
    <p:extLst>
      <p:ext uri="{BB962C8B-B14F-4D97-AF65-F5344CB8AC3E}">
        <p14:creationId xmlns:p14="http://schemas.microsoft.com/office/powerpoint/2010/main" val="3867284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8</a:t>
            </a:r>
          </a:p>
        </p:txBody>
      </p:sp>
      <p:sp>
        <p:nvSpPr>
          <p:cNvPr id="4" name="TextBox 3">
            <a:extLst>
              <a:ext uri="{FF2B5EF4-FFF2-40B4-BE49-F238E27FC236}">
                <a16:creationId xmlns:a16="http://schemas.microsoft.com/office/drawing/2014/main" id="{C0E3BAF0-B8E3-7BB4-488D-EA76A6072F95}"/>
              </a:ext>
            </a:extLst>
          </p:cNvPr>
          <p:cNvSpPr txBox="1"/>
          <p:nvPr/>
        </p:nvSpPr>
        <p:spPr>
          <a:xfrm>
            <a:off x="2286000" y="5715000"/>
            <a:ext cx="4572000" cy="246221"/>
          </a:xfrm>
          <a:prstGeom prst="rect">
            <a:avLst/>
          </a:prstGeom>
          <a:noFill/>
        </p:spPr>
        <p:txBody>
          <a:bodyPr wrap="square">
            <a:spAutoFit/>
          </a:bodyPr>
          <a:lstStyle/>
          <a:p>
            <a:pPr algn="ctr"/>
            <a:r>
              <a:rPr lang="en-US" sz="1000" dirty="0"/>
              <a:t>CNX OpenStax on Wikimedia Commons. "Embryo development."</a:t>
            </a:r>
          </a:p>
        </p:txBody>
      </p:sp>
      <p:pic>
        <p:nvPicPr>
          <p:cNvPr id="7" name="Content Placeholder 5" descr="On the left are a set of four micrographs. Micrograph A shows a seed in the initial stage of development. The proembryo grows inside an oval-shaped ovary with an opening at the bottom. The basal cell is at the bottom ovary, and suspensor cells are above it. The globular proembryo grows at the top of the suspensor. Micrograph B shows the second stage of development, in which the embryo grows into a heart-shape. Each bump in the heart is a cotyledon. Micrograph C shows the third stage of development. The embryo has grown longer and wider, and the cotyledons have grown into long extensions resembling bunny ears bent so they fit inside the seed. Cells inside the embryo grow in vertical columns. The central column, between the two ears, is called the embryonic axis. Micrograph D shows the fourth stage of development. The bunny ears are now as large as the main part of the embryo, and completely folded over. The base of the embryo is the root meristem, and the space between the two ears is the shoot meristem. A seed coat has formed over the ovary. On the right is a micrograph depicting the cross-section of two Capsella embryos.">
            <a:extLst>
              <a:ext uri="{FF2B5EF4-FFF2-40B4-BE49-F238E27FC236}">
                <a16:creationId xmlns:a16="http://schemas.microsoft.com/office/drawing/2014/main" id="{A34F3FAF-010C-BCF8-21D3-02EF5D3EA8E5}"/>
              </a:ext>
            </a:extLst>
          </p:cNvPr>
          <p:cNvPicPr>
            <a:picLocks noGrp="1" noChangeAspect="1"/>
          </p:cNvPicPr>
          <p:nvPr>
            <p:ph idx="1"/>
          </p:nvPr>
        </p:nvPicPr>
        <p:blipFill>
          <a:blip r:embed="rId3"/>
          <a:srcRect t="3667" b="13000"/>
          <a:stretch/>
        </p:blipFill>
        <p:spPr>
          <a:xfrm>
            <a:off x="457200" y="1524000"/>
            <a:ext cx="8229600" cy="3810000"/>
          </a:xfrm>
        </p:spPr>
      </p:pic>
    </p:spTree>
    <p:extLst>
      <p:ext uri="{BB962C8B-B14F-4D97-AF65-F5344CB8AC3E}">
        <p14:creationId xmlns:p14="http://schemas.microsoft.com/office/powerpoint/2010/main" val="160761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C9E0A-B870-BF0A-380D-C953132BFDE1}"/>
              </a:ext>
            </a:extLst>
          </p:cNvPr>
          <p:cNvSpPr>
            <a:spLocks noGrp="1"/>
          </p:cNvSpPr>
          <p:nvPr>
            <p:ph type="title"/>
          </p:nvPr>
        </p:nvSpPr>
        <p:spPr/>
        <p:txBody>
          <a:bodyPr/>
          <a:lstStyle/>
          <a:p>
            <a:r>
              <a:rPr lang="en-US" dirty="0"/>
              <a:t>Seed Development</a:t>
            </a:r>
          </a:p>
        </p:txBody>
      </p:sp>
      <p:sp>
        <p:nvSpPr>
          <p:cNvPr id="3" name="Content Placeholder 2">
            <a:extLst>
              <a:ext uri="{FF2B5EF4-FFF2-40B4-BE49-F238E27FC236}">
                <a16:creationId xmlns:a16="http://schemas.microsoft.com/office/drawing/2014/main" id="{A51F7975-6794-6788-EB43-EA85FF2CC1BC}"/>
              </a:ext>
            </a:extLst>
          </p:cNvPr>
          <p:cNvSpPr>
            <a:spLocks noGrp="1"/>
          </p:cNvSpPr>
          <p:nvPr>
            <p:ph idx="1"/>
          </p:nvPr>
        </p:nvSpPr>
        <p:spPr>
          <a:xfrm>
            <a:off x="457200" y="990600"/>
            <a:ext cx="8229600" cy="2331720"/>
          </a:xfrm>
        </p:spPr>
        <p:txBody>
          <a:bodyPr>
            <a:normAutofit/>
          </a:bodyPr>
          <a:lstStyle/>
          <a:p>
            <a:pPr marL="0" indent="0">
              <a:buNone/>
            </a:pPr>
            <a:r>
              <a:rPr lang="en-US" sz="2400" dirty="0"/>
              <a:t>The mature ovule develops into a seed, which contains a seed coat, cotyledons, endosperm, and a single embryo.</a:t>
            </a:r>
          </a:p>
        </p:txBody>
      </p:sp>
      <p:sp>
        <p:nvSpPr>
          <p:cNvPr id="5" name="TextBox 4">
            <a:extLst>
              <a:ext uri="{FF2B5EF4-FFF2-40B4-BE49-F238E27FC236}">
                <a16:creationId xmlns:a16="http://schemas.microsoft.com/office/drawing/2014/main" id="{2E52D2AE-39A0-5F9A-E800-AAB5272EA536}"/>
              </a:ext>
            </a:extLst>
          </p:cNvPr>
          <p:cNvSpPr txBox="1"/>
          <p:nvPr/>
        </p:nvSpPr>
        <p:spPr>
          <a:xfrm>
            <a:off x="3967131" y="2064697"/>
            <a:ext cx="1209738" cy="304800"/>
          </a:xfrm>
          <a:prstGeom prst="rect">
            <a:avLst/>
          </a:prstGeom>
          <a:noFill/>
        </p:spPr>
        <p:txBody>
          <a:bodyPr wrap="square" rtlCol="0">
            <a:spAutoFit/>
          </a:bodyPr>
          <a:lstStyle/>
          <a:p>
            <a:r>
              <a:rPr lang="en-US" sz="1400" b="1" dirty="0"/>
              <a:t>32.2 Figure 9</a:t>
            </a:r>
          </a:p>
        </p:txBody>
      </p:sp>
      <p:pic>
        <p:nvPicPr>
          <p:cNvPr id="6" name="Content Placeholder 4" descr="The illustration shows the structure of a monocot corn seed and a dicot bean seed. The lower half of the monocot seed contains the cotyledon, and the upper half contains the endosperm. The dicot seed does not contain an endosperm, but has two cotyledons, one on each side of the bean. Both the monocot and the dicot seed have an epicotyl that is attached to a hypocotyl. The hypocotyl terminates in a radicle. In the dicot, the epicotyl is in the upper middle part of the seed. In the monocot, the epicotyl is in the lower cotyledon. Both the monocot and dicot seed are surrounded by a seed coat.">
            <a:extLst>
              <a:ext uri="{FF2B5EF4-FFF2-40B4-BE49-F238E27FC236}">
                <a16:creationId xmlns:a16="http://schemas.microsoft.com/office/drawing/2014/main" id="{C5A9D50E-C94B-49B5-1D12-2B72292503BE}"/>
              </a:ext>
            </a:extLst>
          </p:cNvPr>
          <p:cNvPicPr>
            <a:picLocks noChangeAspect="1"/>
          </p:cNvPicPr>
          <p:nvPr/>
        </p:nvPicPr>
        <p:blipFill>
          <a:blip r:embed="rId2"/>
          <a:srcRect t="3666" b="14667"/>
          <a:stretch/>
        </p:blipFill>
        <p:spPr>
          <a:xfrm>
            <a:off x="969094" y="2453774"/>
            <a:ext cx="7205811" cy="3269303"/>
          </a:xfrm>
          <a:prstGeom prst="rect">
            <a:avLst/>
          </a:prstGeom>
        </p:spPr>
      </p:pic>
      <p:sp>
        <p:nvSpPr>
          <p:cNvPr id="7" name="TextBox 6">
            <a:extLst>
              <a:ext uri="{FF2B5EF4-FFF2-40B4-BE49-F238E27FC236}">
                <a16:creationId xmlns:a16="http://schemas.microsoft.com/office/drawing/2014/main" id="{8A5F4CE8-94E0-0357-1B81-A2F6E1818D77}"/>
              </a:ext>
            </a:extLst>
          </p:cNvPr>
          <p:cNvSpPr txBox="1"/>
          <p:nvPr/>
        </p:nvSpPr>
        <p:spPr>
          <a:xfrm>
            <a:off x="2286000" y="5767472"/>
            <a:ext cx="4572000" cy="246221"/>
          </a:xfrm>
          <a:prstGeom prst="rect">
            <a:avLst/>
          </a:prstGeom>
          <a:noFill/>
        </p:spPr>
        <p:txBody>
          <a:bodyPr wrap="square">
            <a:spAutoFit/>
          </a:bodyPr>
          <a:lstStyle/>
          <a:p>
            <a:pPr algn="ctr"/>
            <a:r>
              <a:rPr lang="en-US" sz="1000" dirty="0"/>
              <a:t>CNX OpenStax on Wikimedia Commons. "Seed structure." </a:t>
            </a:r>
          </a:p>
        </p:txBody>
      </p:sp>
    </p:spTree>
    <p:extLst>
      <p:ext uri="{BB962C8B-B14F-4D97-AF65-F5344CB8AC3E}">
        <p14:creationId xmlns:p14="http://schemas.microsoft.com/office/powerpoint/2010/main" val="264247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lnSpcReduction="10000"/>
          </a:bodyPr>
          <a:lstStyle/>
          <a:p>
            <a:r>
              <a:rPr lang="en-US" dirty="0"/>
              <a:t>Which of the following statements is </a:t>
            </a:r>
            <a:r>
              <a:rPr lang="en-US" b="1" dirty="0"/>
              <a:t>true</a:t>
            </a:r>
            <a:r>
              <a:rPr lang="en-US" dirty="0"/>
              <a:t>? </a:t>
            </a:r>
          </a:p>
          <a:p>
            <a:endParaRPr lang="en-US" dirty="0"/>
          </a:p>
          <a:p>
            <a:pPr marL="457200" indent="-457200">
              <a:buFont typeface="Arial" panose="020B0604020202020204" pitchFamily="34" charset="0"/>
              <a:buChar char="•"/>
            </a:pPr>
            <a:r>
              <a:rPr lang="en-US" dirty="0"/>
              <a:t>Both monocots and dicots have an endosperm.</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radicle develops into the root.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plumule is part of the epicotyl.</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endosperm is part of the embryo.</a:t>
            </a:r>
          </a:p>
          <a:p>
            <a:endParaRPr lang="en-US" dirty="0"/>
          </a:p>
          <a:p>
            <a:endParaRPr lang="en-US" dirty="0"/>
          </a:p>
        </p:txBody>
      </p:sp>
    </p:spTree>
    <p:extLst>
      <p:ext uri="{BB962C8B-B14F-4D97-AF65-F5344CB8AC3E}">
        <p14:creationId xmlns:p14="http://schemas.microsoft.com/office/powerpoint/2010/main" val="1933572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B72A-F800-8A53-261B-42D4E59346F8}"/>
              </a:ext>
            </a:extLst>
          </p:cNvPr>
          <p:cNvSpPr>
            <a:spLocks noGrp="1"/>
          </p:cNvSpPr>
          <p:nvPr>
            <p:ph type="title"/>
          </p:nvPr>
        </p:nvSpPr>
        <p:spPr/>
        <p:txBody>
          <a:bodyPr/>
          <a:lstStyle/>
          <a:p>
            <a:r>
              <a:rPr lang="en-US" dirty="0"/>
              <a:t>Food Storage in Monocot Seeds</a:t>
            </a:r>
          </a:p>
        </p:txBody>
      </p:sp>
      <p:sp>
        <p:nvSpPr>
          <p:cNvPr id="3" name="Content Placeholder 2">
            <a:extLst>
              <a:ext uri="{FF2B5EF4-FFF2-40B4-BE49-F238E27FC236}">
                <a16:creationId xmlns:a16="http://schemas.microsoft.com/office/drawing/2014/main" id="{799C1101-89DF-4F87-A31A-9EFDF45CBD7F}"/>
              </a:ext>
            </a:extLst>
          </p:cNvPr>
          <p:cNvSpPr>
            <a:spLocks noGrp="1"/>
          </p:cNvSpPr>
          <p:nvPr>
            <p:ph idx="1"/>
          </p:nvPr>
        </p:nvSpPr>
        <p:spPr>
          <a:xfrm>
            <a:off x="457200" y="1097280"/>
            <a:ext cx="8229600" cy="4754880"/>
          </a:xfrm>
        </p:spPr>
        <p:txBody>
          <a:bodyPr>
            <a:normAutofit fontScale="92500" lnSpcReduction="10000"/>
          </a:bodyPr>
          <a:lstStyle/>
          <a:p>
            <a:r>
              <a:rPr lang="en-US" dirty="0"/>
              <a:t>Monocots (like corn and wheat) each have a single cotyledon called a </a:t>
            </a:r>
            <a:r>
              <a:rPr lang="en-US" b="1" dirty="0"/>
              <a:t>scutellum</a:t>
            </a:r>
            <a:r>
              <a:rPr lang="en-US" dirty="0"/>
              <a:t> connected directly to the embryo by vascular tissue (xylem and phloem).</a:t>
            </a:r>
          </a:p>
          <a:p>
            <a:pPr lvl="1"/>
            <a:r>
              <a:rPr lang="en-US" dirty="0"/>
              <a:t>Food reserves are stored in the large endosperm.</a:t>
            </a:r>
          </a:p>
          <a:p>
            <a:pPr lvl="1"/>
            <a:r>
              <a:rPr lang="en-US" dirty="0"/>
              <a:t>Upon germination, enzymes secreted by the </a:t>
            </a:r>
            <a:r>
              <a:rPr lang="en-US" b="1" dirty="0"/>
              <a:t>aleurone </a:t>
            </a:r>
            <a:r>
              <a:rPr lang="en-US" dirty="0"/>
              <a:t>(a single cell layer just inside the seed coat surrounding the endosperm and embryo) degrade the stored carbohydrates, proteins, and lipids.</a:t>
            </a:r>
          </a:p>
          <a:p>
            <a:pPr lvl="1"/>
            <a:r>
              <a:rPr lang="en-US" dirty="0"/>
              <a:t>The scutellum absorbs these and transports them via vasculature to the developing embryo.</a:t>
            </a:r>
          </a:p>
          <a:p>
            <a:pPr lvl="1"/>
            <a:r>
              <a:rPr lang="en-US" dirty="0"/>
              <a:t>Thus, the scutellum is an absorptive (not storage) organ.</a:t>
            </a:r>
          </a:p>
        </p:txBody>
      </p:sp>
    </p:spTree>
    <p:extLst>
      <p:ext uri="{BB962C8B-B14F-4D97-AF65-F5344CB8AC3E}">
        <p14:creationId xmlns:p14="http://schemas.microsoft.com/office/powerpoint/2010/main" val="218061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Pollination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990600"/>
            <a:ext cx="8229600" cy="5257800"/>
          </a:xfrm>
          <a:prstGeom prst="rect">
            <a:avLst/>
          </a:prstGeom>
        </p:spPr>
        <p:txBody>
          <a:bodyPr>
            <a:normAutofit fontScale="85000" lnSpcReduction="20000"/>
          </a:bodyPr>
          <a:lstStyle/>
          <a:p>
            <a:pPr marL="0" indent="0">
              <a:buNone/>
              <a:tabLst>
                <a:tab pos="461963" algn="l"/>
              </a:tabLst>
            </a:pPr>
            <a:r>
              <a:rPr lang="en-US" b="1" dirty="0">
                <a:solidFill>
                  <a:schemeClr val="tx1"/>
                </a:solidFill>
              </a:rPr>
              <a:t>Pollination</a:t>
            </a:r>
            <a:r>
              <a:rPr lang="en-US" dirty="0">
                <a:solidFill>
                  <a:schemeClr val="tx1"/>
                </a:solidFill>
              </a:rPr>
              <a:t> is:</a:t>
            </a:r>
          </a:p>
          <a:p>
            <a:pPr marL="457200" indent="-457200">
              <a:buFont typeface="Arial" panose="020B0604020202020204" pitchFamily="34" charset="0"/>
              <a:buChar char="•"/>
              <a:tabLst>
                <a:tab pos="461963" algn="l"/>
              </a:tabLst>
            </a:pPr>
            <a:r>
              <a:rPr lang="en-US" i="0" dirty="0">
                <a:solidFill>
                  <a:schemeClr val="tx1"/>
                </a:solidFill>
              </a:rPr>
              <a:t>The placement or transfer of pollen from the anther to the stigma of the same flower or another flower (in angiosperms)</a:t>
            </a:r>
          </a:p>
          <a:p>
            <a:pPr marL="457200" indent="-457200">
              <a:buFont typeface="Arial" panose="020B0604020202020204" pitchFamily="34" charset="0"/>
              <a:buChar char="•"/>
              <a:tabLst>
                <a:tab pos="461963" algn="l"/>
              </a:tabLst>
            </a:pPr>
            <a:r>
              <a:rPr lang="en-US" dirty="0">
                <a:solidFill>
                  <a:schemeClr val="tx1"/>
                </a:solidFill>
              </a:rPr>
              <a:t>The transfer of pollen from the male cone to the female cone (in gymnosperms)</a:t>
            </a:r>
          </a:p>
          <a:p>
            <a:pPr marL="0" indent="0">
              <a:buNone/>
              <a:tabLst>
                <a:tab pos="461963" algn="l"/>
              </a:tabLst>
            </a:pPr>
            <a:endParaRPr lang="en-US" i="0" dirty="0">
              <a:solidFill>
                <a:schemeClr val="tx1"/>
              </a:solidFill>
            </a:endParaRPr>
          </a:p>
          <a:p>
            <a:pPr marL="0" indent="0">
              <a:buNone/>
              <a:tabLst>
                <a:tab pos="461963" algn="l"/>
              </a:tabLst>
            </a:pPr>
            <a:r>
              <a:rPr lang="en-US" i="0" dirty="0">
                <a:solidFill>
                  <a:schemeClr val="tx1"/>
                </a:solidFill>
              </a:rPr>
              <a:t>Purposeful pollination has been used for research and plant breeding for centuries.</a:t>
            </a:r>
          </a:p>
          <a:p>
            <a:pPr lvl="1">
              <a:tabLst>
                <a:tab pos="461963" algn="l"/>
              </a:tabLst>
            </a:pPr>
            <a:r>
              <a:rPr lang="en-US" dirty="0">
                <a:solidFill>
                  <a:schemeClr val="tx1"/>
                </a:solidFill>
              </a:rPr>
              <a:t>Gregor Mendel carried out pollination in his studies of the genetics of garden peas.</a:t>
            </a:r>
          </a:p>
          <a:p>
            <a:pPr lvl="1">
              <a:tabLst>
                <a:tab pos="461963" algn="l"/>
              </a:tabLst>
            </a:pPr>
            <a:r>
              <a:rPr lang="en-US" dirty="0">
                <a:solidFill>
                  <a:schemeClr val="tx1"/>
                </a:solidFill>
              </a:rPr>
              <a:t>Today's crops are a result of plant breeding to produce </a:t>
            </a:r>
            <a:r>
              <a:rPr lang="en-US" dirty="0"/>
              <a:t>present-day cultivars.</a:t>
            </a:r>
          </a:p>
          <a:p>
            <a:pPr lvl="2">
              <a:tabLst>
                <a:tab pos="461963" algn="l"/>
              </a:tabLst>
            </a:pPr>
            <a:r>
              <a:rPr lang="en-US" sz="2800" dirty="0">
                <a:solidFill>
                  <a:schemeClr val="tx1"/>
                </a:solidFill>
              </a:rPr>
              <a:t>Today’s corn is quite different from its ancestor, teosinte, cultivated by ancient Mayans.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13712-5FBB-7CA7-5428-8719D20D960F}"/>
              </a:ext>
            </a:extLst>
          </p:cNvPr>
          <p:cNvSpPr>
            <a:spLocks noGrp="1"/>
          </p:cNvSpPr>
          <p:nvPr>
            <p:ph idx="1"/>
          </p:nvPr>
        </p:nvSpPr>
        <p:spPr>
          <a:xfrm>
            <a:off x="457200" y="1080108"/>
            <a:ext cx="8229600" cy="5396892"/>
          </a:xfrm>
        </p:spPr>
        <p:txBody>
          <a:bodyPr>
            <a:normAutofit fontScale="92500" lnSpcReduction="20000"/>
          </a:bodyPr>
          <a:lstStyle/>
          <a:p>
            <a:pPr marL="0" indent="0">
              <a:buNone/>
            </a:pPr>
            <a:r>
              <a:rPr lang="en-US" dirty="0"/>
              <a:t>Dicots each have 2 cotyledons with vasculature connections to the embryo.</a:t>
            </a:r>
          </a:p>
          <a:p>
            <a:r>
              <a:rPr lang="en-US" dirty="0"/>
              <a:t>In </a:t>
            </a:r>
            <a:r>
              <a:rPr lang="en-US" b="1" dirty="0"/>
              <a:t>endospermic dicots</a:t>
            </a:r>
            <a:r>
              <a:rPr lang="en-US" dirty="0"/>
              <a:t>, the endosperm stores the food reserves.</a:t>
            </a:r>
          </a:p>
          <a:p>
            <a:pPr lvl="1"/>
            <a:r>
              <a:rPr lang="en-US" dirty="0"/>
              <a:t>Upon germination, the cotyledons act as absorptive organs to take up enzymatically released food reserves, as in monocots.</a:t>
            </a:r>
          </a:p>
          <a:p>
            <a:pPr lvl="1"/>
            <a:r>
              <a:rPr lang="en-US" dirty="0"/>
              <a:t>Examples: tobacco, tomato, pepper</a:t>
            </a:r>
          </a:p>
          <a:p>
            <a:r>
              <a:rPr lang="en-US" dirty="0"/>
              <a:t>In </a:t>
            </a:r>
            <a:r>
              <a:rPr lang="en-US" b="1" dirty="0"/>
              <a:t>non-endospermic dicots</a:t>
            </a:r>
            <a:r>
              <a:rPr lang="en-US" dirty="0"/>
              <a:t>, the food reserves found in the triploid endosperm formed following double fertilization are quickly moved into the developing cotyledons for storage.</a:t>
            </a:r>
          </a:p>
          <a:p>
            <a:pPr lvl="1"/>
            <a:r>
              <a:rPr lang="en-US" dirty="0"/>
              <a:t>Examples: peanut halves, split peas (these are the cotyledons)</a:t>
            </a:r>
          </a:p>
        </p:txBody>
      </p:sp>
      <p:sp>
        <p:nvSpPr>
          <p:cNvPr id="4" name="Title 1">
            <a:extLst>
              <a:ext uri="{FF2B5EF4-FFF2-40B4-BE49-F238E27FC236}">
                <a16:creationId xmlns:a16="http://schemas.microsoft.com/office/drawing/2014/main" id="{B866795D-B2FA-BA94-41BF-03FE88CC1419}"/>
              </a:ext>
            </a:extLst>
          </p:cNvPr>
          <p:cNvSpPr>
            <a:spLocks noGrp="1"/>
          </p:cNvSpPr>
          <p:nvPr>
            <p:ph type="title"/>
          </p:nvPr>
        </p:nvSpPr>
        <p:spPr/>
        <p:txBody>
          <a:bodyPr/>
          <a:lstStyle/>
          <a:p>
            <a:r>
              <a:rPr lang="en-US" dirty="0"/>
              <a:t>Food Storage in Dicot Seeds</a:t>
            </a:r>
          </a:p>
        </p:txBody>
      </p:sp>
    </p:spTree>
    <p:extLst>
      <p:ext uri="{BB962C8B-B14F-4D97-AF65-F5344CB8AC3E}">
        <p14:creationId xmlns:p14="http://schemas.microsoft.com/office/powerpoint/2010/main" val="2150594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752B-0F32-7A06-2DFC-F87B72C1CA48}"/>
              </a:ext>
            </a:extLst>
          </p:cNvPr>
          <p:cNvSpPr>
            <a:spLocks noGrp="1"/>
          </p:cNvSpPr>
          <p:nvPr>
            <p:ph type="title"/>
          </p:nvPr>
        </p:nvSpPr>
        <p:spPr/>
        <p:txBody>
          <a:bodyPr/>
          <a:lstStyle/>
          <a:p>
            <a:r>
              <a:rPr lang="en-US" dirty="0"/>
              <a:t>Seed and Embryo Anatomy</a:t>
            </a:r>
          </a:p>
        </p:txBody>
      </p:sp>
      <p:sp>
        <p:nvSpPr>
          <p:cNvPr id="3" name="Content Placeholder 2">
            <a:extLst>
              <a:ext uri="{FF2B5EF4-FFF2-40B4-BE49-F238E27FC236}">
                <a16:creationId xmlns:a16="http://schemas.microsoft.com/office/drawing/2014/main" id="{A756B37D-497C-7095-D91A-5B3A8F638219}"/>
              </a:ext>
            </a:extLst>
          </p:cNvPr>
          <p:cNvSpPr>
            <a:spLocks noGrp="1"/>
          </p:cNvSpPr>
          <p:nvPr>
            <p:ph idx="1"/>
          </p:nvPr>
        </p:nvSpPr>
        <p:spPr>
          <a:xfrm>
            <a:off x="457200" y="990600"/>
            <a:ext cx="8229600" cy="5379720"/>
          </a:xfrm>
        </p:spPr>
        <p:txBody>
          <a:bodyPr>
            <a:normAutofit fontScale="70000" lnSpcReduction="20000"/>
          </a:bodyPr>
          <a:lstStyle/>
          <a:p>
            <a:pPr marL="0" indent="0">
              <a:buNone/>
            </a:pPr>
            <a:r>
              <a:rPr lang="en-US" sz="3100" dirty="0"/>
              <a:t>A seed coat formed from the integuments of the ovule sac protects the seed and ovule.</a:t>
            </a:r>
          </a:p>
          <a:p>
            <a:r>
              <a:rPr lang="en-US" sz="3100" dirty="0"/>
              <a:t>In dicots, the seed coat is further divided into the </a:t>
            </a:r>
            <a:r>
              <a:rPr lang="en-US" sz="3100" b="1" dirty="0"/>
              <a:t>testa</a:t>
            </a:r>
            <a:r>
              <a:rPr lang="en-US" sz="3100" dirty="0"/>
              <a:t> (an outer coat) and the </a:t>
            </a:r>
            <a:r>
              <a:rPr lang="en-US" sz="3100" b="1" dirty="0"/>
              <a:t>tegmen</a:t>
            </a:r>
            <a:r>
              <a:rPr lang="en-US" sz="3100" dirty="0"/>
              <a:t> (an inner coat).</a:t>
            </a:r>
          </a:p>
          <a:p>
            <a:pPr marL="0" indent="0">
              <a:buNone/>
            </a:pPr>
            <a:r>
              <a:rPr lang="en-US" sz="3100" dirty="0"/>
              <a:t>The embryonic axis has 3 parts:</a:t>
            </a:r>
          </a:p>
          <a:p>
            <a:pPr marL="514350" indent="-514350">
              <a:buFont typeface="+mj-lt"/>
              <a:buAutoNum type="arabicPeriod"/>
            </a:pPr>
            <a:r>
              <a:rPr lang="en-US" sz="3100" dirty="0"/>
              <a:t>The </a:t>
            </a:r>
            <a:r>
              <a:rPr lang="en-US" sz="3100" b="1" dirty="0"/>
              <a:t>hypocotyl</a:t>
            </a:r>
            <a:r>
              <a:rPr lang="en-US" sz="3100" dirty="0"/>
              <a:t> is the portion of the embryo between the cotyledon attachment point and the radicle.</a:t>
            </a:r>
          </a:p>
          <a:p>
            <a:pPr lvl="1"/>
            <a:r>
              <a:rPr lang="en-US" sz="3200" dirty="0"/>
              <a:t>Dicot hypocotyls extend above ground, giving rise to the stem.</a:t>
            </a:r>
          </a:p>
          <a:p>
            <a:pPr lvl="1"/>
            <a:r>
              <a:rPr lang="en-US" sz="3200" dirty="0"/>
              <a:t>The monocot hypocotyl does not show above ground because it does not exhibit stem elongation.</a:t>
            </a:r>
          </a:p>
          <a:p>
            <a:pPr marL="514350" indent="-514350">
              <a:buFont typeface="+mj-lt"/>
              <a:buAutoNum type="arabicPeriod"/>
            </a:pPr>
            <a:r>
              <a:rPr lang="en-US" sz="3100" dirty="0"/>
              <a:t>The </a:t>
            </a:r>
            <a:r>
              <a:rPr lang="en-US" sz="3100" b="1" dirty="0"/>
              <a:t>radicle</a:t>
            </a:r>
            <a:r>
              <a:rPr lang="en-US" sz="3100" dirty="0"/>
              <a:t> (embryonic root) from which the root will develop is located at the end of the embryonic axis.</a:t>
            </a:r>
          </a:p>
          <a:p>
            <a:pPr marL="514350" indent="-514350">
              <a:buFont typeface="+mj-lt"/>
              <a:buAutoNum type="arabicPeriod"/>
            </a:pPr>
            <a:r>
              <a:rPr lang="en-US" sz="3100" dirty="0"/>
              <a:t>The </a:t>
            </a:r>
            <a:r>
              <a:rPr lang="en-US" sz="3100" b="1" dirty="0"/>
              <a:t>plumule</a:t>
            </a:r>
            <a:r>
              <a:rPr lang="en-US" sz="3100" dirty="0"/>
              <a:t> is composed of the epicotyl, young leaves, and the shoot apical meristem (area of shoot growth).</a:t>
            </a:r>
          </a:p>
          <a:p>
            <a:pPr lvl="1"/>
            <a:r>
              <a:rPr lang="en-US" sz="3200" dirty="0"/>
              <a:t>The </a:t>
            </a:r>
            <a:r>
              <a:rPr lang="en-US" sz="3200" b="1" dirty="0"/>
              <a:t>epicotyl</a:t>
            </a:r>
            <a:r>
              <a:rPr lang="en-US" sz="3200" dirty="0"/>
              <a:t> is the part of the embryonic axis that projects above the cotyledons.</a:t>
            </a:r>
          </a:p>
        </p:txBody>
      </p:sp>
    </p:spTree>
    <p:extLst>
      <p:ext uri="{BB962C8B-B14F-4D97-AF65-F5344CB8AC3E}">
        <p14:creationId xmlns:p14="http://schemas.microsoft.com/office/powerpoint/2010/main" val="1281218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843F-22A8-C361-942F-A0CD3B1610EB}"/>
              </a:ext>
            </a:extLst>
          </p:cNvPr>
          <p:cNvSpPr>
            <a:spLocks noGrp="1"/>
          </p:cNvSpPr>
          <p:nvPr>
            <p:ph type="title"/>
          </p:nvPr>
        </p:nvSpPr>
        <p:spPr/>
        <p:txBody>
          <a:bodyPr/>
          <a:lstStyle/>
          <a:p>
            <a:r>
              <a:rPr lang="en-US" dirty="0"/>
              <a:t>Dicot Seed Germination</a:t>
            </a:r>
          </a:p>
        </p:txBody>
      </p:sp>
      <p:sp>
        <p:nvSpPr>
          <p:cNvPr id="3" name="Content Placeholder 2">
            <a:extLst>
              <a:ext uri="{FF2B5EF4-FFF2-40B4-BE49-F238E27FC236}">
                <a16:creationId xmlns:a16="http://schemas.microsoft.com/office/drawing/2014/main" id="{4BDA4583-C357-1D99-F732-F3347AA3F51B}"/>
              </a:ext>
            </a:extLst>
          </p:cNvPr>
          <p:cNvSpPr>
            <a:spLocks noGrp="1"/>
          </p:cNvSpPr>
          <p:nvPr>
            <p:ph idx="1"/>
          </p:nvPr>
        </p:nvSpPr>
        <p:spPr>
          <a:xfrm>
            <a:off x="457200" y="1097280"/>
            <a:ext cx="8229600" cy="5074920"/>
          </a:xfrm>
        </p:spPr>
        <p:txBody>
          <a:bodyPr>
            <a:normAutofit fontScale="92500" lnSpcReduction="10000"/>
          </a:bodyPr>
          <a:lstStyle/>
          <a:p>
            <a:r>
              <a:rPr lang="en-US" dirty="0"/>
              <a:t>Upon germination in dicot seeds, the epicotyl is hook-shaped with the plumule pointing down, a shape called the </a:t>
            </a:r>
            <a:r>
              <a:rPr lang="en-US" i="1" dirty="0"/>
              <a:t>plumule hook</a:t>
            </a:r>
            <a:r>
              <a:rPr lang="en-US" dirty="0"/>
              <a:t>.</a:t>
            </a:r>
          </a:p>
          <a:p>
            <a:pPr lvl="1"/>
            <a:r>
              <a:rPr lang="en-US" dirty="0"/>
              <a:t>The plumule hook persists in the dark.</a:t>
            </a:r>
          </a:p>
          <a:p>
            <a:pPr lvl="1"/>
            <a:r>
              <a:rPr lang="en-US" dirty="0"/>
              <a:t>The plumule hook protects the burgeoning plant from damage.</a:t>
            </a:r>
          </a:p>
          <a:p>
            <a:r>
              <a:rPr lang="en-US" dirty="0"/>
              <a:t>Upon light exposure, </a:t>
            </a:r>
          </a:p>
          <a:p>
            <a:pPr lvl="1"/>
            <a:r>
              <a:rPr lang="en-US" dirty="0"/>
              <a:t>The plumule hook straightens.</a:t>
            </a:r>
          </a:p>
          <a:p>
            <a:pPr lvl="1"/>
            <a:r>
              <a:rPr lang="en-US" dirty="0"/>
              <a:t>The young foliage leaves face the sun and expand.</a:t>
            </a:r>
          </a:p>
          <a:p>
            <a:pPr lvl="1"/>
            <a:r>
              <a:rPr lang="en-US" dirty="0"/>
              <a:t>The epicotyl elongates.</a:t>
            </a:r>
          </a:p>
          <a:p>
            <a:r>
              <a:rPr lang="en-US" dirty="0"/>
              <a:t>The radicle produces a primary root, forming a tap root with lateral branching roots as it grows.</a:t>
            </a:r>
          </a:p>
        </p:txBody>
      </p:sp>
    </p:spTree>
    <p:extLst>
      <p:ext uri="{BB962C8B-B14F-4D97-AF65-F5344CB8AC3E}">
        <p14:creationId xmlns:p14="http://schemas.microsoft.com/office/powerpoint/2010/main" val="258954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D0F3-0039-5638-0809-5FFD72A7C7B7}"/>
              </a:ext>
            </a:extLst>
          </p:cNvPr>
          <p:cNvSpPr>
            <a:spLocks noGrp="1"/>
          </p:cNvSpPr>
          <p:nvPr>
            <p:ph type="title"/>
          </p:nvPr>
        </p:nvSpPr>
        <p:spPr/>
        <p:txBody>
          <a:bodyPr/>
          <a:lstStyle/>
          <a:p>
            <a:r>
              <a:rPr lang="en-US" dirty="0"/>
              <a:t>Monocot Seed Germination</a:t>
            </a:r>
          </a:p>
        </p:txBody>
      </p:sp>
      <p:sp>
        <p:nvSpPr>
          <p:cNvPr id="3" name="Content Placeholder 2">
            <a:extLst>
              <a:ext uri="{FF2B5EF4-FFF2-40B4-BE49-F238E27FC236}">
                <a16:creationId xmlns:a16="http://schemas.microsoft.com/office/drawing/2014/main" id="{845226D9-DA30-9348-B166-5D0FD391FC46}"/>
              </a:ext>
            </a:extLst>
          </p:cNvPr>
          <p:cNvSpPr>
            <a:spLocks noGrp="1"/>
          </p:cNvSpPr>
          <p:nvPr>
            <p:ph idx="1"/>
          </p:nvPr>
        </p:nvSpPr>
        <p:spPr>
          <a:xfrm>
            <a:off x="457200" y="1097280"/>
            <a:ext cx="8229600" cy="4998720"/>
          </a:xfrm>
        </p:spPr>
        <p:txBody>
          <a:bodyPr>
            <a:normAutofit fontScale="92500" lnSpcReduction="20000"/>
          </a:bodyPr>
          <a:lstStyle/>
          <a:p>
            <a:r>
              <a:rPr lang="en-US" dirty="0"/>
              <a:t>The testa and tegmen are fused in monocots.</a:t>
            </a:r>
          </a:p>
          <a:p>
            <a:r>
              <a:rPr lang="en-US" dirty="0"/>
              <a:t>As the seed germinates, the primary root emerges, protected by the root-tip covering (the </a:t>
            </a:r>
            <a:r>
              <a:rPr lang="en-US" b="1" dirty="0"/>
              <a:t>coleorhiza</a:t>
            </a:r>
            <a:r>
              <a:rPr lang="en-US" dirty="0"/>
              <a:t>).</a:t>
            </a:r>
          </a:p>
          <a:p>
            <a:r>
              <a:rPr lang="en-US" dirty="0"/>
              <a:t>The primary shoot emerges next, protected by the shoot tip covering (the </a:t>
            </a:r>
            <a:r>
              <a:rPr lang="en-US" b="1" dirty="0"/>
              <a:t>coleoptile</a:t>
            </a:r>
            <a:r>
              <a:rPr lang="en-US" dirty="0"/>
              <a:t>).</a:t>
            </a:r>
          </a:p>
          <a:p>
            <a:r>
              <a:rPr lang="en-US" dirty="0"/>
              <a:t>Upon light exposure (after the plumule has exited the soil),</a:t>
            </a:r>
          </a:p>
          <a:p>
            <a:pPr lvl="1"/>
            <a:r>
              <a:rPr lang="en-US" dirty="0"/>
              <a:t>Coleoptile elongation stops.</a:t>
            </a:r>
          </a:p>
          <a:p>
            <a:pPr lvl="1"/>
            <a:r>
              <a:rPr lang="en-US" dirty="0"/>
              <a:t>Leaves expand and unfold.</a:t>
            </a:r>
          </a:p>
          <a:p>
            <a:r>
              <a:rPr lang="en-US" dirty="0"/>
              <a:t>At the other end of the embryonic axis, </a:t>
            </a:r>
          </a:p>
          <a:p>
            <a:pPr lvl="1"/>
            <a:r>
              <a:rPr lang="en-US" dirty="0"/>
              <a:t>The primary root dies.</a:t>
            </a:r>
          </a:p>
          <a:p>
            <a:pPr lvl="1"/>
            <a:r>
              <a:rPr lang="en-US" dirty="0"/>
              <a:t>Adventitious roots emerge at the stem's base, providing a fibrous root system.</a:t>
            </a:r>
          </a:p>
          <a:p>
            <a:pPr lvl="1"/>
            <a:endParaRPr lang="en-US" dirty="0"/>
          </a:p>
        </p:txBody>
      </p:sp>
    </p:spTree>
    <p:extLst>
      <p:ext uri="{BB962C8B-B14F-4D97-AF65-F5344CB8AC3E}">
        <p14:creationId xmlns:p14="http://schemas.microsoft.com/office/powerpoint/2010/main" val="3500774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10</a:t>
            </a:r>
          </a:p>
        </p:txBody>
      </p:sp>
      <p:sp>
        <p:nvSpPr>
          <p:cNvPr id="4" name="TextBox 3">
            <a:extLst>
              <a:ext uri="{FF2B5EF4-FFF2-40B4-BE49-F238E27FC236}">
                <a16:creationId xmlns:a16="http://schemas.microsoft.com/office/drawing/2014/main" id="{3C073F9D-7AF4-B46C-2B7D-B3655CB19E39}"/>
              </a:ext>
            </a:extLst>
          </p:cNvPr>
          <p:cNvSpPr txBox="1"/>
          <p:nvPr/>
        </p:nvSpPr>
        <p:spPr>
          <a:xfrm>
            <a:off x="2387138" y="5769132"/>
            <a:ext cx="4572000" cy="246221"/>
          </a:xfrm>
          <a:prstGeom prst="rect">
            <a:avLst/>
          </a:prstGeom>
          <a:noFill/>
        </p:spPr>
        <p:txBody>
          <a:bodyPr wrap="square">
            <a:spAutoFit/>
          </a:bodyPr>
          <a:lstStyle/>
          <a:p>
            <a:pPr algn="ctr"/>
            <a:r>
              <a:rPr lang="en-US" sz="1000" dirty="0"/>
              <a:t>CNX OpenStax on Wikimedia Commons. "Germinating seed."</a:t>
            </a:r>
          </a:p>
        </p:txBody>
      </p:sp>
      <p:pic>
        <p:nvPicPr>
          <p:cNvPr id="7" name="Content Placeholder 5" descr="The illustration shows a round seed with a long thin radicle, or primary root, extending down from it. A yellow tip, the coleorhiza, is visible at the end of the root. Two shorter adventitious roots extend down on either side of the radicle. Growing up from the root is a thicker coleoptile, or primary shoot.">
            <a:extLst>
              <a:ext uri="{FF2B5EF4-FFF2-40B4-BE49-F238E27FC236}">
                <a16:creationId xmlns:a16="http://schemas.microsoft.com/office/drawing/2014/main" id="{FFF23A73-0A57-991F-A342-497A67CC6C91}"/>
              </a:ext>
            </a:extLst>
          </p:cNvPr>
          <p:cNvPicPr>
            <a:picLocks noGrp="1" noChangeAspect="1"/>
          </p:cNvPicPr>
          <p:nvPr>
            <p:ph idx="1"/>
          </p:nvPr>
        </p:nvPicPr>
        <p:blipFill>
          <a:blip r:embed="rId3"/>
          <a:srcRect l="17592" t="5334" r="17592" b="3000"/>
          <a:stretch/>
        </p:blipFill>
        <p:spPr>
          <a:xfrm>
            <a:off x="1752600" y="1335333"/>
            <a:ext cx="5638800" cy="4430486"/>
          </a:xfrm>
        </p:spPr>
      </p:pic>
    </p:spTree>
    <p:extLst>
      <p:ext uri="{BB962C8B-B14F-4D97-AF65-F5344CB8AC3E}">
        <p14:creationId xmlns:p14="http://schemas.microsoft.com/office/powerpoint/2010/main" val="1646069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E031-E15D-4A21-DE2F-8D1715C4D88A}"/>
              </a:ext>
            </a:extLst>
          </p:cNvPr>
          <p:cNvSpPr>
            <a:spLocks noGrp="1"/>
          </p:cNvSpPr>
          <p:nvPr>
            <p:ph type="title"/>
          </p:nvPr>
        </p:nvSpPr>
        <p:spPr/>
        <p:txBody>
          <a:bodyPr/>
          <a:lstStyle/>
          <a:p>
            <a:r>
              <a:rPr lang="en-US" dirty="0"/>
              <a:t>Seed Dormancy</a:t>
            </a:r>
          </a:p>
        </p:txBody>
      </p:sp>
      <p:sp>
        <p:nvSpPr>
          <p:cNvPr id="3" name="Content Placeholder 2">
            <a:extLst>
              <a:ext uri="{FF2B5EF4-FFF2-40B4-BE49-F238E27FC236}">
                <a16:creationId xmlns:a16="http://schemas.microsoft.com/office/drawing/2014/main" id="{83FEBA6E-C82B-709D-D388-AF2A24DCA325}"/>
              </a:ext>
            </a:extLst>
          </p:cNvPr>
          <p:cNvSpPr>
            <a:spLocks noGrp="1"/>
          </p:cNvSpPr>
          <p:nvPr>
            <p:ph idx="1"/>
          </p:nvPr>
        </p:nvSpPr>
        <p:spPr>
          <a:xfrm>
            <a:off x="457200" y="990600"/>
            <a:ext cx="8229600" cy="5029200"/>
          </a:xfrm>
        </p:spPr>
        <p:txBody>
          <a:bodyPr>
            <a:normAutofit fontScale="92500" lnSpcReduction="10000"/>
          </a:bodyPr>
          <a:lstStyle/>
          <a:p>
            <a:pPr marL="0" indent="0">
              <a:buNone/>
            </a:pPr>
            <a:r>
              <a:rPr lang="en-US" dirty="0"/>
              <a:t>Many mature seeds enter </a:t>
            </a:r>
            <a:r>
              <a:rPr lang="en-US" b="1" dirty="0"/>
              <a:t>dormancy</a:t>
            </a:r>
            <a:r>
              <a:rPr lang="en-US" dirty="0"/>
              <a:t>, a period of inactivity or very low metabolic activity, that may last for months, years, or centuries.</a:t>
            </a:r>
          </a:p>
          <a:p>
            <a:r>
              <a:rPr lang="en-US" dirty="0"/>
              <a:t>Dormancy keeps seeds viable during unfavorable conditions.</a:t>
            </a:r>
          </a:p>
          <a:p>
            <a:r>
              <a:rPr lang="en-US" dirty="0"/>
              <a:t>Seed germination occurs after a return to favorable conditions like:</a:t>
            </a:r>
          </a:p>
          <a:p>
            <a:pPr lvl="1"/>
            <a:r>
              <a:rPr lang="en-US" dirty="0"/>
              <a:t>Moisture</a:t>
            </a:r>
          </a:p>
          <a:p>
            <a:pPr lvl="1"/>
            <a:r>
              <a:rPr lang="en-US" dirty="0"/>
              <a:t>Light</a:t>
            </a:r>
          </a:p>
          <a:p>
            <a:pPr lvl="1"/>
            <a:r>
              <a:rPr lang="en-US" dirty="0"/>
              <a:t>Cold</a:t>
            </a:r>
          </a:p>
          <a:p>
            <a:pPr lvl="1"/>
            <a:r>
              <a:rPr lang="en-US" dirty="0"/>
              <a:t>Fire</a:t>
            </a:r>
          </a:p>
          <a:p>
            <a:pPr lvl="1"/>
            <a:r>
              <a:rPr lang="en-US" dirty="0"/>
              <a:t>Chemical treatments</a:t>
            </a:r>
          </a:p>
          <a:p>
            <a:pPr lvl="1"/>
            <a:endParaRPr lang="en-US" dirty="0"/>
          </a:p>
        </p:txBody>
      </p:sp>
    </p:spTree>
    <p:extLst>
      <p:ext uri="{BB962C8B-B14F-4D97-AF65-F5344CB8AC3E}">
        <p14:creationId xmlns:p14="http://schemas.microsoft.com/office/powerpoint/2010/main" val="1117022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1DA6-EC45-9225-BDF3-DD03EE1AF9B5}"/>
              </a:ext>
            </a:extLst>
          </p:cNvPr>
          <p:cNvSpPr>
            <a:spLocks noGrp="1"/>
          </p:cNvSpPr>
          <p:nvPr>
            <p:ph type="title"/>
          </p:nvPr>
        </p:nvSpPr>
        <p:spPr/>
        <p:txBody>
          <a:bodyPr/>
          <a:lstStyle/>
          <a:p>
            <a:r>
              <a:rPr lang="en-US" dirty="0"/>
              <a:t>Vernalization, Heat Treatment, and Scarification</a:t>
            </a:r>
          </a:p>
        </p:txBody>
      </p:sp>
      <p:sp>
        <p:nvSpPr>
          <p:cNvPr id="3" name="Content Placeholder 2">
            <a:extLst>
              <a:ext uri="{FF2B5EF4-FFF2-40B4-BE49-F238E27FC236}">
                <a16:creationId xmlns:a16="http://schemas.microsoft.com/office/drawing/2014/main" id="{3AFDA437-3BA9-D189-70CF-9E8A3EA18446}"/>
              </a:ext>
            </a:extLst>
          </p:cNvPr>
          <p:cNvSpPr>
            <a:spLocks noGrp="1"/>
          </p:cNvSpPr>
          <p:nvPr>
            <p:ph idx="1"/>
          </p:nvPr>
        </p:nvSpPr>
        <p:spPr>
          <a:xfrm>
            <a:off x="457200" y="1097280"/>
            <a:ext cx="8229600" cy="4754880"/>
          </a:xfrm>
        </p:spPr>
        <p:txBody>
          <a:bodyPr>
            <a:normAutofit fontScale="92500" lnSpcReduction="10000"/>
          </a:bodyPr>
          <a:lstStyle/>
          <a:p>
            <a:r>
              <a:rPr lang="en-US" dirty="0"/>
              <a:t>Some seeds require </a:t>
            </a:r>
            <a:r>
              <a:rPr lang="en-US" b="1" dirty="0"/>
              <a:t>vernalization</a:t>
            </a:r>
            <a:r>
              <a:rPr lang="en-US" dirty="0"/>
              <a:t> (cold treatment) before germinating to guarantee that temperate climate plants won't germinate until spring.</a:t>
            </a:r>
          </a:p>
          <a:p>
            <a:r>
              <a:rPr lang="en-US" dirty="0"/>
              <a:t>Conversely, seeds of plants growing in hot climates may require a heat treatment to germinate to avoid germination in hot, dry summers.</a:t>
            </a:r>
          </a:p>
          <a:p>
            <a:r>
              <a:rPr lang="en-US" dirty="0"/>
              <a:t>Some seeds having thick seed coats that retard germination require </a:t>
            </a:r>
            <a:r>
              <a:rPr lang="en-US" b="1" dirty="0"/>
              <a:t>scarification</a:t>
            </a:r>
            <a:r>
              <a:rPr lang="en-US" dirty="0"/>
              <a:t>, mechanical or chemical processes that soften the seed coat, before germination.</a:t>
            </a:r>
          </a:p>
          <a:p>
            <a:pPr lvl="1"/>
            <a:r>
              <a:rPr lang="en-US" dirty="0"/>
              <a:t>Examples: soaking in hot water, passing through an acid environment (like an animal's digestive tract)</a:t>
            </a:r>
          </a:p>
        </p:txBody>
      </p:sp>
    </p:spTree>
    <p:extLst>
      <p:ext uri="{BB962C8B-B14F-4D97-AF65-F5344CB8AC3E}">
        <p14:creationId xmlns:p14="http://schemas.microsoft.com/office/powerpoint/2010/main" val="159635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2313-723A-AE1F-D0B7-D6701138E59C}"/>
              </a:ext>
            </a:extLst>
          </p:cNvPr>
          <p:cNvSpPr>
            <a:spLocks noGrp="1"/>
          </p:cNvSpPr>
          <p:nvPr>
            <p:ph type="title"/>
          </p:nvPr>
        </p:nvSpPr>
        <p:spPr/>
        <p:txBody>
          <a:bodyPr/>
          <a:lstStyle/>
          <a:p>
            <a:r>
              <a:rPr lang="en-US" dirty="0"/>
              <a:t>Effects of Seed Size and Light on Germination</a:t>
            </a:r>
          </a:p>
        </p:txBody>
      </p:sp>
      <p:sp>
        <p:nvSpPr>
          <p:cNvPr id="3" name="Content Placeholder 2">
            <a:extLst>
              <a:ext uri="{FF2B5EF4-FFF2-40B4-BE49-F238E27FC236}">
                <a16:creationId xmlns:a16="http://schemas.microsoft.com/office/drawing/2014/main" id="{B171BC1B-3D8F-C379-D678-5F5C47C026CF}"/>
              </a:ext>
            </a:extLst>
          </p:cNvPr>
          <p:cNvSpPr>
            <a:spLocks noGrp="1"/>
          </p:cNvSpPr>
          <p:nvPr>
            <p:ph idx="1"/>
          </p:nvPr>
        </p:nvSpPr>
        <p:spPr/>
        <p:txBody>
          <a:bodyPr/>
          <a:lstStyle/>
          <a:p>
            <a:r>
              <a:rPr lang="en-US" dirty="0"/>
              <a:t>Species with large seeds have enough food reserves to germinate deep below ground and extend their epicotyl to the soil's surface.</a:t>
            </a:r>
          </a:p>
          <a:p>
            <a:r>
              <a:rPr lang="en-US" dirty="0"/>
              <a:t>Species with small seeds need light as a germination cue to ensure that seeds only germinate at or near the soil’s surface where light is abundant.</a:t>
            </a:r>
          </a:p>
          <a:p>
            <a:pPr lvl="1"/>
            <a:r>
              <a:rPr lang="en-US" dirty="0"/>
              <a:t>If they germinated too far underground, the developing seedlings would not have enough food to reach the sunlight.</a:t>
            </a:r>
          </a:p>
        </p:txBody>
      </p:sp>
    </p:spTree>
    <p:extLst>
      <p:ext uri="{BB962C8B-B14F-4D97-AF65-F5344CB8AC3E}">
        <p14:creationId xmlns:p14="http://schemas.microsoft.com/office/powerpoint/2010/main" val="2281349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3F38-D044-2C86-8A80-9CF66BE4629A}"/>
              </a:ext>
            </a:extLst>
          </p:cNvPr>
          <p:cNvSpPr>
            <a:spLocks noGrp="1"/>
          </p:cNvSpPr>
          <p:nvPr>
            <p:ph type="title"/>
          </p:nvPr>
        </p:nvSpPr>
        <p:spPr/>
        <p:txBody>
          <a:bodyPr/>
          <a:lstStyle/>
          <a:p>
            <a:r>
              <a:rPr lang="en-US" dirty="0"/>
              <a:t>Fruit Development</a:t>
            </a:r>
          </a:p>
        </p:txBody>
      </p:sp>
      <p:sp>
        <p:nvSpPr>
          <p:cNvPr id="3" name="Content Placeholder 2">
            <a:extLst>
              <a:ext uri="{FF2B5EF4-FFF2-40B4-BE49-F238E27FC236}">
                <a16:creationId xmlns:a16="http://schemas.microsoft.com/office/drawing/2014/main" id="{2BE9EFAB-E98A-4C20-C6C9-135FF889F64C}"/>
              </a:ext>
            </a:extLst>
          </p:cNvPr>
          <p:cNvSpPr>
            <a:spLocks noGrp="1"/>
          </p:cNvSpPr>
          <p:nvPr>
            <p:ph idx="1"/>
          </p:nvPr>
        </p:nvSpPr>
        <p:spPr>
          <a:xfrm>
            <a:off x="457200" y="1066800"/>
            <a:ext cx="8229600" cy="5257800"/>
          </a:xfrm>
        </p:spPr>
        <p:txBody>
          <a:bodyPr>
            <a:normAutofit fontScale="92500" lnSpcReduction="20000"/>
          </a:bodyPr>
          <a:lstStyle/>
          <a:p>
            <a:r>
              <a:rPr lang="en-US" dirty="0"/>
              <a:t>After fertilization, the flower's ovary develops into the fruit.</a:t>
            </a:r>
          </a:p>
          <a:p>
            <a:pPr lvl="1"/>
            <a:r>
              <a:rPr lang="en-US" i="1" dirty="0"/>
              <a:t>Fruit</a:t>
            </a:r>
            <a:r>
              <a:rPr lang="en-US" dirty="0"/>
              <a:t> is a ripened ovary that encloses the seeds of the developing embryo, providing it protection.</a:t>
            </a:r>
          </a:p>
          <a:p>
            <a:pPr lvl="1"/>
            <a:r>
              <a:rPr lang="en-US" dirty="0"/>
              <a:t>As the fruit matures, so do its seeds.</a:t>
            </a:r>
          </a:p>
          <a:p>
            <a:r>
              <a:rPr lang="en-US" dirty="0"/>
              <a:t>Fruits may be true fruits or accessory fruits.</a:t>
            </a:r>
          </a:p>
          <a:p>
            <a:pPr lvl="1"/>
            <a:r>
              <a:rPr lang="en-US" dirty="0"/>
              <a:t>True fruits develop from the ovary.</a:t>
            </a:r>
          </a:p>
          <a:p>
            <a:pPr lvl="1"/>
            <a:r>
              <a:rPr lang="en-US" b="1" dirty="0"/>
              <a:t>Accessory fruits</a:t>
            </a:r>
            <a:r>
              <a:rPr lang="en-US" dirty="0"/>
              <a:t> develop from other parts of the female gametophyte.</a:t>
            </a:r>
          </a:p>
          <a:p>
            <a:r>
              <a:rPr lang="en-US" dirty="0"/>
              <a:t>Many but not all fruits are sweet.</a:t>
            </a:r>
          </a:p>
          <a:p>
            <a:r>
              <a:rPr lang="en-US" dirty="0"/>
              <a:t>Fruits vary in their origin and texture.</a:t>
            </a:r>
          </a:p>
          <a:p>
            <a:pPr lvl="1"/>
            <a:r>
              <a:rPr lang="en-US" dirty="0"/>
              <a:t>Examples: blackberry tissue, tomato flesh, peanut shell, corn hull</a:t>
            </a:r>
          </a:p>
          <a:p>
            <a:endParaRPr lang="en-US" dirty="0"/>
          </a:p>
        </p:txBody>
      </p:sp>
    </p:spTree>
    <p:extLst>
      <p:ext uri="{BB962C8B-B14F-4D97-AF65-F5344CB8AC3E}">
        <p14:creationId xmlns:p14="http://schemas.microsoft.com/office/powerpoint/2010/main" val="3556951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9E3A-E1D1-674E-91EC-7346E53A1417}"/>
              </a:ext>
            </a:extLst>
          </p:cNvPr>
          <p:cNvSpPr>
            <a:spLocks noGrp="1"/>
          </p:cNvSpPr>
          <p:nvPr>
            <p:ph type="title"/>
          </p:nvPr>
        </p:nvSpPr>
        <p:spPr/>
        <p:txBody>
          <a:bodyPr/>
          <a:lstStyle/>
          <a:p>
            <a:r>
              <a:rPr lang="en-US" dirty="0"/>
              <a:t>Fruit Classification</a:t>
            </a:r>
          </a:p>
        </p:txBody>
      </p:sp>
      <p:sp>
        <p:nvSpPr>
          <p:cNvPr id="3" name="Content Placeholder 2">
            <a:extLst>
              <a:ext uri="{FF2B5EF4-FFF2-40B4-BE49-F238E27FC236}">
                <a16:creationId xmlns:a16="http://schemas.microsoft.com/office/drawing/2014/main" id="{93764DE4-1D3E-0305-3394-AB02207E8779}"/>
              </a:ext>
            </a:extLst>
          </p:cNvPr>
          <p:cNvSpPr>
            <a:spLocks noGrp="1"/>
          </p:cNvSpPr>
          <p:nvPr>
            <p:ph idx="1"/>
          </p:nvPr>
        </p:nvSpPr>
        <p:spPr>
          <a:xfrm>
            <a:off x="457200" y="1066800"/>
            <a:ext cx="8229600" cy="4968240"/>
          </a:xfrm>
        </p:spPr>
        <p:txBody>
          <a:bodyPr>
            <a:normAutofit fontScale="85000" lnSpcReduction="20000"/>
          </a:bodyPr>
          <a:lstStyle/>
          <a:p>
            <a:pPr marL="0" indent="0">
              <a:buNone/>
            </a:pPr>
            <a:r>
              <a:rPr lang="en-US" dirty="0"/>
              <a:t>Fruits may be classified as follows:</a:t>
            </a:r>
          </a:p>
          <a:p>
            <a:r>
              <a:rPr lang="en-US" dirty="0"/>
              <a:t>A fruit is a </a:t>
            </a:r>
            <a:r>
              <a:rPr lang="en-US" b="1" dirty="0"/>
              <a:t>simple fruit</a:t>
            </a:r>
            <a:r>
              <a:rPr lang="en-US" dirty="0"/>
              <a:t> if it develops from a single carpel or the fused carpels of a single ovary.</a:t>
            </a:r>
          </a:p>
          <a:p>
            <a:pPr lvl="1"/>
            <a:r>
              <a:rPr lang="en-US" dirty="0"/>
              <a:t>Examples: nuts and beans</a:t>
            </a:r>
          </a:p>
          <a:p>
            <a:r>
              <a:rPr lang="en-US" dirty="0"/>
              <a:t>An </a:t>
            </a:r>
            <a:r>
              <a:rPr lang="en-US" b="1" dirty="0"/>
              <a:t>aggregate fruit </a:t>
            </a:r>
            <a:r>
              <a:rPr lang="en-US" dirty="0"/>
              <a:t>is one that develops from more than one carpel in the same flower that fuse together.</a:t>
            </a:r>
          </a:p>
          <a:p>
            <a:pPr lvl="1"/>
            <a:r>
              <a:rPr lang="en-US" dirty="0"/>
              <a:t>Example: raspberry</a:t>
            </a:r>
          </a:p>
          <a:p>
            <a:r>
              <a:rPr lang="en-US" b="1" dirty="0"/>
              <a:t>Multiple fruit </a:t>
            </a:r>
            <a:r>
              <a:rPr lang="en-US" dirty="0"/>
              <a:t>develops from an inflorescence (flower cluster).</a:t>
            </a:r>
          </a:p>
          <a:p>
            <a:pPr lvl="1"/>
            <a:r>
              <a:rPr lang="en-US" dirty="0"/>
              <a:t>Example: pineapple</a:t>
            </a:r>
          </a:p>
          <a:p>
            <a:r>
              <a:rPr lang="en-US" b="1" dirty="0"/>
              <a:t>Accessory fruits</a:t>
            </a:r>
            <a:r>
              <a:rPr lang="en-US" dirty="0"/>
              <a:t> (false fruits) are derived from another flower part, not from the ovary.</a:t>
            </a:r>
          </a:p>
          <a:p>
            <a:pPr lvl="1"/>
            <a:r>
              <a:rPr lang="en-US" dirty="0"/>
              <a:t>Example: strawberry from receptacle</a:t>
            </a:r>
          </a:p>
          <a:p>
            <a:pPr lvl="1"/>
            <a:r>
              <a:rPr lang="en-US" dirty="0"/>
              <a:t>Example: apples and pears from hypanthium</a:t>
            </a:r>
          </a:p>
        </p:txBody>
      </p:sp>
    </p:spTree>
    <p:extLst>
      <p:ext uri="{BB962C8B-B14F-4D97-AF65-F5344CB8AC3E}">
        <p14:creationId xmlns:p14="http://schemas.microsoft.com/office/powerpoint/2010/main" val="422065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Pollination</a:t>
            </a:r>
            <a:r>
              <a:rPr lang="en-US" sz="1400" baseline="-25000" dirty="0"/>
              <a:t>2</a:t>
            </a:r>
            <a:endParaRPr lang="en-US" sz="3200" dirty="0">
              <a:solidFill>
                <a:schemeClr val="accent1"/>
              </a:solidFill>
            </a:endParaRPr>
          </a:p>
        </p:txBody>
      </p:sp>
      <p:sp>
        <p:nvSpPr>
          <p:cNvPr id="11267" name="Rectangle 3"/>
          <p:cNvSpPr>
            <a:spLocks noGrp="1"/>
          </p:cNvSpPr>
          <p:nvPr>
            <p:ph idx="1"/>
          </p:nvPr>
        </p:nvSpPr>
        <p:spPr>
          <a:xfrm>
            <a:off x="457200" y="1066800"/>
            <a:ext cx="8229600" cy="5257800"/>
          </a:xfrm>
          <a:prstGeom prst="rect">
            <a:avLst/>
          </a:prstGeom>
        </p:spPr>
        <p:txBody>
          <a:bodyPr>
            <a:normAutofit fontScale="85000" lnSpcReduction="20000"/>
          </a:bodyPr>
          <a:lstStyle/>
          <a:p>
            <a:pPr marL="0" indent="0">
              <a:buNone/>
              <a:tabLst>
                <a:tab pos="461963" algn="l"/>
              </a:tabLst>
            </a:pPr>
            <a:r>
              <a:rPr lang="en-US" i="0" dirty="0">
                <a:solidFill>
                  <a:schemeClr val="tx1"/>
                </a:solidFill>
              </a:rPr>
              <a:t>Pollination takes 2 forms:</a:t>
            </a:r>
          </a:p>
          <a:p>
            <a:pPr>
              <a:tabLst>
                <a:tab pos="461963" algn="l"/>
              </a:tabLst>
            </a:pPr>
            <a:r>
              <a:rPr lang="en-US" b="1" dirty="0">
                <a:solidFill>
                  <a:schemeClr val="tx1"/>
                </a:solidFill>
              </a:rPr>
              <a:t>Self-pollination</a:t>
            </a:r>
            <a:r>
              <a:rPr lang="en-US" dirty="0">
                <a:solidFill>
                  <a:schemeClr val="tx1"/>
                </a:solidFill>
              </a:rPr>
              <a:t> occurs when the pollen from the anther is deposited on the stigma of the same flower or another flower of the same plant.</a:t>
            </a:r>
          </a:p>
          <a:p>
            <a:pPr lvl="1">
              <a:tabLst>
                <a:tab pos="461963" algn="l"/>
              </a:tabLst>
            </a:pPr>
            <a:r>
              <a:rPr lang="en-US" dirty="0">
                <a:solidFill>
                  <a:schemeClr val="tx1"/>
                </a:solidFill>
              </a:rPr>
              <a:t>This occurs in flowers where the stamen and carpel mature at the same time and are positioned so that pollen can land on the stigma.</a:t>
            </a:r>
          </a:p>
          <a:p>
            <a:pPr lvl="1">
              <a:tabLst>
                <a:tab pos="461963" algn="l"/>
              </a:tabLst>
            </a:pPr>
            <a:r>
              <a:rPr lang="en-US" dirty="0"/>
              <a:t>This eliminates the need for the plant to provide nectar and pollen as food for pollinators.</a:t>
            </a:r>
          </a:p>
          <a:p>
            <a:pPr lvl="1">
              <a:tabLst>
                <a:tab pos="461963" algn="l"/>
              </a:tabLst>
            </a:pPr>
            <a:r>
              <a:rPr lang="en-US" dirty="0">
                <a:solidFill>
                  <a:schemeClr val="tx1"/>
                </a:solidFill>
              </a:rPr>
              <a:t>This produces plants with less genetic diversity.</a:t>
            </a:r>
          </a:p>
          <a:p>
            <a:pPr>
              <a:tabLst>
                <a:tab pos="461963" algn="l"/>
              </a:tabLst>
            </a:pPr>
            <a:r>
              <a:rPr lang="en-US" i="0" dirty="0">
                <a:solidFill>
                  <a:schemeClr val="tx1"/>
                </a:solidFill>
              </a:rPr>
              <a:t>	</a:t>
            </a:r>
            <a:r>
              <a:rPr lang="en-US" b="1" i="0" dirty="0">
                <a:solidFill>
                  <a:schemeClr val="tx1"/>
                </a:solidFill>
              </a:rPr>
              <a:t>Cross-pollination</a:t>
            </a:r>
            <a:r>
              <a:rPr lang="en-US" i="0" dirty="0">
                <a:solidFill>
                  <a:schemeClr val="tx1"/>
                </a:solidFill>
              </a:rPr>
              <a:t> (or out-crossing) is the transfer of pollen from the anther of one flower to the stigma of another flower on a different individual of the same species.</a:t>
            </a:r>
          </a:p>
          <a:p>
            <a:pPr lvl="1">
              <a:tabLst>
                <a:tab pos="461963" algn="l"/>
              </a:tabLst>
            </a:pPr>
            <a:r>
              <a:rPr lang="en-US" dirty="0"/>
              <a:t>This increases genetic diversity, promoting population survival when faced with environmental change or stress.</a:t>
            </a:r>
            <a:endParaRPr lang="en-US" dirty="0">
              <a:solidFill>
                <a:srgbClr val="0000FF"/>
              </a:solidFill>
            </a:endParaRPr>
          </a:p>
        </p:txBody>
      </p:sp>
    </p:spTree>
    <p:extLst>
      <p:ext uri="{BB962C8B-B14F-4D97-AF65-F5344CB8AC3E}">
        <p14:creationId xmlns:p14="http://schemas.microsoft.com/office/powerpoint/2010/main" val="28001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5CE-1714-B18A-7152-A5789646FBE2}"/>
              </a:ext>
            </a:extLst>
          </p:cNvPr>
          <p:cNvSpPr>
            <a:spLocks noGrp="1"/>
          </p:cNvSpPr>
          <p:nvPr>
            <p:ph type="title"/>
          </p:nvPr>
        </p:nvSpPr>
        <p:spPr/>
        <p:txBody>
          <a:bodyPr/>
          <a:lstStyle/>
          <a:p>
            <a:r>
              <a:rPr lang="en-US" dirty="0"/>
              <a:t>32.2 Figure 11</a:t>
            </a:r>
          </a:p>
        </p:txBody>
      </p:sp>
      <p:sp>
        <p:nvSpPr>
          <p:cNvPr id="4" name="TextBox 3">
            <a:extLst>
              <a:ext uri="{FF2B5EF4-FFF2-40B4-BE49-F238E27FC236}">
                <a16:creationId xmlns:a16="http://schemas.microsoft.com/office/drawing/2014/main" id="{606C0D83-9951-A974-3894-16B0847064DD}"/>
              </a:ext>
            </a:extLst>
          </p:cNvPr>
          <p:cNvSpPr txBox="1"/>
          <p:nvPr/>
        </p:nvSpPr>
        <p:spPr>
          <a:xfrm>
            <a:off x="2285999" y="5972550"/>
            <a:ext cx="4572000" cy="707886"/>
          </a:xfrm>
          <a:prstGeom prst="rect">
            <a:avLst/>
          </a:prstGeom>
          <a:noFill/>
        </p:spPr>
        <p:txBody>
          <a:bodyPr wrap="square">
            <a:spAutoFit/>
          </a:bodyPr>
          <a:lstStyle/>
          <a:p>
            <a:pPr algn="ctr"/>
            <a:r>
              <a:rPr lang="en-US" sz="1000" dirty="0"/>
              <a:t>Pixabay on Pexels. "Hazelnuts."</a:t>
            </a:r>
          </a:p>
          <a:p>
            <a:pPr algn="ctr"/>
            <a:r>
              <a:rPr lang="en-US" sz="1000" dirty="0"/>
              <a:t>Ivar Leidus on Wikimedia Commons. "Raspberry."</a:t>
            </a:r>
          </a:p>
          <a:p>
            <a:pPr algn="ctr"/>
            <a:r>
              <a:rPr lang="en-US" sz="1000" dirty="0"/>
              <a:t>George E. Koronaios on Wikimedia Commons. "Pineapple."</a:t>
            </a:r>
          </a:p>
          <a:p>
            <a:pPr algn="ctr"/>
            <a:r>
              <a:rPr lang="en-US" sz="1000" dirty="0"/>
              <a:t>Mark Stebnicki on Pexels. "Apple."</a:t>
            </a:r>
          </a:p>
        </p:txBody>
      </p:sp>
      <p:pic>
        <p:nvPicPr>
          <p:cNvPr id="8" name="Content Placeholder 5" descr="Images show examples of the main types of fruits.">
            <a:extLst>
              <a:ext uri="{FF2B5EF4-FFF2-40B4-BE49-F238E27FC236}">
                <a16:creationId xmlns:a16="http://schemas.microsoft.com/office/drawing/2014/main" id="{476CD1FA-CB61-76EF-4F61-C4EC247E5AC2}"/>
              </a:ext>
            </a:extLst>
          </p:cNvPr>
          <p:cNvPicPr>
            <a:picLocks noGrp="1" noChangeAspect="1"/>
          </p:cNvPicPr>
          <p:nvPr>
            <p:ph idx="1"/>
          </p:nvPr>
        </p:nvPicPr>
        <p:blipFill>
          <a:blip r:embed="rId3"/>
          <a:srcRect t="3666" b="54667"/>
          <a:stretch/>
        </p:blipFill>
        <p:spPr>
          <a:xfrm>
            <a:off x="13252" y="2373243"/>
            <a:ext cx="9121740" cy="2111514"/>
          </a:xfrm>
        </p:spPr>
      </p:pic>
    </p:spTree>
    <p:extLst>
      <p:ext uri="{BB962C8B-B14F-4D97-AF65-F5344CB8AC3E}">
        <p14:creationId xmlns:p14="http://schemas.microsoft.com/office/powerpoint/2010/main" val="3544291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EF00-5223-D1EF-761E-C1D3AE05B0D8}"/>
              </a:ext>
            </a:extLst>
          </p:cNvPr>
          <p:cNvSpPr>
            <a:spLocks noGrp="1"/>
          </p:cNvSpPr>
          <p:nvPr>
            <p:ph type="title"/>
          </p:nvPr>
        </p:nvSpPr>
        <p:spPr/>
        <p:txBody>
          <a:bodyPr/>
          <a:lstStyle/>
          <a:p>
            <a:r>
              <a:rPr lang="en-US" dirty="0"/>
              <a:t>Fruit Anatomy</a:t>
            </a:r>
          </a:p>
        </p:txBody>
      </p:sp>
      <p:sp>
        <p:nvSpPr>
          <p:cNvPr id="3" name="Content Placeholder 2">
            <a:extLst>
              <a:ext uri="{FF2B5EF4-FFF2-40B4-BE49-F238E27FC236}">
                <a16:creationId xmlns:a16="http://schemas.microsoft.com/office/drawing/2014/main" id="{6F7657E6-6B69-123B-7DAF-860D7E82A1D5}"/>
              </a:ext>
            </a:extLst>
          </p:cNvPr>
          <p:cNvSpPr>
            <a:spLocks noGrp="1"/>
          </p:cNvSpPr>
          <p:nvPr>
            <p:ph idx="1"/>
          </p:nvPr>
        </p:nvSpPr>
        <p:spPr>
          <a:xfrm>
            <a:off x="457200" y="1097280"/>
            <a:ext cx="8229600" cy="5151120"/>
          </a:xfrm>
        </p:spPr>
        <p:txBody>
          <a:bodyPr>
            <a:normAutofit/>
          </a:bodyPr>
          <a:lstStyle/>
          <a:p>
            <a:r>
              <a:rPr lang="en-US" dirty="0"/>
              <a:t>Fruits each have 3 parts:</a:t>
            </a:r>
          </a:p>
          <a:p>
            <a:pPr lvl="1"/>
            <a:r>
              <a:rPr lang="en-US" dirty="0"/>
              <a:t>The </a:t>
            </a:r>
            <a:r>
              <a:rPr lang="en-US" b="1" dirty="0"/>
              <a:t>exocarp</a:t>
            </a:r>
            <a:r>
              <a:rPr lang="en-US" dirty="0"/>
              <a:t> (the outermost skin or covering)</a:t>
            </a:r>
          </a:p>
          <a:p>
            <a:pPr lvl="1"/>
            <a:r>
              <a:rPr lang="en-US" dirty="0"/>
              <a:t>The </a:t>
            </a:r>
            <a:r>
              <a:rPr lang="en-US" b="1" dirty="0"/>
              <a:t>mesocarp</a:t>
            </a:r>
            <a:r>
              <a:rPr lang="en-US" dirty="0"/>
              <a:t> (the middle part of the fruit)</a:t>
            </a:r>
          </a:p>
          <a:p>
            <a:pPr lvl="1"/>
            <a:r>
              <a:rPr lang="en-US" dirty="0"/>
              <a:t>The </a:t>
            </a:r>
            <a:r>
              <a:rPr lang="en-US" b="1" dirty="0"/>
              <a:t>endocarp</a:t>
            </a:r>
            <a:r>
              <a:rPr lang="en-US" dirty="0"/>
              <a:t> (the middle part of the fruit)</a:t>
            </a:r>
          </a:p>
          <a:p>
            <a:r>
              <a:rPr lang="en-US" dirty="0"/>
              <a:t>The pericarp are all 3 of these together.</a:t>
            </a:r>
          </a:p>
          <a:p>
            <a:r>
              <a:rPr lang="en-US" dirty="0"/>
              <a:t>In most fruits, the mesocarp is the edible part, but the endocarp is instead in others like almonds.</a:t>
            </a:r>
          </a:p>
          <a:p>
            <a:r>
              <a:rPr lang="en-US" dirty="0"/>
              <a:t>In many fruits, 2 or 3 of these parts are fused and indistinguishable at maturity.</a:t>
            </a:r>
          </a:p>
          <a:p>
            <a:r>
              <a:rPr lang="en-US" dirty="0"/>
              <a:t>Fruits can be dry or fleshy.</a:t>
            </a:r>
          </a:p>
        </p:txBody>
      </p:sp>
    </p:spTree>
    <p:extLst>
      <p:ext uri="{BB962C8B-B14F-4D97-AF65-F5344CB8AC3E}">
        <p14:creationId xmlns:p14="http://schemas.microsoft.com/office/powerpoint/2010/main" val="3942575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EF00-5223-D1EF-761E-C1D3AE05B0D8}"/>
              </a:ext>
            </a:extLst>
          </p:cNvPr>
          <p:cNvSpPr>
            <a:spLocks noGrp="1"/>
          </p:cNvSpPr>
          <p:nvPr>
            <p:ph type="title"/>
          </p:nvPr>
        </p:nvSpPr>
        <p:spPr/>
        <p:txBody>
          <a:bodyPr/>
          <a:lstStyle/>
          <a:p>
            <a:r>
              <a:rPr lang="en-US" dirty="0"/>
              <a:t>Seed Release from Fruits</a:t>
            </a:r>
          </a:p>
        </p:txBody>
      </p:sp>
      <p:sp>
        <p:nvSpPr>
          <p:cNvPr id="3" name="Content Placeholder 2">
            <a:extLst>
              <a:ext uri="{FF2B5EF4-FFF2-40B4-BE49-F238E27FC236}">
                <a16:creationId xmlns:a16="http://schemas.microsoft.com/office/drawing/2014/main" id="{6F7657E6-6B69-123B-7DAF-860D7E82A1D5}"/>
              </a:ext>
            </a:extLst>
          </p:cNvPr>
          <p:cNvSpPr>
            <a:spLocks noGrp="1"/>
          </p:cNvSpPr>
          <p:nvPr>
            <p:ph idx="1"/>
          </p:nvPr>
        </p:nvSpPr>
        <p:spPr>
          <a:xfrm>
            <a:off x="457200" y="1097280"/>
            <a:ext cx="8229600" cy="5151120"/>
          </a:xfrm>
        </p:spPr>
        <p:txBody>
          <a:bodyPr>
            <a:normAutofit/>
          </a:bodyPr>
          <a:lstStyle/>
          <a:p>
            <a:pPr marL="0" indent="0">
              <a:buNone/>
            </a:pPr>
            <a:r>
              <a:rPr lang="en-US" sz="2400" dirty="0"/>
              <a:t>Fruits can be divided based upon their seed release strategy.</a:t>
            </a:r>
          </a:p>
          <a:p>
            <a:r>
              <a:rPr lang="en-US" sz="2400" dirty="0"/>
              <a:t>Dehiscent fruits (such as peas) release their seeds.</a:t>
            </a:r>
          </a:p>
          <a:p>
            <a:r>
              <a:rPr lang="en-US" sz="2400" dirty="0"/>
              <a:t>Indehiscent fruits (such as peaches) rely on decay for seed release.</a:t>
            </a:r>
          </a:p>
        </p:txBody>
      </p:sp>
      <p:sp>
        <p:nvSpPr>
          <p:cNvPr id="5" name="TextBox 4">
            <a:extLst>
              <a:ext uri="{FF2B5EF4-FFF2-40B4-BE49-F238E27FC236}">
                <a16:creationId xmlns:a16="http://schemas.microsoft.com/office/drawing/2014/main" id="{56E52EEE-6782-E777-3AD8-D4D3589D8C05}"/>
              </a:ext>
            </a:extLst>
          </p:cNvPr>
          <p:cNvSpPr txBox="1"/>
          <p:nvPr/>
        </p:nvSpPr>
        <p:spPr>
          <a:xfrm>
            <a:off x="3924469" y="2960885"/>
            <a:ext cx="1295059" cy="307777"/>
          </a:xfrm>
          <a:prstGeom prst="rect">
            <a:avLst/>
          </a:prstGeom>
          <a:noFill/>
        </p:spPr>
        <p:txBody>
          <a:bodyPr wrap="square" rtlCol="0">
            <a:spAutoFit/>
          </a:bodyPr>
          <a:lstStyle/>
          <a:p>
            <a:r>
              <a:rPr lang="en-US" sz="1400" b="1" dirty="0"/>
              <a:t>32.2 Figure 12</a:t>
            </a:r>
          </a:p>
        </p:txBody>
      </p:sp>
      <p:pic>
        <p:nvPicPr>
          <p:cNvPr id="6" name="Content Placeholder 4" descr="Two images: (a) shows a dehiscent fruit; (b) shows a indehiscent fruit.">
            <a:extLst>
              <a:ext uri="{FF2B5EF4-FFF2-40B4-BE49-F238E27FC236}">
                <a16:creationId xmlns:a16="http://schemas.microsoft.com/office/drawing/2014/main" id="{95DA55EA-76F1-9F1E-D8A6-3308C1C993FA}"/>
              </a:ext>
            </a:extLst>
          </p:cNvPr>
          <p:cNvPicPr>
            <a:picLocks noChangeAspect="1"/>
          </p:cNvPicPr>
          <p:nvPr/>
        </p:nvPicPr>
        <p:blipFill>
          <a:blip r:embed="rId2"/>
          <a:srcRect l="926" t="3668" r="926" b="34666"/>
          <a:stretch/>
        </p:blipFill>
        <p:spPr>
          <a:xfrm>
            <a:off x="1181099" y="3268662"/>
            <a:ext cx="6781800" cy="2367232"/>
          </a:xfrm>
          <a:prstGeom prst="rect">
            <a:avLst/>
          </a:prstGeom>
        </p:spPr>
      </p:pic>
      <p:sp>
        <p:nvSpPr>
          <p:cNvPr id="7" name="TextBox 6">
            <a:extLst>
              <a:ext uri="{FF2B5EF4-FFF2-40B4-BE49-F238E27FC236}">
                <a16:creationId xmlns:a16="http://schemas.microsoft.com/office/drawing/2014/main" id="{F07929DF-6C44-110B-4B96-0C1A72E29FF2}"/>
              </a:ext>
            </a:extLst>
          </p:cNvPr>
          <p:cNvSpPr txBox="1"/>
          <p:nvPr/>
        </p:nvSpPr>
        <p:spPr>
          <a:xfrm>
            <a:off x="2285999" y="5620399"/>
            <a:ext cx="4572000" cy="400110"/>
          </a:xfrm>
          <a:prstGeom prst="rect">
            <a:avLst/>
          </a:prstGeom>
          <a:noFill/>
        </p:spPr>
        <p:txBody>
          <a:bodyPr wrap="square">
            <a:spAutoFit/>
          </a:bodyPr>
          <a:lstStyle/>
          <a:p>
            <a:pPr algn="ctr"/>
            <a:r>
              <a:rPr lang="en-US" sz="1000" dirty="0"/>
              <a:t>Maja Dumat on Wikimedia Commons. "Peas."</a:t>
            </a:r>
          </a:p>
          <a:p>
            <a:pPr algn="ctr"/>
            <a:r>
              <a:rPr lang="en-US" sz="1000" dirty="0"/>
              <a:t>Daderot on Wikimedia Commons. "Peaches."</a:t>
            </a:r>
          </a:p>
        </p:txBody>
      </p:sp>
    </p:spTree>
    <p:extLst>
      <p:ext uri="{BB962C8B-B14F-4D97-AF65-F5344CB8AC3E}">
        <p14:creationId xmlns:p14="http://schemas.microsoft.com/office/powerpoint/2010/main" val="371137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4BF6-6102-C848-C649-6BB7E6F0AFFD}"/>
              </a:ext>
            </a:extLst>
          </p:cNvPr>
          <p:cNvSpPr>
            <a:spLocks noGrp="1"/>
          </p:cNvSpPr>
          <p:nvPr>
            <p:ph type="title"/>
          </p:nvPr>
        </p:nvSpPr>
        <p:spPr/>
        <p:txBody>
          <a:bodyPr/>
          <a:lstStyle/>
          <a:p>
            <a:r>
              <a:rPr lang="en-US" dirty="0"/>
              <a:t>Seed Dispersal: Wind</a:t>
            </a:r>
          </a:p>
        </p:txBody>
      </p:sp>
      <p:sp>
        <p:nvSpPr>
          <p:cNvPr id="3" name="Content Placeholder 2">
            <a:extLst>
              <a:ext uri="{FF2B5EF4-FFF2-40B4-BE49-F238E27FC236}">
                <a16:creationId xmlns:a16="http://schemas.microsoft.com/office/drawing/2014/main" id="{401ACBE6-0183-3B03-8C86-D14915F3EE15}"/>
              </a:ext>
            </a:extLst>
          </p:cNvPr>
          <p:cNvSpPr>
            <a:spLocks noGrp="1"/>
          </p:cNvSpPr>
          <p:nvPr>
            <p:ph idx="1"/>
          </p:nvPr>
        </p:nvSpPr>
        <p:spPr>
          <a:xfrm>
            <a:off x="457200" y="990600"/>
            <a:ext cx="8229600" cy="2438400"/>
          </a:xfrm>
        </p:spPr>
        <p:txBody>
          <a:bodyPr>
            <a:normAutofit fontScale="92500" lnSpcReduction="10000"/>
          </a:bodyPr>
          <a:lstStyle/>
          <a:p>
            <a:r>
              <a:rPr lang="en-US" sz="2200" dirty="0"/>
              <a:t>Some fruits have built-in mechanisms so that they can disperse by themselves.</a:t>
            </a:r>
          </a:p>
          <a:p>
            <a:r>
              <a:rPr lang="en-US" sz="2200" dirty="0"/>
              <a:t>Some fruits that require wind for dispersal have modifications:</a:t>
            </a:r>
          </a:p>
          <a:p>
            <a:pPr lvl="1"/>
            <a:r>
              <a:rPr lang="en-US" sz="2200" dirty="0"/>
              <a:t>They are lightweight.</a:t>
            </a:r>
          </a:p>
          <a:p>
            <a:pPr lvl="1"/>
            <a:r>
              <a:rPr lang="en-US" sz="2200" dirty="0"/>
              <a:t>They may have winglike appendages.</a:t>
            </a:r>
          </a:p>
          <a:p>
            <a:pPr lvl="1"/>
            <a:r>
              <a:rPr lang="en-US" sz="2200" dirty="0"/>
              <a:t>Some have a parachute-like structure to keep them afloat.</a:t>
            </a:r>
          </a:p>
          <a:p>
            <a:pPr lvl="1"/>
            <a:r>
              <a:rPr lang="en-US" sz="2200" dirty="0"/>
              <a:t>Example: dandelion</a:t>
            </a:r>
          </a:p>
        </p:txBody>
      </p:sp>
      <p:sp>
        <p:nvSpPr>
          <p:cNvPr id="5" name="TextBox 4">
            <a:extLst>
              <a:ext uri="{FF2B5EF4-FFF2-40B4-BE49-F238E27FC236}">
                <a16:creationId xmlns:a16="http://schemas.microsoft.com/office/drawing/2014/main" id="{6A1ADE5B-7A55-5825-81C8-07049669B2E1}"/>
              </a:ext>
            </a:extLst>
          </p:cNvPr>
          <p:cNvSpPr txBox="1"/>
          <p:nvPr/>
        </p:nvSpPr>
        <p:spPr>
          <a:xfrm>
            <a:off x="3924470" y="3137172"/>
            <a:ext cx="1295059" cy="307777"/>
          </a:xfrm>
          <a:prstGeom prst="rect">
            <a:avLst/>
          </a:prstGeom>
          <a:noFill/>
        </p:spPr>
        <p:txBody>
          <a:bodyPr wrap="square" rtlCol="0">
            <a:spAutoFit/>
          </a:bodyPr>
          <a:lstStyle/>
          <a:p>
            <a:r>
              <a:rPr lang="en-US" sz="1400" b="1" dirty="0"/>
              <a:t>32.2 Figure 13</a:t>
            </a:r>
          </a:p>
        </p:txBody>
      </p:sp>
      <p:pic>
        <p:nvPicPr>
          <p:cNvPr id="6" name="Content Placeholder 4" descr="Three images of examples of seed dispersal.">
            <a:extLst>
              <a:ext uri="{FF2B5EF4-FFF2-40B4-BE49-F238E27FC236}">
                <a16:creationId xmlns:a16="http://schemas.microsoft.com/office/drawing/2014/main" id="{1DB1C2DB-2766-F31F-E2E4-4719A546E466}"/>
              </a:ext>
            </a:extLst>
          </p:cNvPr>
          <p:cNvPicPr>
            <a:picLocks noChangeAspect="1"/>
          </p:cNvPicPr>
          <p:nvPr/>
        </p:nvPicPr>
        <p:blipFill>
          <a:blip r:embed="rId2"/>
          <a:srcRect t="3666" b="36334"/>
          <a:stretch/>
        </p:blipFill>
        <p:spPr>
          <a:xfrm>
            <a:off x="990599" y="3486426"/>
            <a:ext cx="7162800" cy="2387600"/>
          </a:xfrm>
          <a:prstGeom prst="rect">
            <a:avLst/>
          </a:prstGeom>
        </p:spPr>
      </p:pic>
      <p:sp>
        <p:nvSpPr>
          <p:cNvPr id="7" name="TextBox 6">
            <a:extLst>
              <a:ext uri="{FF2B5EF4-FFF2-40B4-BE49-F238E27FC236}">
                <a16:creationId xmlns:a16="http://schemas.microsoft.com/office/drawing/2014/main" id="{18601388-1579-CC8F-C88D-13224730BFDA}"/>
              </a:ext>
            </a:extLst>
          </p:cNvPr>
          <p:cNvSpPr txBox="1"/>
          <p:nvPr/>
        </p:nvSpPr>
        <p:spPr>
          <a:xfrm>
            <a:off x="2285999" y="6096000"/>
            <a:ext cx="4572000" cy="400110"/>
          </a:xfrm>
          <a:prstGeom prst="rect">
            <a:avLst/>
          </a:prstGeom>
          <a:noFill/>
        </p:spPr>
        <p:txBody>
          <a:bodyPr wrap="square">
            <a:spAutoFit/>
          </a:bodyPr>
          <a:lstStyle/>
          <a:p>
            <a:pPr algn="ctr"/>
            <a:r>
              <a:rPr lang="en-US" sz="1000" dirty="0"/>
              <a:t>Avenue on Wikimedia Commons. "Dandelion seeds."</a:t>
            </a:r>
          </a:p>
          <a:p>
            <a:pPr algn="ctr"/>
            <a:r>
              <a:rPr lang="en-US" sz="1000" dirty="0"/>
              <a:t>Ivar Leidus on Wikimedia Commons. "Acorn."</a:t>
            </a:r>
          </a:p>
        </p:txBody>
      </p:sp>
    </p:spTree>
    <p:extLst>
      <p:ext uri="{BB962C8B-B14F-4D97-AF65-F5344CB8AC3E}">
        <p14:creationId xmlns:p14="http://schemas.microsoft.com/office/powerpoint/2010/main" val="644224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4BF6-6102-C848-C649-6BB7E6F0AFFD}"/>
              </a:ext>
            </a:extLst>
          </p:cNvPr>
          <p:cNvSpPr>
            <a:spLocks noGrp="1"/>
          </p:cNvSpPr>
          <p:nvPr>
            <p:ph type="title"/>
          </p:nvPr>
        </p:nvSpPr>
        <p:spPr/>
        <p:txBody>
          <a:bodyPr/>
          <a:lstStyle/>
          <a:p>
            <a:r>
              <a:rPr lang="en-US" dirty="0"/>
              <a:t>Seed Dispersal: Animals</a:t>
            </a:r>
          </a:p>
        </p:txBody>
      </p:sp>
      <p:sp>
        <p:nvSpPr>
          <p:cNvPr id="3" name="Content Placeholder 2">
            <a:extLst>
              <a:ext uri="{FF2B5EF4-FFF2-40B4-BE49-F238E27FC236}">
                <a16:creationId xmlns:a16="http://schemas.microsoft.com/office/drawing/2014/main" id="{401ACBE6-0183-3B03-8C86-D14915F3EE15}"/>
              </a:ext>
            </a:extLst>
          </p:cNvPr>
          <p:cNvSpPr>
            <a:spLocks noGrp="1"/>
          </p:cNvSpPr>
          <p:nvPr>
            <p:ph idx="1"/>
          </p:nvPr>
        </p:nvSpPr>
        <p:spPr>
          <a:xfrm>
            <a:off x="457200" y="990600"/>
            <a:ext cx="8229600" cy="4998720"/>
          </a:xfrm>
        </p:spPr>
        <p:txBody>
          <a:bodyPr>
            <a:normAutofit fontScale="92500" lnSpcReduction="10000"/>
          </a:bodyPr>
          <a:lstStyle/>
          <a:p>
            <a:r>
              <a:rPr lang="en-US" dirty="0"/>
              <a:t>Some fruits require animals for dispersal.</a:t>
            </a:r>
          </a:p>
          <a:p>
            <a:pPr lvl="1"/>
            <a:r>
              <a:rPr lang="en-US" dirty="0"/>
              <a:t>Animals and birds eat fruits, and the undigested seeds are excreted in their droppings some distance away.</a:t>
            </a:r>
          </a:p>
          <a:p>
            <a:pPr lvl="1"/>
            <a:r>
              <a:rPr lang="en-US" dirty="0"/>
              <a:t>Some animals bury seeds for later use, and these can germinate if the squirrel does not find its stash.</a:t>
            </a:r>
          </a:p>
          <a:p>
            <a:pPr lvl="1"/>
            <a:r>
              <a:rPr lang="en-US" dirty="0"/>
              <a:t>Some fruits, like cocklebur, have hooks or sticky features to stick to animal coats and be transported.</a:t>
            </a:r>
          </a:p>
          <a:p>
            <a:pPr lvl="1"/>
            <a:r>
              <a:rPr lang="en-US" dirty="0"/>
              <a:t>Humans carry fruits to new places and throw away the inedible part with the seeds.</a:t>
            </a:r>
          </a:p>
          <a:p>
            <a:r>
              <a:rPr lang="en-US" dirty="0"/>
              <a:t>Seed dormancy allows for dispersal through time, waiting for the proper conditions for germination.</a:t>
            </a:r>
          </a:p>
          <a:p>
            <a:endParaRPr lang="en-US" dirty="0"/>
          </a:p>
        </p:txBody>
      </p:sp>
    </p:spTree>
    <p:extLst>
      <p:ext uri="{BB962C8B-B14F-4D97-AF65-F5344CB8AC3E}">
        <p14:creationId xmlns:p14="http://schemas.microsoft.com/office/powerpoint/2010/main" val="3934890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5C5F-A838-D3DD-CBA6-4CE549B73F6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290FDE3-C376-EE80-D451-A6F2B4C2D334}"/>
              </a:ext>
            </a:extLst>
          </p:cNvPr>
          <p:cNvSpPr>
            <a:spLocks noGrp="1"/>
          </p:cNvSpPr>
          <p:nvPr>
            <p:ph idx="1"/>
          </p:nvPr>
        </p:nvSpPr>
        <p:spPr>
          <a:xfrm>
            <a:off x="457200" y="1097280"/>
            <a:ext cx="8229600" cy="5074920"/>
          </a:xfrm>
        </p:spPr>
        <p:txBody>
          <a:bodyPr>
            <a:normAutofit fontScale="70000" lnSpcReduction="20000"/>
          </a:bodyPr>
          <a:lstStyle/>
          <a:p>
            <a:r>
              <a:rPr lang="en-US" dirty="0"/>
              <a:t>Pollination is the transfer of pollen to a flower's stigma and is required for fertilization.</a:t>
            </a:r>
          </a:p>
          <a:p>
            <a:pPr lvl="1"/>
            <a:r>
              <a:rPr lang="en-US" dirty="0"/>
              <a:t>In gymnosperms, pollen is transferred from a male to a female cone.</a:t>
            </a:r>
          </a:p>
          <a:p>
            <a:pPr lvl="1"/>
            <a:r>
              <a:rPr lang="en-US" dirty="0"/>
              <a:t>Self-pollination is pollen transfer to the stigma of the same flower or another flower on the same plant.</a:t>
            </a:r>
          </a:p>
          <a:p>
            <a:pPr lvl="1"/>
            <a:r>
              <a:rPr lang="en-US" dirty="0"/>
              <a:t>Cross-pollination is pollen transfer from one plant to another, requires pollinating agents, and increases genetic diversity.</a:t>
            </a:r>
          </a:p>
          <a:p>
            <a:r>
              <a:rPr lang="en-US" dirty="0"/>
              <a:t>After the pollen lands on the stigma, the tube cell forms the pollen tube (extending into the ovule sac) through which the generative nucleus migrates.</a:t>
            </a:r>
          </a:p>
          <a:p>
            <a:pPr lvl="1"/>
            <a:r>
              <a:rPr lang="en-US" dirty="0"/>
              <a:t>The generative nucleus divides into 2 sperm cells.</a:t>
            </a:r>
          </a:p>
          <a:p>
            <a:pPr lvl="1"/>
            <a:r>
              <a:rPr lang="en-US" dirty="0"/>
              <a:t>Through double fertilization, 1 sperm fertilizes the egg to form the zygote, while the other fuses with the polar nuclei to form the triploid endosperm.</a:t>
            </a:r>
          </a:p>
          <a:p>
            <a:r>
              <a:rPr lang="en-US" dirty="0"/>
              <a:t>After fertilization, the zygote divides to form the embryo, the fertilized ovule forms the seed, and the ovary becomes the fruit.</a:t>
            </a:r>
          </a:p>
          <a:p>
            <a:r>
              <a:rPr lang="en-US" dirty="0"/>
              <a:t>Seed germination occurs under favorable conditions to give rise to the diploid sporophyte.</a:t>
            </a:r>
          </a:p>
        </p:txBody>
      </p:sp>
    </p:spTree>
    <p:extLst>
      <p:ext uri="{BB962C8B-B14F-4D97-AF65-F5344CB8AC3E}">
        <p14:creationId xmlns:p14="http://schemas.microsoft.com/office/powerpoint/2010/main" val="2828803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81F8-1DFD-4826-2E9C-B5BD602285FF}"/>
              </a:ext>
            </a:extLst>
          </p:cNvPr>
          <p:cNvSpPr>
            <a:spLocks noGrp="1"/>
          </p:cNvSpPr>
          <p:nvPr>
            <p:ph type="title"/>
          </p:nvPr>
        </p:nvSpPr>
        <p:spPr/>
        <p:txBody>
          <a:bodyPr/>
          <a:lstStyle/>
          <a:p>
            <a:r>
              <a:rPr lang="en-US" dirty="0"/>
              <a:t>Some Plants Cannot Self-Pollinate</a:t>
            </a:r>
            <a:r>
              <a:rPr lang="en-US" sz="1400" baseline="-25000" dirty="0"/>
              <a:t>1</a:t>
            </a:r>
            <a:endParaRPr lang="en-US" dirty="0"/>
          </a:p>
        </p:txBody>
      </p:sp>
      <p:sp>
        <p:nvSpPr>
          <p:cNvPr id="3" name="Content Placeholder 2">
            <a:extLst>
              <a:ext uri="{FF2B5EF4-FFF2-40B4-BE49-F238E27FC236}">
                <a16:creationId xmlns:a16="http://schemas.microsoft.com/office/drawing/2014/main" id="{C4A98BED-FB4C-D10F-8EF0-EE4B879217D4}"/>
              </a:ext>
            </a:extLst>
          </p:cNvPr>
          <p:cNvSpPr>
            <a:spLocks noGrp="1"/>
          </p:cNvSpPr>
          <p:nvPr>
            <p:ph idx="1"/>
          </p:nvPr>
        </p:nvSpPr>
        <p:spPr>
          <a:xfrm>
            <a:off x="457200" y="1097280"/>
            <a:ext cx="8229600" cy="4922520"/>
          </a:xfrm>
        </p:spPr>
        <p:txBody>
          <a:bodyPr>
            <a:normAutofit fontScale="92500" lnSpcReduction="10000"/>
          </a:bodyPr>
          <a:lstStyle/>
          <a:p>
            <a:pPr marL="0" indent="0">
              <a:buNone/>
            </a:pPr>
            <a:r>
              <a:rPr lang="en-US" dirty="0"/>
              <a:t>Because cross-pollination allows more genetic diversity, some plants have evolved strategies to avoid self-pollination.</a:t>
            </a:r>
          </a:p>
          <a:p>
            <a:r>
              <a:rPr lang="en-US" dirty="0"/>
              <a:t>The pollen and ovary mature at different times.</a:t>
            </a:r>
          </a:p>
          <a:p>
            <a:r>
              <a:rPr lang="en-US" dirty="0"/>
              <a:t>The plant has physical features to prevent self-pollination.</a:t>
            </a:r>
          </a:p>
          <a:p>
            <a:pPr lvl="1"/>
            <a:r>
              <a:rPr lang="en-US" dirty="0"/>
              <a:t>Primroses show heterostyly, having 2 flower types that differ in anther and stigma length.</a:t>
            </a:r>
          </a:p>
          <a:p>
            <a:pPr lvl="1"/>
            <a:r>
              <a:rPr lang="en-US" dirty="0"/>
              <a:t>Cucumbers have male and female flowers located on different parts of the plant.</a:t>
            </a:r>
          </a:p>
          <a:p>
            <a:pPr lvl="1"/>
            <a:r>
              <a:rPr lang="en-US" dirty="0"/>
              <a:t>Dioecious plants produce male and female flowers on different plants.</a:t>
            </a:r>
          </a:p>
        </p:txBody>
      </p:sp>
    </p:spTree>
    <p:extLst>
      <p:ext uri="{BB962C8B-B14F-4D97-AF65-F5344CB8AC3E}">
        <p14:creationId xmlns:p14="http://schemas.microsoft.com/office/powerpoint/2010/main" val="4138074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A3DB-A6F7-7D2E-F482-46BE1B1F388B}"/>
              </a:ext>
            </a:extLst>
          </p:cNvPr>
          <p:cNvSpPr>
            <a:spLocks noGrp="1"/>
          </p:cNvSpPr>
          <p:nvPr>
            <p:ph type="title"/>
          </p:nvPr>
        </p:nvSpPr>
        <p:spPr/>
        <p:txBody>
          <a:bodyPr/>
          <a:lstStyle/>
          <a:p>
            <a:r>
              <a:rPr lang="en-US" dirty="0"/>
              <a:t>Cross-Pollinating Plants Require Pollinators</a:t>
            </a:r>
          </a:p>
        </p:txBody>
      </p:sp>
      <p:sp>
        <p:nvSpPr>
          <p:cNvPr id="3" name="Content Placeholder 2">
            <a:extLst>
              <a:ext uri="{FF2B5EF4-FFF2-40B4-BE49-F238E27FC236}">
                <a16:creationId xmlns:a16="http://schemas.microsoft.com/office/drawing/2014/main" id="{083AC176-D608-1C76-C270-8BF8594F28BA}"/>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Cross-pollinating plants depend on pollinators to transfer pollen.</a:t>
            </a:r>
          </a:p>
          <a:p>
            <a:r>
              <a:rPr lang="en-US" dirty="0"/>
              <a:t>Biotic (living) pollinators:</a:t>
            </a:r>
          </a:p>
          <a:p>
            <a:pPr lvl="1"/>
            <a:r>
              <a:rPr lang="en-US" dirty="0"/>
              <a:t>Insects (bees, flies, butterflies)</a:t>
            </a:r>
          </a:p>
          <a:p>
            <a:pPr lvl="1"/>
            <a:r>
              <a:rPr lang="en-US" dirty="0"/>
              <a:t>Bats</a:t>
            </a:r>
          </a:p>
          <a:p>
            <a:pPr lvl="1"/>
            <a:r>
              <a:rPr lang="en-US" dirty="0"/>
              <a:t>Birds</a:t>
            </a:r>
          </a:p>
          <a:p>
            <a:pPr lvl="1"/>
            <a:r>
              <a:rPr lang="en-US" dirty="0"/>
              <a:t>Other animals</a:t>
            </a:r>
          </a:p>
          <a:p>
            <a:r>
              <a:rPr lang="en-US" dirty="0"/>
              <a:t>Abiotic (nonliving) agents of pollination:</a:t>
            </a:r>
          </a:p>
          <a:p>
            <a:pPr lvl="1"/>
            <a:r>
              <a:rPr lang="en-US" dirty="0"/>
              <a:t>Wind</a:t>
            </a:r>
          </a:p>
          <a:p>
            <a:pPr lvl="1"/>
            <a:r>
              <a:rPr lang="en-US" dirty="0"/>
              <a:t>Water</a:t>
            </a:r>
          </a:p>
        </p:txBody>
      </p:sp>
    </p:spTree>
    <p:extLst>
      <p:ext uri="{BB962C8B-B14F-4D97-AF65-F5344CB8AC3E}">
        <p14:creationId xmlns:p14="http://schemas.microsoft.com/office/powerpoint/2010/main" val="4188731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97280"/>
            <a:ext cx="8229600" cy="4846320"/>
          </a:xfrm>
        </p:spPr>
        <p:txBody>
          <a:bodyPr>
            <a:normAutofit fontScale="92500" lnSpcReduction="10000"/>
          </a:bodyPr>
          <a:lstStyle/>
          <a:p>
            <a:r>
              <a:rPr lang="en-US" dirty="0"/>
              <a:t>Incompatibility Genes in Flowers</a:t>
            </a:r>
          </a:p>
          <a:p>
            <a:pPr marL="457200" indent="-457200">
              <a:buFont typeface="Arial" panose="020B0604020202020204" pitchFamily="34" charset="0"/>
              <a:buChar char="•"/>
            </a:pPr>
            <a:r>
              <a:rPr lang="en-US" dirty="0"/>
              <a:t>Incompatibility genes in angiosperms prevent pollen from germinating or growing into the stigma of a flower.</a:t>
            </a:r>
          </a:p>
          <a:p>
            <a:pPr marL="457200" indent="-457200">
              <a:buFont typeface="Arial" panose="020B0604020202020204" pitchFamily="34" charset="0"/>
              <a:buChar char="•"/>
            </a:pPr>
            <a:r>
              <a:rPr lang="en-US" dirty="0"/>
              <a:t>Self-incompatibility is controlled by the S (sterility) locus.</a:t>
            </a:r>
          </a:p>
          <a:p>
            <a:pPr marL="1200150" lvl="1" indent="-457200">
              <a:buFont typeface="Arial" panose="020B0604020202020204" pitchFamily="34" charset="0"/>
              <a:buChar char="•"/>
            </a:pPr>
            <a:r>
              <a:rPr lang="en-US" dirty="0">
                <a:solidFill>
                  <a:schemeClr val="bg1"/>
                </a:solidFill>
              </a:rPr>
              <a:t>In some plants like cabbage, pollen is rejected at the surface of the stigma, and unwanted pollen does not germinate.</a:t>
            </a:r>
          </a:p>
          <a:p>
            <a:pPr marL="1200150" lvl="1" indent="-457200">
              <a:buFont typeface="Arial" panose="020B0604020202020204" pitchFamily="34" charset="0"/>
              <a:buChar char="•"/>
            </a:pPr>
            <a:r>
              <a:rPr lang="en-US" dirty="0">
                <a:solidFill>
                  <a:schemeClr val="bg1"/>
                </a:solidFill>
              </a:rPr>
              <a:t>In other plants, pollen tube germination stops after growing 1/3 the style's length, leading to pollen tube death by apoptosis or pollen tube RNA degradation via an S-locus-encoded ribonuclease.</a:t>
            </a:r>
          </a:p>
          <a:p>
            <a:pPr marL="457200" indent="-457200">
              <a:buFont typeface="Arial" panose="020B0604020202020204" pitchFamily="34" charset="0"/>
              <a:buChar char="•"/>
            </a:pPr>
            <a:r>
              <a:rPr lang="en-US" dirty="0"/>
              <a:t>Understanding this is important for plant breeders.</a:t>
            </a:r>
            <a:endParaRPr lang="en-US" dirty="0">
              <a:solidFill>
                <a:schemeClr val="bg1"/>
              </a:solidFill>
            </a:endParaRPr>
          </a:p>
        </p:txBody>
      </p:sp>
    </p:spTree>
    <p:extLst>
      <p:ext uri="{BB962C8B-B14F-4D97-AF65-F5344CB8AC3E}">
        <p14:creationId xmlns:p14="http://schemas.microsoft.com/office/powerpoint/2010/main" val="1146028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BC80-2133-DDAC-C563-2B507803EC53}"/>
              </a:ext>
            </a:extLst>
          </p:cNvPr>
          <p:cNvSpPr>
            <a:spLocks noGrp="1"/>
          </p:cNvSpPr>
          <p:nvPr>
            <p:ph type="title"/>
          </p:nvPr>
        </p:nvSpPr>
        <p:spPr/>
        <p:txBody>
          <a:bodyPr/>
          <a:lstStyle/>
          <a:p>
            <a:r>
              <a:rPr lang="en-US" dirty="0"/>
              <a:t>Bees Are a Very Important Pollinator</a:t>
            </a:r>
            <a:r>
              <a:rPr lang="en-US" sz="1400" baseline="-25000" dirty="0"/>
              <a:t>1</a:t>
            </a:r>
            <a:endParaRPr lang="en-US" dirty="0"/>
          </a:p>
        </p:txBody>
      </p:sp>
      <p:sp>
        <p:nvSpPr>
          <p:cNvPr id="3" name="Content Placeholder 2">
            <a:extLst>
              <a:ext uri="{FF2B5EF4-FFF2-40B4-BE49-F238E27FC236}">
                <a16:creationId xmlns:a16="http://schemas.microsoft.com/office/drawing/2014/main" id="{36B87023-51D7-C108-400C-A49EEF05E7C2}"/>
              </a:ext>
            </a:extLst>
          </p:cNvPr>
          <p:cNvSpPr>
            <a:spLocks noGrp="1"/>
          </p:cNvSpPr>
          <p:nvPr>
            <p:ph idx="1"/>
          </p:nvPr>
        </p:nvSpPr>
        <p:spPr>
          <a:xfrm>
            <a:off x="457200" y="990599"/>
            <a:ext cx="4191000" cy="4956607"/>
          </a:xfrm>
        </p:spPr>
        <p:txBody>
          <a:bodyPr>
            <a:normAutofit fontScale="92500" lnSpcReduction="10000"/>
          </a:bodyPr>
          <a:lstStyle/>
          <a:p>
            <a:r>
              <a:rPr lang="en-US" sz="2400" dirty="0"/>
              <a:t>Bees are the most important pollinator of many garden plants and most commercial fruit trees.</a:t>
            </a:r>
          </a:p>
          <a:p>
            <a:r>
              <a:rPr lang="en-US" sz="2400" dirty="0"/>
              <a:t>Bumblebees and honeybees are the most common species.</a:t>
            </a:r>
          </a:p>
          <a:p>
            <a:r>
              <a:rPr lang="en-US" sz="2400" dirty="0"/>
              <a:t>Because bees cannot see the color red, bee-pollinated flowers are usually blue, yellow, or other colors.</a:t>
            </a:r>
          </a:p>
          <a:p>
            <a:r>
              <a:rPr lang="en-US" sz="2400" dirty="0"/>
              <a:t>Bees collect energy-rich nectar or pollen for their own energy needs.</a:t>
            </a:r>
          </a:p>
          <a:p>
            <a:pPr lvl="1"/>
            <a:r>
              <a:rPr lang="en-US" sz="2400" dirty="0"/>
              <a:t>Nectar provides energy.</a:t>
            </a:r>
          </a:p>
          <a:p>
            <a:pPr lvl="1"/>
            <a:r>
              <a:rPr lang="en-US" sz="2400" dirty="0"/>
              <a:t>Pollen provides protein.</a:t>
            </a:r>
          </a:p>
        </p:txBody>
      </p:sp>
      <p:sp>
        <p:nvSpPr>
          <p:cNvPr id="5" name="TextBox 4">
            <a:extLst>
              <a:ext uri="{FF2B5EF4-FFF2-40B4-BE49-F238E27FC236}">
                <a16:creationId xmlns:a16="http://schemas.microsoft.com/office/drawing/2014/main" id="{8B4AF2C7-5BB4-9844-0634-FB359915B736}"/>
              </a:ext>
            </a:extLst>
          </p:cNvPr>
          <p:cNvSpPr txBox="1"/>
          <p:nvPr/>
        </p:nvSpPr>
        <p:spPr>
          <a:xfrm>
            <a:off x="5715000" y="1676400"/>
            <a:ext cx="2133600" cy="307777"/>
          </a:xfrm>
          <a:prstGeom prst="rect">
            <a:avLst/>
          </a:prstGeom>
          <a:noFill/>
        </p:spPr>
        <p:txBody>
          <a:bodyPr wrap="square" rtlCol="0">
            <a:spAutoFit/>
          </a:bodyPr>
          <a:lstStyle/>
          <a:p>
            <a:pPr algn="ctr"/>
            <a:r>
              <a:rPr lang="en-US" sz="1400" b="1" dirty="0"/>
              <a:t>32.2 Figure 1</a:t>
            </a:r>
          </a:p>
        </p:txBody>
      </p:sp>
      <p:pic>
        <p:nvPicPr>
          <p:cNvPr id="6" name="Content Placeholder 4" descr="A photograph shows a bee on a flower.">
            <a:extLst>
              <a:ext uri="{FF2B5EF4-FFF2-40B4-BE49-F238E27FC236}">
                <a16:creationId xmlns:a16="http://schemas.microsoft.com/office/drawing/2014/main" id="{B946C3A2-C2D8-C808-D4C6-1668C24B1F37}"/>
              </a:ext>
            </a:extLst>
          </p:cNvPr>
          <p:cNvPicPr>
            <a:picLocks noChangeAspect="1"/>
          </p:cNvPicPr>
          <p:nvPr/>
        </p:nvPicPr>
        <p:blipFill>
          <a:blip r:embed="rId2"/>
          <a:srcRect l="2778" t="5333" r="2778" b="4666"/>
          <a:stretch/>
        </p:blipFill>
        <p:spPr>
          <a:xfrm>
            <a:off x="4766733" y="2062700"/>
            <a:ext cx="4030134" cy="2133601"/>
          </a:xfrm>
          <a:prstGeom prst="rect">
            <a:avLst/>
          </a:prstGeom>
        </p:spPr>
      </p:pic>
      <p:sp>
        <p:nvSpPr>
          <p:cNvPr id="7" name="TextBox 6">
            <a:extLst>
              <a:ext uri="{FF2B5EF4-FFF2-40B4-BE49-F238E27FC236}">
                <a16:creationId xmlns:a16="http://schemas.microsoft.com/office/drawing/2014/main" id="{D2C38E01-375A-A561-A478-48E598063E45}"/>
              </a:ext>
            </a:extLst>
          </p:cNvPr>
          <p:cNvSpPr txBox="1"/>
          <p:nvPr/>
        </p:nvSpPr>
        <p:spPr>
          <a:xfrm>
            <a:off x="5981700" y="4227116"/>
            <a:ext cx="1600200" cy="246221"/>
          </a:xfrm>
          <a:prstGeom prst="rect">
            <a:avLst/>
          </a:prstGeom>
          <a:noFill/>
        </p:spPr>
        <p:txBody>
          <a:bodyPr wrap="square">
            <a:spAutoFit/>
          </a:bodyPr>
          <a:lstStyle/>
          <a:p>
            <a:pPr algn="ctr"/>
            <a:r>
              <a:rPr lang="en-US" sz="1000" dirty="0"/>
              <a:t>kie-ker on Pixabay. "Bee."</a:t>
            </a:r>
          </a:p>
        </p:txBody>
      </p:sp>
    </p:spTree>
    <p:extLst>
      <p:ext uri="{BB962C8B-B14F-4D97-AF65-F5344CB8AC3E}">
        <p14:creationId xmlns:p14="http://schemas.microsoft.com/office/powerpoint/2010/main" val="309194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BC80-2133-DDAC-C563-2B507803EC53}"/>
              </a:ext>
            </a:extLst>
          </p:cNvPr>
          <p:cNvSpPr>
            <a:spLocks noGrp="1"/>
          </p:cNvSpPr>
          <p:nvPr>
            <p:ph type="title"/>
          </p:nvPr>
        </p:nvSpPr>
        <p:spPr/>
        <p:txBody>
          <a:bodyPr/>
          <a:lstStyle/>
          <a:p>
            <a:r>
              <a:rPr lang="en-US" dirty="0"/>
              <a:t>Bees Are a Very Important Pollinator</a:t>
            </a:r>
            <a:r>
              <a:rPr lang="en-US" sz="1400" baseline="-25000" dirty="0"/>
              <a:t>2</a:t>
            </a:r>
            <a:endParaRPr lang="en-US" dirty="0"/>
          </a:p>
        </p:txBody>
      </p:sp>
      <p:sp>
        <p:nvSpPr>
          <p:cNvPr id="3" name="Content Placeholder 2">
            <a:extLst>
              <a:ext uri="{FF2B5EF4-FFF2-40B4-BE49-F238E27FC236}">
                <a16:creationId xmlns:a16="http://schemas.microsoft.com/office/drawing/2014/main" id="{36B87023-51D7-C108-400C-A49EEF05E7C2}"/>
              </a:ext>
            </a:extLst>
          </p:cNvPr>
          <p:cNvSpPr>
            <a:spLocks noGrp="1"/>
          </p:cNvSpPr>
          <p:nvPr>
            <p:ph idx="1"/>
          </p:nvPr>
        </p:nvSpPr>
        <p:spPr>
          <a:xfrm>
            <a:off x="457200" y="1097280"/>
            <a:ext cx="8229600" cy="4922520"/>
          </a:xfrm>
        </p:spPr>
        <p:txBody>
          <a:bodyPr>
            <a:normAutofit fontScale="92500" lnSpcReduction="20000"/>
          </a:bodyPr>
          <a:lstStyle/>
          <a:p>
            <a:r>
              <a:rPr lang="en-US" dirty="0"/>
              <a:t>Bees visit flowers that:</a:t>
            </a:r>
          </a:p>
          <a:p>
            <a:pPr lvl="1"/>
            <a:r>
              <a:rPr lang="en-US" dirty="0"/>
              <a:t>Are open during the day</a:t>
            </a:r>
          </a:p>
          <a:p>
            <a:pPr lvl="1"/>
            <a:r>
              <a:rPr lang="en-US" dirty="0"/>
              <a:t>Are brightly colored</a:t>
            </a:r>
          </a:p>
          <a:p>
            <a:pPr lvl="1"/>
            <a:r>
              <a:rPr lang="en-US" dirty="0"/>
              <a:t>Have a strong aroma/scent</a:t>
            </a:r>
          </a:p>
          <a:p>
            <a:pPr lvl="1"/>
            <a:r>
              <a:rPr lang="en-US" dirty="0"/>
              <a:t>Have a tubular shape</a:t>
            </a:r>
          </a:p>
          <a:p>
            <a:pPr lvl="1"/>
            <a:r>
              <a:rPr lang="en-US" dirty="0"/>
              <a:t>Have </a:t>
            </a:r>
            <a:r>
              <a:rPr lang="en-US" b="1" dirty="0"/>
              <a:t>nectar guides</a:t>
            </a:r>
            <a:r>
              <a:rPr lang="en-US" dirty="0"/>
              <a:t>, regions on the flower petals visible only to bees and not humans that guide bees to the flower's petal where pollination is more efficient</a:t>
            </a:r>
          </a:p>
          <a:p>
            <a:r>
              <a:rPr lang="en-US" dirty="0"/>
              <a:t>Pollen sticks to the bees' fuzzy hair and is transferred when a bee visits another flower</a:t>
            </a:r>
          </a:p>
          <a:p>
            <a:r>
              <a:rPr lang="en-US" dirty="0"/>
              <a:t>Declines in the honeybee population could be devastating to commercial fruit growers.</a:t>
            </a:r>
          </a:p>
        </p:txBody>
      </p:sp>
    </p:spTree>
    <p:extLst>
      <p:ext uri="{BB962C8B-B14F-4D97-AF65-F5344CB8AC3E}">
        <p14:creationId xmlns:p14="http://schemas.microsoft.com/office/powerpoint/2010/main" val="394144284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4655</TotalTime>
  <Words>3753</Words>
  <Application>Microsoft Office PowerPoint</Application>
  <PresentationFormat>On-screen Show (4:3)</PresentationFormat>
  <Paragraphs>331</Paragraphs>
  <Slides>46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Aptos</vt:lpstr>
      <vt:lpstr>Open Sans</vt:lpstr>
      <vt:lpstr>Office Theme</vt:lpstr>
      <vt:lpstr>Lesson 32.2</vt:lpstr>
      <vt:lpstr>Objectives</vt:lpstr>
      <vt:lpstr>Pollination1</vt:lpstr>
      <vt:lpstr>Pollination2</vt:lpstr>
      <vt:lpstr>Some Plants Cannot Self-Pollinate1</vt:lpstr>
      <vt:lpstr>Cross-Pollinating Plants Require Pollinators</vt:lpstr>
      <vt:lpstr>Science and You</vt:lpstr>
      <vt:lpstr>Bees Are a Very Important Pollinator1</vt:lpstr>
      <vt:lpstr>Bees Are a Very Important Pollinator2</vt:lpstr>
      <vt:lpstr>Other Insects are Pollinators Too</vt:lpstr>
      <vt:lpstr>32.2 Figure 2</vt:lpstr>
      <vt:lpstr>Bats Are Important Pollinators in Some Environments</vt:lpstr>
      <vt:lpstr>Small Birds Are Important Pollinators</vt:lpstr>
      <vt:lpstr>32.2 Figure 3</vt:lpstr>
      <vt:lpstr>Wind Is an Important Pollinator </vt:lpstr>
      <vt:lpstr>32.2 Figure 4</vt:lpstr>
      <vt:lpstr>32.2 Figure 5</vt:lpstr>
      <vt:lpstr>Even Water Can Be a Pollinator</vt:lpstr>
      <vt:lpstr>Evolution Connection</vt:lpstr>
      <vt:lpstr>32.2 Figure 6</vt:lpstr>
      <vt:lpstr>Double Fertilization1</vt:lpstr>
      <vt:lpstr>Double Fertilization2</vt:lpstr>
      <vt:lpstr>32.2 Figure 7</vt:lpstr>
      <vt:lpstr>Early Embryo Development After Fertilization1</vt:lpstr>
      <vt:lpstr>Early Embryo Development After Fertilization2</vt:lpstr>
      <vt:lpstr>32.2 Figure 8</vt:lpstr>
      <vt:lpstr>Seed Development</vt:lpstr>
      <vt:lpstr>Think It Through</vt:lpstr>
      <vt:lpstr>Food Storage in Monocot Seeds</vt:lpstr>
      <vt:lpstr>Food Storage in Dicot Seeds</vt:lpstr>
      <vt:lpstr>Seed and Embryo Anatomy</vt:lpstr>
      <vt:lpstr>Dicot Seed Germination</vt:lpstr>
      <vt:lpstr>Monocot Seed Germination</vt:lpstr>
      <vt:lpstr>32.2 Figure 10</vt:lpstr>
      <vt:lpstr>Seed Dormancy</vt:lpstr>
      <vt:lpstr>Vernalization, Heat Treatment, and Scarification</vt:lpstr>
      <vt:lpstr>Effects of Seed Size and Light on Germination</vt:lpstr>
      <vt:lpstr>Fruit Development</vt:lpstr>
      <vt:lpstr>Fruit Classification</vt:lpstr>
      <vt:lpstr>32.2 Figure 11</vt:lpstr>
      <vt:lpstr>Fruit Anatomy</vt:lpstr>
      <vt:lpstr>Seed Release from Fruits</vt:lpstr>
      <vt:lpstr>Seed Dispersal: Wind</vt:lpstr>
      <vt:lpstr>Seed Dispersal: Animals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187</cp:revision>
  <dcterms:created xsi:type="dcterms:W3CDTF">2013-04-26T14:43:13Z</dcterms:created>
  <dcterms:modified xsi:type="dcterms:W3CDTF">2024-10-22T16:30:05Z</dcterms:modified>
</cp:coreProperties>
</file>