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8"/>
  </p:notesMasterIdLst>
  <p:handoutMasterIdLst>
    <p:handoutMasterId r:id="rId29"/>
  </p:handoutMasterIdLst>
  <p:sldIdLst>
    <p:sldId id="272" r:id="rId2"/>
    <p:sldId id="264" r:id="rId3"/>
    <p:sldId id="265" r:id="rId4"/>
    <p:sldId id="277" r:id="rId5"/>
    <p:sldId id="267" r:id="rId6"/>
    <p:sldId id="278" r:id="rId7"/>
    <p:sldId id="271"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93" r:id="rId23"/>
    <p:sldId id="294" r:id="rId24"/>
    <p:sldId id="295" r:id="rId25"/>
    <p:sldId id="274" r:id="rId26"/>
    <p:sldId id="296" r:id="rId27"/>
  </p:sldIdLst>
  <p:sldSz cx="9144000" cy="6858000" type="screen4x3"/>
  <p:notesSz cx="6858000" cy="9144000"/>
  <p:embeddedFontLst>
    <p:embeddedFont>
      <p:font typeface="Century Gothic" panose="020B050202020202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97" autoAdjust="0"/>
    <p:restoredTop sz="86385" autoAdjust="0"/>
  </p:normalViewPr>
  <p:slideViewPr>
    <p:cSldViewPr>
      <p:cViewPr varScale="1">
        <p:scale>
          <a:sx n="95" d="100"/>
          <a:sy n="95" d="100"/>
        </p:scale>
        <p:origin x="2256" y="114"/>
      </p:cViewPr>
      <p:guideLst>
        <p:guide orient="horz" pos="2160"/>
        <p:guide pos="2880"/>
      </p:guideLst>
    </p:cSldViewPr>
  </p:slideViewPr>
  <p:outlineViewPr>
    <p:cViewPr>
      <p:scale>
        <a:sx n="33" d="100"/>
        <a:sy n="33" d="100"/>
      </p:scale>
      <p:origin x="0" y="-7458"/>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10/22/2024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10/22/2024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32.3 Figure 1: Different types of stems allow for asexual reproduction. (a) The corm of a garlic plant looks similar to (b) a tulip bulb, but the corm is solid tissue, while the bulb consists of layers of modified leaves that surround an underground stem. Both corms and bulbs can self-propagate, giving rise to new plants. (c) Ginger forms masses of stems called rhizomes that can give rise to multiple plants. (d) Potato plants form fleshy stem tubers. Each eye in the stem tuber can give rise to a new plant. (e) Strawberry plants form stolons—stems that grow at the soil surface or just below ground—and can give rise to new plants.</a:t>
            </a:r>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133635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32.3 Figure 2: A stolon, or runner, is a stem that runs along the ground. At the nodes, it forms adventitious roots and buds that grow into a new plant.</a:t>
            </a:r>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2168785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32.3 Figure 3: Grafting is an artificial method of asexual reproduction used to produce plants with favorable stem characteristics and favorable root characteristics. The stem of the plant to be grafted is known as the scion, and the root is called the stock.</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4170357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32.3 Figure 7: The bristlecone pine, shown here in the Ancient Bristlecone Pine Forest in the White Mountains of eastern California, has been known to live for 4,500 years.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1826596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32.3 Figure 8: </a:t>
            </a:r>
            <a:r>
              <a:rPr lang="en-US" i="1" dirty="0"/>
              <a:t>Arabidopsis</a:t>
            </a:r>
            <a:r>
              <a:rPr lang="en-US" dirty="0"/>
              <a:t> plants are annuals, completing their life cycle in a single year.</a:t>
            </a:r>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1836321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dirty="0"/>
          </a:p>
        </p:txBody>
      </p:sp>
    </p:spTree>
    <p:extLst>
      <p:ext uri="{BB962C8B-B14F-4D97-AF65-F5344CB8AC3E}">
        <p14:creationId xmlns:p14="http://schemas.microsoft.com/office/powerpoint/2010/main" val="18739411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2512049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32.3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Asexual Reproduction and Plant Propagation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6F329-6F83-97CA-293F-CFD475FD3985}"/>
              </a:ext>
            </a:extLst>
          </p:cNvPr>
          <p:cNvSpPr>
            <a:spLocks noGrp="1"/>
          </p:cNvSpPr>
          <p:nvPr>
            <p:ph type="title"/>
          </p:nvPr>
        </p:nvSpPr>
        <p:spPr/>
        <p:txBody>
          <a:bodyPr/>
          <a:lstStyle/>
          <a:p>
            <a:r>
              <a:rPr lang="en-US" dirty="0"/>
              <a:t>Artificial Methods of Asexual Reproduction</a:t>
            </a:r>
          </a:p>
        </p:txBody>
      </p:sp>
      <p:sp>
        <p:nvSpPr>
          <p:cNvPr id="3" name="Content Placeholder 2">
            <a:extLst>
              <a:ext uri="{FF2B5EF4-FFF2-40B4-BE49-F238E27FC236}">
                <a16:creationId xmlns:a16="http://schemas.microsoft.com/office/drawing/2014/main" id="{8EE8626C-0667-2985-D474-B96B68AE6615}"/>
              </a:ext>
            </a:extLst>
          </p:cNvPr>
          <p:cNvSpPr>
            <a:spLocks noGrp="1"/>
          </p:cNvSpPr>
          <p:nvPr>
            <p:ph idx="1"/>
          </p:nvPr>
        </p:nvSpPr>
        <p:spPr/>
        <p:txBody>
          <a:bodyPr/>
          <a:lstStyle/>
          <a:p>
            <a:r>
              <a:rPr lang="en-US" dirty="0"/>
              <a:t>These methods are used to give rise to new, sometimes novel, plants.</a:t>
            </a:r>
          </a:p>
          <a:p>
            <a:r>
              <a:rPr lang="en-US" dirty="0"/>
              <a:t>These include:</a:t>
            </a:r>
          </a:p>
          <a:p>
            <a:pPr lvl="1"/>
            <a:r>
              <a:rPr lang="en-US" dirty="0"/>
              <a:t>Grafting</a:t>
            </a:r>
          </a:p>
          <a:p>
            <a:pPr lvl="1"/>
            <a:r>
              <a:rPr lang="en-US" dirty="0"/>
              <a:t>Cutting</a:t>
            </a:r>
          </a:p>
          <a:p>
            <a:pPr lvl="1"/>
            <a:r>
              <a:rPr lang="en-US" dirty="0"/>
              <a:t>Layering</a:t>
            </a:r>
          </a:p>
          <a:p>
            <a:pPr lvl="1"/>
            <a:r>
              <a:rPr lang="en-US" dirty="0"/>
              <a:t>Micropropagation</a:t>
            </a:r>
          </a:p>
        </p:txBody>
      </p:sp>
    </p:spTree>
    <p:extLst>
      <p:ext uri="{BB962C8B-B14F-4D97-AF65-F5344CB8AC3E}">
        <p14:creationId xmlns:p14="http://schemas.microsoft.com/office/powerpoint/2010/main" val="2273187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C901F-E02B-EBED-B2EA-2CA05FE4AEB7}"/>
              </a:ext>
            </a:extLst>
          </p:cNvPr>
          <p:cNvSpPr>
            <a:spLocks noGrp="1"/>
          </p:cNvSpPr>
          <p:nvPr>
            <p:ph type="title"/>
          </p:nvPr>
        </p:nvSpPr>
        <p:spPr/>
        <p:txBody>
          <a:bodyPr/>
          <a:lstStyle/>
          <a:p>
            <a:r>
              <a:rPr lang="en-US" dirty="0"/>
              <a:t>Artificial Methods: Grafting</a:t>
            </a:r>
          </a:p>
        </p:txBody>
      </p:sp>
      <p:sp>
        <p:nvSpPr>
          <p:cNvPr id="3" name="Content Placeholder 2">
            <a:extLst>
              <a:ext uri="{FF2B5EF4-FFF2-40B4-BE49-F238E27FC236}">
                <a16:creationId xmlns:a16="http://schemas.microsoft.com/office/drawing/2014/main" id="{C1F942F7-2D9B-0B76-84D7-8EA157AEE0B6}"/>
              </a:ext>
            </a:extLst>
          </p:cNvPr>
          <p:cNvSpPr>
            <a:spLocks noGrp="1"/>
          </p:cNvSpPr>
          <p:nvPr>
            <p:ph idx="1"/>
          </p:nvPr>
        </p:nvSpPr>
        <p:spPr>
          <a:xfrm>
            <a:off x="457200" y="1097280"/>
            <a:ext cx="8229600" cy="4754880"/>
          </a:xfrm>
        </p:spPr>
        <p:txBody>
          <a:bodyPr>
            <a:normAutofit lnSpcReduction="10000"/>
          </a:bodyPr>
          <a:lstStyle/>
          <a:p>
            <a:pPr marL="0" indent="0">
              <a:buNone/>
            </a:pPr>
            <a:r>
              <a:rPr lang="en-US" dirty="0"/>
              <a:t>In </a:t>
            </a:r>
            <a:r>
              <a:rPr lang="en-US" b="1" dirty="0"/>
              <a:t>grafting</a:t>
            </a:r>
            <a:r>
              <a:rPr lang="en-US" dirty="0"/>
              <a:t>, 2 plant species are used.</a:t>
            </a:r>
          </a:p>
          <a:p>
            <a:r>
              <a:rPr lang="en-US" dirty="0"/>
              <a:t>Part of the desirable plant's stem (called the </a:t>
            </a:r>
            <a:r>
              <a:rPr lang="en-US" b="1" dirty="0"/>
              <a:t>scion</a:t>
            </a:r>
            <a:r>
              <a:rPr lang="en-US" dirty="0"/>
              <a:t>) is grafted onto a rooted plant (called the stock).</a:t>
            </a:r>
          </a:p>
          <a:p>
            <a:r>
              <a:rPr lang="en-US" dirty="0"/>
              <a:t>Both are cut at an oblique angle and held together so that the vascular systems grow and fuse to form a graft.</a:t>
            </a:r>
          </a:p>
          <a:p>
            <a:r>
              <a:rPr lang="en-US" dirty="0"/>
              <a:t>After a while, the scion will form shoots and bear flowers and fruits.</a:t>
            </a:r>
          </a:p>
          <a:p>
            <a:r>
              <a:rPr lang="en-US" dirty="0"/>
              <a:t>This is widely used in viticulture and the citrus industry, grafting varieties onto root stock with disease resistance.</a:t>
            </a:r>
          </a:p>
        </p:txBody>
      </p:sp>
    </p:spTree>
    <p:extLst>
      <p:ext uri="{BB962C8B-B14F-4D97-AF65-F5344CB8AC3E}">
        <p14:creationId xmlns:p14="http://schemas.microsoft.com/office/powerpoint/2010/main" val="2333758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32.3 Figure 3</a:t>
            </a:r>
            <a:endParaRPr lang="en-US" sz="3200" dirty="0">
              <a:solidFill>
                <a:schemeClr val="accent1"/>
              </a:solidFill>
            </a:endParaRPr>
          </a:p>
        </p:txBody>
      </p:sp>
      <p:pic>
        <p:nvPicPr>
          <p:cNvPr id="5" name="Content Placeholder 5" descr="An illustration demonstrates grafting.">
            <a:extLst>
              <a:ext uri="{FF2B5EF4-FFF2-40B4-BE49-F238E27FC236}">
                <a16:creationId xmlns:a16="http://schemas.microsoft.com/office/drawing/2014/main" id="{F5CC636F-95AF-89D0-89A4-95761FB55426}"/>
              </a:ext>
            </a:extLst>
          </p:cNvPr>
          <p:cNvPicPr>
            <a:picLocks noGrp="1" noChangeAspect="1"/>
          </p:cNvPicPr>
          <p:nvPr>
            <p:ph idx="1"/>
          </p:nvPr>
        </p:nvPicPr>
        <p:blipFill>
          <a:blip r:embed="rId3"/>
          <a:srcRect l="12963" t="3667" r="12963" b="1333"/>
          <a:stretch/>
        </p:blipFill>
        <p:spPr>
          <a:xfrm>
            <a:off x="1363579" y="1295400"/>
            <a:ext cx="6416842" cy="4572000"/>
          </a:xfrm>
        </p:spPr>
      </p:pic>
    </p:spTree>
    <p:extLst>
      <p:ext uri="{BB962C8B-B14F-4D97-AF65-F5344CB8AC3E}">
        <p14:creationId xmlns:p14="http://schemas.microsoft.com/office/powerpoint/2010/main" val="691286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6531C-C4CE-77B0-ACD6-F6B552EAA494}"/>
              </a:ext>
            </a:extLst>
          </p:cNvPr>
          <p:cNvSpPr>
            <a:spLocks noGrp="1"/>
          </p:cNvSpPr>
          <p:nvPr>
            <p:ph type="title"/>
          </p:nvPr>
        </p:nvSpPr>
        <p:spPr/>
        <p:txBody>
          <a:bodyPr/>
          <a:lstStyle/>
          <a:p>
            <a:r>
              <a:rPr lang="en-US" dirty="0"/>
              <a:t>Artificial Methods: Cutting</a:t>
            </a:r>
          </a:p>
        </p:txBody>
      </p:sp>
      <p:sp>
        <p:nvSpPr>
          <p:cNvPr id="3" name="Content Placeholder 2">
            <a:extLst>
              <a:ext uri="{FF2B5EF4-FFF2-40B4-BE49-F238E27FC236}">
                <a16:creationId xmlns:a16="http://schemas.microsoft.com/office/drawing/2014/main" id="{9D75E5D9-C617-D0B1-A9B8-3834801F7FFE}"/>
              </a:ext>
            </a:extLst>
          </p:cNvPr>
          <p:cNvSpPr>
            <a:spLocks noGrp="1"/>
          </p:cNvSpPr>
          <p:nvPr>
            <p:ph idx="1"/>
          </p:nvPr>
        </p:nvSpPr>
        <p:spPr>
          <a:xfrm>
            <a:off x="457200" y="990600"/>
            <a:ext cx="3886200" cy="4754880"/>
          </a:xfrm>
        </p:spPr>
        <p:txBody>
          <a:bodyPr>
            <a:normAutofit/>
          </a:bodyPr>
          <a:lstStyle/>
          <a:p>
            <a:pPr marL="0" indent="0">
              <a:buNone/>
            </a:pPr>
            <a:r>
              <a:rPr lang="en-US" dirty="0"/>
              <a:t>A </a:t>
            </a:r>
            <a:r>
              <a:rPr lang="en-US" b="1" dirty="0"/>
              <a:t>cutting</a:t>
            </a:r>
            <a:r>
              <a:rPr lang="en-US" dirty="0"/>
              <a:t> is when a portion of the stem that contains nodes and internodes is placed in moist soil or water and allowed to root.</a:t>
            </a:r>
          </a:p>
          <a:p>
            <a:r>
              <a:rPr lang="en-US" dirty="0"/>
              <a:t>Examples:</a:t>
            </a:r>
          </a:p>
          <a:p>
            <a:pPr lvl="1"/>
            <a:r>
              <a:rPr lang="en-US" dirty="0"/>
              <a:t>Coleus</a:t>
            </a:r>
          </a:p>
          <a:p>
            <a:pPr lvl="1"/>
            <a:r>
              <a:rPr lang="en-US" dirty="0"/>
              <a:t>Money plant</a:t>
            </a:r>
          </a:p>
          <a:p>
            <a:pPr lvl="1"/>
            <a:r>
              <a:rPr lang="en-US" dirty="0"/>
              <a:t>African violet</a:t>
            </a:r>
          </a:p>
        </p:txBody>
      </p:sp>
      <p:sp>
        <p:nvSpPr>
          <p:cNvPr id="5" name="TextBox 4">
            <a:extLst>
              <a:ext uri="{FF2B5EF4-FFF2-40B4-BE49-F238E27FC236}">
                <a16:creationId xmlns:a16="http://schemas.microsoft.com/office/drawing/2014/main" id="{1922FEC5-DAED-DCA8-4D40-F4C0251FCD76}"/>
              </a:ext>
            </a:extLst>
          </p:cNvPr>
          <p:cNvSpPr txBox="1"/>
          <p:nvPr/>
        </p:nvSpPr>
        <p:spPr>
          <a:xfrm>
            <a:off x="5410200" y="990600"/>
            <a:ext cx="2514600" cy="307777"/>
          </a:xfrm>
          <a:prstGeom prst="rect">
            <a:avLst/>
          </a:prstGeom>
          <a:noFill/>
        </p:spPr>
        <p:txBody>
          <a:bodyPr wrap="square" rtlCol="0">
            <a:spAutoFit/>
          </a:bodyPr>
          <a:lstStyle/>
          <a:p>
            <a:pPr algn="ctr"/>
            <a:r>
              <a:rPr lang="en-US" sz="1400" b="1" dirty="0"/>
              <a:t>32.3 Figure 4</a:t>
            </a:r>
          </a:p>
        </p:txBody>
      </p:sp>
      <p:pic>
        <p:nvPicPr>
          <p:cNvPr id="6" name="Content Placeholder 4" descr="A photograph shows two plants growing out of water bottles on a counter.">
            <a:extLst>
              <a:ext uri="{FF2B5EF4-FFF2-40B4-BE49-F238E27FC236}">
                <a16:creationId xmlns:a16="http://schemas.microsoft.com/office/drawing/2014/main" id="{01B66B62-7EB1-2289-CCE1-6A6DA586DDF6}"/>
              </a:ext>
            </a:extLst>
          </p:cNvPr>
          <p:cNvPicPr>
            <a:picLocks noChangeAspect="1"/>
          </p:cNvPicPr>
          <p:nvPr/>
        </p:nvPicPr>
        <p:blipFill>
          <a:blip r:embed="rId2"/>
          <a:srcRect l="30555" t="5667" r="30556" b="5578"/>
          <a:stretch/>
        </p:blipFill>
        <p:spPr>
          <a:xfrm>
            <a:off x="4953000" y="1284350"/>
            <a:ext cx="3429000" cy="4347747"/>
          </a:xfrm>
          <a:prstGeom prst="rect">
            <a:avLst/>
          </a:prstGeom>
        </p:spPr>
      </p:pic>
      <p:sp>
        <p:nvSpPr>
          <p:cNvPr id="7" name="TextBox 6">
            <a:extLst>
              <a:ext uri="{FF2B5EF4-FFF2-40B4-BE49-F238E27FC236}">
                <a16:creationId xmlns:a16="http://schemas.microsoft.com/office/drawing/2014/main" id="{12DCC852-3035-5796-0A14-2F8A7047176F}"/>
              </a:ext>
            </a:extLst>
          </p:cNvPr>
          <p:cNvSpPr txBox="1"/>
          <p:nvPr/>
        </p:nvSpPr>
        <p:spPr>
          <a:xfrm>
            <a:off x="4381500" y="5798234"/>
            <a:ext cx="4572000" cy="246221"/>
          </a:xfrm>
          <a:prstGeom prst="rect">
            <a:avLst/>
          </a:prstGeom>
          <a:noFill/>
        </p:spPr>
        <p:txBody>
          <a:bodyPr wrap="square">
            <a:spAutoFit/>
          </a:bodyPr>
          <a:lstStyle/>
          <a:p>
            <a:pPr algn="ctr"/>
            <a:r>
              <a:rPr lang="en-US" sz="1000" dirty="0"/>
              <a:t>Dr. Chinchu C. on Wikimedia Commons. "Money plants."</a:t>
            </a:r>
          </a:p>
        </p:txBody>
      </p:sp>
    </p:spTree>
    <p:extLst>
      <p:ext uri="{BB962C8B-B14F-4D97-AF65-F5344CB8AC3E}">
        <p14:creationId xmlns:p14="http://schemas.microsoft.com/office/powerpoint/2010/main" val="2251602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DD27C-A901-E799-ED98-5175F735F319}"/>
              </a:ext>
            </a:extLst>
          </p:cNvPr>
          <p:cNvSpPr>
            <a:spLocks noGrp="1"/>
          </p:cNvSpPr>
          <p:nvPr>
            <p:ph type="title"/>
          </p:nvPr>
        </p:nvSpPr>
        <p:spPr>
          <a:xfrm>
            <a:off x="457200" y="304800"/>
            <a:ext cx="8229600" cy="914400"/>
          </a:xfrm>
        </p:spPr>
        <p:txBody>
          <a:bodyPr/>
          <a:lstStyle/>
          <a:p>
            <a:r>
              <a:rPr lang="en-US" dirty="0"/>
              <a:t>Artificial Methods: Layering</a:t>
            </a:r>
            <a:r>
              <a:rPr lang="en-US" sz="1400" baseline="-25000" dirty="0"/>
              <a:t>1</a:t>
            </a:r>
            <a:endParaRPr lang="en-US" dirty="0"/>
          </a:p>
        </p:txBody>
      </p:sp>
      <p:sp>
        <p:nvSpPr>
          <p:cNvPr id="3" name="Content Placeholder 2">
            <a:extLst>
              <a:ext uri="{FF2B5EF4-FFF2-40B4-BE49-F238E27FC236}">
                <a16:creationId xmlns:a16="http://schemas.microsoft.com/office/drawing/2014/main" id="{14CC9AE1-F057-E8A0-1F3A-A48E3000FE5A}"/>
              </a:ext>
            </a:extLst>
          </p:cNvPr>
          <p:cNvSpPr>
            <a:spLocks noGrp="1"/>
          </p:cNvSpPr>
          <p:nvPr>
            <p:ph idx="1"/>
          </p:nvPr>
        </p:nvSpPr>
        <p:spPr>
          <a:xfrm>
            <a:off x="457200" y="1097280"/>
            <a:ext cx="3124200" cy="4754880"/>
          </a:xfrm>
        </p:spPr>
        <p:txBody>
          <a:bodyPr>
            <a:normAutofit/>
          </a:bodyPr>
          <a:lstStyle/>
          <a:p>
            <a:pPr marL="0" indent="0">
              <a:buNone/>
            </a:pPr>
            <a:r>
              <a:rPr lang="en-US" b="1" dirty="0"/>
              <a:t>Layering</a:t>
            </a:r>
            <a:r>
              <a:rPr lang="en-US" dirty="0"/>
              <a:t> is when a stem attached to a plant is bent and covered with soil.</a:t>
            </a:r>
          </a:p>
          <a:p>
            <a:r>
              <a:rPr lang="en-US" dirty="0"/>
              <a:t>Young stems are easily bent without injury.</a:t>
            </a:r>
          </a:p>
          <a:p>
            <a:r>
              <a:rPr lang="en-US" dirty="0"/>
              <a:t>Examples: jasmine and bougainvillea</a:t>
            </a:r>
          </a:p>
        </p:txBody>
      </p:sp>
      <p:sp>
        <p:nvSpPr>
          <p:cNvPr id="5" name="TextBox 4">
            <a:extLst>
              <a:ext uri="{FF2B5EF4-FFF2-40B4-BE49-F238E27FC236}">
                <a16:creationId xmlns:a16="http://schemas.microsoft.com/office/drawing/2014/main" id="{DEBF37C8-19F3-C40C-EB82-1DD376B3CA5F}"/>
              </a:ext>
            </a:extLst>
          </p:cNvPr>
          <p:cNvSpPr txBox="1"/>
          <p:nvPr/>
        </p:nvSpPr>
        <p:spPr>
          <a:xfrm>
            <a:off x="4996744" y="1407548"/>
            <a:ext cx="2514600" cy="307777"/>
          </a:xfrm>
          <a:prstGeom prst="rect">
            <a:avLst/>
          </a:prstGeom>
          <a:noFill/>
        </p:spPr>
        <p:txBody>
          <a:bodyPr wrap="square" rtlCol="0">
            <a:spAutoFit/>
          </a:bodyPr>
          <a:lstStyle/>
          <a:p>
            <a:pPr algn="ctr"/>
            <a:r>
              <a:rPr lang="en-US" sz="1400" b="1" dirty="0"/>
              <a:t>32.3 Figure 5</a:t>
            </a:r>
          </a:p>
        </p:txBody>
      </p:sp>
      <p:pic>
        <p:nvPicPr>
          <p:cNvPr id="6" name="Content Placeholder 5" descr="An illustration shows a plant growing up from the soil. The top part of the plant is bent over and buried in the soil until that sprouts roots.">
            <a:extLst>
              <a:ext uri="{FF2B5EF4-FFF2-40B4-BE49-F238E27FC236}">
                <a16:creationId xmlns:a16="http://schemas.microsoft.com/office/drawing/2014/main" id="{E971087F-6720-0720-1BAF-F0E276A81240}"/>
              </a:ext>
            </a:extLst>
          </p:cNvPr>
          <p:cNvPicPr>
            <a:picLocks noChangeAspect="1"/>
          </p:cNvPicPr>
          <p:nvPr/>
        </p:nvPicPr>
        <p:blipFill>
          <a:blip r:embed="rId2"/>
          <a:srcRect l="10185" t="5334" r="10185" b="2000"/>
          <a:stretch/>
        </p:blipFill>
        <p:spPr>
          <a:xfrm>
            <a:off x="3894985" y="1734584"/>
            <a:ext cx="4718117" cy="3050317"/>
          </a:xfrm>
          <a:prstGeom prst="rect">
            <a:avLst/>
          </a:prstGeom>
        </p:spPr>
      </p:pic>
    </p:spTree>
    <p:extLst>
      <p:ext uri="{BB962C8B-B14F-4D97-AF65-F5344CB8AC3E}">
        <p14:creationId xmlns:p14="http://schemas.microsoft.com/office/powerpoint/2010/main" val="1236552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C49BC0-ABFE-BDAC-5D4D-26C396FCB310}"/>
              </a:ext>
            </a:extLst>
          </p:cNvPr>
          <p:cNvSpPr>
            <a:spLocks noGrp="1"/>
          </p:cNvSpPr>
          <p:nvPr>
            <p:ph type="title"/>
          </p:nvPr>
        </p:nvSpPr>
        <p:spPr/>
        <p:txBody>
          <a:bodyPr/>
          <a:lstStyle/>
          <a:p>
            <a:r>
              <a:rPr lang="en-US" dirty="0"/>
              <a:t>Artificial Methods: Layering</a:t>
            </a:r>
            <a:r>
              <a:rPr lang="en-US" sz="1400" baseline="-25000" dirty="0"/>
              <a:t>2</a:t>
            </a:r>
            <a:endParaRPr lang="en-US" dirty="0"/>
          </a:p>
        </p:txBody>
      </p:sp>
      <p:sp>
        <p:nvSpPr>
          <p:cNvPr id="3" name="Content Placeholder 2">
            <a:extLst>
              <a:ext uri="{FF2B5EF4-FFF2-40B4-BE49-F238E27FC236}">
                <a16:creationId xmlns:a16="http://schemas.microsoft.com/office/drawing/2014/main" id="{7E4DA7AB-C25D-9CE9-C45A-8A3B78EF99D9}"/>
              </a:ext>
            </a:extLst>
          </p:cNvPr>
          <p:cNvSpPr>
            <a:spLocks noGrp="1"/>
          </p:cNvSpPr>
          <p:nvPr>
            <p:ph idx="1"/>
          </p:nvPr>
        </p:nvSpPr>
        <p:spPr>
          <a:xfrm>
            <a:off x="457200" y="1143000"/>
            <a:ext cx="8229600" cy="4572000"/>
          </a:xfrm>
        </p:spPr>
        <p:txBody>
          <a:bodyPr/>
          <a:lstStyle/>
          <a:p>
            <a:pPr marL="0" indent="0">
              <a:buNone/>
            </a:pPr>
            <a:r>
              <a:rPr lang="en-US" dirty="0"/>
              <a:t>Air layering is a modification of layering.</a:t>
            </a:r>
          </a:p>
          <a:p>
            <a:r>
              <a:rPr lang="en-US" dirty="0"/>
              <a:t>A portion of the bark or outermost covering of the stem is removed, covered with moss, and taped.</a:t>
            </a:r>
          </a:p>
          <a:p>
            <a:r>
              <a:rPr lang="en-US" dirty="0"/>
              <a:t>Some gardeners also apply rooting hormone.</a:t>
            </a:r>
          </a:p>
          <a:p>
            <a:r>
              <a:rPr lang="en-US" dirty="0"/>
              <a:t>After some time, roots will appear.</a:t>
            </a:r>
          </a:p>
          <a:p>
            <a:r>
              <a:rPr lang="en-US" dirty="0"/>
              <a:t>This new portion of the plant can be removed and transplanted into a separate pot.</a:t>
            </a:r>
          </a:p>
        </p:txBody>
      </p:sp>
    </p:spTree>
    <p:extLst>
      <p:ext uri="{BB962C8B-B14F-4D97-AF65-F5344CB8AC3E}">
        <p14:creationId xmlns:p14="http://schemas.microsoft.com/office/powerpoint/2010/main" val="2490135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C49BC0-ABFE-BDAC-5D4D-26C396FCB310}"/>
              </a:ext>
            </a:extLst>
          </p:cNvPr>
          <p:cNvSpPr>
            <a:spLocks noGrp="1"/>
          </p:cNvSpPr>
          <p:nvPr>
            <p:ph type="title"/>
          </p:nvPr>
        </p:nvSpPr>
        <p:spPr/>
        <p:txBody>
          <a:bodyPr/>
          <a:lstStyle/>
          <a:p>
            <a:r>
              <a:rPr lang="en-US" dirty="0"/>
              <a:t>Artificial Methods: Micropropagation</a:t>
            </a:r>
          </a:p>
        </p:txBody>
      </p:sp>
      <p:sp>
        <p:nvSpPr>
          <p:cNvPr id="3" name="Content Placeholder 2">
            <a:extLst>
              <a:ext uri="{FF2B5EF4-FFF2-40B4-BE49-F238E27FC236}">
                <a16:creationId xmlns:a16="http://schemas.microsoft.com/office/drawing/2014/main" id="{7E4DA7AB-C25D-9CE9-C45A-8A3B78EF99D9}"/>
              </a:ext>
            </a:extLst>
          </p:cNvPr>
          <p:cNvSpPr>
            <a:spLocks noGrp="1"/>
          </p:cNvSpPr>
          <p:nvPr>
            <p:ph idx="1"/>
          </p:nvPr>
        </p:nvSpPr>
        <p:spPr>
          <a:xfrm>
            <a:off x="457200" y="990600"/>
            <a:ext cx="5029200" cy="5334000"/>
          </a:xfrm>
        </p:spPr>
        <p:txBody>
          <a:bodyPr>
            <a:normAutofit fontScale="92500" lnSpcReduction="20000"/>
          </a:bodyPr>
          <a:lstStyle/>
          <a:p>
            <a:pPr marL="0" indent="0">
              <a:buNone/>
            </a:pPr>
            <a:r>
              <a:rPr lang="en-US" sz="2400" b="1" dirty="0"/>
              <a:t>Micropropagation</a:t>
            </a:r>
            <a:r>
              <a:rPr lang="en-US" sz="2400" dirty="0"/>
              <a:t> (plant tissue culture) is a way to propagate many plants from one plant in a short time under lab conditions.</a:t>
            </a:r>
          </a:p>
          <a:p>
            <a:r>
              <a:rPr lang="en-US" sz="2400" dirty="0"/>
              <a:t>This allows for propagating rare, endangered plants that are difficult to grow naturally, are economically important, or are in demand as disease-free plants.</a:t>
            </a:r>
          </a:p>
          <a:p>
            <a:r>
              <a:rPr lang="en-US" sz="2400" dirty="0"/>
              <a:t>The process is as follows:</a:t>
            </a:r>
          </a:p>
          <a:p>
            <a:pPr lvl="1"/>
            <a:r>
              <a:rPr lang="en-US" sz="2400" dirty="0"/>
              <a:t>A plant part (stem, leaf, embryo, anther, or seed) is sterilized and placed on a culture medium.</a:t>
            </a:r>
          </a:p>
          <a:p>
            <a:pPr lvl="1"/>
            <a:r>
              <a:rPr lang="en-US" sz="2400" dirty="0"/>
              <a:t>An undifferentiated mass called a callus grows first, from which individual plantlets grow.</a:t>
            </a:r>
          </a:p>
          <a:p>
            <a:pPr lvl="1"/>
            <a:r>
              <a:rPr lang="en-US" sz="2400" dirty="0"/>
              <a:t>These plantlets are separated and are next grown in a greenhouse.</a:t>
            </a:r>
          </a:p>
        </p:txBody>
      </p:sp>
      <p:sp>
        <p:nvSpPr>
          <p:cNvPr id="5" name="TextBox 4">
            <a:extLst>
              <a:ext uri="{FF2B5EF4-FFF2-40B4-BE49-F238E27FC236}">
                <a16:creationId xmlns:a16="http://schemas.microsoft.com/office/drawing/2014/main" id="{024E7DBA-48E1-26D5-A400-90805E239ECA}"/>
              </a:ext>
            </a:extLst>
          </p:cNvPr>
          <p:cNvSpPr txBox="1"/>
          <p:nvPr/>
        </p:nvSpPr>
        <p:spPr>
          <a:xfrm>
            <a:off x="6019800" y="1262768"/>
            <a:ext cx="2514600" cy="307777"/>
          </a:xfrm>
          <a:prstGeom prst="rect">
            <a:avLst/>
          </a:prstGeom>
          <a:noFill/>
        </p:spPr>
        <p:txBody>
          <a:bodyPr wrap="square" rtlCol="0">
            <a:spAutoFit/>
          </a:bodyPr>
          <a:lstStyle/>
          <a:p>
            <a:pPr algn="ctr"/>
            <a:r>
              <a:rPr lang="en-US" sz="1400" b="1" dirty="0"/>
              <a:t>32.3 Figure 6</a:t>
            </a:r>
          </a:p>
        </p:txBody>
      </p:sp>
      <p:pic>
        <p:nvPicPr>
          <p:cNvPr id="6" name="Content Placeholder 5" descr="A photograph shows the roots of a plant growing in a liquid in a test tube.">
            <a:extLst>
              <a:ext uri="{FF2B5EF4-FFF2-40B4-BE49-F238E27FC236}">
                <a16:creationId xmlns:a16="http://schemas.microsoft.com/office/drawing/2014/main" id="{905B5B9F-895F-586A-2DEF-990206F2EDE6}"/>
              </a:ext>
            </a:extLst>
          </p:cNvPr>
          <p:cNvPicPr>
            <a:picLocks noChangeAspect="1"/>
          </p:cNvPicPr>
          <p:nvPr/>
        </p:nvPicPr>
        <p:blipFill>
          <a:blip r:embed="rId2"/>
          <a:srcRect l="35185" t="3667" r="30555" b="3000"/>
          <a:stretch/>
        </p:blipFill>
        <p:spPr>
          <a:xfrm>
            <a:off x="5968093" y="1676400"/>
            <a:ext cx="2618014" cy="3962400"/>
          </a:xfrm>
          <a:prstGeom prst="rect">
            <a:avLst/>
          </a:prstGeom>
        </p:spPr>
      </p:pic>
      <p:sp>
        <p:nvSpPr>
          <p:cNvPr id="7" name="TextBox 6">
            <a:extLst>
              <a:ext uri="{FF2B5EF4-FFF2-40B4-BE49-F238E27FC236}">
                <a16:creationId xmlns:a16="http://schemas.microsoft.com/office/drawing/2014/main" id="{AC684400-86C6-C21E-A4DC-F10994836714}"/>
              </a:ext>
            </a:extLst>
          </p:cNvPr>
          <p:cNvSpPr txBox="1"/>
          <p:nvPr/>
        </p:nvSpPr>
        <p:spPr>
          <a:xfrm>
            <a:off x="4991100" y="5806211"/>
            <a:ext cx="4572000" cy="246221"/>
          </a:xfrm>
          <a:prstGeom prst="rect">
            <a:avLst/>
          </a:prstGeom>
          <a:noFill/>
        </p:spPr>
        <p:txBody>
          <a:bodyPr wrap="square">
            <a:spAutoFit/>
          </a:bodyPr>
          <a:lstStyle/>
          <a:p>
            <a:pPr algn="ctr"/>
            <a:r>
              <a:rPr lang="en-US" sz="1000" dirty="0"/>
              <a:t>Samson90 on Wikimedia Commons. "Rooted apple."</a:t>
            </a:r>
          </a:p>
        </p:txBody>
      </p:sp>
    </p:spTree>
    <p:extLst>
      <p:ext uri="{BB962C8B-B14F-4D97-AF65-F5344CB8AC3E}">
        <p14:creationId xmlns:p14="http://schemas.microsoft.com/office/powerpoint/2010/main" val="2453069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0A6A-B24B-CCFE-D4EB-9F9A9CDF5775}"/>
              </a:ext>
            </a:extLst>
          </p:cNvPr>
          <p:cNvSpPr>
            <a:spLocks noGrp="1"/>
          </p:cNvSpPr>
          <p:nvPr>
            <p:ph type="title"/>
          </p:nvPr>
        </p:nvSpPr>
        <p:spPr/>
        <p:txBody>
          <a:bodyPr/>
          <a:lstStyle/>
          <a:p>
            <a:r>
              <a:rPr lang="en-US" dirty="0"/>
              <a:t>Plant Life Spans</a:t>
            </a:r>
          </a:p>
        </p:txBody>
      </p:sp>
      <p:sp>
        <p:nvSpPr>
          <p:cNvPr id="3" name="Content Placeholder 2">
            <a:extLst>
              <a:ext uri="{FF2B5EF4-FFF2-40B4-BE49-F238E27FC236}">
                <a16:creationId xmlns:a16="http://schemas.microsoft.com/office/drawing/2014/main" id="{579C9CA5-3F49-4F66-9350-195FBEFA51A0}"/>
              </a:ext>
            </a:extLst>
          </p:cNvPr>
          <p:cNvSpPr>
            <a:spLocks noGrp="1"/>
          </p:cNvSpPr>
          <p:nvPr>
            <p:ph idx="1"/>
          </p:nvPr>
        </p:nvSpPr>
        <p:spPr>
          <a:xfrm>
            <a:off x="457200" y="1133723"/>
            <a:ext cx="8229600" cy="5044440"/>
          </a:xfrm>
        </p:spPr>
        <p:txBody>
          <a:bodyPr>
            <a:normAutofit lnSpcReduction="10000"/>
          </a:bodyPr>
          <a:lstStyle/>
          <a:p>
            <a:r>
              <a:rPr lang="en-US" dirty="0"/>
              <a:t>A plant's </a:t>
            </a:r>
            <a:r>
              <a:rPr lang="en-US" i="1" dirty="0"/>
              <a:t>life span</a:t>
            </a:r>
            <a:r>
              <a:rPr lang="en-US" dirty="0"/>
              <a:t> is the length of time from the beginning of development to death.</a:t>
            </a:r>
          </a:p>
          <a:p>
            <a:r>
              <a:rPr lang="en-US" dirty="0"/>
              <a:t>A plant's </a:t>
            </a:r>
            <a:r>
              <a:rPr lang="en-US" i="1" dirty="0"/>
              <a:t>life cycle</a:t>
            </a:r>
            <a:r>
              <a:rPr lang="en-US" dirty="0"/>
              <a:t> is the sequence of stages a plant goes through from seed germination to seed production.</a:t>
            </a:r>
          </a:p>
          <a:p>
            <a:r>
              <a:rPr lang="en-US" dirty="0"/>
              <a:t>Plant life spans vary widely.</a:t>
            </a:r>
          </a:p>
          <a:p>
            <a:pPr lvl="1"/>
            <a:r>
              <a:rPr lang="en-US" dirty="0"/>
              <a:t>Annuals each have a life span of a few weeks.</a:t>
            </a:r>
          </a:p>
          <a:p>
            <a:pPr lvl="1"/>
            <a:r>
              <a:rPr lang="en-US" dirty="0"/>
              <a:t>The bristlecone pine lives for up to 4,500 years.</a:t>
            </a:r>
          </a:p>
          <a:p>
            <a:pPr lvl="2"/>
            <a:r>
              <a:rPr lang="en-US" sz="2800" dirty="0"/>
              <a:t>As some parts continue to grow, others undergo apoptosis to produce dead cells (resulting in cork).</a:t>
            </a:r>
          </a:p>
        </p:txBody>
      </p:sp>
    </p:spTree>
    <p:extLst>
      <p:ext uri="{BB962C8B-B14F-4D97-AF65-F5344CB8AC3E}">
        <p14:creationId xmlns:p14="http://schemas.microsoft.com/office/powerpoint/2010/main" val="143850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6EFF7-E2AC-A013-E863-CFAFAEEE47A9}"/>
              </a:ext>
            </a:extLst>
          </p:cNvPr>
          <p:cNvSpPr>
            <a:spLocks noGrp="1"/>
          </p:cNvSpPr>
          <p:nvPr>
            <p:ph type="title"/>
          </p:nvPr>
        </p:nvSpPr>
        <p:spPr/>
        <p:txBody>
          <a:bodyPr/>
          <a:lstStyle/>
          <a:p>
            <a:r>
              <a:rPr lang="en-US" dirty="0"/>
              <a:t>32.3 Figure 7</a:t>
            </a:r>
          </a:p>
        </p:txBody>
      </p:sp>
      <p:sp>
        <p:nvSpPr>
          <p:cNvPr id="5" name="TextBox 4">
            <a:extLst>
              <a:ext uri="{FF2B5EF4-FFF2-40B4-BE49-F238E27FC236}">
                <a16:creationId xmlns:a16="http://schemas.microsoft.com/office/drawing/2014/main" id="{EFA6867F-486E-DD58-B2E3-AB0BE839D65A}"/>
              </a:ext>
            </a:extLst>
          </p:cNvPr>
          <p:cNvSpPr txBox="1"/>
          <p:nvPr/>
        </p:nvSpPr>
        <p:spPr>
          <a:xfrm>
            <a:off x="2286000" y="5770659"/>
            <a:ext cx="4572000" cy="246221"/>
          </a:xfrm>
          <a:prstGeom prst="rect">
            <a:avLst/>
          </a:prstGeom>
          <a:noFill/>
        </p:spPr>
        <p:txBody>
          <a:bodyPr wrap="square">
            <a:spAutoFit/>
          </a:bodyPr>
          <a:lstStyle/>
          <a:p>
            <a:pPr algn="ctr"/>
            <a:r>
              <a:rPr lang="en-US" sz="1000" dirty="0"/>
              <a:t>Rick Goldwaser on Wikimedia Commons. "Bristlecone pine forest."</a:t>
            </a:r>
          </a:p>
        </p:txBody>
      </p:sp>
      <p:pic>
        <p:nvPicPr>
          <p:cNvPr id="7" name="Content Placeholder 4" descr="A photograph shows a large, twisted tree growing on a hillside covered in snow. with medium confidence">
            <a:extLst>
              <a:ext uri="{FF2B5EF4-FFF2-40B4-BE49-F238E27FC236}">
                <a16:creationId xmlns:a16="http://schemas.microsoft.com/office/drawing/2014/main" id="{1D03CBC4-D80A-8BF7-F445-989F58524BF4}"/>
              </a:ext>
            </a:extLst>
          </p:cNvPr>
          <p:cNvPicPr>
            <a:picLocks noGrp="1" noChangeAspect="1"/>
          </p:cNvPicPr>
          <p:nvPr>
            <p:ph idx="1"/>
          </p:nvPr>
        </p:nvPicPr>
        <p:blipFill>
          <a:blip r:embed="rId3"/>
          <a:srcRect l="12036" t="5333" r="12038" b="4667"/>
          <a:stretch/>
        </p:blipFill>
        <p:spPr>
          <a:xfrm>
            <a:off x="1143000" y="1175847"/>
            <a:ext cx="6858000" cy="4516244"/>
          </a:xfrm>
        </p:spPr>
      </p:pic>
    </p:spTree>
    <p:extLst>
      <p:ext uri="{BB962C8B-B14F-4D97-AF65-F5344CB8AC3E}">
        <p14:creationId xmlns:p14="http://schemas.microsoft.com/office/powerpoint/2010/main" val="1702090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BF323-EA7B-F541-6DC6-6473D817D6C3}"/>
              </a:ext>
            </a:extLst>
          </p:cNvPr>
          <p:cNvSpPr>
            <a:spLocks noGrp="1"/>
          </p:cNvSpPr>
          <p:nvPr>
            <p:ph type="title"/>
          </p:nvPr>
        </p:nvSpPr>
        <p:spPr/>
        <p:txBody>
          <a:bodyPr/>
          <a:lstStyle/>
          <a:p>
            <a:r>
              <a:rPr lang="en-US" dirty="0"/>
              <a:t>Types of Plants Based Upon Life Cycle Lengths</a:t>
            </a:r>
          </a:p>
        </p:txBody>
      </p:sp>
      <p:sp>
        <p:nvSpPr>
          <p:cNvPr id="3" name="Content Placeholder 2">
            <a:extLst>
              <a:ext uri="{FF2B5EF4-FFF2-40B4-BE49-F238E27FC236}">
                <a16:creationId xmlns:a16="http://schemas.microsoft.com/office/drawing/2014/main" id="{5E722507-1FD5-A674-E69C-EB1D9365F68A}"/>
              </a:ext>
            </a:extLst>
          </p:cNvPr>
          <p:cNvSpPr>
            <a:spLocks noGrp="1"/>
          </p:cNvSpPr>
          <p:nvPr>
            <p:ph idx="1"/>
          </p:nvPr>
        </p:nvSpPr>
        <p:spPr>
          <a:xfrm>
            <a:off x="457200" y="1066800"/>
            <a:ext cx="8229600" cy="4998720"/>
          </a:xfrm>
        </p:spPr>
        <p:txBody>
          <a:bodyPr>
            <a:normAutofit fontScale="92500" lnSpcReduction="10000"/>
          </a:bodyPr>
          <a:lstStyle/>
          <a:p>
            <a:r>
              <a:rPr lang="en-US" dirty="0"/>
              <a:t>Annuals are plants that complete their life cycles in one season.</a:t>
            </a:r>
          </a:p>
          <a:p>
            <a:pPr lvl="1"/>
            <a:r>
              <a:rPr lang="en-US" dirty="0"/>
              <a:t>Example: </a:t>
            </a:r>
            <a:r>
              <a:rPr lang="en-US" i="1" dirty="0"/>
              <a:t>Arabidopsis </a:t>
            </a:r>
          </a:p>
          <a:p>
            <a:r>
              <a:rPr lang="en-US" dirty="0"/>
              <a:t>Biennials complete their life cycle in 2 seasons.</a:t>
            </a:r>
          </a:p>
          <a:p>
            <a:pPr lvl="1"/>
            <a:r>
              <a:rPr lang="en-US" dirty="0"/>
              <a:t>In season 1, the plant has a vegetative phase (plant growth prior to maturity).</a:t>
            </a:r>
          </a:p>
          <a:p>
            <a:pPr lvl="1"/>
            <a:r>
              <a:rPr lang="en-US" dirty="0"/>
              <a:t>In season 2, the plant completes its reproductive phase.</a:t>
            </a:r>
          </a:p>
          <a:p>
            <a:pPr lvl="1"/>
            <a:r>
              <a:rPr lang="en-US" dirty="0"/>
              <a:t>Example: Carrots are biennials, but their roots are typically harvested after the first year.</a:t>
            </a:r>
          </a:p>
          <a:p>
            <a:r>
              <a:rPr lang="en-US" dirty="0"/>
              <a:t>Perennials complete their life cycle in 2+ years.</a:t>
            </a:r>
          </a:p>
          <a:p>
            <a:pPr lvl="1"/>
            <a:r>
              <a:rPr lang="en-US" dirty="0"/>
              <a:t>Example: magnolia</a:t>
            </a:r>
          </a:p>
        </p:txBody>
      </p:sp>
    </p:spTree>
    <p:extLst>
      <p:ext uri="{BB962C8B-B14F-4D97-AF65-F5344CB8AC3E}">
        <p14:creationId xmlns:p14="http://schemas.microsoft.com/office/powerpoint/2010/main" val="2897401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2419124"/>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Compare</a:t>
            </a:r>
            <a:r>
              <a:rPr lang="en-US" dirty="0"/>
              <a:t> the mechanisms and methods of natural and artificial asexual reproduction.</a:t>
            </a:r>
          </a:p>
          <a:p>
            <a:pPr marL="457200" indent="-457200">
              <a:buFont typeface="Arial" panose="020B0604020202020204" pitchFamily="34" charset="0"/>
              <a:buChar char="•"/>
              <a:tabLst>
                <a:tab pos="457200" algn="l"/>
              </a:tabLst>
            </a:pPr>
            <a:r>
              <a:rPr lang="en-US" b="1" dirty="0"/>
              <a:t>Describe</a:t>
            </a:r>
            <a:r>
              <a:rPr lang="en-US" dirty="0"/>
              <a:t> the advantages and disadvantages of natural and artificial asexual reproduction.</a:t>
            </a:r>
          </a:p>
          <a:p>
            <a:pPr marL="457200" indent="-457200">
              <a:buFont typeface="Arial" panose="020B0604020202020204" pitchFamily="34" charset="0"/>
              <a:buChar char="•"/>
              <a:tabLst>
                <a:tab pos="457200" algn="l"/>
              </a:tabLst>
            </a:pPr>
            <a:r>
              <a:rPr lang="en-US" b="1" dirty="0"/>
              <a:t>Discuss</a:t>
            </a:r>
            <a:r>
              <a:rPr lang="en-US" dirty="0"/>
              <a:t> plant life spans.</a:t>
            </a: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6EFF7-E2AC-A013-E863-CFAFAEEE47A9}"/>
              </a:ext>
            </a:extLst>
          </p:cNvPr>
          <p:cNvSpPr>
            <a:spLocks noGrp="1"/>
          </p:cNvSpPr>
          <p:nvPr>
            <p:ph type="title"/>
          </p:nvPr>
        </p:nvSpPr>
        <p:spPr/>
        <p:txBody>
          <a:bodyPr/>
          <a:lstStyle/>
          <a:p>
            <a:r>
              <a:rPr lang="en-US" dirty="0"/>
              <a:t>32.3 Figure 8</a:t>
            </a:r>
          </a:p>
        </p:txBody>
      </p:sp>
      <p:sp>
        <p:nvSpPr>
          <p:cNvPr id="4" name="TextBox 3">
            <a:extLst>
              <a:ext uri="{FF2B5EF4-FFF2-40B4-BE49-F238E27FC236}">
                <a16:creationId xmlns:a16="http://schemas.microsoft.com/office/drawing/2014/main" id="{2F7EF3E2-3FA7-91C3-1047-04DDABAF4EF6}"/>
              </a:ext>
            </a:extLst>
          </p:cNvPr>
          <p:cNvSpPr txBox="1"/>
          <p:nvPr/>
        </p:nvSpPr>
        <p:spPr>
          <a:xfrm>
            <a:off x="2286000" y="5756295"/>
            <a:ext cx="4572000" cy="246221"/>
          </a:xfrm>
          <a:prstGeom prst="rect">
            <a:avLst/>
          </a:prstGeom>
          <a:noFill/>
        </p:spPr>
        <p:txBody>
          <a:bodyPr wrap="square">
            <a:spAutoFit/>
          </a:bodyPr>
          <a:lstStyle/>
          <a:p>
            <a:pPr algn="ctr"/>
            <a:r>
              <a:rPr lang="en-US" sz="1000" dirty="0"/>
              <a:t>Forest and Kim Starr on Wikimedia Commons. "Mouse-ear cress."</a:t>
            </a:r>
          </a:p>
        </p:txBody>
      </p:sp>
      <p:pic>
        <p:nvPicPr>
          <p:cNvPr id="7" name="Content Placeholder 4" descr="A photograph shows a plant with long, skinny leaves that appear almost as tendrils.">
            <a:extLst>
              <a:ext uri="{FF2B5EF4-FFF2-40B4-BE49-F238E27FC236}">
                <a16:creationId xmlns:a16="http://schemas.microsoft.com/office/drawing/2014/main" id="{BCBF4883-8142-B85C-6937-9BD72A98B89D}"/>
              </a:ext>
            </a:extLst>
          </p:cNvPr>
          <p:cNvPicPr>
            <a:picLocks noChangeAspect="1"/>
          </p:cNvPicPr>
          <p:nvPr/>
        </p:nvPicPr>
        <p:blipFill>
          <a:blip r:embed="rId3"/>
          <a:srcRect l="15742" t="5333" r="15741" b="4667"/>
          <a:stretch/>
        </p:blipFill>
        <p:spPr>
          <a:xfrm>
            <a:off x="1485900" y="1176981"/>
            <a:ext cx="6172200" cy="4504038"/>
          </a:xfrm>
          <a:prstGeom prst="rect">
            <a:avLst/>
          </a:prstGeom>
        </p:spPr>
      </p:pic>
    </p:spTree>
    <p:extLst>
      <p:ext uri="{BB962C8B-B14F-4D97-AF65-F5344CB8AC3E}">
        <p14:creationId xmlns:p14="http://schemas.microsoft.com/office/powerpoint/2010/main" val="1121815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C1E7-0B4D-79EB-436A-E6A9935CE5EE}"/>
              </a:ext>
            </a:extLst>
          </p:cNvPr>
          <p:cNvSpPr>
            <a:spLocks noGrp="1"/>
          </p:cNvSpPr>
          <p:nvPr>
            <p:ph type="title"/>
          </p:nvPr>
        </p:nvSpPr>
        <p:spPr/>
        <p:txBody>
          <a:bodyPr/>
          <a:lstStyle/>
          <a:p>
            <a:r>
              <a:rPr lang="en-US" dirty="0"/>
              <a:t>Types of Plants Based on Flowering Frequency</a:t>
            </a:r>
          </a:p>
        </p:txBody>
      </p:sp>
      <p:sp>
        <p:nvSpPr>
          <p:cNvPr id="3" name="Content Placeholder 2">
            <a:extLst>
              <a:ext uri="{FF2B5EF4-FFF2-40B4-BE49-F238E27FC236}">
                <a16:creationId xmlns:a16="http://schemas.microsoft.com/office/drawing/2014/main" id="{5B51BB5C-BB21-96BE-DE24-CCCC3EB68E40}"/>
              </a:ext>
            </a:extLst>
          </p:cNvPr>
          <p:cNvSpPr>
            <a:spLocks noGrp="1"/>
          </p:cNvSpPr>
          <p:nvPr>
            <p:ph idx="1"/>
          </p:nvPr>
        </p:nvSpPr>
        <p:spPr>
          <a:xfrm>
            <a:off x="457200" y="1097280"/>
            <a:ext cx="8229600" cy="4922520"/>
          </a:xfrm>
        </p:spPr>
        <p:txBody>
          <a:bodyPr>
            <a:normAutofit fontScale="85000" lnSpcReduction="10000"/>
          </a:bodyPr>
          <a:lstStyle/>
          <a:p>
            <a:r>
              <a:rPr lang="en-US" b="1" dirty="0"/>
              <a:t>Monocarpic</a:t>
            </a:r>
            <a:r>
              <a:rPr lang="en-US" dirty="0"/>
              <a:t> plants flower only once in their lives.</a:t>
            </a:r>
          </a:p>
          <a:p>
            <a:pPr lvl="1"/>
            <a:r>
              <a:rPr lang="en-US" dirty="0"/>
              <a:t>Examples: bamboo, yucca</a:t>
            </a:r>
          </a:p>
          <a:p>
            <a:pPr lvl="1"/>
            <a:r>
              <a:rPr lang="en-US" dirty="0"/>
              <a:t>During their vegetative period (up to 120 years in bamboo), these plants reproduce asexually and accumulate food for their one-time flowering and seed-setting.</a:t>
            </a:r>
          </a:p>
          <a:p>
            <a:pPr lvl="1"/>
            <a:r>
              <a:rPr lang="en-US" dirty="0"/>
              <a:t>Soon after flowering, they die.</a:t>
            </a:r>
          </a:p>
          <a:p>
            <a:r>
              <a:rPr lang="en-US" b="1" dirty="0"/>
              <a:t>Polycarpic</a:t>
            </a:r>
            <a:r>
              <a:rPr lang="en-US" dirty="0"/>
              <a:t> plants flower many times in their lives.</a:t>
            </a:r>
          </a:p>
          <a:p>
            <a:pPr lvl="1"/>
            <a:r>
              <a:rPr lang="en-US" dirty="0"/>
              <a:t>Examples: </a:t>
            </a:r>
          </a:p>
          <a:p>
            <a:pPr lvl="2"/>
            <a:r>
              <a:rPr lang="en-US" sz="2800" dirty="0"/>
              <a:t>Fruit trees (apple and orange trees) flower every year.</a:t>
            </a:r>
          </a:p>
          <a:p>
            <a:pPr lvl="2"/>
            <a:r>
              <a:rPr lang="en-US" sz="2800" dirty="0"/>
              <a:t>Perennials flower several times in their lives but not every year, so they don't need to use all nutrients towards flowering annually.</a:t>
            </a:r>
          </a:p>
          <a:p>
            <a:pPr lvl="1"/>
            <a:endParaRPr lang="en-US" dirty="0"/>
          </a:p>
          <a:p>
            <a:pPr lvl="1"/>
            <a:endParaRPr lang="en-US" dirty="0"/>
          </a:p>
          <a:p>
            <a:endParaRPr lang="en-US" dirty="0"/>
          </a:p>
        </p:txBody>
      </p:sp>
    </p:spTree>
    <p:extLst>
      <p:ext uri="{BB962C8B-B14F-4D97-AF65-F5344CB8AC3E}">
        <p14:creationId xmlns:p14="http://schemas.microsoft.com/office/powerpoint/2010/main" val="3327845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CD3EA-B270-1646-5634-1A9459D838AF}"/>
              </a:ext>
            </a:extLst>
          </p:cNvPr>
          <p:cNvSpPr>
            <a:spLocks noGrp="1"/>
          </p:cNvSpPr>
          <p:nvPr>
            <p:ph type="title"/>
          </p:nvPr>
        </p:nvSpPr>
        <p:spPr/>
        <p:txBody>
          <a:bodyPr/>
          <a:lstStyle/>
          <a:p>
            <a:r>
              <a:rPr lang="en-US" dirty="0"/>
              <a:t>Other Factors Affecting Plant Life Spans</a:t>
            </a:r>
          </a:p>
        </p:txBody>
      </p:sp>
      <p:sp>
        <p:nvSpPr>
          <p:cNvPr id="3" name="Content Placeholder 2">
            <a:extLst>
              <a:ext uri="{FF2B5EF4-FFF2-40B4-BE49-F238E27FC236}">
                <a16:creationId xmlns:a16="http://schemas.microsoft.com/office/drawing/2014/main" id="{B78ED2A0-302D-1D78-7587-7F86CF2E7C28}"/>
              </a:ext>
            </a:extLst>
          </p:cNvPr>
          <p:cNvSpPr>
            <a:spLocks noGrp="1"/>
          </p:cNvSpPr>
          <p:nvPr>
            <p:ph idx="1"/>
          </p:nvPr>
        </p:nvSpPr>
        <p:spPr>
          <a:xfrm>
            <a:off x="457200" y="990600"/>
            <a:ext cx="8229600" cy="5029200"/>
          </a:xfrm>
        </p:spPr>
        <p:txBody>
          <a:bodyPr>
            <a:normAutofit fontScale="85000" lnSpcReduction="20000"/>
          </a:bodyPr>
          <a:lstStyle/>
          <a:p>
            <a:r>
              <a:rPr lang="en-US" dirty="0"/>
              <a:t>Environmental and genetic factors that influence life spans include the following:</a:t>
            </a:r>
          </a:p>
          <a:p>
            <a:pPr lvl="1"/>
            <a:r>
              <a:rPr lang="en-US" dirty="0"/>
              <a:t>Disease susceptibility</a:t>
            </a:r>
          </a:p>
          <a:p>
            <a:pPr lvl="1"/>
            <a:r>
              <a:rPr lang="en-US" dirty="0"/>
              <a:t>Changing environmental conditions</a:t>
            </a:r>
          </a:p>
          <a:p>
            <a:pPr lvl="1"/>
            <a:r>
              <a:rPr lang="en-US" dirty="0"/>
              <a:t>Drought</a:t>
            </a:r>
          </a:p>
          <a:p>
            <a:pPr lvl="1"/>
            <a:r>
              <a:rPr lang="en-US" dirty="0"/>
              <a:t>Cold</a:t>
            </a:r>
          </a:p>
          <a:p>
            <a:pPr lvl="1"/>
            <a:r>
              <a:rPr lang="en-US" dirty="0"/>
              <a:t>Competition for nutrients</a:t>
            </a:r>
          </a:p>
          <a:p>
            <a:r>
              <a:rPr lang="en-US" dirty="0"/>
              <a:t>Plants can keep growing despite having dead tissue (like cork).</a:t>
            </a:r>
          </a:p>
          <a:p>
            <a:r>
              <a:rPr lang="en-US" dirty="0"/>
              <a:t>Different plant parts have different survival rates.</a:t>
            </a:r>
          </a:p>
          <a:p>
            <a:pPr lvl="1"/>
            <a:r>
              <a:rPr lang="en-US" dirty="0"/>
              <a:t>Older leaves turn yellow and fall, caused by decreased photosynthetic efficiency or oxidative damage.</a:t>
            </a:r>
          </a:p>
          <a:p>
            <a:pPr lvl="1"/>
            <a:r>
              <a:rPr lang="en-US" dirty="0"/>
              <a:t>Nutrient recycling recycles components of parts to be shed so that they can be used for other plant processes.</a:t>
            </a:r>
          </a:p>
        </p:txBody>
      </p:sp>
    </p:spTree>
    <p:extLst>
      <p:ext uri="{BB962C8B-B14F-4D97-AF65-F5344CB8AC3E}">
        <p14:creationId xmlns:p14="http://schemas.microsoft.com/office/powerpoint/2010/main" val="1017177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36559-F94C-CAA6-0FFB-1FA84C78F8D3}"/>
              </a:ext>
            </a:extLst>
          </p:cNvPr>
          <p:cNvSpPr>
            <a:spLocks noGrp="1"/>
          </p:cNvSpPr>
          <p:nvPr>
            <p:ph type="title"/>
          </p:nvPr>
        </p:nvSpPr>
        <p:spPr/>
        <p:txBody>
          <a:bodyPr/>
          <a:lstStyle/>
          <a:p>
            <a:r>
              <a:rPr lang="en-US" dirty="0"/>
              <a:t>Plant Aging</a:t>
            </a:r>
          </a:p>
        </p:txBody>
      </p:sp>
      <p:sp>
        <p:nvSpPr>
          <p:cNvPr id="3" name="Content Placeholder 2">
            <a:extLst>
              <a:ext uri="{FF2B5EF4-FFF2-40B4-BE49-F238E27FC236}">
                <a16:creationId xmlns:a16="http://schemas.microsoft.com/office/drawing/2014/main" id="{CA005FCA-38F1-D4BD-4196-D52D43DD54CC}"/>
              </a:ext>
            </a:extLst>
          </p:cNvPr>
          <p:cNvSpPr>
            <a:spLocks noGrp="1"/>
          </p:cNvSpPr>
          <p:nvPr>
            <p:ph idx="1"/>
          </p:nvPr>
        </p:nvSpPr>
        <p:spPr>
          <a:xfrm>
            <a:off x="457200" y="1097280"/>
            <a:ext cx="8229600" cy="4922520"/>
          </a:xfrm>
        </p:spPr>
        <p:txBody>
          <a:bodyPr>
            <a:normAutofit fontScale="92500" lnSpcReduction="10000"/>
          </a:bodyPr>
          <a:lstStyle/>
          <a:p>
            <a:pPr marL="0" indent="0">
              <a:buNone/>
            </a:pPr>
            <a:r>
              <a:rPr lang="en-US" b="1" dirty="0"/>
              <a:t>Senescence</a:t>
            </a:r>
            <a:r>
              <a:rPr lang="en-US" dirty="0"/>
              <a:t> refers to aging of a plant and all of the associated processes.</a:t>
            </a:r>
          </a:p>
          <a:p>
            <a:r>
              <a:rPr lang="en-US" dirty="0"/>
              <a:t>Chloroplasts breakdown, causing yellowing of the leaves.</a:t>
            </a:r>
          </a:p>
          <a:p>
            <a:pPr lvl="1"/>
            <a:r>
              <a:rPr lang="en-US" dirty="0"/>
              <a:t>All of the chloroplast components (membrane, protein, and DNA) are broken down by enzymes, and their components are used by other plant tissues.</a:t>
            </a:r>
          </a:p>
          <a:p>
            <a:r>
              <a:rPr lang="en-US" dirty="0"/>
              <a:t>Hormones play a role.</a:t>
            </a:r>
          </a:p>
          <a:p>
            <a:pPr lvl="1"/>
            <a:r>
              <a:rPr lang="en-US" dirty="0"/>
              <a:t>Cytokinin and ethylene applications delay or prevent senescence.</a:t>
            </a:r>
          </a:p>
          <a:p>
            <a:pPr lvl="1"/>
            <a:r>
              <a:rPr lang="en-US" dirty="0"/>
              <a:t>Abscisic acid application can cause premature senescence.</a:t>
            </a:r>
          </a:p>
        </p:txBody>
      </p:sp>
    </p:spTree>
    <p:extLst>
      <p:ext uri="{BB962C8B-B14F-4D97-AF65-F5344CB8AC3E}">
        <p14:creationId xmlns:p14="http://schemas.microsoft.com/office/powerpoint/2010/main" val="3616825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endParaRPr lang="en-US"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097280"/>
            <a:ext cx="8229600" cy="4754880"/>
          </a:xfrm>
        </p:spPr>
        <p:txBody>
          <a:bodyPr>
            <a:normAutofit fontScale="85000" lnSpcReduction="10000"/>
          </a:bodyPr>
          <a:lstStyle/>
          <a:p>
            <a:r>
              <a:rPr lang="en-US" dirty="0"/>
              <a:t>You obtain some carrot seeds from your neighbor and plant them. The carrots grow long, orange roots in the first year, flower in the second year, then die. Based on these observations, you would characterize carrots as what? Select all that apply.</a:t>
            </a:r>
          </a:p>
          <a:p>
            <a:endParaRPr lang="en-US" dirty="0"/>
          </a:p>
          <a:p>
            <a:pPr marL="457200" indent="-457200">
              <a:buFont typeface="Arial" panose="020B0604020202020204" pitchFamily="34" charset="0"/>
              <a:buChar char="•"/>
            </a:pPr>
            <a:r>
              <a:rPr lang="en-US" dirty="0"/>
              <a:t>Polycarpic</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Monocarpic</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Biennials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Annuals</a:t>
            </a:r>
          </a:p>
        </p:txBody>
      </p:sp>
    </p:spTree>
    <p:extLst>
      <p:ext uri="{BB962C8B-B14F-4D97-AF65-F5344CB8AC3E}">
        <p14:creationId xmlns:p14="http://schemas.microsoft.com/office/powerpoint/2010/main" val="3447662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990600"/>
            <a:ext cx="8229600" cy="5410200"/>
          </a:xfrm>
        </p:spPr>
        <p:txBody>
          <a:bodyPr>
            <a:normAutofit fontScale="85000" lnSpcReduction="20000"/>
          </a:bodyPr>
          <a:lstStyle/>
          <a:p>
            <a:r>
              <a:rPr lang="en-US" dirty="0"/>
              <a:t>Many plants reproduce asexually as well as sexually.</a:t>
            </a:r>
          </a:p>
          <a:p>
            <a:pPr marL="457200" indent="-457200">
              <a:buFont typeface="Arial" panose="020B0604020202020204" pitchFamily="34" charset="0"/>
              <a:buChar char="•"/>
            </a:pPr>
            <a:r>
              <a:rPr lang="en-US" dirty="0"/>
              <a:t>In asexual reproduction, part of the parent plant is used to generate a new plant.</a:t>
            </a:r>
          </a:p>
          <a:p>
            <a:pPr marL="457200" indent="-457200">
              <a:buFont typeface="Arial" panose="020B0604020202020204" pitchFamily="34" charset="0"/>
              <a:buChar char="•"/>
            </a:pPr>
            <a:r>
              <a:rPr lang="en-US" dirty="0"/>
              <a:t>Grafting, cutting, layering, and micropropagation are methods of artificial asexual reproduction.</a:t>
            </a:r>
          </a:p>
          <a:p>
            <a:pPr marL="457200" indent="-457200">
              <a:buFont typeface="Arial" panose="020B0604020202020204" pitchFamily="34" charset="0"/>
              <a:buChar char="•"/>
            </a:pPr>
            <a:r>
              <a:rPr lang="en-US" dirty="0"/>
              <a:t>The new plant is genetically identical to the parent.</a:t>
            </a:r>
          </a:p>
          <a:p>
            <a:pPr marL="457200" indent="-457200">
              <a:buFont typeface="Arial" panose="020B0604020202020204" pitchFamily="34" charset="0"/>
              <a:buChar char="•"/>
            </a:pPr>
            <a:r>
              <a:rPr lang="en-US" dirty="0"/>
              <a:t>Asexually reproducing plants thrive well in stable environments.</a:t>
            </a:r>
          </a:p>
          <a:p>
            <a:r>
              <a:rPr lang="en-US" dirty="0"/>
              <a:t>Plants have different life spans dependent on species, genetics, and environmental conditions.</a:t>
            </a:r>
          </a:p>
          <a:p>
            <a:pPr marL="457200" indent="-457200">
              <a:buFont typeface="Arial" panose="020B0604020202020204" pitchFamily="34" charset="0"/>
              <a:buChar char="•"/>
            </a:pPr>
            <a:r>
              <a:rPr lang="en-US" dirty="0"/>
              <a:t>In a plant, some plant parts continue to grow while others undergo apoptosis.</a:t>
            </a:r>
          </a:p>
          <a:p>
            <a:pPr marL="457200" indent="-457200">
              <a:buFont typeface="Arial" panose="020B0604020202020204" pitchFamily="34" charset="0"/>
              <a:buChar char="•"/>
            </a:pPr>
            <a:r>
              <a:rPr lang="en-US" dirty="0"/>
              <a:t>Leaves that are not photosynthetically active are shed as part of senescence, and their nutrients are recycled by the plant.</a:t>
            </a:r>
          </a:p>
          <a:p>
            <a:pPr marL="457200" indent="-457200">
              <a:buFont typeface="Arial" panose="020B0604020202020204" pitchFamily="34" charset="0"/>
              <a:buChar char="•"/>
            </a:pPr>
            <a:r>
              <a:rPr lang="en-US" dirty="0"/>
              <a:t>Hormones can influence the onset of senescence.</a:t>
            </a:r>
          </a:p>
        </p:txBody>
      </p:sp>
    </p:spTree>
    <p:extLst>
      <p:ext uri="{BB962C8B-B14F-4D97-AF65-F5344CB8AC3E}">
        <p14:creationId xmlns:p14="http://schemas.microsoft.com/office/powerpoint/2010/main" val="2900955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Plant Asexual Reproduction</a:t>
            </a:r>
            <a:endParaRPr lang="en-US" sz="3200" dirty="0">
              <a:solidFill>
                <a:schemeClr val="accent1"/>
              </a:solidFill>
            </a:endParaRPr>
          </a:p>
        </p:txBody>
      </p:sp>
      <p:sp>
        <p:nvSpPr>
          <p:cNvPr id="11267" name="Rectangle 3"/>
          <p:cNvSpPr>
            <a:spLocks noGrp="1"/>
          </p:cNvSpPr>
          <p:nvPr>
            <p:ph idx="1"/>
          </p:nvPr>
        </p:nvSpPr>
        <p:spPr>
          <a:xfrm>
            <a:off x="457200" y="1097280"/>
            <a:ext cx="8229600" cy="6294120"/>
          </a:xfrm>
          <a:prstGeom prst="rect">
            <a:avLst/>
          </a:prstGeom>
        </p:spPr>
        <p:txBody>
          <a:bodyPr>
            <a:normAutofit fontScale="85000" lnSpcReduction="20000"/>
          </a:bodyPr>
          <a:lstStyle/>
          <a:p>
            <a:pPr marL="0" indent="0">
              <a:buNone/>
              <a:tabLst>
                <a:tab pos="461963" algn="l"/>
              </a:tabLst>
            </a:pPr>
            <a:r>
              <a:rPr lang="en-US" sz="3000" dirty="0">
                <a:solidFill>
                  <a:schemeClr val="tx1"/>
                </a:solidFill>
              </a:rPr>
              <a:t>Many plants can propagate using asexual reproduction.</a:t>
            </a:r>
          </a:p>
          <a:p>
            <a:pPr marL="457200" indent="-457200">
              <a:buFont typeface="Arial" panose="020B0604020202020204" pitchFamily="34" charset="0"/>
              <a:buChar char="•"/>
              <a:tabLst>
                <a:tab pos="461963" algn="l"/>
              </a:tabLst>
            </a:pPr>
            <a:r>
              <a:rPr lang="en-US" sz="3000" dirty="0">
                <a:solidFill>
                  <a:schemeClr val="tx1"/>
                </a:solidFill>
              </a:rPr>
              <a:t>This does not require the investment needed to:</a:t>
            </a:r>
          </a:p>
          <a:p>
            <a:pPr lvl="1">
              <a:tabLst>
                <a:tab pos="461963" algn="l"/>
              </a:tabLst>
            </a:pPr>
            <a:r>
              <a:rPr lang="en-US" sz="3000" dirty="0">
                <a:solidFill>
                  <a:schemeClr val="tx1"/>
                </a:solidFill>
              </a:rPr>
              <a:t>Produce a flower</a:t>
            </a:r>
          </a:p>
          <a:p>
            <a:pPr lvl="1">
              <a:tabLst>
                <a:tab pos="461963" algn="l"/>
              </a:tabLst>
            </a:pPr>
            <a:r>
              <a:rPr lang="en-US" sz="3000" dirty="0">
                <a:solidFill>
                  <a:schemeClr val="tx1"/>
                </a:solidFill>
              </a:rPr>
              <a:t>Attract pollinators</a:t>
            </a:r>
          </a:p>
          <a:p>
            <a:pPr lvl="1">
              <a:tabLst>
                <a:tab pos="461963" algn="l"/>
              </a:tabLst>
            </a:pPr>
            <a:r>
              <a:rPr lang="en-US" sz="3000" dirty="0">
                <a:solidFill>
                  <a:schemeClr val="tx1"/>
                </a:solidFill>
              </a:rPr>
              <a:t>Disperse seeds</a:t>
            </a:r>
            <a:endParaRPr lang="en-US" sz="3000" i="0" dirty="0">
              <a:solidFill>
                <a:schemeClr val="tx1"/>
              </a:solidFill>
            </a:endParaRPr>
          </a:p>
          <a:p>
            <a:pPr marL="457200" indent="-457200">
              <a:buFont typeface="Arial" panose="020B0604020202020204" pitchFamily="34" charset="0"/>
              <a:buChar char="•"/>
              <a:tabLst>
                <a:tab pos="461963" algn="l"/>
              </a:tabLst>
            </a:pPr>
            <a:r>
              <a:rPr lang="en-US" sz="3000" dirty="0">
                <a:solidFill>
                  <a:schemeClr val="tx1"/>
                </a:solidFill>
              </a:rPr>
              <a:t>The resultant plants are genetically identical to the parent and well-suited to stable environmental conditions.</a:t>
            </a:r>
          </a:p>
          <a:p>
            <a:pPr marL="457200" indent="-457200">
              <a:buFont typeface="Arial" panose="020B0604020202020204" pitchFamily="34" charset="0"/>
              <a:buChar char="•"/>
              <a:tabLst>
                <a:tab pos="461963" algn="l"/>
              </a:tabLst>
            </a:pPr>
            <a:r>
              <a:rPr lang="en-US" sz="3000" dirty="0">
                <a:solidFill>
                  <a:schemeClr val="tx1"/>
                </a:solidFill>
              </a:rPr>
              <a:t>There are advantages to asexual reproduction:</a:t>
            </a:r>
          </a:p>
          <a:p>
            <a:pPr lvl="1">
              <a:tabLst>
                <a:tab pos="461963" algn="l"/>
              </a:tabLst>
            </a:pPr>
            <a:r>
              <a:rPr lang="en-US" sz="3000" dirty="0">
                <a:solidFill>
                  <a:schemeClr val="tx1"/>
                </a:solidFill>
              </a:rPr>
              <a:t>The new plant is sturdier than a seedling.</a:t>
            </a:r>
          </a:p>
          <a:p>
            <a:pPr lvl="1">
              <a:tabLst>
                <a:tab pos="461963" algn="l"/>
              </a:tabLst>
            </a:pPr>
            <a:r>
              <a:rPr lang="en-US" sz="3000" dirty="0">
                <a:solidFill>
                  <a:schemeClr val="tx1"/>
                </a:solidFill>
              </a:rPr>
              <a:t>The resulting plant reaches maturity faster.</a:t>
            </a:r>
          </a:p>
          <a:p>
            <a:pPr>
              <a:tabLst>
                <a:tab pos="461963" algn="l"/>
              </a:tabLst>
            </a:pPr>
            <a:r>
              <a:rPr lang="en-US" sz="3000" dirty="0">
                <a:solidFill>
                  <a:schemeClr val="tx1"/>
                </a:solidFill>
              </a:rPr>
              <a:t>Asexual reproduction can happen naturally or by artificial (human) means.</a:t>
            </a:r>
          </a:p>
          <a:p>
            <a:pPr marL="0" indent="0">
              <a:buNone/>
              <a:tabLst>
                <a:tab pos="461963" algn="l"/>
              </a:tabLst>
            </a:pPr>
            <a:endParaRPr lang="en-US" i="0" dirty="0">
              <a:solidFill>
                <a:schemeClr val="tx1"/>
              </a:solidFill>
            </a:endParaRPr>
          </a:p>
          <a:p>
            <a:pPr>
              <a:tabLst>
                <a:tab pos="461963" algn="l"/>
              </a:tabLst>
            </a:pP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2" end="1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2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Many Roots Exhibit Asexual Reproduction</a:t>
            </a:r>
            <a:endParaRPr lang="en-US" sz="3200" dirty="0">
              <a:solidFill>
                <a:schemeClr val="accent1"/>
              </a:solidFill>
            </a:endParaRPr>
          </a:p>
        </p:txBody>
      </p:sp>
      <p:sp>
        <p:nvSpPr>
          <p:cNvPr id="11267" name="Rectangle 3"/>
          <p:cNvSpPr>
            <a:spLocks noGrp="1"/>
          </p:cNvSpPr>
          <p:nvPr>
            <p:ph idx="1"/>
          </p:nvPr>
        </p:nvSpPr>
        <p:spPr>
          <a:xfrm>
            <a:off x="457200" y="1097280"/>
            <a:ext cx="8229600" cy="5989320"/>
          </a:xfrm>
          <a:prstGeom prst="rect">
            <a:avLst/>
          </a:prstGeom>
        </p:spPr>
        <p:txBody>
          <a:bodyPr>
            <a:normAutofit fontScale="85000" lnSpcReduction="20000"/>
          </a:bodyPr>
          <a:lstStyle/>
          <a:p>
            <a:pPr marL="0" indent="0">
              <a:buNone/>
              <a:tabLst>
                <a:tab pos="461963" algn="l"/>
              </a:tabLst>
            </a:pPr>
            <a:r>
              <a:rPr lang="en-US" i="0" dirty="0">
                <a:solidFill>
                  <a:schemeClr val="tx1"/>
                </a:solidFill>
              </a:rPr>
              <a:t>Many root types exhibit asexual reproduction.</a:t>
            </a:r>
          </a:p>
          <a:p>
            <a:pPr marL="457200" indent="-457200">
              <a:buFont typeface="Arial" panose="020B0604020202020204" pitchFamily="34" charset="0"/>
              <a:buChar char="•"/>
              <a:tabLst>
                <a:tab pos="461963" algn="l"/>
              </a:tabLst>
            </a:pPr>
            <a:r>
              <a:rPr lang="en-US" dirty="0">
                <a:solidFill>
                  <a:schemeClr val="tx1"/>
                </a:solidFill>
              </a:rPr>
              <a:t>Garlic and the gladiolus plant use corms, solid tissue roots that look like bulbs.</a:t>
            </a:r>
          </a:p>
          <a:p>
            <a:pPr marL="457200" indent="-457200">
              <a:buFont typeface="Arial" panose="020B0604020202020204" pitchFamily="34" charset="0"/>
              <a:buChar char="•"/>
              <a:tabLst>
                <a:tab pos="461963" algn="l"/>
              </a:tabLst>
            </a:pPr>
            <a:r>
              <a:rPr lang="en-US" dirty="0">
                <a:solidFill>
                  <a:schemeClr val="tx1"/>
                </a:solidFill>
              </a:rPr>
              <a:t>Bulbs are another example and have an underground stem surrounded by modified leaves.</a:t>
            </a:r>
          </a:p>
          <a:p>
            <a:pPr lvl="1">
              <a:tabLst>
                <a:tab pos="461963" algn="l"/>
              </a:tabLst>
            </a:pPr>
            <a:r>
              <a:rPr lang="en-US" dirty="0"/>
              <a:t>Lilies make scaly bulbs.</a:t>
            </a:r>
          </a:p>
          <a:p>
            <a:pPr lvl="1">
              <a:tabLst>
                <a:tab pos="461963" algn="l"/>
              </a:tabLst>
            </a:pPr>
            <a:r>
              <a:rPr lang="en-US" dirty="0">
                <a:solidFill>
                  <a:schemeClr val="tx1"/>
                </a:solidFill>
              </a:rPr>
              <a:t>Daffodils make tunicate bulbs.</a:t>
            </a:r>
          </a:p>
          <a:p>
            <a:pPr>
              <a:tabLst>
                <a:tab pos="461963" algn="l"/>
              </a:tabLst>
            </a:pPr>
            <a:r>
              <a:rPr lang="en-US" dirty="0">
                <a:solidFill>
                  <a:schemeClr val="tx1"/>
                </a:solidFill>
              </a:rPr>
              <a:t>A potato is a stem tuber.</a:t>
            </a:r>
          </a:p>
          <a:p>
            <a:pPr>
              <a:tabLst>
                <a:tab pos="461963" algn="l"/>
              </a:tabLst>
            </a:pPr>
            <a:r>
              <a:rPr lang="en-US" dirty="0">
                <a:solidFill>
                  <a:schemeClr val="tx1"/>
                </a:solidFill>
              </a:rPr>
              <a:t>Parsnips propagate from a taproot.</a:t>
            </a:r>
          </a:p>
          <a:p>
            <a:pPr>
              <a:tabLst>
                <a:tab pos="461963" algn="l"/>
              </a:tabLst>
            </a:pPr>
            <a:r>
              <a:rPr lang="en-US" dirty="0">
                <a:solidFill>
                  <a:schemeClr val="tx1"/>
                </a:solidFill>
              </a:rPr>
              <a:t>Ginger and iris make masses of stems called rhizomes.</a:t>
            </a:r>
          </a:p>
          <a:p>
            <a:pPr>
              <a:tabLst>
                <a:tab pos="461963" algn="l"/>
              </a:tabLst>
            </a:pPr>
            <a:r>
              <a:rPr lang="en-US" dirty="0">
                <a:solidFill>
                  <a:schemeClr val="tx1"/>
                </a:solidFill>
              </a:rPr>
              <a:t>Ivy uses an adventitious root (a root arising from a plant part other than the primary root).</a:t>
            </a:r>
          </a:p>
          <a:p>
            <a:pPr>
              <a:tabLst>
                <a:tab pos="461963" algn="l"/>
              </a:tabLst>
            </a:pPr>
            <a:r>
              <a:rPr lang="en-US" dirty="0">
                <a:solidFill>
                  <a:schemeClr val="tx1"/>
                </a:solidFill>
              </a:rPr>
              <a:t>A strawberry plant has a stolon (a runner) that grows at the soil surface or just below ground.</a:t>
            </a:r>
          </a:p>
          <a:p>
            <a:pPr>
              <a:tabLst>
                <a:tab pos="461963" algn="l"/>
              </a:tabLst>
            </a:pP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Tree>
    <p:extLst>
      <p:ext uri="{BB962C8B-B14F-4D97-AF65-F5344CB8AC3E}">
        <p14:creationId xmlns:p14="http://schemas.microsoft.com/office/powerpoint/2010/main" val="123930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1" end="1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2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32.3 Figure 1</a:t>
            </a:r>
            <a:endParaRPr lang="en-US" sz="3200" dirty="0">
              <a:solidFill>
                <a:schemeClr val="accent1"/>
              </a:solidFill>
            </a:endParaRPr>
          </a:p>
        </p:txBody>
      </p:sp>
      <p:sp>
        <p:nvSpPr>
          <p:cNvPr id="4" name="TextBox 3">
            <a:extLst>
              <a:ext uri="{FF2B5EF4-FFF2-40B4-BE49-F238E27FC236}">
                <a16:creationId xmlns:a16="http://schemas.microsoft.com/office/drawing/2014/main" id="{731B462E-CD4E-CE8F-83B3-FE030BA17D60}"/>
              </a:ext>
            </a:extLst>
          </p:cNvPr>
          <p:cNvSpPr txBox="1"/>
          <p:nvPr/>
        </p:nvSpPr>
        <p:spPr>
          <a:xfrm>
            <a:off x="2286000" y="5813346"/>
            <a:ext cx="4572000" cy="861774"/>
          </a:xfrm>
          <a:prstGeom prst="rect">
            <a:avLst/>
          </a:prstGeom>
          <a:noFill/>
        </p:spPr>
        <p:txBody>
          <a:bodyPr wrap="square">
            <a:spAutoFit/>
          </a:bodyPr>
          <a:lstStyle/>
          <a:p>
            <a:pPr algn="ctr"/>
            <a:r>
              <a:rPr lang="en-US" sz="1000" dirty="0"/>
              <a:t>Dwight Sipler on Flickr. "Garlic bulb."</a:t>
            </a:r>
          </a:p>
          <a:p>
            <a:pPr algn="ctr"/>
            <a:r>
              <a:rPr lang="en-US" sz="1000" dirty="0"/>
              <a:t>US Pacific Basin Agricultural Research Center on Wikimedia Commons. "Ginger." Modified.</a:t>
            </a:r>
          </a:p>
          <a:p>
            <a:pPr algn="ctr"/>
            <a:r>
              <a:rPr lang="en-US" sz="1000" dirty="0"/>
              <a:t>Richard North on Flickr. "Potatoes."</a:t>
            </a:r>
          </a:p>
          <a:p>
            <a:pPr algn="ctr"/>
            <a:r>
              <a:rPr lang="en-US" sz="1000" dirty="0"/>
              <a:t>Julie Magro on Flickr. "Strawberry plant." </a:t>
            </a:r>
          </a:p>
        </p:txBody>
      </p:sp>
      <p:pic>
        <p:nvPicPr>
          <p:cNvPr id="7" name="Content Placeholder 4" descr="Five images showing different types of stems">
            <a:extLst>
              <a:ext uri="{FF2B5EF4-FFF2-40B4-BE49-F238E27FC236}">
                <a16:creationId xmlns:a16="http://schemas.microsoft.com/office/drawing/2014/main" id="{10DF8BE6-DF6E-EC03-54F0-44340F70DCB2}"/>
              </a:ext>
            </a:extLst>
          </p:cNvPr>
          <p:cNvPicPr>
            <a:picLocks noGrp="1" noChangeAspect="1"/>
          </p:cNvPicPr>
          <p:nvPr>
            <p:ph idx="1"/>
          </p:nvPr>
        </p:nvPicPr>
        <p:blipFill>
          <a:blip r:embed="rId3"/>
          <a:srcRect l="8333" t="3666" r="8333" b="6334"/>
          <a:stretch/>
        </p:blipFill>
        <p:spPr>
          <a:xfrm>
            <a:off x="952500" y="1283613"/>
            <a:ext cx="7239000" cy="43434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60E4D-5361-1572-A5B3-DB9B47D08670}"/>
              </a:ext>
            </a:extLst>
          </p:cNvPr>
          <p:cNvSpPr>
            <a:spLocks noGrp="1"/>
          </p:cNvSpPr>
          <p:nvPr>
            <p:ph type="title"/>
          </p:nvPr>
        </p:nvSpPr>
        <p:spPr/>
        <p:txBody>
          <a:bodyPr/>
          <a:lstStyle/>
          <a:p>
            <a:r>
              <a:rPr lang="en-US" dirty="0"/>
              <a:t>Some Plants Produce Seeds Without Fertilization</a:t>
            </a:r>
          </a:p>
        </p:txBody>
      </p:sp>
      <p:sp>
        <p:nvSpPr>
          <p:cNvPr id="3" name="Content Placeholder 2">
            <a:extLst>
              <a:ext uri="{FF2B5EF4-FFF2-40B4-BE49-F238E27FC236}">
                <a16:creationId xmlns:a16="http://schemas.microsoft.com/office/drawing/2014/main" id="{98E9E42A-21CA-6AAB-62F2-CAABEBBCEE15}"/>
              </a:ext>
            </a:extLst>
          </p:cNvPr>
          <p:cNvSpPr>
            <a:spLocks noGrp="1"/>
          </p:cNvSpPr>
          <p:nvPr>
            <p:ph idx="1"/>
          </p:nvPr>
        </p:nvSpPr>
        <p:spPr/>
        <p:txBody>
          <a:bodyPr/>
          <a:lstStyle/>
          <a:p>
            <a:pPr marL="0" indent="0">
              <a:buNone/>
            </a:pPr>
            <a:r>
              <a:rPr lang="en-US" dirty="0"/>
              <a:t>Some plants can produce seeds without fertilization.</a:t>
            </a:r>
          </a:p>
          <a:p>
            <a:r>
              <a:rPr lang="en-US" dirty="0"/>
              <a:t>In a process known as </a:t>
            </a:r>
            <a:r>
              <a:rPr lang="en-US" b="1" dirty="0"/>
              <a:t>apomixis</a:t>
            </a:r>
            <a:r>
              <a:rPr lang="en-US" dirty="0"/>
              <a:t>, the diploid ovule or part of the ovary gives rise to a new seed.</a:t>
            </a:r>
          </a:p>
        </p:txBody>
      </p:sp>
    </p:spTree>
    <p:extLst>
      <p:ext uri="{BB962C8B-B14F-4D97-AF65-F5344CB8AC3E}">
        <p14:creationId xmlns:p14="http://schemas.microsoft.com/office/powerpoint/2010/main" val="3054834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endParaRPr lang="en-US"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097280"/>
            <a:ext cx="8229600" cy="4754880"/>
          </a:xfrm>
        </p:spPr>
        <p:txBody>
          <a:bodyPr>
            <a:normAutofit lnSpcReduction="10000"/>
          </a:bodyPr>
          <a:lstStyle/>
          <a:p>
            <a:r>
              <a:rPr lang="en-US" dirty="0"/>
              <a:t>When a plant is able to produce seeds in the absence of fertilization, it is called </a:t>
            </a:r>
            <a:r>
              <a:rPr lang="en-US" i="1" dirty="0"/>
              <a:t>[blank].</a:t>
            </a:r>
          </a:p>
          <a:p>
            <a:endParaRPr lang="en-US" dirty="0"/>
          </a:p>
          <a:p>
            <a:pPr marL="457200" indent="-457200">
              <a:buFont typeface="Arial" panose="020B0604020202020204" pitchFamily="34" charset="0"/>
              <a:buChar char="•"/>
            </a:pPr>
            <a:r>
              <a:rPr lang="en-US" dirty="0"/>
              <a:t>Apomixis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Cross-pollination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Self-fertilization</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Conjugation</a:t>
            </a:r>
          </a:p>
        </p:txBody>
      </p:sp>
    </p:spTree>
    <p:extLst>
      <p:ext uri="{BB962C8B-B14F-4D97-AF65-F5344CB8AC3E}">
        <p14:creationId xmlns:p14="http://schemas.microsoft.com/office/powerpoint/2010/main" val="1933572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093B9-A34B-C0AA-B3BC-00C6135FC0C5}"/>
              </a:ext>
            </a:extLst>
          </p:cNvPr>
          <p:cNvSpPr>
            <a:spLocks noGrp="1"/>
          </p:cNvSpPr>
          <p:nvPr>
            <p:ph type="title"/>
          </p:nvPr>
        </p:nvSpPr>
        <p:spPr/>
        <p:txBody>
          <a:bodyPr/>
          <a:lstStyle/>
          <a:p>
            <a:r>
              <a:rPr lang="en-US" dirty="0"/>
              <a:t>Natural Methods of Asexual Reproduction</a:t>
            </a:r>
          </a:p>
        </p:txBody>
      </p:sp>
      <p:sp>
        <p:nvSpPr>
          <p:cNvPr id="3" name="Content Placeholder 2">
            <a:extLst>
              <a:ext uri="{FF2B5EF4-FFF2-40B4-BE49-F238E27FC236}">
                <a16:creationId xmlns:a16="http://schemas.microsoft.com/office/drawing/2014/main" id="{75960D14-C1B6-7131-37F8-D3B8E784A9ED}"/>
              </a:ext>
            </a:extLst>
          </p:cNvPr>
          <p:cNvSpPr>
            <a:spLocks noGrp="1"/>
          </p:cNvSpPr>
          <p:nvPr>
            <p:ph idx="1"/>
          </p:nvPr>
        </p:nvSpPr>
        <p:spPr>
          <a:xfrm>
            <a:off x="457200" y="1097280"/>
            <a:ext cx="8229600" cy="4922520"/>
          </a:xfrm>
        </p:spPr>
        <p:txBody>
          <a:bodyPr>
            <a:normAutofit fontScale="92500"/>
          </a:bodyPr>
          <a:lstStyle/>
          <a:p>
            <a:pPr marL="0" indent="0">
              <a:buNone/>
            </a:pPr>
            <a:r>
              <a:rPr lang="en-US" dirty="0"/>
              <a:t>Natural methods of asexual reproduction include strategies plants have developed to self-propagate.</a:t>
            </a:r>
          </a:p>
          <a:p>
            <a:r>
              <a:rPr lang="en-US" dirty="0"/>
              <a:t>Many plants (like ginger, onion, gladioli, and dahlia) grow from buds present on the stem’s surface.</a:t>
            </a:r>
          </a:p>
          <a:p>
            <a:r>
              <a:rPr lang="en-US" dirty="0"/>
              <a:t>Some plants (like the sweet potato) have adventitious roots or runners that give rise to new plants.</a:t>
            </a:r>
          </a:p>
          <a:p>
            <a:r>
              <a:rPr lang="en-US" dirty="0"/>
              <a:t>In </a:t>
            </a:r>
            <a:r>
              <a:rPr lang="en-US" i="1" dirty="0"/>
              <a:t>Bryophyllum</a:t>
            </a:r>
            <a:r>
              <a:rPr lang="en-US" dirty="0"/>
              <a:t> and kalanchoe, their leaves have small buds on their margins that, when detached or touching the ground, may grow into independent plants.</a:t>
            </a:r>
          </a:p>
          <a:p>
            <a:r>
              <a:rPr lang="en-US" dirty="0"/>
              <a:t>Some plants can be propagated through cuttings.</a:t>
            </a:r>
          </a:p>
        </p:txBody>
      </p:sp>
    </p:spTree>
    <p:extLst>
      <p:ext uri="{BB962C8B-B14F-4D97-AF65-F5344CB8AC3E}">
        <p14:creationId xmlns:p14="http://schemas.microsoft.com/office/powerpoint/2010/main" val="230597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32.3 Figure 2</a:t>
            </a:r>
            <a:endParaRPr lang="en-US" sz="3200" dirty="0">
              <a:solidFill>
                <a:schemeClr val="accent1"/>
              </a:solidFill>
            </a:endParaRPr>
          </a:p>
        </p:txBody>
      </p:sp>
      <p:sp>
        <p:nvSpPr>
          <p:cNvPr id="3" name="TextBox 2">
            <a:extLst>
              <a:ext uri="{FF2B5EF4-FFF2-40B4-BE49-F238E27FC236}">
                <a16:creationId xmlns:a16="http://schemas.microsoft.com/office/drawing/2014/main" id="{DFD7DFF6-492E-D673-2CEE-7D5987F0EE8C}"/>
              </a:ext>
            </a:extLst>
          </p:cNvPr>
          <p:cNvSpPr txBox="1"/>
          <p:nvPr/>
        </p:nvSpPr>
        <p:spPr>
          <a:xfrm>
            <a:off x="2286000" y="5732253"/>
            <a:ext cx="4572000" cy="246221"/>
          </a:xfrm>
          <a:prstGeom prst="rect">
            <a:avLst/>
          </a:prstGeom>
          <a:noFill/>
        </p:spPr>
        <p:txBody>
          <a:bodyPr wrap="square">
            <a:spAutoFit/>
          </a:bodyPr>
          <a:lstStyle/>
          <a:p>
            <a:pPr algn="ctr"/>
            <a:r>
              <a:rPr lang="en-US" sz="1000" dirty="0"/>
              <a:t>Pearson Scott Foresman on Wikimedia Commons. "Stolon drawing."</a:t>
            </a:r>
          </a:p>
        </p:txBody>
      </p:sp>
      <p:pic>
        <p:nvPicPr>
          <p:cNvPr id="6" name="Content Placeholder 4" descr="A drawing shows a few plants connected by a horizontal root labeled the &quot;stolon.&quot;">
            <a:extLst>
              <a:ext uri="{FF2B5EF4-FFF2-40B4-BE49-F238E27FC236}">
                <a16:creationId xmlns:a16="http://schemas.microsoft.com/office/drawing/2014/main" id="{E8F7477B-B929-1F4F-F5E2-877A9CFC2C9D}"/>
              </a:ext>
            </a:extLst>
          </p:cNvPr>
          <p:cNvPicPr>
            <a:picLocks noGrp="1" noChangeAspect="1"/>
          </p:cNvPicPr>
          <p:nvPr>
            <p:ph idx="1"/>
          </p:nvPr>
        </p:nvPicPr>
        <p:blipFill>
          <a:blip r:embed="rId3"/>
          <a:srcRect l="25926" t="5334" r="25926" b="6334"/>
          <a:stretch/>
        </p:blipFill>
        <p:spPr>
          <a:xfrm>
            <a:off x="2362200" y="1176704"/>
            <a:ext cx="4419600" cy="4504592"/>
          </a:xfrm>
        </p:spPr>
      </p:pic>
    </p:spTree>
    <p:extLst>
      <p:ext uri="{BB962C8B-B14F-4D97-AF65-F5344CB8AC3E}">
        <p14:creationId xmlns:p14="http://schemas.microsoft.com/office/powerpoint/2010/main" val="120937850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1835</TotalTime>
  <Words>1823</Words>
  <Application>Microsoft Office PowerPoint</Application>
  <PresentationFormat>On-screen Show (4:3)</PresentationFormat>
  <Paragraphs>184</Paragraphs>
  <Slides>26</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Courier New</vt:lpstr>
      <vt:lpstr>Calibri</vt:lpstr>
      <vt:lpstr>Century Gothic</vt:lpstr>
      <vt:lpstr>Office Theme</vt:lpstr>
      <vt:lpstr>Lesson 32.3</vt:lpstr>
      <vt:lpstr>Objectives</vt:lpstr>
      <vt:lpstr>Plant Asexual Reproduction</vt:lpstr>
      <vt:lpstr>Many Roots Exhibit Asexual Reproduction</vt:lpstr>
      <vt:lpstr>32.3 Figure 1</vt:lpstr>
      <vt:lpstr>Some Plants Produce Seeds Without Fertilization</vt:lpstr>
      <vt:lpstr>Think It Through1</vt:lpstr>
      <vt:lpstr>Natural Methods of Asexual Reproduction</vt:lpstr>
      <vt:lpstr>32.3 Figure 2</vt:lpstr>
      <vt:lpstr>Artificial Methods of Asexual Reproduction</vt:lpstr>
      <vt:lpstr>Artificial Methods: Grafting</vt:lpstr>
      <vt:lpstr>32.3 Figure 3</vt:lpstr>
      <vt:lpstr>Artificial Methods: Cutting</vt:lpstr>
      <vt:lpstr>Artificial Methods: Layering1</vt:lpstr>
      <vt:lpstr>Artificial Methods: Layering2</vt:lpstr>
      <vt:lpstr>Artificial Methods: Micropropagation</vt:lpstr>
      <vt:lpstr>Plant Life Spans</vt:lpstr>
      <vt:lpstr>32.3 Figure 7</vt:lpstr>
      <vt:lpstr>Types of Plants Based Upon Life Cycle Lengths</vt:lpstr>
      <vt:lpstr>32.3 Figure 8</vt:lpstr>
      <vt:lpstr>Types of Plants Based on Flowering Frequency</vt:lpstr>
      <vt:lpstr>Other Factors Affecting Plant Life Spans</vt:lpstr>
      <vt:lpstr>Plant Aging</vt:lpstr>
      <vt:lpstr>Think It Through2</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184</cp:revision>
  <dcterms:created xsi:type="dcterms:W3CDTF">2013-04-26T14:43:13Z</dcterms:created>
  <dcterms:modified xsi:type="dcterms:W3CDTF">2024-10-22T16:43:00Z</dcterms:modified>
</cp:coreProperties>
</file>