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4"/>
  </p:notesMasterIdLst>
  <p:handoutMasterIdLst>
    <p:handoutMasterId r:id="rId35"/>
  </p:handoutMasterIdLst>
  <p:sldIdLst>
    <p:sldId id="272" r:id="rId2"/>
    <p:sldId id="264" r:id="rId3"/>
    <p:sldId id="265"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68" r:id="rId22"/>
    <p:sldId id="294" r:id="rId23"/>
    <p:sldId id="295" r:id="rId24"/>
    <p:sldId id="296" r:id="rId25"/>
    <p:sldId id="271" r:id="rId26"/>
    <p:sldId id="297" r:id="rId27"/>
    <p:sldId id="267" r:id="rId28"/>
    <p:sldId id="298" r:id="rId29"/>
    <p:sldId id="299" r:id="rId30"/>
    <p:sldId id="276" r:id="rId31"/>
    <p:sldId id="274" r:id="rId32"/>
    <p:sldId id="300" r:id="rId33"/>
  </p:sldIdLst>
  <p:sldSz cx="9144000" cy="6858000" type="screen4x3"/>
  <p:notesSz cx="6858000" cy="9144000"/>
  <p:embeddedFontLst>
    <p:embeddedFont>
      <p:font typeface="Century Gothic" panose="020B0502020202020204" pitchFamily="34" charset="0"/>
      <p:regular r:id="rId36"/>
      <p:bold r:id="rId37"/>
      <p:italic r:id="rId38"/>
      <p:boldItalic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6"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2D7D9F"/>
    <a:srgbClr val="0000FF"/>
    <a:srgbClr val="366092"/>
    <a:srgbClr val="000099"/>
    <a:srgbClr val="000000"/>
    <a:srgbClr val="1F497C"/>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43" autoAdjust="0"/>
    <p:restoredTop sz="86385" autoAdjust="0"/>
  </p:normalViewPr>
  <p:slideViewPr>
    <p:cSldViewPr>
      <p:cViewPr varScale="1">
        <p:scale>
          <a:sx n="95" d="100"/>
          <a:sy n="95" d="100"/>
        </p:scale>
        <p:origin x="2034" y="114"/>
      </p:cViewPr>
      <p:guideLst>
        <p:guide orient="horz" pos="2160"/>
        <p:guide pos="2880"/>
      </p:guideLst>
    </p:cSldViewPr>
  </p:slideViewPr>
  <p:outlineViewPr>
    <p:cViewPr>
      <p:scale>
        <a:sx n="33" d="100"/>
        <a:sy n="33" d="100"/>
      </p:scale>
      <p:origin x="0" y="-87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84" d="100"/>
          <a:sy n="84" d="100"/>
        </p:scale>
        <p:origin x="39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10/23/2024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3020966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F262B-740E-4480-8DD6-7DF3785A307D}" type="datetimeFigureOut">
              <a:rPr lang="en-US" smtClean="0"/>
              <a:pPr/>
              <a:t>10/23/2024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15ED13-301A-4C0A-8C7F-A4982DED9D67}" type="slidenum">
              <a:rPr lang="en-US" smtClean="0"/>
              <a:pPr/>
              <a:t>‹#›</a:t>
            </a:fld>
            <a:endParaRPr lang="en-US" dirty="0"/>
          </a:p>
        </p:txBody>
      </p:sp>
    </p:spTree>
    <p:extLst>
      <p:ext uri="{BB962C8B-B14F-4D97-AF65-F5344CB8AC3E}">
        <p14:creationId xmlns:p14="http://schemas.microsoft.com/office/powerpoint/2010/main" val="256885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21</a:t>
            </a:fld>
            <a:endParaRPr lang="en-US" dirty="0"/>
          </a:p>
        </p:txBody>
      </p:sp>
    </p:spTree>
    <p:extLst>
      <p:ext uri="{BB962C8B-B14F-4D97-AF65-F5344CB8AC3E}">
        <p14:creationId xmlns:p14="http://schemas.microsoft.com/office/powerpoint/2010/main" val="3342089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Aptos" panose="020B0004020202020204" pitchFamily="34" charset="0"/>
              </a:rPr>
              <a:t>Originally an On Your Own. This is included here to use as a talking point or for a think-pair-share activity.</a:t>
            </a:r>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25</a:t>
            </a:fld>
            <a:endParaRPr lang="en-US" dirty="0"/>
          </a:p>
        </p:txBody>
      </p:sp>
    </p:spTree>
    <p:extLst>
      <p:ext uri="{BB962C8B-B14F-4D97-AF65-F5344CB8AC3E}">
        <p14:creationId xmlns:p14="http://schemas.microsoft.com/office/powerpoint/2010/main" val="3476235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33.1 Figure 7: Shown here are the planes of a quadrupedal goat and a bipedal human. The midsagittal plane divides the body exactly in half, into right and left portions. The frontal plane divides the front and back, and the transverse plane divides the body into upper and lower portions.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27</a:t>
            </a:fld>
            <a:endParaRPr lang="en-US" dirty="0"/>
          </a:p>
        </p:txBody>
      </p:sp>
    </p:spTree>
    <p:extLst>
      <p:ext uri="{BB962C8B-B14F-4D97-AF65-F5344CB8AC3E}">
        <p14:creationId xmlns:p14="http://schemas.microsoft.com/office/powerpoint/2010/main" val="6484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33.1 Figure 8: Vertebrate animals have two major body cavities: the dorsal cavity and the ventral cavity. The dorsal cavity contains the cranial and the spinal cavity. The ventral cavity contains the thoracic cavity and the abdominopelvic cavity. The thoracic cavity is separated from the abdominopelvic cavity by the diaphragm. The abdominopelvic cavity is separated into the abdominal cavity and the pelvic cavity by an imaginary line parallel to the pelvis bones.</a:t>
            </a:r>
          </a:p>
        </p:txBody>
      </p:sp>
      <p:sp>
        <p:nvSpPr>
          <p:cNvPr id="4" name="Slide Number Placeholder 3"/>
          <p:cNvSpPr>
            <a:spLocks noGrp="1"/>
          </p:cNvSpPr>
          <p:nvPr>
            <p:ph type="sldNum" sz="quarter" idx="5"/>
          </p:nvPr>
        </p:nvSpPr>
        <p:spPr/>
        <p:txBody>
          <a:bodyPr/>
          <a:lstStyle/>
          <a:p>
            <a:fld id="{7115ED13-301A-4C0A-8C7F-A4982DED9D67}" type="slidenum">
              <a:rPr lang="en-US" smtClean="0"/>
              <a:pPr/>
              <a:t>29</a:t>
            </a:fld>
            <a:endParaRPr lang="en-US" dirty="0"/>
          </a:p>
        </p:txBody>
      </p:sp>
    </p:spTree>
    <p:extLst>
      <p:ext uri="{BB962C8B-B14F-4D97-AF65-F5344CB8AC3E}">
        <p14:creationId xmlns:p14="http://schemas.microsoft.com/office/powerpoint/2010/main" val="4192906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This is included as a relevant application for this topic.</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115ED13-301A-4C0A-8C7F-A4982DED9D67}" type="slidenum">
              <a:rPr lang="en-US" smtClean="0"/>
              <a:pPr/>
              <a:t>30</a:t>
            </a:fld>
            <a:endParaRPr lang="en-US" dirty="0"/>
          </a:p>
        </p:txBody>
      </p:sp>
    </p:spTree>
    <p:extLst>
      <p:ext uri="{BB962C8B-B14F-4D97-AF65-F5344CB8AC3E}">
        <p14:creationId xmlns:p14="http://schemas.microsoft.com/office/powerpoint/2010/main" val="21045648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pic>
        <p:nvPicPr>
          <p:cNvPr id="3" name="Picture 2">
            <a:extLst>
              <a:ext uri="{FF2B5EF4-FFF2-40B4-BE49-F238E27FC236}">
                <a16:creationId xmlns:a16="http://schemas.microsoft.com/office/drawing/2014/main" id="{608EB715-DC18-4A09-A71D-E9CABC0599EB}"/>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05200" y="-320615"/>
            <a:ext cx="5893594" cy="6858000"/>
          </a:xfrm>
          <a:prstGeom prst="rect">
            <a:avLst/>
          </a:prstGeom>
        </p:spPr>
      </p:pic>
      <p:sp>
        <p:nvSpPr>
          <p:cNvPr id="4" name="TextBox 3">
            <a:extLst>
              <a:ext uri="{FF2B5EF4-FFF2-40B4-BE49-F238E27FC236}">
                <a16:creationId xmlns:a16="http://schemas.microsoft.com/office/drawing/2014/main" id="{5E55021B-8C83-0E64-7853-247E9DC8E5CC}"/>
              </a:ext>
            </a:extLst>
          </p:cNvPr>
          <p:cNvSpPr txBox="1"/>
          <p:nvPr userDrawn="1"/>
        </p:nvSpPr>
        <p:spPr>
          <a:xfrm>
            <a:off x="3276600" y="6096038"/>
            <a:ext cx="8381999" cy="464743"/>
          </a:xfrm>
          <a:prstGeom prst="rect">
            <a:avLst/>
          </a:prstGeom>
          <a:noFill/>
        </p:spPr>
        <p:txBody>
          <a:bodyPr wrap="square">
            <a:spAutoFit/>
          </a:bodyPr>
          <a:lstStyle/>
          <a:p>
            <a:pPr defTabSz="457200">
              <a:spcBef>
                <a:spcPct val="20000"/>
              </a:spcBef>
              <a:defRPr/>
            </a:pPr>
            <a:r>
              <a:rPr lang="en-US" sz="1050" dirty="0"/>
              <a:t>© 2023 Hawkes Learning. All rights reserved. Authorized only for instructor use in the classroom.</a:t>
            </a:r>
          </a:p>
          <a:p>
            <a:pPr defTabSz="457200">
              <a:spcBef>
                <a:spcPct val="20000"/>
              </a:spcBef>
              <a:defRPr/>
            </a:pPr>
            <a:r>
              <a:rPr lang="en-US" sz="1050" dirty="0"/>
              <a:t>No reproduction or further distribution permitted without the prior written consent of Hawkes Learning.</a:t>
            </a:r>
          </a:p>
        </p:txBody>
      </p:sp>
      <p:sp>
        <p:nvSpPr>
          <p:cNvPr id="9" name="Content Placeholder 8">
            <a:extLst>
              <a:ext uri="{FF2B5EF4-FFF2-40B4-BE49-F238E27FC236}">
                <a16:creationId xmlns:a16="http://schemas.microsoft.com/office/drawing/2014/main" id="{93791900-F9C7-EB19-6E5D-FAAB3EFAF3EE}"/>
              </a:ext>
            </a:extLst>
          </p:cNvPr>
          <p:cNvSpPr>
            <a:spLocks noGrp="1"/>
          </p:cNvSpPr>
          <p:nvPr>
            <p:ph sz="quarter" idx="10" hasCustomPrompt="1"/>
          </p:nvPr>
        </p:nvSpPr>
        <p:spPr>
          <a:xfrm>
            <a:off x="381000" y="2800183"/>
            <a:ext cx="3581400" cy="990600"/>
          </a:xfrm>
          <a:prstGeom prst="rect">
            <a:avLst/>
          </a:prstGeom>
        </p:spPr>
        <p:txBody>
          <a:bodyPr/>
          <a:lstStyle>
            <a:lvl1pPr marL="0" indent="0">
              <a:buNone/>
              <a:defRPr b="1"/>
            </a:lvl1pPr>
          </a:lstStyle>
          <a:p>
            <a:pPr lvl="0"/>
            <a:r>
              <a:rPr lang="en-US" dirty="0"/>
              <a:t>Lesson Title</a:t>
            </a:r>
          </a:p>
        </p:txBody>
      </p:sp>
      <p:sp>
        <p:nvSpPr>
          <p:cNvPr id="13" name="Text Placeholder 12">
            <a:extLst>
              <a:ext uri="{FF2B5EF4-FFF2-40B4-BE49-F238E27FC236}">
                <a16:creationId xmlns:a16="http://schemas.microsoft.com/office/drawing/2014/main" id="{D0492872-1E9F-75D1-A86E-4EAE19934D9B}"/>
              </a:ext>
            </a:extLst>
          </p:cNvPr>
          <p:cNvSpPr>
            <a:spLocks noGrp="1"/>
          </p:cNvSpPr>
          <p:nvPr>
            <p:ph type="body" sz="quarter" idx="11" hasCustomPrompt="1"/>
          </p:nvPr>
        </p:nvSpPr>
        <p:spPr>
          <a:xfrm>
            <a:off x="379562" y="1729204"/>
            <a:ext cx="3581400" cy="914400"/>
          </a:xfrm>
          <a:prstGeom prst="rect">
            <a:avLst/>
          </a:prstGeom>
        </p:spPr>
        <p:txBody>
          <a:bodyPr/>
          <a:lstStyle>
            <a:lvl1pPr marL="0" indent="0">
              <a:buNone/>
              <a:defRPr sz="4400" b="1">
                <a:latin typeface="Arial" panose="020B0604020202020204" pitchFamily="34" charset="0"/>
                <a:cs typeface="Arial" panose="020B0604020202020204" pitchFamily="34" charset="0"/>
              </a:defRPr>
            </a:lvl1pPr>
          </a:lstStyle>
          <a:p>
            <a:pPr lvl="0"/>
            <a:r>
              <a:rPr lang="en-US" dirty="0"/>
              <a:t>Lesson X.X</a:t>
            </a:r>
          </a:p>
        </p:txBody>
      </p:sp>
    </p:spTree>
    <p:extLst>
      <p:ext uri="{BB962C8B-B14F-4D97-AF65-F5344CB8AC3E}">
        <p14:creationId xmlns:p14="http://schemas.microsoft.com/office/powerpoint/2010/main" val="3103072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ink It Through">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Think It Through</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rgbClr val="1F497D"/>
          </a:solidFill>
        </p:spPr>
        <p:txBody>
          <a:bodyPr>
            <a:normAutofit/>
          </a:bodyPr>
          <a:lstStyle>
            <a:lvl1pPr marL="0" indent="0">
              <a:buFontTx/>
              <a:buNone/>
              <a:defRPr sz="2800" b="0" i="0" baseline="0">
                <a:solidFill>
                  <a:schemeClr val="bg1"/>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881831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2D7D9F"/>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66751E-D7BB-F58F-6EF7-988C1DD7F7EC}"/>
              </a:ext>
              <a:ext uri="{C183D7F6-B498-43B3-948B-1728B52AA6E4}">
                <adec:decorative xmlns:adec="http://schemas.microsoft.com/office/drawing/2017/decorative" val="1"/>
              </a:ext>
            </a:extLst>
          </p:cNvPr>
          <p:cNvGrpSpPr/>
          <p:nvPr userDrawn="1"/>
        </p:nvGrpSpPr>
        <p:grpSpPr>
          <a:xfrm>
            <a:off x="21566" y="1981200"/>
            <a:ext cx="9144000" cy="2250283"/>
            <a:chOff x="1524000" y="1410227"/>
            <a:chExt cx="9144000" cy="2250283"/>
          </a:xfrm>
        </p:grpSpPr>
        <p:cxnSp>
          <p:nvCxnSpPr>
            <p:cNvPr id="4" name="Straight Connector 3">
              <a:extLst>
                <a:ext uri="{FF2B5EF4-FFF2-40B4-BE49-F238E27FC236}">
                  <a16:creationId xmlns:a16="http://schemas.microsoft.com/office/drawing/2014/main" id="{E5745617-7817-BAD4-50DB-96682A18AA8C}"/>
                </a:ext>
              </a:extLst>
            </p:cNvPr>
            <p:cNvCxnSpPr/>
            <p:nvPr/>
          </p:nvCxnSpPr>
          <p:spPr>
            <a:xfrm>
              <a:off x="1859169" y="2729726"/>
              <a:ext cx="8429625"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64544EB-EC3E-1655-8249-41F759480F18}"/>
                </a:ext>
              </a:extLst>
            </p:cNvPr>
            <p:cNvSpPr txBox="1"/>
            <p:nvPr/>
          </p:nvSpPr>
          <p:spPr>
            <a:xfrm>
              <a:off x="1524000" y="1410227"/>
              <a:ext cx="9144000" cy="1200329"/>
            </a:xfrm>
            <a:prstGeom prst="rect">
              <a:avLst/>
            </a:prstGeom>
            <a:noFill/>
          </p:spPr>
          <p:txBody>
            <a:bodyPr wrap="square" rtlCol="0">
              <a:spAutoFit/>
            </a:bodyPr>
            <a:lstStyle/>
            <a:p>
              <a:pPr algn="ctr"/>
              <a:r>
                <a:rPr lang="en-US" sz="7200" b="1" dirty="0">
                  <a:solidFill>
                    <a:schemeClr val="bg1"/>
                  </a:solidFill>
                  <a:latin typeface="Century Gothic" panose="020B0502020202020204" pitchFamily="34" charset="0"/>
                </a:rPr>
                <a:t>HAWKES</a:t>
              </a:r>
              <a:r>
                <a:rPr lang="en-US" sz="7200" dirty="0">
                  <a:solidFill>
                    <a:schemeClr val="bg1"/>
                  </a:solidFill>
                  <a:latin typeface="Century Gothic" panose="020B0502020202020204" pitchFamily="34" charset="0"/>
                </a:rPr>
                <a:t> LEARNING</a:t>
              </a:r>
            </a:p>
          </p:txBody>
        </p:sp>
        <p:pic>
          <p:nvPicPr>
            <p:cNvPr id="6" name="Picture 5">
              <a:extLst>
                <a:ext uri="{FF2B5EF4-FFF2-40B4-BE49-F238E27FC236}">
                  <a16:creationId xmlns:a16="http://schemas.microsoft.com/office/drawing/2014/main" id="{09AE6A06-DC07-3D52-BB89-86F2EF077C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1108" y="3050910"/>
              <a:ext cx="609600" cy="609600"/>
            </a:xfrm>
            <a:prstGeom prst="rect">
              <a:avLst/>
            </a:prstGeom>
          </p:spPr>
        </p:pic>
        <p:pic>
          <p:nvPicPr>
            <p:cNvPr id="7" name="Picture 6">
              <a:extLst>
                <a:ext uri="{FF2B5EF4-FFF2-40B4-BE49-F238E27FC236}">
                  <a16:creationId xmlns:a16="http://schemas.microsoft.com/office/drawing/2014/main" id="{C2522F05-C169-5A8E-BEE7-C2AF4A8B2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6179" y="3050910"/>
              <a:ext cx="609600" cy="609600"/>
            </a:xfrm>
            <a:prstGeom prst="rect">
              <a:avLst/>
            </a:prstGeom>
          </p:spPr>
        </p:pic>
        <p:pic>
          <p:nvPicPr>
            <p:cNvPr id="8" name="Picture 7">
              <a:extLst>
                <a:ext uri="{FF2B5EF4-FFF2-40B4-BE49-F238E27FC236}">
                  <a16:creationId xmlns:a16="http://schemas.microsoft.com/office/drawing/2014/main" id="{F787E3FD-08C2-8D03-8749-14D0892684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122" y="3050910"/>
              <a:ext cx="609600" cy="609600"/>
            </a:xfrm>
            <a:prstGeom prst="rect">
              <a:avLst/>
            </a:prstGeom>
          </p:spPr>
        </p:pic>
      </p:grpSp>
      <p:pic>
        <p:nvPicPr>
          <p:cNvPr id="9" name="Picture 8">
            <a:extLst>
              <a:ext uri="{FF2B5EF4-FFF2-40B4-BE49-F238E27FC236}">
                <a16:creationId xmlns:a16="http://schemas.microsoft.com/office/drawing/2014/main" id="{06388AC8-6D6B-52AD-1753-6A2F27A1765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65631" y="3621883"/>
            <a:ext cx="609600" cy="609600"/>
          </a:xfrm>
          <a:prstGeom prst="rect">
            <a:avLst/>
          </a:prstGeom>
        </p:spPr>
      </p:pic>
    </p:spTree>
    <p:extLst>
      <p:ext uri="{BB962C8B-B14F-4D97-AF65-F5344CB8AC3E}">
        <p14:creationId xmlns:p14="http://schemas.microsoft.com/office/powerpoint/2010/main" val="371175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550498A-7EB8-497B-A843-BB35444C1AA7}" type="slidenum">
              <a:rPr lang="en-US" smtClean="0"/>
              <a:t>‹#›</a:t>
            </a:fld>
            <a:endParaRPr lang="en-US" dirty="0"/>
          </a:p>
        </p:txBody>
      </p:sp>
    </p:spTree>
    <p:extLst>
      <p:ext uri="{BB962C8B-B14F-4D97-AF65-F5344CB8AC3E}">
        <p14:creationId xmlns:p14="http://schemas.microsoft.com/office/powerpoint/2010/main" val="142603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Objectives</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Arial" panose="020B0604020202020204" pitchFamily="34" charset="0"/>
              <a:buChar char="•"/>
              <a:defRPr sz="2800" b="0" i="0" baseline="0">
                <a:solidFill>
                  <a:srgbClr val="366092"/>
                </a:solidFill>
              </a:defRPr>
            </a:lvl1pPr>
            <a:lvl2pPr marL="914400" indent="-457200">
              <a:buFont typeface="Arial" panose="020B0604020202020204" pitchFamily="34" charset="0"/>
              <a:buChar char="•"/>
              <a:defRPr/>
            </a:lvl2pPr>
          </a:lstStyle>
          <a:p>
            <a:pPr lvl="0"/>
            <a:r>
              <a:rPr lang="en-US" dirty="0"/>
              <a:t>Click to edit Master text style</a:t>
            </a:r>
          </a:p>
          <a:p>
            <a:pPr lvl="1"/>
            <a:r>
              <a:rPr lang="en-US" dirty="0"/>
              <a:t>Example</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862073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2606038"/>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80790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3886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
        <p:nvSpPr>
          <p:cNvPr id="2" name="Content Placeholder 2">
            <a:extLst>
              <a:ext uri="{FF2B5EF4-FFF2-40B4-BE49-F238E27FC236}">
                <a16:creationId xmlns:a16="http://schemas.microsoft.com/office/drawing/2014/main" id="{A199D9D7-D46E-5BC7-C02C-BCF6B528DBB8}"/>
              </a:ext>
            </a:extLst>
          </p:cNvPr>
          <p:cNvSpPr>
            <a:spLocks noGrp="1"/>
          </p:cNvSpPr>
          <p:nvPr>
            <p:ph idx="10"/>
          </p:nvPr>
        </p:nvSpPr>
        <p:spPr>
          <a:xfrm>
            <a:off x="4419600" y="1280160"/>
            <a:ext cx="42672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3331883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gure Numb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Lesson X.X Figure Number</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4088564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oup Activit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Group Activity</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995995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cience and You">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Science and You</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a:solidFill>
            <a:schemeClr val="accent1"/>
          </a:solidFill>
        </p:spPr>
        <p:txBody>
          <a:bodyPr>
            <a:normAutofit/>
          </a:bodyPr>
          <a:lstStyle>
            <a:lvl1pPr marL="0" indent="0">
              <a:buFontTx/>
              <a:buNone/>
              <a:defRPr sz="2800" b="0" i="0" baseline="0">
                <a:solidFill>
                  <a:schemeClr val="bg1"/>
                </a:solidFill>
              </a:defRPr>
            </a:lvl1pPr>
          </a:lstStyle>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901683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ion Ques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Reflection Question</a:t>
            </a:r>
          </a:p>
        </p:txBody>
      </p:sp>
      <p:sp>
        <p:nvSpPr>
          <p:cNvPr id="14" name="TextBox 5">
            <a:extLst>
              <a:ext uri="{C183D7F6-B498-43B3-948B-1728B52AA6E4}">
                <adec:decorative xmlns:adec="http://schemas.microsoft.com/office/drawing/2017/decorative" val="1"/>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2023 by Hawkes Learning</a:t>
            </a:r>
          </a:p>
          <a:p>
            <a:pPr eaLnBrk="1" hangingPunct="1"/>
            <a:r>
              <a:rPr lang="en-US" baseline="-25000" dirty="0">
                <a:solidFill>
                  <a:srgbClr val="2D7D9F"/>
                </a:solidFill>
              </a:rPr>
              <a:t>All rights reserved.</a:t>
            </a:r>
          </a:p>
        </p:txBody>
      </p:sp>
      <p:cxnSp>
        <p:nvCxnSpPr>
          <p:cNvPr id="7" name="Straight Connector 6">
            <a:extLst>
              <a:ext uri="{C183D7F6-B498-43B3-948B-1728B52AA6E4}">
                <adec:decorative xmlns:adec="http://schemas.microsoft.com/office/drawing/2017/decorative" val="1"/>
              </a:ext>
            </a:extLst>
          </p:cNvPr>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59"/>
            <a:ext cx="8229600" cy="4572001"/>
          </a:xfrm>
          <a:prstGeom prst="rect">
            <a:avLst/>
          </a:prstGeom>
          <a:solidFill>
            <a:srgbClr val="1F497D"/>
          </a:solidFill>
        </p:spPr>
        <p:txBody>
          <a:bodyPr>
            <a:normAutofit/>
          </a:bodyPr>
          <a:lstStyle>
            <a:lvl1pPr marL="0" indent="0">
              <a:buFont typeface="Arial" panose="020B0604020202020204" pitchFamily="34" charset="0"/>
              <a:buNone/>
              <a:defRPr sz="2800" b="0" i="0" baseline="0">
                <a:solidFill>
                  <a:schemeClr val="bg1"/>
                </a:solidFill>
              </a:defRPr>
            </a:lvl1pPr>
          </a:lstStyle>
          <a:p>
            <a:pPr lvl="0"/>
            <a:endParaRPr lang="en-US" dirty="0"/>
          </a:p>
          <a:p>
            <a:pPr lvl="0"/>
            <a:endParaRPr lang="en-US" dirty="0"/>
          </a:p>
        </p:txBody>
      </p:sp>
      <p:cxnSp>
        <p:nvCxnSpPr>
          <p:cNvPr id="15" name="Straight Connector 14">
            <a:extLst>
              <a:ext uri="{C183D7F6-B498-43B3-948B-1728B52AA6E4}">
                <adec:decorative xmlns:adec="http://schemas.microsoft.com/office/drawing/2017/decorative" val="1"/>
              </a:ext>
            </a:extLst>
          </p:cNvPr>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407743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55" r:id="rId5"/>
    <p:sldLayoutId id="2147483652" r:id="rId6"/>
    <p:sldLayoutId id="2147483653" r:id="rId7"/>
    <p:sldLayoutId id="2147483658" r:id="rId8"/>
    <p:sldLayoutId id="2147483656" r:id="rId9"/>
    <p:sldLayoutId id="2147483657" r:id="rId10"/>
    <p:sldLayoutId id="2147483654"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2">
            <a:extLst>
              <a:ext uri="{FF2B5EF4-FFF2-40B4-BE49-F238E27FC236}">
                <a16:creationId xmlns:a16="http://schemas.microsoft.com/office/drawing/2014/main" id="{4E7A1944-20A9-5EFC-CF5D-428D07B9FF1F}"/>
              </a:ext>
            </a:extLst>
          </p:cNvPr>
          <p:cNvSpPr>
            <a:spLocks noGrp="1"/>
          </p:cNvSpPr>
          <p:nvPr>
            <p:ph type="title" idx="4294967295"/>
          </p:nvPr>
        </p:nvSpPr>
        <p:spPr>
          <a:xfrm>
            <a:off x="379562" y="1729204"/>
            <a:ext cx="3581400" cy="9144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0" indent="0">
              <a:buNone/>
              <a:defRPr sz="4400" b="1">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44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Lesson 33.1</a:t>
            </a:r>
          </a:p>
        </p:txBody>
      </p:sp>
      <p:sp>
        <p:nvSpPr>
          <p:cNvPr id="3" name="Content Placeholder 8">
            <a:extLst>
              <a:ext uri="{FF2B5EF4-FFF2-40B4-BE49-F238E27FC236}">
                <a16:creationId xmlns:a16="http://schemas.microsoft.com/office/drawing/2014/main" id="{FF68ED90-5F09-E335-E8D2-4F2687C0EB59}"/>
              </a:ext>
            </a:extLst>
          </p:cNvPr>
          <p:cNvSpPr>
            <a:spLocks noGrp="1"/>
          </p:cNvSpPr>
          <p:nvPr>
            <p:ph sz="quarter" idx="10" hasCustomPrompt="1"/>
          </p:nvPr>
        </p:nvSpPr>
        <p:spPr>
          <a:xfrm>
            <a:off x="379562" y="2627694"/>
            <a:ext cx="3581400" cy="990600"/>
          </a:xfrm>
          <a:prstGeom prst="rect">
            <a:avLst/>
          </a:prstGeom>
        </p:spPr>
        <p:txBody>
          <a:bodyPr/>
          <a:lstStyle>
            <a:lvl1pPr marL="0" indent="0">
              <a:buNone/>
              <a:defRPr b="1"/>
            </a:lvl1pPr>
          </a:lstStyle>
          <a:p>
            <a:pPr lvl="0"/>
            <a:r>
              <a:rPr lang="en-US" dirty="0"/>
              <a:t>Animal Body Plans</a:t>
            </a:r>
          </a:p>
        </p:txBody>
      </p:sp>
    </p:spTree>
    <p:extLst>
      <p:ext uri="{BB962C8B-B14F-4D97-AF65-F5344CB8AC3E}">
        <p14:creationId xmlns:p14="http://schemas.microsoft.com/office/powerpoint/2010/main" val="3886239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116B-B2DE-5F15-DDE9-868F7F4F0253}"/>
              </a:ext>
            </a:extLst>
          </p:cNvPr>
          <p:cNvSpPr>
            <a:spLocks noGrp="1"/>
          </p:cNvSpPr>
          <p:nvPr>
            <p:ph type="title"/>
          </p:nvPr>
        </p:nvSpPr>
        <p:spPr/>
        <p:txBody>
          <a:bodyPr/>
          <a:lstStyle/>
          <a:p>
            <a:r>
              <a:rPr lang="en-US" dirty="0"/>
              <a:t>Animal Body Plan: Bilateral Symmetry</a:t>
            </a:r>
            <a:r>
              <a:rPr lang="en-US" sz="1400" baseline="-25000" dirty="0"/>
              <a:t>2</a:t>
            </a:r>
            <a:endParaRPr lang="en-US" dirty="0"/>
          </a:p>
        </p:txBody>
      </p:sp>
      <p:sp>
        <p:nvSpPr>
          <p:cNvPr id="3" name="Content Placeholder 2">
            <a:extLst>
              <a:ext uri="{FF2B5EF4-FFF2-40B4-BE49-F238E27FC236}">
                <a16:creationId xmlns:a16="http://schemas.microsoft.com/office/drawing/2014/main" id="{26BB51B9-7E38-90A4-9E57-F95A95637B81}"/>
              </a:ext>
            </a:extLst>
          </p:cNvPr>
          <p:cNvSpPr>
            <a:spLocks noGrp="1"/>
          </p:cNvSpPr>
          <p:nvPr>
            <p:ph idx="1"/>
          </p:nvPr>
        </p:nvSpPr>
        <p:spPr>
          <a:xfrm>
            <a:off x="457200" y="1143000"/>
            <a:ext cx="8229600" cy="4572000"/>
          </a:xfrm>
        </p:spPr>
        <p:txBody>
          <a:bodyPr/>
          <a:lstStyle/>
          <a:p>
            <a:pPr marL="0" indent="0">
              <a:buNone/>
            </a:pPr>
            <a:r>
              <a:rPr lang="en-US" dirty="0"/>
              <a:t>Goats have bilateral symmetry.</a:t>
            </a:r>
          </a:p>
        </p:txBody>
      </p:sp>
      <p:sp>
        <p:nvSpPr>
          <p:cNvPr id="7" name="TextBox 6">
            <a:extLst>
              <a:ext uri="{FF2B5EF4-FFF2-40B4-BE49-F238E27FC236}">
                <a16:creationId xmlns:a16="http://schemas.microsoft.com/office/drawing/2014/main" id="{47D7664E-48DF-110C-5EF0-13245F1008C7}"/>
              </a:ext>
            </a:extLst>
          </p:cNvPr>
          <p:cNvSpPr txBox="1"/>
          <p:nvPr/>
        </p:nvSpPr>
        <p:spPr>
          <a:xfrm>
            <a:off x="838200" y="1911741"/>
            <a:ext cx="1752600" cy="307777"/>
          </a:xfrm>
          <a:prstGeom prst="rect">
            <a:avLst/>
          </a:prstGeom>
          <a:noFill/>
        </p:spPr>
        <p:txBody>
          <a:bodyPr wrap="square" rtlCol="0">
            <a:spAutoFit/>
          </a:bodyPr>
          <a:lstStyle/>
          <a:p>
            <a:pPr algn="ctr"/>
            <a:r>
              <a:rPr lang="en-US" sz="1400" b="1" dirty="0"/>
              <a:t>33.1 Figure 2</a:t>
            </a:r>
          </a:p>
        </p:txBody>
      </p:sp>
      <p:sp>
        <p:nvSpPr>
          <p:cNvPr id="5" name="TextBox 4">
            <a:extLst>
              <a:ext uri="{FF2B5EF4-FFF2-40B4-BE49-F238E27FC236}">
                <a16:creationId xmlns:a16="http://schemas.microsoft.com/office/drawing/2014/main" id="{8CF678CD-05A0-FB75-D55B-59F17DFA647F}"/>
              </a:ext>
            </a:extLst>
          </p:cNvPr>
          <p:cNvSpPr txBox="1"/>
          <p:nvPr/>
        </p:nvSpPr>
        <p:spPr>
          <a:xfrm>
            <a:off x="2286000" y="5766582"/>
            <a:ext cx="4572000" cy="246221"/>
          </a:xfrm>
          <a:prstGeom prst="rect">
            <a:avLst/>
          </a:prstGeom>
          <a:noFill/>
        </p:spPr>
        <p:txBody>
          <a:bodyPr wrap="square">
            <a:spAutoFit/>
          </a:bodyPr>
          <a:lstStyle/>
          <a:p>
            <a:pPr algn="ctr"/>
            <a:r>
              <a:rPr lang="en-US" sz="1000" dirty="0"/>
              <a:t>CNX OpenStax on Wikimedia Commons. "Body plans." </a:t>
            </a:r>
          </a:p>
        </p:txBody>
      </p:sp>
      <p:pic>
        <p:nvPicPr>
          <p:cNvPr id="6" name="Content Placeholder 5" descr="The third is a goat with a line of symmetry drawn vertically down the middle. It is labeled &quot;bilateral symmetry.&quot; The top axis is label &quot;dorsal,&quot; the bottom axis is labeled &quot;ventral,&quot; the forward axis is labeled &quot;anterior,&quot; and the back axis is labeled &quot;posterior.&quot;">
            <a:extLst>
              <a:ext uri="{FF2B5EF4-FFF2-40B4-BE49-F238E27FC236}">
                <a16:creationId xmlns:a16="http://schemas.microsoft.com/office/drawing/2014/main" id="{C2A8EA6B-A424-0B5E-AAFA-90C7E35FC516}"/>
              </a:ext>
            </a:extLst>
          </p:cNvPr>
          <p:cNvPicPr>
            <a:picLocks noChangeAspect="1"/>
          </p:cNvPicPr>
          <p:nvPr/>
        </p:nvPicPr>
        <p:blipFill>
          <a:blip r:embed="rId2"/>
          <a:srcRect l="50926" t="3667" b="21333"/>
          <a:stretch/>
        </p:blipFill>
        <p:spPr>
          <a:xfrm>
            <a:off x="2324100" y="1894089"/>
            <a:ext cx="4495800" cy="3817189"/>
          </a:xfrm>
          <a:prstGeom prst="rect">
            <a:avLst/>
          </a:prstGeom>
        </p:spPr>
      </p:pic>
    </p:spTree>
    <p:extLst>
      <p:ext uri="{BB962C8B-B14F-4D97-AF65-F5344CB8AC3E}">
        <p14:creationId xmlns:p14="http://schemas.microsoft.com/office/powerpoint/2010/main" val="66485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B6163-4657-8927-3E10-B27077D9FF29}"/>
              </a:ext>
            </a:extLst>
          </p:cNvPr>
          <p:cNvSpPr>
            <a:spLocks noGrp="1"/>
          </p:cNvSpPr>
          <p:nvPr>
            <p:ph type="title"/>
          </p:nvPr>
        </p:nvSpPr>
        <p:spPr/>
        <p:txBody>
          <a:bodyPr/>
          <a:lstStyle/>
          <a:p>
            <a:r>
              <a:rPr lang="en-US" dirty="0"/>
              <a:t>The Fusiform Shape</a:t>
            </a:r>
          </a:p>
        </p:txBody>
      </p:sp>
      <p:sp>
        <p:nvSpPr>
          <p:cNvPr id="3" name="Content Placeholder 2">
            <a:extLst>
              <a:ext uri="{FF2B5EF4-FFF2-40B4-BE49-F238E27FC236}">
                <a16:creationId xmlns:a16="http://schemas.microsoft.com/office/drawing/2014/main" id="{E74CA1B6-CD80-3338-91B4-4016E9995342}"/>
              </a:ext>
            </a:extLst>
          </p:cNvPr>
          <p:cNvSpPr>
            <a:spLocks noGrp="1"/>
          </p:cNvSpPr>
          <p:nvPr>
            <p:ph idx="1"/>
          </p:nvPr>
        </p:nvSpPr>
        <p:spPr>
          <a:xfrm>
            <a:off x="457200" y="990600"/>
            <a:ext cx="8229600" cy="2590800"/>
          </a:xfrm>
        </p:spPr>
        <p:txBody>
          <a:bodyPr>
            <a:normAutofit/>
          </a:bodyPr>
          <a:lstStyle/>
          <a:p>
            <a:pPr marL="0" indent="0">
              <a:buNone/>
            </a:pPr>
            <a:r>
              <a:rPr lang="en-US" sz="2400" dirty="0"/>
              <a:t>Most animals with bilateral symmetry that live in water have a </a:t>
            </a:r>
            <a:r>
              <a:rPr lang="en-US" sz="2400" b="1" dirty="0"/>
              <a:t>fusiform</a:t>
            </a:r>
            <a:r>
              <a:rPr lang="en-US" sz="2400" dirty="0"/>
              <a:t> shape, a tubular body tapered at both ends.</a:t>
            </a:r>
          </a:p>
          <a:p>
            <a:r>
              <a:rPr lang="en-US" sz="2400" dirty="0"/>
              <a:t>This shape decreases drag on the body as it moves through water at high speeds.</a:t>
            </a:r>
          </a:p>
          <a:p>
            <a:pPr lvl="1"/>
            <a:r>
              <a:rPr lang="en-US" sz="2400" dirty="0"/>
              <a:t>Some sharks can swim at 50 km/hr.</a:t>
            </a:r>
          </a:p>
          <a:p>
            <a:pPr lvl="1"/>
            <a:r>
              <a:rPr lang="en-US" sz="2400" dirty="0"/>
              <a:t>Some dolphins can swim at 32–40 km/hr.</a:t>
            </a:r>
          </a:p>
        </p:txBody>
      </p:sp>
      <p:sp>
        <p:nvSpPr>
          <p:cNvPr id="5" name="TextBox 4">
            <a:extLst>
              <a:ext uri="{FF2B5EF4-FFF2-40B4-BE49-F238E27FC236}">
                <a16:creationId xmlns:a16="http://schemas.microsoft.com/office/drawing/2014/main" id="{9DA67B33-2508-005C-5C4E-F3BC7979735F}"/>
              </a:ext>
            </a:extLst>
          </p:cNvPr>
          <p:cNvSpPr txBox="1"/>
          <p:nvPr/>
        </p:nvSpPr>
        <p:spPr>
          <a:xfrm>
            <a:off x="450574" y="4071404"/>
            <a:ext cx="1752600" cy="307777"/>
          </a:xfrm>
          <a:prstGeom prst="rect">
            <a:avLst/>
          </a:prstGeom>
          <a:noFill/>
        </p:spPr>
        <p:txBody>
          <a:bodyPr wrap="square" rtlCol="0">
            <a:spAutoFit/>
          </a:bodyPr>
          <a:lstStyle/>
          <a:p>
            <a:pPr algn="ctr"/>
            <a:r>
              <a:rPr lang="en-US" sz="1400" b="1" dirty="0"/>
              <a:t>33.1 Figure 3</a:t>
            </a:r>
          </a:p>
        </p:txBody>
      </p:sp>
      <p:pic>
        <p:nvPicPr>
          <p:cNvPr id="6" name="Content Placeholder 5" descr="An illustration shows a swordfish from the side.">
            <a:extLst>
              <a:ext uri="{FF2B5EF4-FFF2-40B4-BE49-F238E27FC236}">
                <a16:creationId xmlns:a16="http://schemas.microsoft.com/office/drawing/2014/main" id="{975A0786-03A0-EF39-E93D-35A1A4F1613B}"/>
              </a:ext>
            </a:extLst>
          </p:cNvPr>
          <p:cNvPicPr>
            <a:picLocks noChangeAspect="1"/>
          </p:cNvPicPr>
          <p:nvPr/>
        </p:nvPicPr>
        <p:blipFill>
          <a:blip r:embed="rId2"/>
          <a:srcRect t="7000" b="32000"/>
          <a:stretch/>
        </p:blipFill>
        <p:spPr>
          <a:xfrm>
            <a:off x="2219921" y="3685961"/>
            <a:ext cx="5715000" cy="1936750"/>
          </a:xfrm>
          <a:prstGeom prst="rect">
            <a:avLst/>
          </a:prstGeom>
        </p:spPr>
      </p:pic>
      <p:sp>
        <p:nvSpPr>
          <p:cNvPr id="7" name="TextBox 6">
            <a:extLst>
              <a:ext uri="{FF2B5EF4-FFF2-40B4-BE49-F238E27FC236}">
                <a16:creationId xmlns:a16="http://schemas.microsoft.com/office/drawing/2014/main" id="{A17C90EF-C35F-FF89-E086-F4E52BF0CFC6}"/>
              </a:ext>
            </a:extLst>
          </p:cNvPr>
          <p:cNvSpPr txBox="1"/>
          <p:nvPr/>
        </p:nvSpPr>
        <p:spPr>
          <a:xfrm>
            <a:off x="2933529" y="5727272"/>
            <a:ext cx="4572000" cy="246221"/>
          </a:xfrm>
          <a:prstGeom prst="rect">
            <a:avLst/>
          </a:prstGeom>
          <a:noFill/>
        </p:spPr>
        <p:txBody>
          <a:bodyPr wrap="square">
            <a:spAutoFit/>
          </a:bodyPr>
          <a:lstStyle/>
          <a:p>
            <a:pPr algn="ctr"/>
            <a:r>
              <a:rPr lang="en-US" sz="1000" dirty="0"/>
              <a:t>Pearson Scott Foresman on Wikimedia Commons. "Swordfish drawing."</a:t>
            </a:r>
          </a:p>
        </p:txBody>
      </p:sp>
    </p:spTree>
    <p:extLst>
      <p:ext uri="{BB962C8B-B14F-4D97-AF65-F5344CB8AC3E}">
        <p14:creationId xmlns:p14="http://schemas.microsoft.com/office/powerpoint/2010/main" val="20566000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43D03-83C9-71CB-C136-8682F342401A}"/>
              </a:ext>
            </a:extLst>
          </p:cNvPr>
          <p:cNvSpPr>
            <a:spLocks noGrp="1"/>
          </p:cNvSpPr>
          <p:nvPr>
            <p:ph type="title"/>
          </p:nvPr>
        </p:nvSpPr>
        <p:spPr/>
        <p:txBody>
          <a:bodyPr>
            <a:normAutofit/>
          </a:bodyPr>
          <a:lstStyle/>
          <a:p>
            <a:r>
              <a:rPr lang="en-US" dirty="0"/>
              <a:t>Table 1: Maximum Speed of Assorted Land and Marine Animals</a:t>
            </a:r>
          </a:p>
        </p:txBody>
      </p:sp>
      <p:sp>
        <p:nvSpPr>
          <p:cNvPr id="3" name="Content Placeholder 2">
            <a:extLst>
              <a:ext uri="{FF2B5EF4-FFF2-40B4-BE49-F238E27FC236}">
                <a16:creationId xmlns:a16="http://schemas.microsoft.com/office/drawing/2014/main" id="{9EE42799-4CF6-139C-E348-806166E783C1}"/>
              </a:ext>
            </a:extLst>
          </p:cNvPr>
          <p:cNvSpPr>
            <a:spLocks noGrp="1"/>
          </p:cNvSpPr>
          <p:nvPr>
            <p:ph idx="1"/>
          </p:nvPr>
        </p:nvSpPr>
        <p:spPr>
          <a:xfrm>
            <a:off x="457200" y="990600"/>
            <a:ext cx="8229600" cy="4754880"/>
          </a:xfrm>
        </p:spPr>
        <p:txBody>
          <a:bodyPr>
            <a:normAutofit/>
          </a:bodyPr>
          <a:lstStyle/>
          <a:p>
            <a:pPr marL="0" indent="0">
              <a:buNone/>
            </a:pPr>
            <a:r>
              <a:rPr lang="en-US" sz="2400" dirty="0"/>
              <a:t>Some land animals can travel faster than aquatic animals, while others travel slower.</a:t>
            </a:r>
          </a:p>
        </p:txBody>
      </p:sp>
      <p:graphicFrame>
        <p:nvGraphicFramePr>
          <p:cNvPr id="9" name="Content Placeholder 3" descr="Table 1: Maximum speed of assorted land and marine animals. Cheetahs have a speed of 113 kmh or 70 mph. Quarter horses have a speed of  77 kmh or 48 mph. Foxes have a speed of 68 kmh or 42 mph. Shortfin mako sharks have a speed of 50 kmh and 31 mph. Domestic house cats have a speed of 48 kmh and 30 mph. Humans have a speed of 45 kmh and 28 mph. Dolphins have a speed of 32-40 kmh and 20-25 mph. Mice have a seed of 13 kmh and 8 mph. Snails have a speed of 0.05 kmh and 0.03 mph.">
            <a:extLst>
              <a:ext uri="{FF2B5EF4-FFF2-40B4-BE49-F238E27FC236}">
                <a16:creationId xmlns:a16="http://schemas.microsoft.com/office/drawing/2014/main" id="{E4BEF5B1-041A-90B1-0CF0-6CD0C4EE3B87}"/>
              </a:ext>
            </a:extLst>
          </p:cNvPr>
          <p:cNvGraphicFramePr>
            <a:graphicFrameLocks/>
          </p:cNvGraphicFramePr>
          <p:nvPr>
            <p:extLst>
              <p:ext uri="{D42A27DB-BD31-4B8C-83A1-F6EECF244321}">
                <p14:modId xmlns:p14="http://schemas.microsoft.com/office/powerpoint/2010/main" val="1123056511"/>
              </p:ext>
            </p:extLst>
          </p:nvPr>
        </p:nvGraphicFramePr>
        <p:xfrm>
          <a:off x="1485900" y="1828800"/>
          <a:ext cx="6172200" cy="41148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1522627793"/>
                    </a:ext>
                  </a:extLst>
                </a:gridCol>
                <a:gridCol w="2057400">
                  <a:extLst>
                    <a:ext uri="{9D8B030D-6E8A-4147-A177-3AD203B41FA5}">
                      <a16:colId xmlns:a16="http://schemas.microsoft.com/office/drawing/2014/main" val="4293862904"/>
                    </a:ext>
                  </a:extLst>
                </a:gridCol>
                <a:gridCol w="2057400">
                  <a:extLst>
                    <a:ext uri="{9D8B030D-6E8A-4147-A177-3AD203B41FA5}">
                      <a16:colId xmlns:a16="http://schemas.microsoft.com/office/drawing/2014/main" val="1570581887"/>
                    </a:ext>
                  </a:extLst>
                </a:gridCol>
              </a:tblGrid>
              <a:tr h="411480">
                <a:tc>
                  <a:txBody>
                    <a:bodyPr/>
                    <a:lstStyle/>
                    <a:p>
                      <a:pPr algn="l"/>
                      <a:r>
                        <a:rPr lang="en-IN" b="0" dirty="0">
                          <a:solidFill>
                            <a:schemeClr val="bg1"/>
                          </a:solidFill>
                          <a:effectLst/>
                          <a:latin typeface="+mn-lt"/>
                        </a:rPr>
                        <a:t>Animal</a:t>
                      </a:r>
                    </a:p>
                  </a:txBody>
                  <a:tcPr anchor="ctr"/>
                </a:tc>
                <a:tc>
                  <a:txBody>
                    <a:bodyPr/>
                    <a:lstStyle/>
                    <a:p>
                      <a:pPr algn="l"/>
                      <a:r>
                        <a:rPr lang="en-IN" b="0" dirty="0">
                          <a:solidFill>
                            <a:schemeClr val="bg1"/>
                          </a:solidFill>
                          <a:effectLst/>
                          <a:latin typeface="+mn-lt"/>
                        </a:rPr>
                        <a:t>Speed (kmh)</a:t>
                      </a:r>
                    </a:p>
                  </a:txBody>
                  <a:tcPr anchor="ctr"/>
                </a:tc>
                <a:tc>
                  <a:txBody>
                    <a:bodyPr/>
                    <a:lstStyle/>
                    <a:p>
                      <a:pPr algn="l"/>
                      <a:r>
                        <a:rPr lang="en-IN" b="0" dirty="0">
                          <a:solidFill>
                            <a:schemeClr val="bg1"/>
                          </a:solidFill>
                          <a:effectLst/>
                          <a:latin typeface="+mn-lt"/>
                        </a:rPr>
                        <a:t>Speed (mph)</a:t>
                      </a:r>
                    </a:p>
                  </a:txBody>
                  <a:tcPr anchor="ctr"/>
                </a:tc>
                <a:extLst>
                  <a:ext uri="{0D108BD9-81ED-4DB2-BD59-A6C34878D82A}">
                    <a16:rowId xmlns:a16="http://schemas.microsoft.com/office/drawing/2014/main" val="1420373151"/>
                  </a:ext>
                </a:extLst>
              </a:tr>
              <a:tr h="411480">
                <a:tc>
                  <a:txBody>
                    <a:bodyPr/>
                    <a:lstStyle/>
                    <a:p>
                      <a:r>
                        <a:rPr lang="en-IN" b="0" dirty="0">
                          <a:solidFill>
                            <a:srgbClr val="1F497D"/>
                          </a:solidFill>
                          <a:effectLst/>
                          <a:latin typeface="+mn-lt"/>
                        </a:rPr>
                        <a:t>cheetah</a:t>
                      </a:r>
                    </a:p>
                  </a:txBody>
                  <a:tcPr anchor="ctr"/>
                </a:tc>
                <a:tc>
                  <a:txBody>
                    <a:bodyPr/>
                    <a:lstStyle/>
                    <a:p>
                      <a:r>
                        <a:rPr lang="en-IN" b="0" dirty="0">
                          <a:solidFill>
                            <a:srgbClr val="1F497D"/>
                          </a:solidFill>
                          <a:effectLst/>
                          <a:latin typeface="+mn-lt"/>
                        </a:rPr>
                        <a:t>113</a:t>
                      </a:r>
                    </a:p>
                  </a:txBody>
                  <a:tcPr anchor="ctr"/>
                </a:tc>
                <a:tc>
                  <a:txBody>
                    <a:bodyPr/>
                    <a:lstStyle/>
                    <a:p>
                      <a:r>
                        <a:rPr lang="en-IN" b="0" dirty="0">
                          <a:solidFill>
                            <a:srgbClr val="1F497D"/>
                          </a:solidFill>
                          <a:effectLst/>
                          <a:latin typeface="+mn-lt"/>
                        </a:rPr>
                        <a:t>70</a:t>
                      </a:r>
                    </a:p>
                  </a:txBody>
                  <a:tcPr anchor="ctr"/>
                </a:tc>
                <a:extLst>
                  <a:ext uri="{0D108BD9-81ED-4DB2-BD59-A6C34878D82A}">
                    <a16:rowId xmlns:a16="http://schemas.microsoft.com/office/drawing/2014/main" val="3412931234"/>
                  </a:ext>
                </a:extLst>
              </a:tr>
              <a:tr h="411480">
                <a:tc>
                  <a:txBody>
                    <a:bodyPr/>
                    <a:lstStyle/>
                    <a:p>
                      <a:r>
                        <a:rPr lang="en-IN" b="0" dirty="0">
                          <a:solidFill>
                            <a:srgbClr val="1F497D"/>
                          </a:solidFill>
                          <a:effectLst/>
                          <a:latin typeface="+mn-lt"/>
                        </a:rPr>
                        <a:t>quarter horse</a:t>
                      </a:r>
                    </a:p>
                  </a:txBody>
                  <a:tcPr anchor="ctr"/>
                </a:tc>
                <a:tc>
                  <a:txBody>
                    <a:bodyPr/>
                    <a:lstStyle/>
                    <a:p>
                      <a:r>
                        <a:rPr lang="en-IN" b="0" dirty="0">
                          <a:solidFill>
                            <a:srgbClr val="1F497D"/>
                          </a:solidFill>
                          <a:effectLst/>
                          <a:latin typeface="+mn-lt"/>
                        </a:rPr>
                        <a:t>77</a:t>
                      </a:r>
                    </a:p>
                  </a:txBody>
                  <a:tcPr anchor="ctr"/>
                </a:tc>
                <a:tc>
                  <a:txBody>
                    <a:bodyPr/>
                    <a:lstStyle/>
                    <a:p>
                      <a:r>
                        <a:rPr lang="en-IN" b="0" dirty="0">
                          <a:solidFill>
                            <a:srgbClr val="1F497D"/>
                          </a:solidFill>
                          <a:effectLst/>
                          <a:latin typeface="+mn-lt"/>
                        </a:rPr>
                        <a:t>48</a:t>
                      </a:r>
                    </a:p>
                  </a:txBody>
                  <a:tcPr anchor="ctr"/>
                </a:tc>
                <a:extLst>
                  <a:ext uri="{0D108BD9-81ED-4DB2-BD59-A6C34878D82A}">
                    <a16:rowId xmlns:a16="http://schemas.microsoft.com/office/drawing/2014/main" val="1548708678"/>
                  </a:ext>
                </a:extLst>
              </a:tr>
              <a:tr h="411480">
                <a:tc>
                  <a:txBody>
                    <a:bodyPr/>
                    <a:lstStyle/>
                    <a:p>
                      <a:r>
                        <a:rPr lang="en-IN" b="0" dirty="0">
                          <a:solidFill>
                            <a:srgbClr val="1F497D"/>
                          </a:solidFill>
                          <a:effectLst/>
                          <a:latin typeface="+mn-lt"/>
                        </a:rPr>
                        <a:t>fox</a:t>
                      </a:r>
                    </a:p>
                  </a:txBody>
                  <a:tcPr anchor="ctr"/>
                </a:tc>
                <a:tc>
                  <a:txBody>
                    <a:bodyPr/>
                    <a:lstStyle/>
                    <a:p>
                      <a:r>
                        <a:rPr lang="en-IN" b="0" dirty="0">
                          <a:solidFill>
                            <a:srgbClr val="1F497D"/>
                          </a:solidFill>
                          <a:effectLst/>
                          <a:latin typeface="+mn-lt"/>
                        </a:rPr>
                        <a:t>68</a:t>
                      </a:r>
                    </a:p>
                  </a:txBody>
                  <a:tcPr anchor="ctr"/>
                </a:tc>
                <a:tc>
                  <a:txBody>
                    <a:bodyPr/>
                    <a:lstStyle/>
                    <a:p>
                      <a:r>
                        <a:rPr lang="en-IN" b="0" dirty="0">
                          <a:solidFill>
                            <a:srgbClr val="1F497D"/>
                          </a:solidFill>
                          <a:effectLst/>
                          <a:latin typeface="+mn-lt"/>
                        </a:rPr>
                        <a:t>42</a:t>
                      </a:r>
                    </a:p>
                  </a:txBody>
                  <a:tcPr anchor="ctr"/>
                </a:tc>
                <a:extLst>
                  <a:ext uri="{0D108BD9-81ED-4DB2-BD59-A6C34878D82A}">
                    <a16:rowId xmlns:a16="http://schemas.microsoft.com/office/drawing/2014/main" val="2157668464"/>
                  </a:ext>
                </a:extLst>
              </a:tr>
              <a:tr h="411480">
                <a:tc>
                  <a:txBody>
                    <a:bodyPr/>
                    <a:lstStyle/>
                    <a:p>
                      <a:r>
                        <a:rPr lang="en-IN" b="0" dirty="0">
                          <a:solidFill>
                            <a:srgbClr val="1F497D"/>
                          </a:solidFill>
                          <a:effectLst/>
                          <a:latin typeface="+mn-lt"/>
                        </a:rPr>
                        <a:t>shortfin mako shark</a:t>
                      </a:r>
                    </a:p>
                  </a:txBody>
                  <a:tcPr anchor="ctr"/>
                </a:tc>
                <a:tc>
                  <a:txBody>
                    <a:bodyPr/>
                    <a:lstStyle/>
                    <a:p>
                      <a:r>
                        <a:rPr lang="en-IN" b="0" dirty="0">
                          <a:solidFill>
                            <a:srgbClr val="1F497D"/>
                          </a:solidFill>
                          <a:effectLst/>
                          <a:latin typeface="+mn-lt"/>
                        </a:rPr>
                        <a:t>50</a:t>
                      </a:r>
                    </a:p>
                  </a:txBody>
                  <a:tcPr anchor="ctr"/>
                </a:tc>
                <a:tc>
                  <a:txBody>
                    <a:bodyPr/>
                    <a:lstStyle/>
                    <a:p>
                      <a:r>
                        <a:rPr lang="en-IN" b="0" dirty="0">
                          <a:solidFill>
                            <a:srgbClr val="1F497D"/>
                          </a:solidFill>
                          <a:effectLst/>
                          <a:latin typeface="+mn-lt"/>
                        </a:rPr>
                        <a:t>31</a:t>
                      </a:r>
                    </a:p>
                  </a:txBody>
                  <a:tcPr anchor="ctr"/>
                </a:tc>
                <a:extLst>
                  <a:ext uri="{0D108BD9-81ED-4DB2-BD59-A6C34878D82A}">
                    <a16:rowId xmlns:a16="http://schemas.microsoft.com/office/drawing/2014/main" val="236598913"/>
                  </a:ext>
                </a:extLst>
              </a:tr>
              <a:tr h="411480">
                <a:tc>
                  <a:txBody>
                    <a:bodyPr/>
                    <a:lstStyle/>
                    <a:p>
                      <a:r>
                        <a:rPr lang="en-IN" b="0" dirty="0">
                          <a:solidFill>
                            <a:srgbClr val="1F497D"/>
                          </a:solidFill>
                          <a:effectLst/>
                          <a:latin typeface="+mn-lt"/>
                        </a:rPr>
                        <a:t>domestic house cat</a:t>
                      </a:r>
                    </a:p>
                  </a:txBody>
                  <a:tcPr anchor="ctr"/>
                </a:tc>
                <a:tc>
                  <a:txBody>
                    <a:bodyPr/>
                    <a:lstStyle/>
                    <a:p>
                      <a:r>
                        <a:rPr lang="en-IN" b="0" dirty="0">
                          <a:solidFill>
                            <a:srgbClr val="1F497D"/>
                          </a:solidFill>
                          <a:effectLst/>
                          <a:latin typeface="+mn-lt"/>
                        </a:rPr>
                        <a:t>48</a:t>
                      </a:r>
                    </a:p>
                  </a:txBody>
                  <a:tcPr anchor="ctr"/>
                </a:tc>
                <a:tc>
                  <a:txBody>
                    <a:bodyPr/>
                    <a:lstStyle/>
                    <a:p>
                      <a:r>
                        <a:rPr lang="en-IN" b="0" dirty="0">
                          <a:solidFill>
                            <a:srgbClr val="1F497D"/>
                          </a:solidFill>
                          <a:effectLst/>
                          <a:latin typeface="+mn-lt"/>
                        </a:rPr>
                        <a:t>30</a:t>
                      </a:r>
                    </a:p>
                  </a:txBody>
                  <a:tcPr anchor="ctr"/>
                </a:tc>
                <a:extLst>
                  <a:ext uri="{0D108BD9-81ED-4DB2-BD59-A6C34878D82A}">
                    <a16:rowId xmlns:a16="http://schemas.microsoft.com/office/drawing/2014/main" val="4006775666"/>
                  </a:ext>
                </a:extLst>
              </a:tr>
              <a:tr h="411480">
                <a:tc>
                  <a:txBody>
                    <a:bodyPr/>
                    <a:lstStyle/>
                    <a:p>
                      <a:r>
                        <a:rPr lang="en-IN" b="0" dirty="0">
                          <a:solidFill>
                            <a:srgbClr val="1F497D"/>
                          </a:solidFill>
                          <a:effectLst/>
                          <a:latin typeface="+mn-lt"/>
                        </a:rPr>
                        <a:t>human</a:t>
                      </a:r>
                    </a:p>
                  </a:txBody>
                  <a:tcPr anchor="ctr"/>
                </a:tc>
                <a:tc>
                  <a:txBody>
                    <a:bodyPr/>
                    <a:lstStyle/>
                    <a:p>
                      <a:r>
                        <a:rPr lang="en-IN" b="0" dirty="0">
                          <a:solidFill>
                            <a:srgbClr val="1F497D"/>
                          </a:solidFill>
                          <a:effectLst/>
                          <a:latin typeface="+mn-lt"/>
                        </a:rPr>
                        <a:t>45</a:t>
                      </a:r>
                    </a:p>
                  </a:txBody>
                  <a:tcPr anchor="ctr"/>
                </a:tc>
                <a:tc>
                  <a:txBody>
                    <a:bodyPr/>
                    <a:lstStyle/>
                    <a:p>
                      <a:r>
                        <a:rPr lang="en-IN" b="0" dirty="0">
                          <a:solidFill>
                            <a:srgbClr val="1F497D"/>
                          </a:solidFill>
                          <a:effectLst/>
                          <a:latin typeface="+mn-lt"/>
                        </a:rPr>
                        <a:t>28</a:t>
                      </a:r>
                    </a:p>
                  </a:txBody>
                  <a:tcPr anchor="ctr"/>
                </a:tc>
                <a:extLst>
                  <a:ext uri="{0D108BD9-81ED-4DB2-BD59-A6C34878D82A}">
                    <a16:rowId xmlns:a16="http://schemas.microsoft.com/office/drawing/2014/main" val="1148241659"/>
                  </a:ext>
                </a:extLst>
              </a:tr>
              <a:tr h="411480">
                <a:tc>
                  <a:txBody>
                    <a:bodyPr/>
                    <a:lstStyle/>
                    <a:p>
                      <a:r>
                        <a:rPr lang="en-IN" b="0" dirty="0">
                          <a:solidFill>
                            <a:srgbClr val="1F497D"/>
                          </a:solidFill>
                          <a:effectLst/>
                          <a:latin typeface="+mn-lt"/>
                        </a:rPr>
                        <a:t>dolphin</a:t>
                      </a:r>
                    </a:p>
                  </a:txBody>
                  <a:tcPr anchor="ctr"/>
                </a:tc>
                <a:tc>
                  <a:txBody>
                    <a:bodyPr/>
                    <a:lstStyle/>
                    <a:p>
                      <a:r>
                        <a:rPr lang="en-IN" b="0" dirty="0">
                          <a:solidFill>
                            <a:srgbClr val="1F497D"/>
                          </a:solidFill>
                          <a:effectLst/>
                          <a:latin typeface="+mn-lt"/>
                        </a:rPr>
                        <a:t>32–40</a:t>
                      </a:r>
                    </a:p>
                  </a:txBody>
                  <a:tcPr anchor="ctr"/>
                </a:tc>
                <a:tc>
                  <a:txBody>
                    <a:bodyPr/>
                    <a:lstStyle/>
                    <a:p>
                      <a:r>
                        <a:rPr lang="en-IN" b="0" dirty="0">
                          <a:solidFill>
                            <a:srgbClr val="1F497D"/>
                          </a:solidFill>
                          <a:effectLst/>
                          <a:latin typeface="+mn-lt"/>
                        </a:rPr>
                        <a:t>20</a:t>
                      </a:r>
                      <a:r>
                        <a:rPr lang="en-US" sz="1800" dirty="0">
                          <a:solidFill>
                            <a:srgbClr val="1F497D"/>
                          </a:solidFill>
                        </a:rPr>
                        <a:t>–25</a:t>
                      </a:r>
                      <a:endParaRPr lang="en-IN" b="0" dirty="0">
                        <a:solidFill>
                          <a:srgbClr val="1F497D"/>
                        </a:solidFill>
                        <a:effectLst/>
                        <a:latin typeface="+mn-lt"/>
                      </a:endParaRPr>
                    </a:p>
                  </a:txBody>
                  <a:tcPr anchor="ctr"/>
                </a:tc>
                <a:extLst>
                  <a:ext uri="{0D108BD9-81ED-4DB2-BD59-A6C34878D82A}">
                    <a16:rowId xmlns:a16="http://schemas.microsoft.com/office/drawing/2014/main" val="293611400"/>
                  </a:ext>
                </a:extLst>
              </a:tr>
              <a:tr h="411480">
                <a:tc>
                  <a:txBody>
                    <a:bodyPr/>
                    <a:lstStyle/>
                    <a:p>
                      <a:r>
                        <a:rPr lang="en-IN" b="0" dirty="0">
                          <a:solidFill>
                            <a:srgbClr val="1F497D"/>
                          </a:solidFill>
                          <a:effectLst/>
                          <a:latin typeface="+mn-lt"/>
                        </a:rPr>
                        <a:t>mouse</a:t>
                      </a:r>
                    </a:p>
                  </a:txBody>
                  <a:tcPr anchor="ctr"/>
                </a:tc>
                <a:tc>
                  <a:txBody>
                    <a:bodyPr/>
                    <a:lstStyle/>
                    <a:p>
                      <a:r>
                        <a:rPr lang="en-IN" b="0" dirty="0">
                          <a:solidFill>
                            <a:srgbClr val="1F497D"/>
                          </a:solidFill>
                          <a:effectLst/>
                          <a:latin typeface="+mn-lt"/>
                        </a:rPr>
                        <a:t>13</a:t>
                      </a:r>
                    </a:p>
                  </a:txBody>
                  <a:tcPr anchor="ctr"/>
                </a:tc>
                <a:tc>
                  <a:txBody>
                    <a:bodyPr/>
                    <a:lstStyle/>
                    <a:p>
                      <a:r>
                        <a:rPr lang="en-IN" b="0" dirty="0">
                          <a:solidFill>
                            <a:srgbClr val="1F497D"/>
                          </a:solidFill>
                          <a:effectLst/>
                          <a:latin typeface="+mn-lt"/>
                        </a:rPr>
                        <a:t>8</a:t>
                      </a:r>
                    </a:p>
                  </a:txBody>
                  <a:tcPr anchor="ctr"/>
                </a:tc>
                <a:extLst>
                  <a:ext uri="{0D108BD9-81ED-4DB2-BD59-A6C34878D82A}">
                    <a16:rowId xmlns:a16="http://schemas.microsoft.com/office/drawing/2014/main" val="1878647863"/>
                  </a:ext>
                </a:extLst>
              </a:tr>
              <a:tr h="411480">
                <a:tc>
                  <a:txBody>
                    <a:bodyPr/>
                    <a:lstStyle/>
                    <a:p>
                      <a:r>
                        <a:rPr lang="en-IN" b="0" dirty="0">
                          <a:solidFill>
                            <a:srgbClr val="1F497D"/>
                          </a:solidFill>
                          <a:effectLst/>
                          <a:latin typeface="+mn-lt"/>
                        </a:rPr>
                        <a:t>snail</a:t>
                      </a:r>
                    </a:p>
                  </a:txBody>
                  <a:tcPr anchor="ctr"/>
                </a:tc>
                <a:tc>
                  <a:txBody>
                    <a:bodyPr/>
                    <a:lstStyle/>
                    <a:p>
                      <a:r>
                        <a:rPr lang="en-IN" b="0" dirty="0">
                          <a:solidFill>
                            <a:srgbClr val="1F497D"/>
                          </a:solidFill>
                          <a:effectLst/>
                          <a:latin typeface="+mn-lt"/>
                        </a:rPr>
                        <a:t>0.05</a:t>
                      </a:r>
                    </a:p>
                  </a:txBody>
                  <a:tcPr anchor="ctr"/>
                </a:tc>
                <a:tc>
                  <a:txBody>
                    <a:bodyPr/>
                    <a:lstStyle/>
                    <a:p>
                      <a:r>
                        <a:rPr lang="en-IN" b="0" dirty="0">
                          <a:solidFill>
                            <a:srgbClr val="1F497D"/>
                          </a:solidFill>
                          <a:effectLst/>
                          <a:latin typeface="+mn-lt"/>
                        </a:rPr>
                        <a:t>0.03</a:t>
                      </a:r>
                    </a:p>
                  </a:txBody>
                  <a:tcPr anchor="ctr"/>
                </a:tc>
                <a:extLst>
                  <a:ext uri="{0D108BD9-81ED-4DB2-BD59-A6C34878D82A}">
                    <a16:rowId xmlns:a16="http://schemas.microsoft.com/office/drawing/2014/main" val="1418655612"/>
                  </a:ext>
                </a:extLst>
              </a:tr>
            </a:tbl>
          </a:graphicData>
        </a:graphic>
      </p:graphicFrame>
    </p:spTree>
    <p:extLst>
      <p:ext uri="{BB962C8B-B14F-4D97-AF65-F5344CB8AC3E}">
        <p14:creationId xmlns:p14="http://schemas.microsoft.com/office/powerpoint/2010/main" val="1025238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FE23-8FA7-9B4E-EC6B-2201C9A31283}"/>
              </a:ext>
            </a:extLst>
          </p:cNvPr>
          <p:cNvSpPr>
            <a:spLocks noGrp="1"/>
          </p:cNvSpPr>
          <p:nvPr>
            <p:ph type="title"/>
          </p:nvPr>
        </p:nvSpPr>
        <p:spPr/>
        <p:txBody>
          <a:bodyPr/>
          <a:lstStyle/>
          <a:p>
            <a:r>
              <a:rPr lang="en-US" dirty="0"/>
              <a:t>Most Animals Have an Exoskeleton</a:t>
            </a:r>
          </a:p>
        </p:txBody>
      </p:sp>
      <p:sp>
        <p:nvSpPr>
          <p:cNvPr id="3" name="Content Placeholder 2">
            <a:extLst>
              <a:ext uri="{FF2B5EF4-FFF2-40B4-BE49-F238E27FC236}">
                <a16:creationId xmlns:a16="http://schemas.microsoft.com/office/drawing/2014/main" id="{DF87435D-AE0D-E974-ECF4-3B32A9C69EF8}"/>
              </a:ext>
            </a:extLst>
          </p:cNvPr>
          <p:cNvSpPr>
            <a:spLocks noGrp="1"/>
          </p:cNvSpPr>
          <p:nvPr>
            <p:ph idx="1"/>
          </p:nvPr>
        </p:nvSpPr>
        <p:spPr>
          <a:xfrm>
            <a:off x="457200" y="1097280"/>
            <a:ext cx="8229600" cy="5074920"/>
          </a:xfrm>
        </p:spPr>
        <p:txBody>
          <a:bodyPr>
            <a:normAutofit fontScale="92500" lnSpcReduction="20000"/>
          </a:bodyPr>
          <a:lstStyle/>
          <a:p>
            <a:r>
              <a:rPr lang="en-US" dirty="0"/>
              <a:t>Most animals have an exoskeleton, including:</a:t>
            </a:r>
          </a:p>
          <a:p>
            <a:pPr lvl="1"/>
            <a:r>
              <a:rPr lang="en-US" dirty="0"/>
              <a:t>Insects</a:t>
            </a:r>
          </a:p>
          <a:p>
            <a:pPr lvl="1"/>
            <a:r>
              <a:rPr lang="en-US" dirty="0"/>
              <a:t>Spiders</a:t>
            </a:r>
          </a:p>
          <a:p>
            <a:pPr lvl="1"/>
            <a:r>
              <a:rPr lang="en-US" dirty="0"/>
              <a:t>Scorpions</a:t>
            </a:r>
          </a:p>
          <a:p>
            <a:pPr lvl="1"/>
            <a:r>
              <a:rPr lang="en-US" dirty="0"/>
              <a:t>Horseshoe crabs</a:t>
            </a:r>
          </a:p>
          <a:p>
            <a:pPr lvl="1"/>
            <a:r>
              <a:rPr lang="en-US" dirty="0"/>
              <a:t>Centipedes</a:t>
            </a:r>
          </a:p>
          <a:p>
            <a:pPr lvl="1"/>
            <a:r>
              <a:rPr lang="en-US" dirty="0"/>
              <a:t>Crustaceans</a:t>
            </a:r>
          </a:p>
          <a:p>
            <a:r>
              <a:rPr lang="en-US" dirty="0"/>
              <a:t>The exoskeleton is a hard covering or shell that provides the animal:</a:t>
            </a:r>
          </a:p>
          <a:p>
            <a:pPr lvl="1"/>
            <a:r>
              <a:rPr lang="en-US" dirty="0"/>
              <a:t>Protection from predators</a:t>
            </a:r>
          </a:p>
          <a:p>
            <a:pPr lvl="1"/>
            <a:r>
              <a:rPr lang="en-US" dirty="0"/>
              <a:t>Protection from water loss (for land animals)</a:t>
            </a:r>
          </a:p>
          <a:p>
            <a:pPr lvl="1"/>
            <a:r>
              <a:rPr lang="en-US" dirty="0"/>
              <a:t>Attachment sites for muscles</a:t>
            </a:r>
          </a:p>
        </p:txBody>
      </p:sp>
    </p:spTree>
    <p:extLst>
      <p:ext uri="{BB962C8B-B14F-4D97-AF65-F5344CB8AC3E}">
        <p14:creationId xmlns:p14="http://schemas.microsoft.com/office/powerpoint/2010/main" val="34381265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7F9F-28C8-A3FC-FFC3-941DCA160C41}"/>
              </a:ext>
            </a:extLst>
          </p:cNvPr>
          <p:cNvSpPr>
            <a:spLocks noGrp="1"/>
          </p:cNvSpPr>
          <p:nvPr>
            <p:ph type="title"/>
          </p:nvPr>
        </p:nvSpPr>
        <p:spPr/>
        <p:txBody>
          <a:bodyPr/>
          <a:lstStyle/>
          <a:p>
            <a:r>
              <a:rPr lang="en-US" dirty="0"/>
              <a:t>Exoskeleton Composition</a:t>
            </a:r>
          </a:p>
        </p:txBody>
      </p:sp>
      <p:sp>
        <p:nvSpPr>
          <p:cNvPr id="3" name="Content Placeholder 2">
            <a:extLst>
              <a:ext uri="{FF2B5EF4-FFF2-40B4-BE49-F238E27FC236}">
                <a16:creationId xmlns:a16="http://schemas.microsoft.com/office/drawing/2014/main" id="{D400C1F7-218C-D3F5-863E-6B3DB7BADECE}"/>
              </a:ext>
            </a:extLst>
          </p:cNvPr>
          <p:cNvSpPr>
            <a:spLocks noGrp="1"/>
          </p:cNvSpPr>
          <p:nvPr>
            <p:ph idx="1"/>
          </p:nvPr>
        </p:nvSpPr>
        <p:spPr>
          <a:xfrm>
            <a:off x="457200" y="990600"/>
            <a:ext cx="8229600" cy="2438400"/>
          </a:xfrm>
        </p:spPr>
        <p:txBody>
          <a:bodyPr>
            <a:normAutofit lnSpcReduction="10000"/>
          </a:bodyPr>
          <a:lstStyle/>
          <a:p>
            <a:pPr marL="0" indent="0">
              <a:buNone/>
            </a:pPr>
            <a:r>
              <a:rPr lang="en-US" sz="2400" dirty="0"/>
              <a:t>Arthropod exoskeletons:</a:t>
            </a:r>
          </a:p>
          <a:p>
            <a:r>
              <a:rPr lang="en-US" sz="2400" dirty="0"/>
              <a:t>Are composed of chitin, a tough polymer</a:t>
            </a:r>
          </a:p>
          <a:p>
            <a:r>
              <a:rPr lang="en-US" sz="2400" dirty="0"/>
              <a:t>Are often biomineralized (hardened by minerals produced by the organism) with substances such as CaCO</a:t>
            </a:r>
            <a:r>
              <a:rPr lang="en-US" sz="2400" baseline="-25000" dirty="0"/>
              <a:t>3</a:t>
            </a:r>
          </a:p>
          <a:p>
            <a:r>
              <a:rPr lang="en-US" sz="2400" dirty="0"/>
              <a:t>Are fused to the epidermis</a:t>
            </a:r>
          </a:p>
          <a:p>
            <a:r>
              <a:rPr lang="en-US" sz="2400" dirty="0"/>
              <a:t>Have ingrowths called </a:t>
            </a:r>
            <a:r>
              <a:rPr lang="en-US" sz="2400" b="1" dirty="0"/>
              <a:t>apodemes</a:t>
            </a:r>
            <a:r>
              <a:rPr lang="en-US" sz="2400" dirty="0"/>
              <a:t> where muscles attach</a:t>
            </a:r>
          </a:p>
        </p:txBody>
      </p:sp>
      <p:sp>
        <p:nvSpPr>
          <p:cNvPr id="5" name="TextBox 4">
            <a:extLst>
              <a:ext uri="{FF2B5EF4-FFF2-40B4-BE49-F238E27FC236}">
                <a16:creationId xmlns:a16="http://schemas.microsoft.com/office/drawing/2014/main" id="{D4B8F7CD-5C95-088F-4D7D-85CE4DABFEA3}"/>
              </a:ext>
            </a:extLst>
          </p:cNvPr>
          <p:cNvSpPr txBox="1"/>
          <p:nvPr/>
        </p:nvSpPr>
        <p:spPr>
          <a:xfrm>
            <a:off x="1295161" y="3491563"/>
            <a:ext cx="1378226" cy="307777"/>
          </a:xfrm>
          <a:prstGeom prst="rect">
            <a:avLst/>
          </a:prstGeom>
          <a:noFill/>
        </p:spPr>
        <p:txBody>
          <a:bodyPr wrap="square" rtlCol="0">
            <a:spAutoFit/>
          </a:bodyPr>
          <a:lstStyle/>
          <a:p>
            <a:pPr algn="ctr"/>
            <a:r>
              <a:rPr lang="en-US" sz="1400" b="1" dirty="0"/>
              <a:t>33.1 Figure 4</a:t>
            </a:r>
          </a:p>
        </p:txBody>
      </p:sp>
      <p:pic>
        <p:nvPicPr>
          <p:cNvPr id="6" name="Content Placeholder 5" descr="The illustration shows a crab claw with labels for the different apodemes. The claw has a small, upper portion that pivots relative to a large, lower portion. The apodemes are located on the large portion, above and below the pivot point.">
            <a:extLst>
              <a:ext uri="{FF2B5EF4-FFF2-40B4-BE49-F238E27FC236}">
                <a16:creationId xmlns:a16="http://schemas.microsoft.com/office/drawing/2014/main" id="{DE715934-4997-77E9-0E79-2F7E38FC35C7}"/>
              </a:ext>
            </a:extLst>
          </p:cNvPr>
          <p:cNvPicPr>
            <a:picLocks noChangeAspect="1"/>
          </p:cNvPicPr>
          <p:nvPr/>
        </p:nvPicPr>
        <p:blipFill>
          <a:blip r:embed="rId2"/>
          <a:srcRect t="3666" b="26334"/>
          <a:stretch/>
        </p:blipFill>
        <p:spPr>
          <a:xfrm>
            <a:off x="2676736" y="3645452"/>
            <a:ext cx="5029200" cy="1955800"/>
          </a:xfrm>
          <a:prstGeom prst="rect">
            <a:avLst/>
          </a:prstGeom>
        </p:spPr>
      </p:pic>
      <p:sp>
        <p:nvSpPr>
          <p:cNvPr id="7" name="TextBox 6">
            <a:extLst>
              <a:ext uri="{FF2B5EF4-FFF2-40B4-BE49-F238E27FC236}">
                <a16:creationId xmlns:a16="http://schemas.microsoft.com/office/drawing/2014/main" id="{BA6B7555-4969-36FE-4402-B788BF317461}"/>
              </a:ext>
            </a:extLst>
          </p:cNvPr>
          <p:cNvSpPr txBox="1"/>
          <p:nvPr/>
        </p:nvSpPr>
        <p:spPr>
          <a:xfrm>
            <a:off x="3133936" y="5817704"/>
            <a:ext cx="4572000" cy="246221"/>
          </a:xfrm>
          <a:prstGeom prst="rect">
            <a:avLst/>
          </a:prstGeom>
          <a:noFill/>
        </p:spPr>
        <p:txBody>
          <a:bodyPr wrap="square">
            <a:spAutoFit/>
          </a:bodyPr>
          <a:lstStyle/>
          <a:p>
            <a:pPr algn="ctr"/>
            <a:r>
              <a:rPr lang="en-US" sz="1000" dirty="0"/>
              <a:t>CNX OpenStax on Wikimedia Commons. "Apodemes."</a:t>
            </a:r>
          </a:p>
        </p:txBody>
      </p:sp>
    </p:spTree>
    <p:extLst>
      <p:ext uri="{BB962C8B-B14F-4D97-AF65-F5344CB8AC3E}">
        <p14:creationId xmlns:p14="http://schemas.microsoft.com/office/powerpoint/2010/main" val="507712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67F9F-28C8-A3FC-FFC3-941DCA160C41}"/>
              </a:ext>
            </a:extLst>
          </p:cNvPr>
          <p:cNvSpPr>
            <a:spLocks noGrp="1"/>
          </p:cNvSpPr>
          <p:nvPr>
            <p:ph type="title"/>
          </p:nvPr>
        </p:nvSpPr>
        <p:spPr/>
        <p:txBody>
          <a:bodyPr/>
          <a:lstStyle/>
          <a:p>
            <a:r>
              <a:rPr lang="en-US" dirty="0"/>
              <a:t>Growth of Animals with Exoskeletons</a:t>
            </a:r>
          </a:p>
        </p:txBody>
      </p:sp>
      <p:sp>
        <p:nvSpPr>
          <p:cNvPr id="3" name="Content Placeholder 2">
            <a:extLst>
              <a:ext uri="{FF2B5EF4-FFF2-40B4-BE49-F238E27FC236}">
                <a16:creationId xmlns:a16="http://schemas.microsoft.com/office/drawing/2014/main" id="{D400C1F7-218C-D3F5-863E-6B3DB7BADECE}"/>
              </a:ext>
            </a:extLst>
          </p:cNvPr>
          <p:cNvSpPr>
            <a:spLocks noGrp="1"/>
          </p:cNvSpPr>
          <p:nvPr>
            <p:ph idx="1"/>
          </p:nvPr>
        </p:nvSpPr>
        <p:spPr>
          <a:xfrm>
            <a:off x="457200" y="1097280"/>
            <a:ext cx="8229600" cy="4998720"/>
          </a:xfrm>
        </p:spPr>
        <p:txBody>
          <a:bodyPr>
            <a:normAutofit fontScale="92500" lnSpcReduction="20000"/>
          </a:bodyPr>
          <a:lstStyle/>
          <a:p>
            <a:pPr marL="0" indent="0">
              <a:buNone/>
            </a:pPr>
            <a:r>
              <a:rPr lang="en-US" dirty="0"/>
              <a:t>For animal growth, </a:t>
            </a:r>
          </a:p>
          <a:p>
            <a:r>
              <a:rPr lang="en-US" dirty="0"/>
              <a:t>A new exoskeleton is synthesized under the old one</a:t>
            </a:r>
          </a:p>
          <a:p>
            <a:r>
              <a:rPr lang="en-US" dirty="0"/>
              <a:t>The old one is shed or molted</a:t>
            </a:r>
          </a:p>
          <a:p>
            <a:pPr lvl="1"/>
            <a:r>
              <a:rPr lang="en-US" dirty="0"/>
              <a:t>This prevents continual growth of the animal.</a:t>
            </a:r>
          </a:p>
          <a:p>
            <a:pPr lvl="1"/>
            <a:r>
              <a:rPr lang="en-US" dirty="0"/>
              <a:t>If molting does not occur at the correct time, this may limit maturity.</a:t>
            </a:r>
          </a:p>
          <a:p>
            <a:pPr marL="0" indent="0">
              <a:buNone/>
            </a:pPr>
            <a:r>
              <a:rPr lang="en-US" dirty="0"/>
              <a:t>Exoskeleton thickness must be increased significantly to accommodate weight increases.</a:t>
            </a:r>
          </a:p>
          <a:p>
            <a:r>
              <a:rPr lang="en-US" dirty="0"/>
              <a:t>It is estimated that doubling the body size increases the body weight by 8X.</a:t>
            </a:r>
          </a:p>
          <a:p>
            <a:r>
              <a:rPr lang="en-US" dirty="0"/>
              <a:t>The increasing chitin thickness needed to support the weight limits the body size of animals with exoskeletons.</a:t>
            </a:r>
          </a:p>
          <a:p>
            <a:pPr lvl="1"/>
            <a:r>
              <a:rPr lang="en-US" dirty="0"/>
              <a:t>Most are relatively small.</a:t>
            </a:r>
          </a:p>
          <a:p>
            <a:pPr lvl="1"/>
            <a:endParaRPr lang="en-US" dirty="0"/>
          </a:p>
        </p:txBody>
      </p:sp>
    </p:spTree>
    <p:extLst>
      <p:ext uri="{BB962C8B-B14F-4D97-AF65-F5344CB8AC3E}">
        <p14:creationId xmlns:p14="http://schemas.microsoft.com/office/powerpoint/2010/main" val="153534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AA123-3097-B34C-E53E-E478EF85395B}"/>
              </a:ext>
            </a:extLst>
          </p:cNvPr>
          <p:cNvSpPr>
            <a:spLocks noGrp="1"/>
          </p:cNvSpPr>
          <p:nvPr>
            <p:ph type="title"/>
          </p:nvPr>
        </p:nvSpPr>
        <p:spPr/>
        <p:txBody>
          <a:bodyPr/>
          <a:lstStyle/>
          <a:p>
            <a:r>
              <a:rPr lang="en-US" dirty="0"/>
              <a:t>Some Animals Have Endoskeletons</a:t>
            </a:r>
          </a:p>
        </p:txBody>
      </p:sp>
      <p:sp>
        <p:nvSpPr>
          <p:cNvPr id="3" name="Content Placeholder 2">
            <a:extLst>
              <a:ext uri="{FF2B5EF4-FFF2-40B4-BE49-F238E27FC236}">
                <a16:creationId xmlns:a16="http://schemas.microsoft.com/office/drawing/2014/main" id="{55EF76B4-1EEF-F809-C661-0444E9E99C02}"/>
              </a:ext>
            </a:extLst>
          </p:cNvPr>
          <p:cNvSpPr>
            <a:spLocks noGrp="1"/>
          </p:cNvSpPr>
          <p:nvPr>
            <p:ph idx="1"/>
          </p:nvPr>
        </p:nvSpPr>
        <p:spPr>
          <a:xfrm>
            <a:off x="457200" y="1097280"/>
            <a:ext cx="8229600" cy="4754880"/>
          </a:xfrm>
        </p:spPr>
        <p:txBody>
          <a:bodyPr>
            <a:normAutofit/>
          </a:bodyPr>
          <a:lstStyle/>
          <a:p>
            <a:pPr marL="0" indent="0">
              <a:buNone/>
            </a:pPr>
            <a:r>
              <a:rPr lang="en-US" dirty="0"/>
              <a:t>Some animals have endoskeletons (internal skeletons) with muscles attached on the outside.</a:t>
            </a:r>
          </a:p>
          <a:p>
            <a:r>
              <a:rPr lang="en-US" dirty="0"/>
              <a:t>Body size is determined by what is needed to support other tissue and the amount of muscle needed for movement.</a:t>
            </a:r>
          </a:p>
          <a:p>
            <a:r>
              <a:rPr lang="en-US" dirty="0"/>
              <a:t>As body size increases, both bone and muscle mass increase.</a:t>
            </a:r>
          </a:p>
          <a:p>
            <a:r>
              <a:rPr lang="en-US" dirty="0"/>
              <a:t>An animal's achievable speed is a balance between its overall size and the amount of bone and muscle it has.</a:t>
            </a:r>
          </a:p>
          <a:p>
            <a:endParaRPr lang="en-US" dirty="0"/>
          </a:p>
          <a:p>
            <a:pPr marL="0" indent="0">
              <a:buNone/>
            </a:pPr>
            <a:endParaRPr lang="en-US" dirty="0"/>
          </a:p>
        </p:txBody>
      </p:sp>
    </p:spTree>
    <p:extLst>
      <p:ext uri="{BB962C8B-B14F-4D97-AF65-F5344CB8AC3E}">
        <p14:creationId xmlns:p14="http://schemas.microsoft.com/office/powerpoint/2010/main" val="31508588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0B1B9-4EE8-D417-E7CD-F24F98A65961}"/>
              </a:ext>
            </a:extLst>
          </p:cNvPr>
          <p:cNvSpPr>
            <a:spLocks noGrp="1"/>
          </p:cNvSpPr>
          <p:nvPr>
            <p:ph type="title"/>
          </p:nvPr>
        </p:nvSpPr>
        <p:spPr/>
        <p:txBody>
          <a:bodyPr/>
          <a:lstStyle/>
          <a:p>
            <a:r>
              <a:rPr lang="en-US" dirty="0"/>
              <a:t>Diffusion Limits Cell Size</a:t>
            </a:r>
          </a:p>
        </p:txBody>
      </p:sp>
      <p:sp>
        <p:nvSpPr>
          <p:cNvPr id="3" name="Content Placeholder 2">
            <a:extLst>
              <a:ext uri="{FF2B5EF4-FFF2-40B4-BE49-F238E27FC236}">
                <a16:creationId xmlns:a16="http://schemas.microsoft.com/office/drawing/2014/main" id="{EAB1AF0A-1D09-0DD2-7205-74220AA5190F}"/>
              </a:ext>
            </a:extLst>
          </p:cNvPr>
          <p:cNvSpPr>
            <a:spLocks noGrp="1"/>
          </p:cNvSpPr>
          <p:nvPr>
            <p:ph idx="1"/>
          </p:nvPr>
        </p:nvSpPr>
        <p:spPr>
          <a:xfrm>
            <a:off x="457200" y="990600"/>
            <a:ext cx="8229600" cy="5181600"/>
          </a:xfrm>
        </p:spPr>
        <p:txBody>
          <a:bodyPr>
            <a:normAutofit fontScale="92500" lnSpcReduction="10000"/>
          </a:bodyPr>
          <a:lstStyle/>
          <a:p>
            <a:pPr marL="0" indent="0">
              <a:buNone/>
            </a:pPr>
            <a:r>
              <a:rPr lang="en-US" dirty="0"/>
              <a:t>Diffusion</a:t>
            </a:r>
          </a:p>
          <a:p>
            <a:r>
              <a:rPr lang="en-US" dirty="0"/>
              <a:t>Allows for the exchange of nutrients and wastes between a cell and its watery environment</a:t>
            </a:r>
          </a:p>
          <a:p>
            <a:r>
              <a:rPr lang="en-US" dirty="0"/>
              <a:t>Is effective only over specific distance</a:t>
            </a:r>
          </a:p>
          <a:p>
            <a:r>
              <a:rPr lang="en-US" dirty="0"/>
              <a:t>Limits cell size</a:t>
            </a:r>
          </a:p>
          <a:p>
            <a:pPr lvl="1"/>
            <a:r>
              <a:rPr lang="en-US" dirty="0"/>
              <a:t>A smaller cell can often meet all of its nutrient and waste needs through diffusion.</a:t>
            </a:r>
          </a:p>
          <a:p>
            <a:pPr lvl="1"/>
            <a:r>
              <a:rPr lang="en-US" dirty="0"/>
              <a:t>Diffusion may be not effective for a larger cell.</a:t>
            </a:r>
          </a:p>
          <a:p>
            <a:r>
              <a:rPr lang="en-US" dirty="0"/>
              <a:t>Works best when there is a larger surface-area-to-volume ratio (which is 3/r for spheres).</a:t>
            </a:r>
          </a:p>
          <a:p>
            <a:pPr lvl="1"/>
            <a:r>
              <a:rPr lang="en-US" dirty="0"/>
              <a:t>As a cell grows in size, it has less surface area for diffusion.</a:t>
            </a:r>
          </a:p>
        </p:txBody>
      </p:sp>
    </p:spTree>
    <p:extLst>
      <p:ext uri="{BB962C8B-B14F-4D97-AF65-F5344CB8AC3E}">
        <p14:creationId xmlns:p14="http://schemas.microsoft.com/office/powerpoint/2010/main" val="27837507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AC5B8-58CB-EBFC-29C3-4D48F0B73496}"/>
              </a:ext>
            </a:extLst>
          </p:cNvPr>
          <p:cNvSpPr>
            <a:spLocks noGrp="1"/>
          </p:cNvSpPr>
          <p:nvPr>
            <p:ph type="title"/>
          </p:nvPr>
        </p:nvSpPr>
        <p:spPr/>
        <p:txBody>
          <a:bodyPr/>
          <a:lstStyle/>
          <a:p>
            <a:r>
              <a:rPr lang="en-US" dirty="0"/>
              <a:t>Multicellularity Evolved As a Strategy for Producing Larger Organisms</a:t>
            </a:r>
          </a:p>
        </p:txBody>
      </p:sp>
      <p:sp>
        <p:nvSpPr>
          <p:cNvPr id="3" name="Content Placeholder 2">
            <a:extLst>
              <a:ext uri="{FF2B5EF4-FFF2-40B4-BE49-F238E27FC236}">
                <a16:creationId xmlns:a16="http://schemas.microsoft.com/office/drawing/2014/main" id="{0A7828FD-6C68-9F12-BBB7-2D48064F47F4}"/>
              </a:ext>
            </a:extLst>
          </p:cNvPr>
          <p:cNvSpPr>
            <a:spLocks noGrp="1"/>
          </p:cNvSpPr>
          <p:nvPr>
            <p:ph idx="1"/>
          </p:nvPr>
        </p:nvSpPr>
        <p:spPr>
          <a:xfrm>
            <a:off x="457200" y="1097280"/>
            <a:ext cx="8229600" cy="4998720"/>
          </a:xfrm>
        </p:spPr>
        <p:txBody>
          <a:bodyPr>
            <a:normAutofit fontScale="92500"/>
          </a:bodyPr>
          <a:lstStyle/>
          <a:p>
            <a:pPr marL="0" indent="0">
              <a:buNone/>
            </a:pPr>
            <a:r>
              <a:rPr lang="en-US" dirty="0"/>
              <a:t>The solution to producing larger organisms is multicellularity, allowing for cellular specialization.</a:t>
            </a:r>
          </a:p>
          <a:p>
            <a:r>
              <a:rPr lang="en-US" dirty="0"/>
              <a:t>Circulatory systems bring nutrients and remove wastes.</a:t>
            </a:r>
          </a:p>
          <a:p>
            <a:r>
              <a:rPr lang="en-US" dirty="0"/>
              <a:t>Respiratory systems provide O</a:t>
            </a:r>
            <a:r>
              <a:rPr lang="en-US" baseline="-25000" dirty="0"/>
              <a:t>2</a:t>
            </a:r>
            <a:r>
              <a:rPr lang="en-US" dirty="0"/>
              <a:t> and remove CO</a:t>
            </a:r>
            <a:r>
              <a:rPr lang="en-US" baseline="-25000" dirty="0"/>
              <a:t>2</a:t>
            </a:r>
            <a:r>
              <a:rPr lang="en-US" dirty="0"/>
              <a:t>.</a:t>
            </a:r>
          </a:p>
          <a:p>
            <a:r>
              <a:rPr lang="en-US" dirty="0"/>
              <a:t>Other organ systems control various bodily functions.</a:t>
            </a:r>
          </a:p>
          <a:p>
            <a:pPr marL="0" indent="0">
              <a:buNone/>
            </a:pPr>
            <a:r>
              <a:rPr lang="en-US" dirty="0"/>
              <a:t>The surface-area-to-volume ratio applies to animal development in other ways.</a:t>
            </a:r>
          </a:p>
          <a:p>
            <a:r>
              <a:rPr lang="en-US" dirty="0"/>
              <a:t>There is a relationship between muscle mass and:</a:t>
            </a:r>
          </a:p>
          <a:p>
            <a:pPr lvl="1"/>
            <a:r>
              <a:rPr lang="en-US" dirty="0"/>
              <a:t>Cross-sectional area in supporting skeletons</a:t>
            </a:r>
          </a:p>
          <a:p>
            <a:pPr lvl="1"/>
            <a:r>
              <a:rPr lang="en-US" dirty="0"/>
              <a:t>Heat generation and dissipation</a:t>
            </a:r>
          </a:p>
          <a:p>
            <a:endParaRPr lang="en-US" dirty="0"/>
          </a:p>
        </p:txBody>
      </p:sp>
    </p:spTree>
    <p:extLst>
      <p:ext uri="{BB962C8B-B14F-4D97-AF65-F5344CB8AC3E}">
        <p14:creationId xmlns:p14="http://schemas.microsoft.com/office/powerpoint/2010/main" val="1609515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C0D6F-639E-AE6F-1395-47F17937D45A}"/>
              </a:ext>
            </a:extLst>
          </p:cNvPr>
          <p:cNvSpPr>
            <a:spLocks noGrp="1"/>
          </p:cNvSpPr>
          <p:nvPr>
            <p:ph type="title"/>
          </p:nvPr>
        </p:nvSpPr>
        <p:spPr/>
        <p:txBody>
          <a:bodyPr/>
          <a:lstStyle/>
          <a:p>
            <a:r>
              <a:rPr lang="en-US" dirty="0"/>
              <a:t>Animal Bioenergetics</a:t>
            </a:r>
          </a:p>
        </p:txBody>
      </p:sp>
      <p:sp>
        <p:nvSpPr>
          <p:cNvPr id="3" name="Content Placeholder 2">
            <a:extLst>
              <a:ext uri="{FF2B5EF4-FFF2-40B4-BE49-F238E27FC236}">
                <a16:creationId xmlns:a16="http://schemas.microsoft.com/office/drawing/2014/main" id="{C2569D01-1DAD-1B83-F80B-1F57DC6A9611}"/>
              </a:ext>
            </a:extLst>
          </p:cNvPr>
          <p:cNvSpPr>
            <a:spLocks noGrp="1"/>
          </p:cNvSpPr>
          <p:nvPr>
            <p:ph idx="1"/>
          </p:nvPr>
        </p:nvSpPr>
        <p:spPr>
          <a:xfrm>
            <a:off x="457200" y="990600"/>
            <a:ext cx="8229600" cy="5227320"/>
          </a:xfrm>
        </p:spPr>
        <p:txBody>
          <a:bodyPr>
            <a:normAutofit fontScale="85000" lnSpcReduction="20000"/>
          </a:bodyPr>
          <a:lstStyle/>
          <a:p>
            <a:pPr marL="0" indent="0">
              <a:buNone/>
            </a:pPr>
            <a:r>
              <a:rPr lang="en-US" dirty="0"/>
              <a:t>All animals obtain energy from nutrients in the food they ingest or absorb.</a:t>
            </a:r>
          </a:p>
          <a:p>
            <a:r>
              <a:rPr lang="en-US" dirty="0"/>
              <a:t>The energy in these nutrients is converted to:</a:t>
            </a:r>
          </a:p>
          <a:p>
            <a:pPr lvl="1"/>
            <a:r>
              <a:rPr lang="en-US" dirty="0"/>
              <a:t>ATP for short-term storage and use by cells</a:t>
            </a:r>
          </a:p>
          <a:p>
            <a:pPr lvl="1"/>
            <a:r>
              <a:rPr lang="en-US" dirty="0"/>
              <a:t>Glycogen (a glucose polysaccharide) for longer-term storage of energy </a:t>
            </a:r>
          </a:p>
          <a:p>
            <a:pPr lvl="1"/>
            <a:r>
              <a:rPr lang="en-US" dirty="0"/>
              <a:t>Triglycerides (a type of fat) for much longer-term storage of energy</a:t>
            </a:r>
          </a:p>
          <a:p>
            <a:pPr marL="0" indent="0">
              <a:buNone/>
            </a:pPr>
            <a:r>
              <a:rPr lang="en-US" dirty="0"/>
              <a:t>Because no energy conversion is 100% efficient, an animal's metabolism produces heat as waste.</a:t>
            </a:r>
          </a:p>
          <a:p>
            <a:r>
              <a:rPr lang="en-US" dirty="0"/>
              <a:t>An </a:t>
            </a:r>
            <a:r>
              <a:rPr lang="en-US" b="1" dirty="0"/>
              <a:t>endotherm</a:t>
            </a:r>
            <a:r>
              <a:rPr lang="en-US" dirty="0"/>
              <a:t> (warm-blooded animal) can conserve heat and maintain a relatively stable body temperature.</a:t>
            </a:r>
          </a:p>
          <a:p>
            <a:r>
              <a:rPr lang="en-US" dirty="0"/>
              <a:t>An </a:t>
            </a:r>
            <a:r>
              <a:rPr lang="en-US" b="1" dirty="0"/>
              <a:t>ectotherm</a:t>
            </a:r>
            <a:r>
              <a:rPr lang="en-US" dirty="0"/>
              <a:t> cannot conserve this heat and instead relies on the environment to maintain its body temperature.</a:t>
            </a:r>
          </a:p>
          <a:p>
            <a:pPr lvl="1"/>
            <a:r>
              <a:rPr lang="en-US" dirty="0"/>
              <a:t>These organisms commonly lack insulation.</a:t>
            </a:r>
          </a:p>
        </p:txBody>
      </p:sp>
    </p:spTree>
    <p:extLst>
      <p:ext uri="{BB962C8B-B14F-4D97-AF65-F5344CB8AC3E}">
        <p14:creationId xmlns:p14="http://schemas.microsoft.com/office/powerpoint/2010/main" val="3260794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p:cNvSpPr>
          <p:nvPr>
            <p:ph type="title"/>
          </p:nvPr>
        </p:nvSpPr>
        <p:spPr>
          <a:prstGeom prst="rect">
            <a:avLst/>
          </a:prstGeom>
        </p:spPr>
        <p:txBody>
          <a:bodyPr>
            <a:normAutofit/>
          </a:bodyPr>
          <a:lstStyle/>
          <a:p>
            <a:r>
              <a:rPr lang="en-US" dirty="0"/>
              <a:t>Objectives</a:t>
            </a:r>
            <a:endParaRPr lang="en-US" sz="3200" dirty="0">
              <a:solidFill>
                <a:schemeClr val="accent1"/>
              </a:solidFill>
            </a:endParaRPr>
          </a:p>
        </p:txBody>
      </p:sp>
      <p:sp>
        <p:nvSpPr>
          <p:cNvPr id="10243" name="Rectangle 3"/>
          <p:cNvSpPr>
            <a:spLocks noGrp="1"/>
          </p:cNvSpPr>
          <p:nvPr>
            <p:ph idx="1"/>
          </p:nvPr>
        </p:nvSpPr>
        <p:spPr>
          <a:xfrm>
            <a:off x="457200" y="1055441"/>
            <a:ext cx="8229600" cy="2936188"/>
          </a:xfrm>
          <a:prstGeom prst="rect">
            <a:avLst/>
          </a:prstGeom>
          <a:noFill/>
        </p:spPr>
        <p:txBody>
          <a:bodyPr>
            <a:spAutoFit/>
          </a:bodyPr>
          <a:lstStyle/>
          <a:p>
            <a:pPr marL="457200" indent="-457200">
              <a:buFont typeface="Arial" panose="020B0604020202020204" pitchFamily="34" charset="0"/>
              <a:buChar char="•"/>
              <a:tabLst>
                <a:tab pos="457200" algn="l"/>
              </a:tabLst>
            </a:pPr>
            <a:r>
              <a:rPr lang="en-US" b="1" dirty="0"/>
              <a:t>Describe</a:t>
            </a:r>
            <a:r>
              <a:rPr lang="en-US" dirty="0"/>
              <a:t> limits on animal size and shape.</a:t>
            </a:r>
          </a:p>
          <a:p>
            <a:pPr marL="457200" indent="-457200">
              <a:buFont typeface="Arial" panose="020B0604020202020204" pitchFamily="34" charset="0"/>
              <a:buChar char="•"/>
              <a:tabLst>
                <a:tab pos="457200" algn="l"/>
              </a:tabLst>
            </a:pPr>
            <a:r>
              <a:rPr lang="en-US" b="1" dirty="0"/>
              <a:t>Describe</a:t>
            </a:r>
            <a:r>
              <a:rPr lang="en-US" dirty="0"/>
              <a:t> the various types of body plans that occur in animals.</a:t>
            </a:r>
          </a:p>
          <a:p>
            <a:pPr marL="457200" indent="-457200">
              <a:buFont typeface="Arial" panose="020B0604020202020204" pitchFamily="34" charset="0"/>
              <a:buChar char="•"/>
              <a:tabLst>
                <a:tab pos="457200" algn="l"/>
              </a:tabLst>
            </a:pPr>
            <a:r>
              <a:rPr lang="en-US" b="1" dirty="0"/>
              <a:t>Relate</a:t>
            </a:r>
            <a:r>
              <a:rPr lang="en-US" dirty="0"/>
              <a:t> bioenergetics to body size, levels of activity, and the environment.</a:t>
            </a:r>
          </a:p>
          <a:p>
            <a:pPr lvl="1" indent="-457200">
              <a:buFont typeface="Arial" panose="020B0604020202020204" pitchFamily="34" charset="0"/>
              <a:buChar char="•"/>
              <a:tabLst>
                <a:tab pos="457200" algn="l"/>
              </a:tabLst>
            </a:pPr>
            <a:endParaRPr lang="en-US" i="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C5077-77FE-0911-C51D-19C95390C768}"/>
              </a:ext>
            </a:extLst>
          </p:cNvPr>
          <p:cNvSpPr>
            <a:spLocks noGrp="1"/>
          </p:cNvSpPr>
          <p:nvPr>
            <p:ph type="title"/>
          </p:nvPr>
        </p:nvSpPr>
        <p:spPr/>
        <p:txBody>
          <a:bodyPr/>
          <a:lstStyle/>
          <a:p>
            <a:r>
              <a:rPr lang="en-US" dirty="0"/>
              <a:t>Metabolic Rate</a:t>
            </a:r>
          </a:p>
        </p:txBody>
      </p:sp>
      <p:sp>
        <p:nvSpPr>
          <p:cNvPr id="3" name="Content Placeholder 2">
            <a:extLst>
              <a:ext uri="{FF2B5EF4-FFF2-40B4-BE49-F238E27FC236}">
                <a16:creationId xmlns:a16="http://schemas.microsoft.com/office/drawing/2014/main" id="{25AC341D-98F8-88C4-29D4-726F7BB296CD}"/>
              </a:ext>
            </a:extLst>
          </p:cNvPr>
          <p:cNvSpPr>
            <a:spLocks noGrp="1"/>
          </p:cNvSpPr>
          <p:nvPr>
            <p:ph idx="1"/>
          </p:nvPr>
        </p:nvSpPr>
        <p:spPr>
          <a:xfrm>
            <a:off x="457200" y="990600"/>
            <a:ext cx="8229600" cy="5577840"/>
          </a:xfrm>
        </p:spPr>
        <p:txBody>
          <a:bodyPr>
            <a:normAutofit fontScale="77500" lnSpcReduction="20000"/>
          </a:bodyPr>
          <a:lstStyle/>
          <a:p>
            <a:pPr marL="0" indent="0">
              <a:buNone/>
            </a:pPr>
            <a:r>
              <a:rPr lang="en-US" dirty="0"/>
              <a:t>Metabolic rate:</a:t>
            </a:r>
          </a:p>
          <a:p>
            <a:r>
              <a:rPr lang="en-US" dirty="0"/>
              <a:t>Is the amount of energy expended by an animal over a specific time period.</a:t>
            </a:r>
          </a:p>
          <a:p>
            <a:r>
              <a:rPr lang="en-US" dirty="0"/>
              <a:t>Can be measured in joules, calories, or kilocalories (each of which is 1,000 calories).</a:t>
            </a:r>
          </a:p>
          <a:p>
            <a:pPr lvl="1"/>
            <a:r>
              <a:rPr lang="en-US" dirty="0"/>
              <a:t>Carbohydrates and proteins each contain 4.5–5 kcal/g.</a:t>
            </a:r>
          </a:p>
          <a:p>
            <a:pPr lvl="1"/>
            <a:r>
              <a:rPr lang="en-US" dirty="0"/>
              <a:t>Fat contains 9 kcal/g.</a:t>
            </a:r>
          </a:p>
          <a:p>
            <a:r>
              <a:rPr lang="en-US" dirty="0"/>
              <a:t>Is estimated as the </a:t>
            </a:r>
            <a:r>
              <a:rPr lang="en-US" b="1" dirty="0"/>
              <a:t>basal metabolic rate (BMR) </a:t>
            </a:r>
            <a:r>
              <a:rPr lang="en-US" dirty="0"/>
              <a:t>in endotherms at rest</a:t>
            </a:r>
          </a:p>
          <a:p>
            <a:pPr lvl="1"/>
            <a:r>
              <a:rPr lang="en-US" dirty="0"/>
              <a:t>Human males have BMR of 1,600–1,800 kcal/day (average).</a:t>
            </a:r>
          </a:p>
          <a:p>
            <a:pPr lvl="1"/>
            <a:r>
              <a:rPr lang="en-US" dirty="0"/>
              <a:t>Human females have a BMR of 1,300–1,500 kcal/day (average).</a:t>
            </a:r>
          </a:p>
          <a:p>
            <a:pPr lvl="1"/>
            <a:r>
              <a:rPr lang="en-US" dirty="0"/>
              <a:t>Even with insulation, endotherms require lots of energy to maintain their body temperatures.</a:t>
            </a:r>
          </a:p>
          <a:p>
            <a:r>
              <a:rPr lang="en-US" dirty="0"/>
              <a:t>Is estimated as the </a:t>
            </a:r>
            <a:r>
              <a:rPr lang="en-US" b="1" dirty="0"/>
              <a:t>standard metabolic rate (SMR) </a:t>
            </a:r>
            <a:r>
              <a:rPr lang="en-US" dirty="0"/>
              <a:t>in ectotherms</a:t>
            </a:r>
          </a:p>
          <a:p>
            <a:pPr lvl="1"/>
            <a:r>
              <a:rPr lang="en-US" dirty="0"/>
              <a:t>An alligator has an SMR of 60 kcal/day.</a:t>
            </a:r>
          </a:p>
          <a:p>
            <a:endParaRPr lang="en-US" dirty="0"/>
          </a:p>
        </p:txBody>
      </p:sp>
    </p:spTree>
    <p:extLst>
      <p:ext uri="{BB962C8B-B14F-4D97-AF65-F5344CB8AC3E}">
        <p14:creationId xmlns:p14="http://schemas.microsoft.com/office/powerpoint/2010/main" val="1388144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CD6AE-0B98-8803-5EA0-9861798A40BF}"/>
              </a:ext>
            </a:extLst>
          </p:cNvPr>
          <p:cNvSpPr>
            <a:spLocks noGrp="1"/>
          </p:cNvSpPr>
          <p:nvPr>
            <p:ph type="title"/>
          </p:nvPr>
        </p:nvSpPr>
        <p:spPr/>
        <p:txBody>
          <a:bodyPr/>
          <a:lstStyle/>
          <a:p>
            <a:r>
              <a:rPr lang="en-US" dirty="0"/>
              <a:t>Group Activity</a:t>
            </a:r>
          </a:p>
        </p:txBody>
      </p:sp>
      <p:sp>
        <p:nvSpPr>
          <p:cNvPr id="3" name="Content Placeholder 2">
            <a:extLst>
              <a:ext uri="{FF2B5EF4-FFF2-40B4-BE49-F238E27FC236}">
                <a16:creationId xmlns:a16="http://schemas.microsoft.com/office/drawing/2014/main" id="{F2508272-FE29-99EF-9D2C-7651D849C2FB}"/>
              </a:ext>
            </a:extLst>
          </p:cNvPr>
          <p:cNvSpPr>
            <a:spLocks noGrp="1"/>
          </p:cNvSpPr>
          <p:nvPr>
            <p:ph idx="1"/>
          </p:nvPr>
        </p:nvSpPr>
        <p:spPr>
          <a:xfrm>
            <a:off x="457200" y="1143000"/>
            <a:ext cx="8229600" cy="2377440"/>
          </a:xfrm>
        </p:spPr>
        <p:txBody>
          <a:bodyPr/>
          <a:lstStyle/>
          <a:p>
            <a:r>
              <a:rPr lang="en-US" dirty="0"/>
              <a:t>Compare and contrast the behavioral and physical characteristics of endothermic and ectothermic animals. For example, discuss an American alligator (</a:t>
            </a:r>
            <a:r>
              <a:rPr lang="en-US" i="1" dirty="0"/>
              <a:t>Alligator mississippiensis</a:t>
            </a:r>
            <a:r>
              <a:rPr lang="en-US" dirty="0"/>
              <a:t>) and a Florida panther (</a:t>
            </a:r>
            <a:r>
              <a:rPr lang="en-US" i="1" dirty="0"/>
              <a:t>Puma concolor coryi</a:t>
            </a:r>
            <a:r>
              <a:rPr lang="en-US" dirty="0"/>
              <a:t>) and how their metabolic rates differ.</a:t>
            </a:r>
          </a:p>
        </p:txBody>
      </p:sp>
    </p:spTree>
    <p:extLst>
      <p:ext uri="{BB962C8B-B14F-4D97-AF65-F5344CB8AC3E}">
        <p14:creationId xmlns:p14="http://schemas.microsoft.com/office/powerpoint/2010/main" val="20696396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0EAE2-AF6B-83E2-1A11-7791E39C2FC5}"/>
              </a:ext>
            </a:extLst>
          </p:cNvPr>
          <p:cNvSpPr>
            <a:spLocks noGrp="1"/>
          </p:cNvSpPr>
          <p:nvPr>
            <p:ph type="title"/>
          </p:nvPr>
        </p:nvSpPr>
        <p:spPr/>
        <p:txBody>
          <a:bodyPr/>
          <a:lstStyle/>
          <a:p>
            <a:r>
              <a:rPr lang="en-US" dirty="0"/>
              <a:t>Energy Requirements Are Related to Body Size</a:t>
            </a:r>
          </a:p>
        </p:txBody>
      </p:sp>
      <p:sp>
        <p:nvSpPr>
          <p:cNvPr id="3" name="Content Placeholder 2">
            <a:extLst>
              <a:ext uri="{FF2B5EF4-FFF2-40B4-BE49-F238E27FC236}">
                <a16:creationId xmlns:a16="http://schemas.microsoft.com/office/drawing/2014/main" id="{3A91F4A1-E677-324A-A9B6-C2A45368E64A}"/>
              </a:ext>
            </a:extLst>
          </p:cNvPr>
          <p:cNvSpPr>
            <a:spLocks noGrp="1"/>
          </p:cNvSpPr>
          <p:nvPr>
            <p:ph idx="1"/>
          </p:nvPr>
        </p:nvSpPr>
        <p:spPr>
          <a:xfrm>
            <a:off x="457200" y="990600"/>
            <a:ext cx="8229600" cy="1905000"/>
          </a:xfrm>
        </p:spPr>
        <p:txBody>
          <a:bodyPr>
            <a:normAutofit lnSpcReduction="10000"/>
          </a:bodyPr>
          <a:lstStyle/>
          <a:p>
            <a:pPr marL="0" indent="0">
              <a:buNone/>
            </a:pPr>
            <a:r>
              <a:rPr lang="en-US" sz="2200" dirty="0"/>
              <a:t>Smaller endotherms:</a:t>
            </a:r>
          </a:p>
          <a:p>
            <a:r>
              <a:rPr lang="en-US" sz="2200" dirty="0"/>
              <a:t>Have a greater surface area for their mass than larger endotherms</a:t>
            </a:r>
          </a:p>
          <a:p>
            <a:r>
              <a:rPr lang="en-US" sz="2200" dirty="0"/>
              <a:t>Lose heat at a faster rate than larger animals</a:t>
            </a:r>
          </a:p>
          <a:p>
            <a:r>
              <a:rPr lang="en-US" sz="2200" dirty="0"/>
              <a:t>Require more energy to maintain a constant internal temperature</a:t>
            </a:r>
          </a:p>
          <a:p>
            <a:r>
              <a:rPr lang="en-US" sz="2200" dirty="0"/>
              <a:t>Have a higher BMR per body weight than larger endotherms</a:t>
            </a:r>
          </a:p>
          <a:p>
            <a:endParaRPr lang="en-US" dirty="0"/>
          </a:p>
        </p:txBody>
      </p:sp>
      <p:sp>
        <p:nvSpPr>
          <p:cNvPr id="6" name="TextBox 5">
            <a:extLst>
              <a:ext uri="{FF2B5EF4-FFF2-40B4-BE49-F238E27FC236}">
                <a16:creationId xmlns:a16="http://schemas.microsoft.com/office/drawing/2014/main" id="{B6D624A8-CA8D-3DA4-E37B-51747C0CB393}"/>
              </a:ext>
            </a:extLst>
          </p:cNvPr>
          <p:cNvSpPr txBox="1"/>
          <p:nvPr/>
        </p:nvSpPr>
        <p:spPr>
          <a:xfrm>
            <a:off x="598455" y="3117910"/>
            <a:ext cx="1378226" cy="307777"/>
          </a:xfrm>
          <a:prstGeom prst="rect">
            <a:avLst/>
          </a:prstGeom>
          <a:noFill/>
        </p:spPr>
        <p:txBody>
          <a:bodyPr wrap="square" rtlCol="0">
            <a:spAutoFit/>
          </a:bodyPr>
          <a:lstStyle/>
          <a:p>
            <a:pPr algn="ctr"/>
            <a:r>
              <a:rPr lang="en-US" sz="1400" b="1" dirty="0"/>
              <a:t>33.1 Figure 5</a:t>
            </a:r>
          </a:p>
        </p:txBody>
      </p:sp>
      <p:pic>
        <p:nvPicPr>
          <p:cNvPr id="4" name="Content Placeholder 4" descr="The first species is a mouse, which includes a photograph of a mouse. The mouse has a mass of 35 grams and a metabolic rate of 890 millimeters cubed of oxygen per gram of body mass per hour. The second species is an elephant, which includes a photograph of an elephant. The elephant has a mass of 4.5 million grams and a metabolic rate of 75 millimeters cubed of oxygen per gram of body mass per hour.">
            <a:extLst>
              <a:ext uri="{FF2B5EF4-FFF2-40B4-BE49-F238E27FC236}">
                <a16:creationId xmlns:a16="http://schemas.microsoft.com/office/drawing/2014/main" id="{6ABA08BF-50FE-0D70-F51A-E71A884D5549}"/>
              </a:ext>
            </a:extLst>
          </p:cNvPr>
          <p:cNvPicPr>
            <a:picLocks noChangeAspect="1"/>
          </p:cNvPicPr>
          <p:nvPr/>
        </p:nvPicPr>
        <p:blipFill>
          <a:blip r:embed="rId2"/>
          <a:srcRect t="3666" b="16333"/>
          <a:stretch/>
        </p:blipFill>
        <p:spPr>
          <a:xfrm>
            <a:off x="2052810" y="2954923"/>
            <a:ext cx="6172200" cy="2743200"/>
          </a:xfrm>
          <a:prstGeom prst="rect">
            <a:avLst/>
          </a:prstGeom>
        </p:spPr>
      </p:pic>
      <p:sp>
        <p:nvSpPr>
          <p:cNvPr id="7" name="TextBox 6">
            <a:extLst>
              <a:ext uri="{FF2B5EF4-FFF2-40B4-BE49-F238E27FC236}">
                <a16:creationId xmlns:a16="http://schemas.microsoft.com/office/drawing/2014/main" id="{3E0ACDB6-A564-99C9-4F12-9CB51318B7DB}"/>
              </a:ext>
            </a:extLst>
          </p:cNvPr>
          <p:cNvSpPr txBox="1"/>
          <p:nvPr/>
        </p:nvSpPr>
        <p:spPr>
          <a:xfrm>
            <a:off x="2852910" y="5698123"/>
            <a:ext cx="4572000" cy="338554"/>
          </a:xfrm>
          <a:prstGeom prst="rect">
            <a:avLst/>
          </a:prstGeom>
          <a:noFill/>
        </p:spPr>
        <p:txBody>
          <a:bodyPr wrap="square">
            <a:spAutoFit/>
          </a:bodyPr>
          <a:lstStyle/>
          <a:p>
            <a:pPr algn="ctr"/>
            <a:r>
              <a:rPr lang="en-US" sz="800" dirty="0"/>
              <a:t>Amirekul on Wikimedia Commons. "Mouse."</a:t>
            </a:r>
          </a:p>
          <a:p>
            <a:pPr algn="ctr"/>
            <a:r>
              <a:rPr lang="en-US" sz="800" dirty="0"/>
              <a:t>Muhammad Mahdi Karim on Wikimedia Commons. "Elephant."</a:t>
            </a:r>
          </a:p>
        </p:txBody>
      </p:sp>
    </p:spTree>
    <p:extLst>
      <p:ext uri="{BB962C8B-B14F-4D97-AF65-F5344CB8AC3E}">
        <p14:creationId xmlns:p14="http://schemas.microsoft.com/office/powerpoint/2010/main" val="1856373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E46FC-CB2C-730D-48FC-EB9A1A7681B8}"/>
              </a:ext>
            </a:extLst>
          </p:cNvPr>
          <p:cNvSpPr>
            <a:spLocks noGrp="1"/>
          </p:cNvSpPr>
          <p:nvPr>
            <p:ph type="title"/>
          </p:nvPr>
        </p:nvSpPr>
        <p:spPr/>
        <p:txBody>
          <a:bodyPr/>
          <a:lstStyle/>
          <a:p>
            <a:r>
              <a:rPr lang="en-US" dirty="0"/>
              <a:t>Energy Requirements Are Related to Activity Levels</a:t>
            </a:r>
          </a:p>
        </p:txBody>
      </p:sp>
      <p:sp>
        <p:nvSpPr>
          <p:cNvPr id="3" name="Content Placeholder 2">
            <a:extLst>
              <a:ext uri="{FF2B5EF4-FFF2-40B4-BE49-F238E27FC236}">
                <a16:creationId xmlns:a16="http://schemas.microsoft.com/office/drawing/2014/main" id="{3F3855FF-FDE5-A935-34B3-969A8FBDCE27}"/>
              </a:ext>
            </a:extLst>
          </p:cNvPr>
          <p:cNvSpPr>
            <a:spLocks noGrp="1"/>
          </p:cNvSpPr>
          <p:nvPr>
            <p:ph idx="1"/>
          </p:nvPr>
        </p:nvSpPr>
        <p:spPr>
          <a:xfrm>
            <a:off x="457200" y="990600"/>
            <a:ext cx="8229600" cy="5105400"/>
          </a:xfrm>
        </p:spPr>
        <p:txBody>
          <a:bodyPr>
            <a:normAutofit fontScale="92500" lnSpcReduction="10000"/>
          </a:bodyPr>
          <a:lstStyle/>
          <a:p>
            <a:pPr marL="0" indent="0">
              <a:buNone/>
            </a:pPr>
            <a:r>
              <a:rPr lang="en-US" dirty="0"/>
              <a:t>More active animals:</a:t>
            </a:r>
          </a:p>
          <a:p>
            <a:r>
              <a:rPr lang="en-US" dirty="0"/>
              <a:t>Need more energy</a:t>
            </a:r>
          </a:p>
          <a:p>
            <a:r>
              <a:rPr lang="en-US" dirty="0"/>
              <a:t>Have higher BMRs or SMRs</a:t>
            </a:r>
          </a:p>
          <a:p>
            <a:pPr marL="0" indent="0">
              <a:buNone/>
            </a:pPr>
            <a:r>
              <a:rPr lang="en-US" dirty="0"/>
              <a:t>The average daily consumption rate is 2–4X an animal's BMR or SMR.</a:t>
            </a:r>
          </a:p>
          <a:p>
            <a:r>
              <a:rPr lang="en-US" dirty="0"/>
              <a:t>Humans are more sedentary, so their consumption rate is only 1.5X the BMR.</a:t>
            </a:r>
          </a:p>
          <a:p>
            <a:pPr marL="0" indent="0">
              <a:buNone/>
            </a:pPr>
            <a:r>
              <a:rPr lang="en-US" dirty="0"/>
              <a:t>An endotherm’s diet is determined by its BMR because different foods have different numbers of calories.</a:t>
            </a:r>
          </a:p>
          <a:p>
            <a:r>
              <a:rPr lang="en-US" dirty="0"/>
              <a:t>The relative caloric content of herbivore foods is as follows: tall grasses &gt; legumes &gt; short grasses &gt; forbs &gt; subshrubs &gt; annuals/biennials.</a:t>
            </a:r>
          </a:p>
        </p:txBody>
      </p:sp>
    </p:spTree>
    <p:extLst>
      <p:ext uri="{BB962C8B-B14F-4D97-AF65-F5344CB8AC3E}">
        <p14:creationId xmlns:p14="http://schemas.microsoft.com/office/powerpoint/2010/main" val="36340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0FCFE-00AC-BE57-7C87-1F45D233BAA6}"/>
              </a:ext>
            </a:extLst>
          </p:cNvPr>
          <p:cNvSpPr>
            <a:spLocks noGrp="1"/>
          </p:cNvSpPr>
          <p:nvPr>
            <p:ph type="title"/>
          </p:nvPr>
        </p:nvSpPr>
        <p:spPr/>
        <p:txBody>
          <a:bodyPr/>
          <a:lstStyle/>
          <a:p>
            <a:r>
              <a:rPr lang="en-US" dirty="0"/>
              <a:t>Energy Requirements Are Related to the Environment</a:t>
            </a:r>
          </a:p>
        </p:txBody>
      </p:sp>
      <p:sp>
        <p:nvSpPr>
          <p:cNvPr id="3" name="Content Placeholder 2">
            <a:extLst>
              <a:ext uri="{FF2B5EF4-FFF2-40B4-BE49-F238E27FC236}">
                <a16:creationId xmlns:a16="http://schemas.microsoft.com/office/drawing/2014/main" id="{3DD23FC2-385B-B225-8E8D-91DF056B3FD0}"/>
              </a:ext>
            </a:extLst>
          </p:cNvPr>
          <p:cNvSpPr>
            <a:spLocks noGrp="1"/>
          </p:cNvSpPr>
          <p:nvPr>
            <p:ph idx="1"/>
          </p:nvPr>
        </p:nvSpPr>
        <p:spPr>
          <a:xfrm>
            <a:off x="381000" y="990600"/>
            <a:ext cx="8305800" cy="5394960"/>
          </a:xfrm>
        </p:spPr>
        <p:txBody>
          <a:bodyPr>
            <a:normAutofit fontScale="85000" lnSpcReduction="20000"/>
          </a:bodyPr>
          <a:lstStyle/>
          <a:p>
            <a:pPr marL="0" indent="0">
              <a:buNone/>
            </a:pPr>
            <a:r>
              <a:rPr lang="en-US" b="1" dirty="0"/>
              <a:t>Torpor</a:t>
            </a:r>
            <a:r>
              <a:rPr lang="en-US" dirty="0"/>
              <a:t> is a process that decreases activity and metabolism, allowing animals to survive temperature extremes or lack of food.</a:t>
            </a:r>
          </a:p>
          <a:p>
            <a:r>
              <a:rPr lang="en-US" b="1" dirty="0"/>
              <a:t>Hibernation </a:t>
            </a:r>
            <a:r>
              <a:rPr lang="en-US" dirty="0"/>
              <a:t>is a long period of torpor during the winter months during which the animal maintains a reduced body temperature.</a:t>
            </a:r>
          </a:p>
          <a:p>
            <a:pPr lvl="1"/>
            <a:r>
              <a:rPr lang="en-US" dirty="0"/>
              <a:t>Hibernating ground squirrels can achieve an abdominal temperature of 0℃ (32℉).</a:t>
            </a:r>
          </a:p>
          <a:p>
            <a:pPr lvl="1"/>
            <a:r>
              <a:rPr lang="en-US" dirty="0"/>
              <a:t>Hibernating bears maintain an internal temperature of about 37℃ (99℉).</a:t>
            </a:r>
          </a:p>
          <a:p>
            <a:r>
              <a:rPr lang="en-US" b="1" dirty="0"/>
              <a:t>Estivation</a:t>
            </a:r>
            <a:r>
              <a:rPr lang="en-US" dirty="0"/>
              <a:t> is torpor during the summer months.</a:t>
            </a:r>
          </a:p>
          <a:p>
            <a:pPr lvl="1"/>
            <a:r>
              <a:rPr lang="en-US" dirty="0"/>
              <a:t>Some desert animals use this to survive harsh summers.</a:t>
            </a:r>
          </a:p>
          <a:p>
            <a:r>
              <a:rPr lang="en-US" dirty="0"/>
              <a:t>Torpor can occur daily in bats and hummingbirds.</a:t>
            </a:r>
          </a:p>
          <a:p>
            <a:pPr lvl="1"/>
            <a:r>
              <a:rPr lang="en-US" dirty="0"/>
              <a:t>This allows some smaller animals to be endotherms, conserving energy during the cold parts of the day and consuming more food to maintain body temperature.</a:t>
            </a:r>
          </a:p>
        </p:txBody>
      </p:sp>
    </p:spTree>
    <p:extLst>
      <p:ext uri="{BB962C8B-B14F-4D97-AF65-F5344CB8AC3E}">
        <p14:creationId xmlns:p14="http://schemas.microsoft.com/office/powerpoint/2010/main" val="3172003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F1B4C-5AAA-83F0-C30B-42241B0F9BCD}"/>
              </a:ext>
            </a:extLst>
          </p:cNvPr>
          <p:cNvSpPr>
            <a:spLocks noGrp="1"/>
          </p:cNvSpPr>
          <p:nvPr>
            <p:ph type="title"/>
          </p:nvPr>
        </p:nvSpPr>
        <p:spPr/>
        <p:txBody>
          <a:bodyPr/>
          <a:lstStyle/>
          <a:p>
            <a:r>
              <a:rPr lang="en-US" dirty="0"/>
              <a:t>Think It Through</a:t>
            </a:r>
          </a:p>
        </p:txBody>
      </p:sp>
      <p:sp>
        <p:nvSpPr>
          <p:cNvPr id="3" name="Content Placeholder 2">
            <a:extLst>
              <a:ext uri="{FF2B5EF4-FFF2-40B4-BE49-F238E27FC236}">
                <a16:creationId xmlns:a16="http://schemas.microsoft.com/office/drawing/2014/main" id="{3C01AC4C-482E-02BD-BADA-C2D6C8D02BC9}"/>
              </a:ext>
            </a:extLst>
          </p:cNvPr>
          <p:cNvSpPr>
            <a:spLocks noGrp="1"/>
          </p:cNvSpPr>
          <p:nvPr>
            <p:ph idx="1"/>
          </p:nvPr>
        </p:nvSpPr>
        <p:spPr>
          <a:xfrm>
            <a:off x="457200" y="1097280"/>
            <a:ext cx="8229600" cy="4846320"/>
          </a:xfrm>
        </p:spPr>
        <p:txBody>
          <a:bodyPr/>
          <a:lstStyle/>
          <a:p>
            <a:r>
              <a:rPr lang="en-US" dirty="0"/>
              <a:t>Based on your reading of body size, explain why some species of hummingbirds must undergo a state of torpor every night during sleep.</a:t>
            </a:r>
          </a:p>
        </p:txBody>
      </p:sp>
      <p:sp>
        <p:nvSpPr>
          <p:cNvPr id="5" name="TextBox 4">
            <a:extLst>
              <a:ext uri="{FF2B5EF4-FFF2-40B4-BE49-F238E27FC236}">
                <a16:creationId xmlns:a16="http://schemas.microsoft.com/office/drawing/2014/main" id="{49A220BC-CFDA-5119-064A-4838B255C9FE}"/>
              </a:ext>
            </a:extLst>
          </p:cNvPr>
          <p:cNvSpPr txBox="1"/>
          <p:nvPr/>
        </p:nvSpPr>
        <p:spPr>
          <a:xfrm>
            <a:off x="898563" y="2480351"/>
            <a:ext cx="1378226" cy="307777"/>
          </a:xfrm>
          <a:prstGeom prst="rect">
            <a:avLst/>
          </a:prstGeom>
          <a:noFill/>
        </p:spPr>
        <p:txBody>
          <a:bodyPr wrap="square" rtlCol="0">
            <a:spAutoFit/>
          </a:bodyPr>
          <a:lstStyle/>
          <a:p>
            <a:pPr algn="ctr"/>
            <a:r>
              <a:rPr lang="en-US" sz="1400" b="1" dirty="0">
                <a:solidFill>
                  <a:schemeClr val="bg1"/>
                </a:solidFill>
              </a:rPr>
              <a:t>33.1 Figure 6</a:t>
            </a:r>
          </a:p>
        </p:txBody>
      </p:sp>
      <p:sp>
        <p:nvSpPr>
          <p:cNvPr id="7" name="TextBox 6">
            <a:extLst>
              <a:ext uri="{FF2B5EF4-FFF2-40B4-BE49-F238E27FC236}">
                <a16:creationId xmlns:a16="http://schemas.microsoft.com/office/drawing/2014/main" id="{9987AD6B-BBB9-F1C5-3DB0-3E4399DEF860}"/>
              </a:ext>
            </a:extLst>
          </p:cNvPr>
          <p:cNvSpPr txBox="1"/>
          <p:nvPr/>
        </p:nvSpPr>
        <p:spPr>
          <a:xfrm>
            <a:off x="2286000" y="5673174"/>
            <a:ext cx="4572000" cy="246221"/>
          </a:xfrm>
          <a:prstGeom prst="rect">
            <a:avLst/>
          </a:prstGeom>
          <a:noFill/>
        </p:spPr>
        <p:txBody>
          <a:bodyPr wrap="square">
            <a:spAutoFit/>
          </a:bodyPr>
          <a:lstStyle/>
          <a:p>
            <a:pPr algn="ctr"/>
            <a:r>
              <a:rPr lang="en-US" sz="1000" dirty="0">
                <a:solidFill>
                  <a:schemeClr val="bg1"/>
                </a:solidFill>
              </a:rPr>
              <a:t>Pslawinski on Wikimedia Commons. "Hummingbird."</a:t>
            </a:r>
          </a:p>
        </p:txBody>
      </p:sp>
      <p:pic>
        <p:nvPicPr>
          <p:cNvPr id="6" name="Content Placeholder 4" descr="A photograph of a hummingbird">
            <a:extLst>
              <a:ext uri="{FF2B5EF4-FFF2-40B4-BE49-F238E27FC236}">
                <a16:creationId xmlns:a16="http://schemas.microsoft.com/office/drawing/2014/main" id="{170A104B-36DE-A3AB-8FEC-0E46840F8484}"/>
              </a:ext>
            </a:extLst>
          </p:cNvPr>
          <p:cNvPicPr>
            <a:picLocks noChangeAspect="1"/>
          </p:cNvPicPr>
          <p:nvPr/>
        </p:nvPicPr>
        <p:blipFill>
          <a:blip r:embed="rId3"/>
          <a:srcRect l="12963" t="5334" r="12036" b="6334"/>
          <a:stretch/>
        </p:blipFill>
        <p:spPr>
          <a:xfrm>
            <a:off x="2175013" y="2504635"/>
            <a:ext cx="4793974" cy="3136798"/>
          </a:xfrm>
          <a:prstGeom prst="rect">
            <a:avLst/>
          </a:prstGeom>
          <a:solidFill>
            <a:srgbClr val="1F497D"/>
          </a:solidFill>
        </p:spPr>
      </p:pic>
    </p:spTree>
    <p:extLst>
      <p:ext uri="{BB962C8B-B14F-4D97-AF65-F5344CB8AC3E}">
        <p14:creationId xmlns:p14="http://schemas.microsoft.com/office/powerpoint/2010/main" val="19335724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CEC29-3531-1F90-F463-592F2EDFC724}"/>
              </a:ext>
            </a:extLst>
          </p:cNvPr>
          <p:cNvSpPr>
            <a:spLocks noGrp="1"/>
          </p:cNvSpPr>
          <p:nvPr>
            <p:ph type="title"/>
          </p:nvPr>
        </p:nvSpPr>
        <p:spPr/>
        <p:txBody>
          <a:bodyPr/>
          <a:lstStyle/>
          <a:p>
            <a:r>
              <a:rPr lang="en-US" dirty="0"/>
              <a:t>Planes in Vertebrate Animals</a:t>
            </a:r>
          </a:p>
        </p:txBody>
      </p:sp>
      <p:sp>
        <p:nvSpPr>
          <p:cNvPr id="3" name="Content Placeholder 2">
            <a:extLst>
              <a:ext uri="{FF2B5EF4-FFF2-40B4-BE49-F238E27FC236}">
                <a16:creationId xmlns:a16="http://schemas.microsoft.com/office/drawing/2014/main" id="{0A9933E1-FB5B-EEBE-B230-0C7D353651B3}"/>
              </a:ext>
            </a:extLst>
          </p:cNvPr>
          <p:cNvSpPr>
            <a:spLocks noGrp="1"/>
          </p:cNvSpPr>
          <p:nvPr>
            <p:ph idx="1"/>
          </p:nvPr>
        </p:nvSpPr>
        <p:spPr>
          <a:xfrm>
            <a:off x="457200" y="1097280"/>
            <a:ext cx="8229600" cy="5074920"/>
          </a:xfrm>
        </p:spPr>
        <p:txBody>
          <a:bodyPr>
            <a:normAutofit/>
          </a:bodyPr>
          <a:lstStyle/>
          <a:p>
            <a:r>
              <a:rPr lang="en-US" dirty="0"/>
              <a:t>A </a:t>
            </a:r>
            <a:r>
              <a:rPr lang="en-US" b="1" dirty="0"/>
              <a:t>sagittal plane</a:t>
            </a:r>
            <a:r>
              <a:rPr lang="en-US" dirty="0"/>
              <a:t> divides the body into right and left.</a:t>
            </a:r>
          </a:p>
          <a:p>
            <a:r>
              <a:rPr lang="en-US" dirty="0"/>
              <a:t>A </a:t>
            </a:r>
            <a:r>
              <a:rPr lang="en-US" b="1" dirty="0"/>
              <a:t>midsagittal plane</a:t>
            </a:r>
            <a:r>
              <a:rPr lang="en-US" dirty="0"/>
              <a:t> divides the body exactly in the middle, making 2 equal right and left halves.</a:t>
            </a:r>
          </a:p>
          <a:p>
            <a:r>
              <a:rPr lang="en-US" dirty="0"/>
              <a:t>A </a:t>
            </a:r>
            <a:r>
              <a:rPr lang="en-US" b="1" dirty="0"/>
              <a:t>frontal plane</a:t>
            </a:r>
            <a:r>
              <a:rPr lang="en-US" dirty="0"/>
              <a:t> (or coronal plane) separates the front from the back.</a:t>
            </a:r>
          </a:p>
          <a:p>
            <a:r>
              <a:rPr lang="en-US" dirty="0"/>
              <a:t>A </a:t>
            </a:r>
            <a:r>
              <a:rPr lang="en-US" b="1" dirty="0"/>
              <a:t>transverse plane</a:t>
            </a:r>
            <a:r>
              <a:rPr lang="en-US" dirty="0"/>
              <a:t> (or horizontal plane, or a cross-section) divides an animal into upper and lower portions.</a:t>
            </a:r>
          </a:p>
          <a:p>
            <a:pPr lvl="1"/>
            <a:r>
              <a:rPr lang="en-US" dirty="0"/>
              <a:t>An oblique plane is a transvers plane cut at an angle.</a:t>
            </a:r>
          </a:p>
        </p:txBody>
      </p:sp>
    </p:spTree>
    <p:extLst>
      <p:ext uri="{BB962C8B-B14F-4D97-AF65-F5344CB8AC3E}">
        <p14:creationId xmlns:p14="http://schemas.microsoft.com/office/powerpoint/2010/main" val="33614862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33.1 Figure 7</a:t>
            </a:r>
          </a:p>
        </p:txBody>
      </p:sp>
      <p:sp>
        <p:nvSpPr>
          <p:cNvPr id="4" name="TextBox 3">
            <a:extLst>
              <a:ext uri="{FF2B5EF4-FFF2-40B4-BE49-F238E27FC236}">
                <a16:creationId xmlns:a16="http://schemas.microsoft.com/office/drawing/2014/main" id="{58C6FD1B-4047-50DB-5D0C-26CA76DB5452}"/>
              </a:ext>
            </a:extLst>
          </p:cNvPr>
          <p:cNvSpPr txBox="1"/>
          <p:nvPr/>
        </p:nvSpPr>
        <p:spPr>
          <a:xfrm>
            <a:off x="2362200" y="5735934"/>
            <a:ext cx="4572000" cy="246221"/>
          </a:xfrm>
          <a:prstGeom prst="rect">
            <a:avLst/>
          </a:prstGeom>
          <a:noFill/>
        </p:spPr>
        <p:txBody>
          <a:bodyPr wrap="square">
            <a:spAutoFit/>
          </a:bodyPr>
          <a:lstStyle/>
          <a:p>
            <a:pPr algn="ctr"/>
            <a:r>
              <a:rPr lang="en-US" sz="1000" dirty="0"/>
              <a:t>OpenStax. "Body plans."</a:t>
            </a:r>
          </a:p>
        </p:txBody>
      </p:sp>
      <p:pic>
        <p:nvPicPr>
          <p:cNvPr id="6" name="Content Placeholder 5" descr="The left illustration shows the planes of a goat body, with labels for each. The midsagittal plane runs through the middle of the goat from front to back, separating the right and left sides. The frontal plane also runs from front to back but separates the upper half of the body from the lower half. The transverse plane runs across the middle of the goat and separates the front and back halves of the body. The right illustration shows the planes of a human body, with labels for each. The midsagittal plane runs from top to bottom and separates the right and left halves of the body. The frontal plane also runs from top to bottom and separates the front and back halves of the body. The transverse plane dissects the middle of the body between the chest and abdomen, separating the top of the body from the bottom. The midline is an imaginary line running through the middle of the body, from top to bottom.">
            <a:extLst>
              <a:ext uri="{FF2B5EF4-FFF2-40B4-BE49-F238E27FC236}">
                <a16:creationId xmlns:a16="http://schemas.microsoft.com/office/drawing/2014/main" id="{F2794B29-A4C3-0F6C-F977-B6201841009D}"/>
              </a:ext>
            </a:extLst>
          </p:cNvPr>
          <p:cNvPicPr>
            <a:picLocks noGrp="1" noChangeAspect="1"/>
          </p:cNvPicPr>
          <p:nvPr>
            <p:ph idx="1"/>
          </p:nvPr>
        </p:nvPicPr>
        <p:blipFill>
          <a:blip r:embed="rId3"/>
          <a:srcRect l="8333" t="3666" r="8333" b="2543"/>
          <a:stretch/>
        </p:blipFill>
        <p:spPr>
          <a:xfrm>
            <a:off x="884804" y="1124913"/>
            <a:ext cx="7374392" cy="4611021"/>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A6E9E-3C97-03B7-23A8-03607E5E1B0A}"/>
              </a:ext>
            </a:extLst>
          </p:cNvPr>
          <p:cNvSpPr>
            <a:spLocks noGrp="1"/>
          </p:cNvSpPr>
          <p:nvPr>
            <p:ph type="title"/>
          </p:nvPr>
        </p:nvSpPr>
        <p:spPr/>
        <p:txBody>
          <a:bodyPr/>
          <a:lstStyle/>
          <a:p>
            <a:r>
              <a:rPr lang="en-US" dirty="0"/>
              <a:t>Body Cavities in Vertebrate Animals</a:t>
            </a:r>
          </a:p>
        </p:txBody>
      </p:sp>
      <p:sp>
        <p:nvSpPr>
          <p:cNvPr id="3" name="Content Placeholder 2">
            <a:extLst>
              <a:ext uri="{FF2B5EF4-FFF2-40B4-BE49-F238E27FC236}">
                <a16:creationId xmlns:a16="http://schemas.microsoft.com/office/drawing/2014/main" id="{50F5CDDA-DE9D-AE89-CBC6-A6B19C3F1D27}"/>
              </a:ext>
            </a:extLst>
          </p:cNvPr>
          <p:cNvSpPr>
            <a:spLocks noGrp="1"/>
          </p:cNvSpPr>
          <p:nvPr>
            <p:ph idx="1"/>
          </p:nvPr>
        </p:nvSpPr>
        <p:spPr>
          <a:xfrm>
            <a:off x="457200" y="1097280"/>
            <a:ext cx="8229600" cy="5151120"/>
          </a:xfrm>
        </p:spPr>
        <p:txBody>
          <a:bodyPr>
            <a:normAutofit fontScale="92500" lnSpcReduction="10000"/>
          </a:bodyPr>
          <a:lstStyle/>
          <a:p>
            <a:pPr marL="0" indent="0">
              <a:buNone/>
            </a:pPr>
            <a:r>
              <a:rPr lang="en-US" dirty="0"/>
              <a:t>There are 2 major cavities with smaller cavities within:</a:t>
            </a:r>
          </a:p>
          <a:p>
            <a:pPr marL="514350" indent="-514350">
              <a:buFont typeface="+mj-lt"/>
              <a:buAutoNum type="arabicPeriod"/>
            </a:pPr>
            <a:r>
              <a:rPr lang="en-US" dirty="0"/>
              <a:t>The </a:t>
            </a:r>
            <a:r>
              <a:rPr lang="en-US" b="1" dirty="0"/>
              <a:t>dorsal cavity</a:t>
            </a:r>
            <a:r>
              <a:rPr lang="en-US" dirty="0"/>
              <a:t> contains:</a:t>
            </a:r>
          </a:p>
          <a:p>
            <a:pPr marL="971550" lvl="1" indent="-514350">
              <a:buFont typeface="+mj-lt"/>
              <a:buAutoNum type="alphaLcPeriod"/>
            </a:pPr>
            <a:r>
              <a:rPr lang="en-US" dirty="0"/>
              <a:t>The cranial cavity</a:t>
            </a:r>
          </a:p>
          <a:p>
            <a:pPr marL="971550" lvl="1" indent="-514350">
              <a:buFont typeface="+mj-lt"/>
              <a:buAutoNum type="alphaLcPeriod"/>
            </a:pPr>
            <a:r>
              <a:rPr lang="en-US" dirty="0"/>
              <a:t>The vertebral (spinal) cavity</a:t>
            </a:r>
          </a:p>
          <a:p>
            <a:pPr marL="514350" indent="-514350">
              <a:buFont typeface="+mj-lt"/>
              <a:buAutoNum type="arabicPeriod"/>
            </a:pPr>
            <a:r>
              <a:rPr lang="en-US" dirty="0"/>
              <a:t>The </a:t>
            </a:r>
            <a:r>
              <a:rPr lang="en-US" b="1" dirty="0"/>
              <a:t>ventral cavity </a:t>
            </a:r>
            <a:r>
              <a:rPr lang="en-US" dirty="0"/>
              <a:t>contains:</a:t>
            </a:r>
          </a:p>
          <a:p>
            <a:pPr marL="971550" lvl="1" indent="-514350">
              <a:buFont typeface="+mj-lt"/>
              <a:buAutoNum type="alphaLcPeriod"/>
            </a:pPr>
            <a:r>
              <a:rPr lang="en-US" dirty="0"/>
              <a:t>The thoracic cavity, which contains:</a:t>
            </a:r>
          </a:p>
          <a:p>
            <a:pPr marL="1485900" lvl="2" indent="-571500">
              <a:buFont typeface="+mj-lt"/>
              <a:buAutoNum type="romanLcPeriod"/>
            </a:pPr>
            <a:r>
              <a:rPr lang="en-US" sz="2800" dirty="0"/>
              <a:t>The pleural cavity around the lungs</a:t>
            </a:r>
          </a:p>
          <a:p>
            <a:pPr marL="1485900" lvl="2" indent="-571500">
              <a:buFont typeface="+mj-lt"/>
              <a:buAutoNum type="romanLcPeriod"/>
            </a:pPr>
            <a:r>
              <a:rPr lang="en-US" sz="2800" dirty="0"/>
              <a:t>The pericardial cavity around the heart</a:t>
            </a:r>
          </a:p>
          <a:p>
            <a:pPr marL="971550" lvl="1" indent="-514350">
              <a:buFont typeface="+mj-lt"/>
              <a:buAutoNum type="alphaLcPeriod"/>
            </a:pPr>
            <a:r>
              <a:rPr lang="en-US" dirty="0"/>
              <a:t>The abdominopelvic cavity, which contains:</a:t>
            </a:r>
          </a:p>
          <a:p>
            <a:pPr marL="1485900" lvl="2" indent="-571500">
              <a:buFont typeface="+mj-lt"/>
              <a:buAutoNum type="romanLcPeriod"/>
            </a:pPr>
            <a:r>
              <a:rPr lang="en-US" sz="2800" dirty="0"/>
              <a:t>The abdominal cavity</a:t>
            </a:r>
          </a:p>
          <a:p>
            <a:pPr marL="1485900" lvl="2" indent="-571500">
              <a:buFont typeface="+mj-lt"/>
              <a:buAutoNum type="romanLcPeriod"/>
            </a:pPr>
            <a:r>
              <a:rPr lang="en-US" sz="2800" dirty="0"/>
              <a:t>The pelvic cavity</a:t>
            </a:r>
          </a:p>
        </p:txBody>
      </p:sp>
    </p:spTree>
    <p:extLst>
      <p:ext uri="{BB962C8B-B14F-4D97-AF65-F5344CB8AC3E}">
        <p14:creationId xmlns:p14="http://schemas.microsoft.com/office/powerpoint/2010/main" val="4076732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prstGeom prst="rect">
            <a:avLst/>
          </a:prstGeom>
        </p:spPr>
        <p:txBody>
          <a:bodyPr/>
          <a:lstStyle/>
          <a:p>
            <a:r>
              <a:rPr lang="en-US" sz="3200" dirty="0">
                <a:solidFill>
                  <a:schemeClr val="accent1"/>
                </a:solidFill>
              </a:rPr>
              <a:t>33.1 Figure 8</a:t>
            </a:r>
          </a:p>
        </p:txBody>
      </p:sp>
      <p:sp>
        <p:nvSpPr>
          <p:cNvPr id="3" name="TextBox 2">
            <a:extLst>
              <a:ext uri="{FF2B5EF4-FFF2-40B4-BE49-F238E27FC236}">
                <a16:creationId xmlns:a16="http://schemas.microsoft.com/office/drawing/2014/main" id="{878246FB-7A63-F1F4-AEA8-D233CBDB0513}"/>
              </a:ext>
            </a:extLst>
          </p:cNvPr>
          <p:cNvSpPr txBox="1"/>
          <p:nvPr/>
        </p:nvSpPr>
        <p:spPr>
          <a:xfrm>
            <a:off x="2286000" y="5760719"/>
            <a:ext cx="4572000" cy="246221"/>
          </a:xfrm>
          <a:prstGeom prst="rect">
            <a:avLst/>
          </a:prstGeom>
          <a:noFill/>
        </p:spPr>
        <p:txBody>
          <a:bodyPr wrap="square">
            <a:spAutoFit/>
          </a:bodyPr>
          <a:lstStyle/>
          <a:p>
            <a:pPr algn="ctr"/>
            <a:r>
              <a:rPr lang="en-US" sz="1000" dirty="0"/>
              <a:t>NCI on Wikimedia Commons. "Body cavities."</a:t>
            </a:r>
          </a:p>
        </p:txBody>
      </p:sp>
      <p:pic>
        <p:nvPicPr>
          <p:cNvPr id="6" name="Content Placeholder 5" descr="The illustration shows a cross-sectional side view of the upper part of a human body, with labels for each cavity. The entire head region above the eyes and to the back of the head and a long thin strip from this region down the back is labeled as the &quot;dorsal cavity.&quot; The head is labeled &quot;cranial cavity,&quot; and the long thin region down the back is the &quot;spinal cavity.&quot; A large oblong area shaded at the front of the body is labeled the &quot;ventral cavity&quot; and includes, from top to bottom, the &quot;thoracic cavity,&quot; diaphragm (thin line separating the regions), &quot;abdominal cavity,&quot; and &quot;pelvic cavity.&quot; The abdominal and pelvic cavities are separated by a thin dashed line and together they are labeled the &quot;abdominopelvic cavity.&quot;">
            <a:extLst>
              <a:ext uri="{FF2B5EF4-FFF2-40B4-BE49-F238E27FC236}">
                <a16:creationId xmlns:a16="http://schemas.microsoft.com/office/drawing/2014/main" id="{491AFD7C-2B29-F8A1-A599-E1DCB84F6569}"/>
              </a:ext>
            </a:extLst>
          </p:cNvPr>
          <p:cNvPicPr>
            <a:picLocks noGrp="1" noChangeAspect="1"/>
          </p:cNvPicPr>
          <p:nvPr>
            <p:ph idx="1"/>
          </p:nvPr>
        </p:nvPicPr>
        <p:blipFill>
          <a:blip r:embed="rId3"/>
          <a:srcRect l="29629" t="3667" r="29630" b="3000"/>
          <a:stretch/>
        </p:blipFill>
        <p:spPr>
          <a:xfrm>
            <a:off x="2743200" y="1105592"/>
            <a:ext cx="3657600" cy="4655127"/>
          </a:xfrm>
        </p:spPr>
      </p:pic>
    </p:spTree>
    <p:extLst>
      <p:ext uri="{BB962C8B-B14F-4D97-AF65-F5344CB8AC3E}">
        <p14:creationId xmlns:p14="http://schemas.microsoft.com/office/powerpoint/2010/main" val="388550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p:cNvSpPr>
          <p:nvPr>
            <p:ph type="title"/>
          </p:nvPr>
        </p:nvSpPr>
        <p:spPr>
          <a:prstGeom prst="rect">
            <a:avLst/>
          </a:prstGeom>
        </p:spPr>
        <p:txBody>
          <a:bodyPr/>
          <a:lstStyle/>
          <a:p>
            <a:r>
              <a:rPr lang="en-US" dirty="0"/>
              <a:t>Complex Animals Adapt to Their Environments</a:t>
            </a:r>
            <a:endParaRPr lang="en-US" sz="3200" dirty="0">
              <a:solidFill>
                <a:schemeClr val="accent1"/>
              </a:solidFill>
            </a:endParaRPr>
          </a:p>
        </p:txBody>
      </p:sp>
      <p:sp>
        <p:nvSpPr>
          <p:cNvPr id="11267" name="Rectangle 3"/>
          <p:cNvSpPr>
            <a:spLocks noGrp="1"/>
          </p:cNvSpPr>
          <p:nvPr>
            <p:ph idx="1"/>
          </p:nvPr>
        </p:nvSpPr>
        <p:spPr>
          <a:xfrm>
            <a:off x="457200" y="1097280"/>
            <a:ext cx="8229600" cy="5760720"/>
          </a:xfrm>
          <a:prstGeom prst="rect">
            <a:avLst/>
          </a:prstGeom>
        </p:spPr>
        <p:txBody>
          <a:bodyPr>
            <a:normAutofit/>
          </a:bodyPr>
          <a:lstStyle/>
          <a:p>
            <a:pPr marL="0" indent="0">
              <a:buNone/>
              <a:tabLst>
                <a:tab pos="461963" algn="l"/>
              </a:tabLst>
            </a:pPr>
            <a:r>
              <a:rPr lang="en-US" dirty="0">
                <a:solidFill>
                  <a:schemeClr val="tx1"/>
                </a:solidFill>
              </a:rPr>
              <a:t>Complex animals:</a:t>
            </a:r>
          </a:p>
          <a:p>
            <a:pPr>
              <a:tabLst>
                <a:tab pos="461963" algn="l"/>
              </a:tabLst>
            </a:pPr>
            <a:r>
              <a:rPr lang="en-US" dirty="0">
                <a:solidFill>
                  <a:schemeClr val="tx1"/>
                </a:solidFill>
              </a:rPr>
              <a:t>Adapt to their environments</a:t>
            </a:r>
          </a:p>
          <a:p>
            <a:pPr>
              <a:tabLst>
                <a:tab pos="461963" algn="l"/>
              </a:tabLst>
            </a:pPr>
            <a:r>
              <a:rPr lang="en-US" dirty="0">
                <a:solidFill>
                  <a:schemeClr val="tx1"/>
                </a:solidFill>
              </a:rPr>
              <a:t>Illustrate the relationships between form and function</a:t>
            </a:r>
          </a:p>
          <a:p>
            <a:pPr marL="457200" indent="-457200">
              <a:buFont typeface="Arial" panose="020B0604020202020204" pitchFamily="34" charset="0"/>
              <a:buChar char="•"/>
              <a:tabLst>
                <a:tab pos="461963" algn="l"/>
              </a:tabLst>
            </a:pPr>
            <a:r>
              <a:rPr lang="en-US" i="0" dirty="0">
                <a:solidFill>
                  <a:schemeClr val="tx1"/>
                </a:solidFill>
              </a:rPr>
              <a:t>Have primary tissues that make up complex organs, which make up organ systems</a:t>
            </a:r>
          </a:p>
          <a:p>
            <a:pPr marL="457200" indent="-457200">
              <a:buFont typeface="Arial" panose="020B0604020202020204" pitchFamily="34" charset="0"/>
              <a:buChar char="•"/>
              <a:tabLst>
                <a:tab pos="461963" algn="l"/>
              </a:tabLst>
            </a:pPr>
            <a:r>
              <a:rPr lang="en-US" i="0" dirty="0">
                <a:solidFill>
                  <a:schemeClr val="tx1"/>
                </a:solidFill>
              </a:rPr>
              <a:t>Maintain homeostasis, balancing their internal and external environments</a:t>
            </a:r>
          </a:p>
          <a:p>
            <a:pPr marL="0" indent="0">
              <a:buNone/>
              <a:tabLst>
                <a:tab pos="461963" algn="l"/>
              </a:tabLst>
            </a:pPr>
            <a:endParaRPr lang="en-US" i="0" dirty="0">
              <a:solidFill>
                <a:schemeClr val="tx1"/>
              </a:solidFill>
            </a:endParaRPr>
          </a:p>
          <a:p>
            <a:pPr marL="0" indent="3175">
              <a:spcBef>
                <a:spcPts val="1200"/>
              </a:spcBef>
              <a:buFont typeface="Courier New" pitchFamily="49" charset="0"/>
              <a:buNone/>
              <a:tabLst>
                <a:tab pos="457200" algn="l"/>
              </a:tabLst>
            </a:pPr>
            <a:r>
              <a:rPr lang="en-US" i="0" dirty="0">
                <a:solidFill>
                  <a:schemeClr val="tx1"/>
                </a:solidFill>
              </a:rPr>
              <a:t>		</a:t>
            </a:r>
            <a:endParaRPr lang="en-US"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6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D285-5CB0-174E-014C-EE0E32FC90D6}"/>
              </a:ext>
            </a:extLst>
          </p:cNvPr>
          <p:cNvSpPr>
            <a:spLocks noGrp="1"/>
          </p:cNvSpPr>
          <p:nvPr>
            <p:ph type="title"/>
          </p:nvPr>
        </p:nvSpPr>
        <p:spPr/>
        <p:txBody>
          <a:bodyPr/>
          <a:lstStyle/>
          <a:p>
            <a:r>
              <a:rPr lang="en-US" dirty="0"/>
              <a:t>Science and You</a:t>
            </a:r>
          </a:p>
        </p:txBody>
      </p:sp>
      <p:sp>
        <p:nvSpPr>
          <p:cNvPr id="3" name="Content Placeholder 2">
            <a:extLst>
              <a:ext uri="{FF2B5EF4-FFF2-40B4-BE49-F238E27FC236}">
                <a16:creationId xmlns:a16="http://schemas.microsoft.com/office/drawing/2014/main" id="{0D54836E-1DE3-02CC-70C3-EB5C16CF3F62}"/>
              </a:ext>
            </a:extLst>
          </p:cNvPr>
          <p:cNvSpPr>
            <a:spLocks noGrp="1"/>
          </p:cNvSpPr>
          <p:nvPr>
            <p:ph idx="1"/>
          </p:nvPr>
        </p:nvSpPr>
        <p:spPr>
          <a:xfrm>
            <a:off x="457200" y="1143000"/>
            <a:ext cx="8229600" cy="4800600"/>
          </a:xfrm>
        </p:spPr>
        <p:txBody>
          <a:bodyPr>
            <a:normAutofit fontScale="70000" lnSpcReduction="20000"/>
          </a:bodyPr>
          <a:lstStyle/>
          <a:p>
            <a:r>
              <a:rPr lang="en-US" dirty="0"/>
              <a:t>Career: Physical Anthropologist</a:t>
            </a:r>
          </a:p>
          <a:p>
            <a:pPr marL="457200" indent="-457200">
              <a:buFont typeface="Arial" panose="020B0604020202020204" pitchFamily="34" charset="0"/>
              <a:buChar char="•"/>
            </a:pPr>
            <a:r>
              <a:rPr lang="en-US" dirty="0"/>
              <a:t>They study the adaptations, variability, and evolution of humans, including their living and fossil relatives.</a:t>
            </a:r>
          </a:p>
          <a:p>
            <a:pPr marL="457200" indent="-457200">
              <a:buFont typeface="Arial" panose="020B0604020202020204" pitchFamily="34" charset="0"/>
              <a:buChar char="•"/>
            </a:pPr>
            <a:r>
              <a:rPr lang="en-US" dirty="0"/>
              <a:t>They can work in many different settings</a:t>
            </a:r>
          </a:p>
          <a:p>
            <a:pPr marL="1200150" lvl="1" indent="-457200">
              <a:buFont typeface="Arial" panose="020B0604020202020204" pitchFamily="34" charset="0"/>
              <a:buChar char="•"/>
            </a:pPr>
            <a:r>
              <a:rPr lang="en-US" dirty="0">
                <a:solidFill>
                  <a:schemeClr val="bg1"/>
                </a:solidFill>
              </a:rPr>
              <a:t>Most work as </a:t>
            </a:r>
            <a:r>
              <a:rPr lang="en-US" i="1" dirty="0">
                <a:solidFill>
                  <a:schemeClr val="bg1"/>
                </a:solidFill>
              </a:rPr>
              <a:t>academics</a:t>
            </a:r>
            <a:r>
              <a:rPr lang="en-US" dirty="0">
                <a:solidFill>
                  <a:schemeClr val="bg1"/>
                </a:solidFill>
              </a:rPr>
              <a:t> in universities in the departments of anthropology, biology, genetics, or zoology.</a:t>
            </a:r>
          </a:p>
          <a:p>
            <a:pPr marL="1200150" lvl="1" indent="-457200">
              <a:buFont typeface="Arial" panose="020B0604020202020204" pitchFamily="34" charset="0"/>
              <a:buChar char="•"/>
            </a:pPr>
            <a:r>
              <a:rPr lang="en-US" dirty="0">
                <a:solidFill>
                  <a:schemeClr val="bg1"/>
                </a:solidFill>
              </a:rPr>
              <a:t>They can work in </a:t>
            </a:r>
            <a:r>
              <a:rPr lang="en-US" i="1" dirty="0">
                <a:solidFill>
                  <a:schemeClr val="bg1"/>
                </a:solidFill>
              </a:rPr>
              <a:t>nonacademic industries</a:t>
            </a:r>
            <a:r>
              <a:rPr lang="en-US" dirty="0">
                <a:solidFill>
                  <a:schemeClr val="bg1"/>
                </a:solidFill>
              </a:rPr>
              <a:t>, focused on human size, shape, and anatomy.</a:t>
            </a:r>
          </a:p>
          <a:p>
            <a:pPr marL="1600200" lvl="2" indent="-457200"/>
            <a:r>
              <a:rPr lang="en-US" sz="2900" dirty="0">
                <a:solidFill>
                  <a:schemeClr val="bg1"/>
                </a:solidFill>
              </a:rPr>
              <a:t>In the </a:t>
            </a:r>
            <a:r>
              <a:rPr lang="en-US" sz="2900" i="1" dirty="0">
                <a:solidFill>
                  <a:schemeClr val="bg1"/>
                </a:solidFill>
              </a:rPr>
              <a:t>automotive and aerospace industries</a:t>
            </a:r>
            <a:r>
              <a:rPr lang="en-US" sz="2900" dirty="0">
                <a:solidFill>
                  <a:schemeClr val="bg1"/>
                </a:solidFill>
              </a:rPr>
              <a:t>, they study reactions to car crashes and seat design.</a:t>
            </a:r>
          </a:p>
          <a:p>
            <a:pPr marL="1600200" lvl="2" indent="-457200"/>
            <a:r>
              <a:rPr lang="en-US" sz="2900" dirty="0">
                <a:solidFill>
                  <a:schemeClr val="bg1"/>
                </a:solidFill>
              </a:rPr>
              <a:t>In </a:t>
            </a:r>
            <a:r>
              <a:rPr lang="en-US" sz="2900" i="1" dirty="0">
                <a:solidFill>
                  <a:schemeClr val="bg1"/>
                </a:solidFill>
              </a:rPr>
              <a:t>museums of natural history, anthropology, archaeology, or science and technology</a:t>
            </a:r>
            <a:r>
              <a:rPr lang="en-US" sz="2900" dirty="0">
                <a:solidFill>
                  <a:schemeClr val="bg1"/>
                </a:solidFill>
              </a:rPr>
              <a:t>, they educate others, maintain collections, and write publications</a:t>
            </a:r>
          </a:p>
          <a:p>
            <a:pPr marL="1600200" lvl="2" indent="-457200"/>
            <a:r>
              <a:rPr lang="en-US" sz="2900" dirty="0">
                <a:solidFill>
                  <a:schemeClr val="bg1"/>
                </a:solidFill>
              </a:rPr>
              <a:t>In </a:t>
            </a:r>
            <a:r>
              <a:rPr lang="en-US" sz="2900" i="1" dirty="0">
                <a:solidFill>
                  <a:schemeClr val="bg1"/>
                </a:solidFill>
              </a:rPr>
              <a:t>zoos</a:t>
            </a:r>
            <a:r>
              <a:rPr lang="en-US" sz="2900" dirty="0">
                <a:solidFill>
                  <a:schemeClr val="bg1"/>
                </a:solidFill>
              </a:rPr>
              <a:t>, they work in collection management and captive breeding programs.</a:t>
            </a:r>
          </a:p>
          <a:p>
            <a:pPr marL="1600200" lvl="2" indent="-457200"/>
            <a:r>
              <a:rPr lang="en-US" sz="2900" dirty="0">
                <a:solidFill>
                  <a:schemeClr val="bg1"/>
                </a:solidFill>
              </a:rPr>
              <a:t>In </a:t>
            </a:r>
            <a:r>
              <a:rPr lang="en-US" sz="2900" i="1" dirty="0">
                <a:solidFill>
                  <a:schemeClr val="bg1"/>
                </a:solidFill>
              </a:rPr>
              <a:t>forensic science</a:t>
            </a:r>
            <a:r>
              <a:rPr lang="en-US" sz="2900" dirty="0">
                <a:solidFill>
                  <a:schemeClr val="bg1"/>
                </a:solidFill>
              </a:rPr>
              <a:t>, they identify human and animal remains, determining the cause of death and providing testimony.</a:t>
            </a:r>
          </a:p>
          <a:p>
            <a:pPr marL="457200" indent="-457200">
              <a:buFont typeface="Arial" panose="020B0604020202020204" pitchFamily="34" charset="0"/>
              <a:buChar char="•"/>
            </a:pPr>
            <a:endParaRPr lang="en-US" dirty="0"/>
          </a:p>
        </p:txBody>
      </p:sp>
    </p:spTree>
    <p:extLst>
      <p:ext uri="{BB962C8B-B14F-4D97-AF65-F5344CB8AC3E}">
        <p14:creationId xmlns:p14="http://schemas.microsoft.com/office/powerpoint/2010/main" val="11460285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71AC7-75BC-420C-33AB-1FBF5BDC2A10}"/>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3047BA40-33E6-4BEC-A58B-47B696E48C00}"/>
              </a:ext>
            </a:extLst>
          </p:cNvPr>
          <p:cNvSpPr>
            <a:spLocks noGrp="1"/>
          </p:cNvSpPr>
          <p:nvPr>
            <p:ph idx="1"/>
          </p:nvPr>
        </p:nvSpPr>
        <p:spPr>
          <a:xfrm>
            <a:off x="457200" y="1097280"/>
            <a:ext cx="8229600" cy="4770120"/>
          </a:xfrm>
        </p:spPr>
        <p:txBody>
          <a:bodyPr>
            <a:normAutofit/>
          </a:bodyPr>
          <a:lstStyle/>
          <a:p>
            <a:r>
              <a:rPr lang="en-US" dirty="0"/>
              <a:t>Animal bodies come in many sizes and shapes.</a:t>
            </a:r>
          </a:p>
          <a:p>
            <a:pPr marL="457200" indent="-457200">
              <a:buFont typeface="Arial" panose="020B0604020202020204" pitchFamily="34" charset="0"/>
              <a:buChar char="•"/>
            </a:pPr>
            <a:r>
              <a:rPr lang="en-US" dirty="0"/>
              <a:t>An animal's size and shape is limited by impacts to their movement.</a:t>
            </a:r>
          </a:p>
          <a:p>
            <a:pPr marL="457200" indent="-457200">
              <a:buFont typeface="Arial" panose="020B0604020202020204" pitchFamily="34" charset="0"/>
              <a:buChar char="•"/>
            </a:pPr>
            <a:r>
              <a:rPr lang="en-US" dirty="0"/>
              <a:t>Diffusion also affects their size and development.</a:t>
            </a:r>
          </a:p>
          <a:p>
            <a:r>
              <a:rPr lang="en-US" dirty="0"/>
              <a:t>Bioenergetics describes how animals use and obtain energy in relation to their:</a:t>
            </a:r>
          </a:p>
          <a:p>
            <a:pPr marL="457200" indent="-457200">
              <a:buFont typeface="Arial" panose="020B0604020202020204" pitchFamily="34" charset="0"/>
              <a:buChar char="•"/>
            </a:pPr>
            <a:r>
              <a:rPr lang="en-US" dirty="0"/>
              <a:t>Body size</a:t>
            </a:r>
          </a:p>
          <a:p>
            <a:pPr marL="457200" indent="-457200">
              <a:buFont typeface="Arial" panose="020B0604020202020204" pitchFamily="34" charset="0"/>
              <a:buChar char="•"/>
            </a:pPr>
            <a:r>
              <a:rPr lang="en-US" dirty="0"/>
              <a:t>Activity level</a:t>
            </a:r>
          </a:p>
          <a:p>
            <a:pPr marL="457200" indent="-457200">
              <a:buFont typeface="Arial" panose="020B0604020202020204" pitchFamily="34" charset="0"/>
              <a:buChar char="•"/>
            </a:pPr>
            <a:r>
              <a:rPr lang="en-US" dirty="0"/>
              <a:t>Environment</a:t>
            </a:r>
          </a:p>
        </p:txBody>
      </p:sp>
    </p:spTree>
    <p:extLst>
      <p:ext uri="{BB962C8B-B14F-4D97-AF65-F5344CB8AC3E}">
        <p14:creationId xmlns:p14="http://schemas.microsoft.com/office/powerpoint/2010/main" val="29009551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7ABF-8A74-7D16-5E9D-DD08BEAD4B4D}"/>
              </a:ext>
            </a:extLst>
          </p:cNvPr>
          <p:cNvSpPr>
            <a:spLocks noGrp="1"/>
          </p:cNvSpPr>
          <p:nvPr>
            <p:ph type="ctrTitle"/>
          </p:nvPr>
        </p:nvSpPr>
        <p:spPr>
          <a:xfrm>
            <a:off x="1143000" y="-2387600"/>
            <a:ext cx="6858000" cy="2387600"/>
          </a:xfrm>
        </p:spPr>
        <p:txBody>
          <a:bodyPr anchor="b"/>
          <a:lstStyle/>
          <a:p>
            <a:r>
              <a:rPr lang="en-US" dirty="0"/>
              <a:t>End of Hawkes Learning PowerPoint</a:t>
            </a:r>
          </a:p>
        </p:txBody>
      </p:sp>
      <p:pic>
        <p:nvPicPr>
          <p:cNvPr id="4" name="Picture 3">
            <a:extLst>
              <a:ext uri="{FF2B5EF4-FFF2-40B4-BE49-F238E27FC236}">
                <a16:creationId xmlns:a16="http://schemas.microsoft.com/office/drawing/2014/main" id="{D0F86EC0-8730-A033-A660-07D4E40AB7A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 y="0"/>
            <a:ext cx="9144001" cy="6858000"/>
          </a:xfrm>
          <a:prstGeom prst="rect">
            <a:avLst/>
          </a:prstGeom>
        </p:spPr>
      </p:pic>
    </p:spTree>
    <p:extLst>
      <p:ext uri="{BB962C8B-B14F-4D97-AF65-F5344CB8AC3E}">
        <p14:creationId xmlns:p14="http://schemas.microsoft.com/office/powerpoint/2010/main" val="4714099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2F398-85AC-DC68-56CA-C1F5ED68E720}"/>
              </a:ext>
            </a:extLst>
          </p:cNvPr>
          <p:cNvSpPr>
            <a:spLocks noGrp="1"/>
          </p:cNvSpPr>
          <p:nvPr>
            <p:ph type="title"/>
          </p:nvPr>
        </p:nvSpPr>
        <p:spPr/>
        <p:txBody>
          <a:bodyPr/>
          <a:lstStyle/>
          <a:p>
            <a:r>
              <a:rPr lang="en-US" dirty="0"/>
              <a:t>Animal Body Plans</a:t>
            </a:r>
            <a:r>
              <a:rPr lang="en-US" sz="1400" baseline="-25000" dirty="0"/>
              <a:t>1</a:t>
            </a:r>
          </a:p>
        </p:txBody>
      </p:sp>
      <p:sp>
        <p:nvSpPr>
          <p:cNvPr id="3" name="Content Placeholder 2">
            <a:extLst>
              <a:ext uri="{FF2B5EF4-FFF2-40B4-BE49-F238E27FC236}">
                <a16:creationId xmlns:a16="http://schemas.microsoft.com/office/drawing/2014/main" id="{9B5B6779-2404-0EC2-1F09-48AF923BD5DE}"/>
              </a:ext>
            </a:extLst>
          </p:cNvPr>
          <p:cNvSpPr>
            <a:spLocks noGrp="1"/>
          </p:cNvSpPr>
          <p:nvPr>
            <p:ph idx="1"/>
          </p:nvPr>
        </p:nvSpPr>
        <p:spPr>
          <a:xfrm>
            <a:off x="457200" y="1097280"/>
            <a:ext cx="8229600" cy="4998720"/>
          </a:xfrm>
        </p:spPr>
        <p:txBody>
          <a:bodyPr>
            <a:normAutofit fontScale="92500" lnSpcReduction="20000"/>
          </a:bodyPr>
          <a:lstStyle/>
          <a:p>
            <a:r>
              <a:rPr lang="en-US" dirty="0"/>
              <a:t>Animals vary in form and function.</a:t>
            </a:r>
          </a:p>
          <a:p>
            <a:r>
              <a:rPr lang="en-US" dirty="0"/>
              <a:t>All organisms, including animals, have distinct body plans that limit their sizes and shapes.</a:t>
            </a:r>
          </a:p>
          <a:p>
            <a:r>
              <a:rPr lang="en-US" dirty="0"/>
              <a:t>Animal bodies are designed to interact with their different environments including the:</a:t>
            </a:r>
          </a:p>
          <a:p>
            <a:pPr lvl="1"/>
            <a:r>
              <a:rPr lang="en-US" dirty="0"/>
              <a:t>Deep sea</a:t>
            </a:r>
          </a:p>
          <a:p>
            <a:pPr lvl="1"/>
            <a:r>
              <a:rPr lang="en-US" dirty="0"/>
              <a:t>Rainforest canopy</a:t>
            </a:r>
          </a:p>
          <a:p>
            <a:pPr lvl="1"/>
            <a:r>
              <a:rPr lang="en-US" dirty="0"/>
              <a:t>Desert</a:t>
            </a:r>
          </a:p>
          <a:p>
            <a:r>
              <a:rPr lang="en-US" dirty="0"/>
              <a:t>Studying an organism's environment can be very useful in learning about its </a:t>
            </a:r>
          </a:p>
          <a:p>
            <a:pPr lvl="1"/>
            <a:r>
              <a:rPr lang="en-US" dirty="0"/>
              <a:t>Anatomy (the organism's body)</a:t>
            </a:r>
          </a:p>
          <a:p>
            <a:pPr lvl="1"/>
            <a:r>
              <a:rPr lang="en-US" dirty="0"/>
              <a:t>Physiology (the function of its cells, tissues, and organs)</a:t>
            </a:r>
          </a:p>
        </p:txBody>
      </p:sp>
    </p:spTree>
    <p:extLst>
      <p:ext uri="{BB962C8B-B14F-4D97-AF65-F5344CB8AC3E}">
        <p14:creationId xmlns:p14="http://schemas.microsoft.com/office/powerpoint/2010/main" val="19491809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C622-7E9B-532B-B05D-C4A25FC315D0}"/>
              </a:ext>
            </a:extLst>
          </p:cNvPr>
          <p:cNvSpPr>
            <a:spLocks noGrp="1"/>
          </p:cNvSpPr>
          <p:nvPr>
            <p:ph type="title"/>
          </p:nvPr>
        </p:nvSpPr>
        <p:spPr/>
        <p:txBody>
          <a:bodyPr/>
          <a:lstStyle/>
          <a:p>
            <a:r>
              <a:rPr lang="en-US" dirty="0"/>
              <a:t>Evolution Connection</a:t>
            </a:r>
          </a:p>
        </p:txBody>
      </p:sp>
      <p:sp>
        <p:nvSpPr>
          <p:cNvPr id="3" name="Content Placeholder 2">
            <a:extLst>
              <a:ext uri="{FF2B5EF4-FFF2-40B4-BE49-F238E27FC236}">
                <a16:creationId xmlns:a16="http://schemas.microsoft.com/office/drawing/2014/main" id="{D1334968-A474-D079-4FA1-B4F0321C7172}"/>
              </a:ext>
            </a:extLst>
          </p:cNvPr>
          <p:cNvSpPr>
            <a:spLocks noGrp="1"/>
          </p:cNvSpPr>
          <p:nvPr>
            <p:ph idx="1"/>
          </p:nvPr>
        </p:nvSpPr>
        <p:spPr>
          <a:xfrm>
            <a:off x="457200" y="1097280"/>
            <a:ext cx="4419600" cy="4998720"/>
          </a:xfrm>
        </p:spPr>
        <p:txBody>
          <a:bodyPr>
            <a:normAutofit fontScale="92500" lnSpcReduction="20000"/>
          </a:bodyPr>
          <a:lstStyle/>
          <a:p>
            <a:r>
              <a:rPr lang="en-US" dirty="0"/>
              <a:t>Animals such as the arctic fox have evolved to change their coat color to blend in with their seasonal changes in their surroundings.</a:t>
            </a:r>
          </a:p>
          <a:p>
            <a:r>
              <a:rPr lang="en-US" dirty="0"/>
              <a:t>Global climate change endangers them by making them conspicuous to predators.</a:t>
            </a:r>
          </a:p>
          <a:p>
            <a:pPr lvl="1"/>
            <a:r>
              <a:rPr lang="en-US" dirty="0"/>
              <a:t>When seasons change more quickly, animals may not have enough time to change coat colors.</a:t>
            </a:r>
          </a:p>
        </p:txBody>
      </p:sp>
      <p:sp>
        <p:nvSpPr>
          <p:cNvPr id="5" name="TextBox 4">
            <a:extLst>
              <a:ext uri="{FF2B5EF4-FFF2-40B4-BE49-F238E27FC236}">
                <a16:creationId xmlns:a16="http://schemas.microsoft.com/office/drawing/2014/main" id="{A3A3CDF9-F534-D347-6F6F-98AC7ED776A0}"/>
              </a:ext>
            </a:extLst>
          </p:cNvPr>
          <p:cNvSpPr txBox="1"/>
          <p:nvPr/>
        </p:nvSpPr>
        <p:spPr>
          <a:xfrm>
            <a:off x="5905500" y="1219200"/>
            <a:ext cx="1752600" cy="307777"/>
          </a:xfrm>
          <a:prstGeom prst="rect">
            <a:avLst/>
          </a:prstGeom>
          <a:noFill/>
        </p:spPr>
        <p:txBody>
          <a:bodyPr wrap="square" rtlCol="0">
            <a:spAutoFit/>
          </a:bodyPr>
          <a:lstStyle/>
          <a:p>
            <a:pPr algn="ctr"/>
            <a:r>
              <a:rPr lang="en-US" sz="1400" b="1" dirty="0"/>
              <a:t>33.1 Figure 1</a:t>
            </a:r>
          </a:p>
        </p:txBody>
      </p:sp>
      <p:pic>
        <p:nvPicPr>
          <p:cNvPr id="6" name="Content Placeholder 9" descr="A photograph of a white arctic fox blending into the snow">
            <a:extLst>
              <a:ext uri="{FF2B5EF4-FFF2-40B4-BE49-F238E27FC236}">
                <a16:creationId xmlns:a16="http://schemas.microsoft.com/office/drawing/2014/main" id="{B49F8931-F358-8EAA-CACE-22ACDC781220}"/>
              </a:ext>
            </a:extLst>
          </p:cNvPr>
          <p:cNvPicPr>
            <a:picLocks noChangeAspect="1"/>
          </p:cNvPicPr>
          <p:nvPr/>
        </p:nvPicPr>
        <p:blipFill>
          <a:blip r:embed="rId2"/>
          <a:srcRect l="20371" t="5398" r="40740" b="6333"/>
          <a:stretch/>
        </p:blipFill>
        <p:spPr>
          <a:xfrm>
            <a:off x="5181600" y="1526977"/>
            <a:ext cx="3200400" cy="4035624"/>
          </a:xfrm>
          <a:prstGeom prst="rect">
            <a:avLst/>
          </a:prstGeom>
        </p:spPr>
      </p:pic>
      <p:sp>
        <p:nvSpPr>
          <p:cNvPr id="7" name="TextBox 6">
            <a:extLst>
              <a:ext uri="{FF2B5EF4-FFF2-40B4-BE49-F238E27FC236}">
                <a16:creationId xmlns:a16="http://schemas.microsoft.com/office/drawing/2014/main" id="{0EEBDC3E-1619-5E6E-C434-6E8FDD562EDB}"/>
              </a:ext>
            </a:extLst>
          </p:cNvPr>
          <p:cNvSpPr txBox="1"/>
          <p:nvPr/>
        </p:nvSpPr>
        <p:spPr>
          <a:xfrm>
            <a:off x="4495800" y="5674602"/>
            <a:ext cx="4572000" cy="246221"/>
          </a:xfrm>
          <a:prstGeom prst="rect">
            <a:avLst/>
          </a:prstGeom>
          <a:noFill/>
        </p:spPr>
        <p:txBody>
          <a:bodyPr wrap="square">
            <a:spAutoFit/>
          </a:bodyPr>
          <a:lstStyle/>
          <a:p>
            <a:pPr algn="ctr"/>
            <a:r>
              <a:rPr lang="en-US" sz="1000" dirty="0"/>
              <a:t>David Mark on Wikimedia Commons. "Arctic fox."</a:t>
            </a:r>
          </a:p>
        </p:txBody>
      </p:sp>
    </p:spTree>
    <p:extLst>
      <p:ext uri="{BB962C8B-B14F-4D97-AF65-F5344CB8AC3E}">
        <p14:creationId xmlns:p14="http://schemas.microsoft.com/office/powerpoint/2010/main" val="385783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18AC6-DFD8-0D13-B2E7-098D29B4FDCE}"/>
              </a:ext>
            </a:extLst>
          </p:cNvPr>
          <p:cNvSpPr>
            <a:spLocks noGrp="1"/>
          </p:cNvSpPr>
          <p:nvPr>
            <p:ph type="title"/>
          </p:nvPr>
        </p:nvSpPr>
        <p:spPr/>
        <p:txBody>
          <a:bodyPr/>
          <a:lstStyle/>
          <a:p>
            <a:r>
              <a:rPr lang="en-US" dirty="0"/>
              <a:t>Animal Body Plans</a:t>
            </a:r>
            <a:r>
              <a:rPr lang="en-US" sz="1400" baseline="-25000" dirty="0"/>
              <a:t>2</a:t>
            </a:r>
            <a:endParaRPr lang="en-US" dirty="0"/>
          </a:p>
        </p:txBody>
      </p:sp>
      <p:sp>
        <p:nvSpPr>
          <p:cNvPr id="3" name="Content Placeholder 2">
            <a:extLst>
              <a:ext uri="{FF2B5EF4-FFF2-40B4-BE49-F238E27FC236}">
                <a16:creationId xmlns:a16="http://schemas.microsoft.com/office/drawing/2014/main" id="{BC40756C-4AC2-A072-2BBD-D885619A0910}"/>
              </a:ext>
            </a:extLst>
          </p:cNvPr>
          <p:cNvSpPr>
            <a:spLocks noGrp="1"/>
          </p:cNvSpPr>
          <p:nvPr>
            <p:ph idx="1"/>
          </p:nvPr>
        </p:nvSpPr>
        <p:spPr/>
        <p:txBody>
          <a:bodyPr/>
          <a:lstStyle/>
          <a:p>
            <a:pPr marL="0" indent="0">
              <a:buNone/>
            </a:pPr>
            <a:r>
              <a:rPr lang="en-US" dirty="0"/>
              <a:t>There are 3 main animal body plans related to symmetry:</a:t>
            </a:r>
          </a:p>
          <a:p>
            <a:r>
              <a:rPr lang="en-US" dirty="0"/>
              <a:t>Asymmetrical</a:t>
            </a:r>
          </a:p>
          <a:p>
            <a:r>
              <a:rPr lang="en-US" dirty="0"/>
              <a:t>Radial</a:t>
            </a:r>
          </a:p>
          <a:p>
            <a:r>
              <a:rPr lang="en-US" dirty="0"/>
              <a:t>Bilateral</a:t>
            </a:r>
          </a:p>
        </p:txBody>
      </p:sp>
    </p:spTree>
    <p:extLst>
      <p:ext uri="{BB962C8B-B14F-4D97-AF65-F5344CB8AC3E}">
        <p14:creationId xmlns:p14="http://schemas.microsoft.com/office/powerpoint/2010/main" val="333126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56EFA-A031-717C-8D5C-68A1BFC38552}"/>
              </a:ext>
            </a:extLst>
          </p:cNvPr>
          <p:cNvSpPr>
            <a:spLocks noGrp="1"/>
          </p:cNvSpPr>
          <p:nvPr>
            <p:ph type="title"/>
          </p:nvPr>
        </p:nvSpPr>
        <p:spPr/>
        <p:txBody>
          <a:bodyPr/>
          <a:lstStyle/>
          <a:p>
            <a:r>
              <a:rPr lang="en-US" dirty="0"/>
              <a:t>Animal Body Plan: Asymmetry</a:t>
            </a:r>
          </a:p>
        </p:txBody>
      </p:sp>
      <p:sp>
        <p:nvSpPr>
          <p:cNvPr id="3" name="Content Placeholder 2">
            <a:extLst>
              <a:ext uri="{FF2B5EF4-FFF2-40B4-BE49-F238E27FC236}">
                <a16:creationId xmlns:a16="http://schemas.microsoft.com/office/drawing/2014/main" id="{BCA3E2E3-0193-9EC7-4C23-21E4D51BC09A}"/>
              </a:ext>
            </a:extLst>
          </p:cNvPr>
          <p:cNvSpPr>
            <a:spLocks noGrp="1"/>
          </p:cNvSpPr>
          <p:nvPr>
            <p:ph idx="1"/>
          </p:nvPr>
        </p:nvSpPr>
        <p:spPr>
          <a:xfrm>
            <a:off x="457200" y="1097280"/>
            <a:ext cx="5219700" cy="4572000"/>
          </a:xfrm>
        </p:spPr>
        <p:txBody>
          <a:bodyPr/>
          <a:lstStyle/>
          <a:p>
            <a:pPr marL="0" indent="0">
              <a:buNone/>
            </a:pPr>
            <a:r>
              <a:rPr lang="en-US" b="1" dirty="0"/>
              <a:t>Asymmetrical </a:t>
            </a:r>
            <a:r>
              <a:rPr lang="en-US" dirty="0"/>
              <a:t>animals have no pattern or symmetry.</a:t>
            </a:r>
          </a:p>
          <a:p>
            <a:r>
              <a:rPr lang="en-US" dirty="0"/>
              <a:t>Example: sponge</a:t>
            </a:r>
          </a:p>
        </p:txBody>
      </p:sp>
      <p:sp>
        <p:nvSpPr>
          <p:cNvPr id="5" name="TextBox 4">
            <a:extLst>
              <a:ext uri="{FF2B5EF4-FFF2-40B4-BE49-F238E27FC236}">
                <a16:creationId xmlns:a16="http://schemas.microsoft.com/office/drawing/2014/main" id="{764F99DC-D3DD-64C7-C468-7D45B36D6EC0}"/>
              </a:ext>
            </a:extLst>
          </p:cNvPr>
          <p:cNvSpPr txBox="1"/>
          <p:nvPr/>
        </p:nvSpPr>
        <p:spPr>
          <a:xfrm>
            <a:off x="5905500" y="1219200"/>
            <a:ext cx="1752600" cy="307777"/>
          </a:xfrm>
          <a:prstGeom prst="rect">
            <a:avLst/>
          </a:prstGeom>
          <a:noFill/>
        </p:spPr>
        <p:txBody>
          <a:bodyPr wrap="square" rtlCol="0">
            <a:spAutoFit/>
          </a:bodyPr>
          <a:lstStyle/>
          <a:p>
            <a:pPr algn="ctr"/>
            <a:r>
              <a:rPr lang="en-US" sz="1400" b="1" dirty="0"/>
              <a:t>33.1 Figure 2</a:t>
            </a:r>
          </a:p>
        </p:txBody>
      </p:sp>
      <p:pic>
        <p:nvPicPr>
          <p:cNvPr id="4" name="Content Placeholder 5" descr="The first image is of a sponge that has no discernable symmetry. It is labeled &quot;asymmetry.&quot;">
            <a:extLst>
              <a:ext uri="{FF2B5EF4-FFF2-40B4-BE49-F238E27FC236}">
                <a16:creationId xmlns:a16="http://schemas.microsoft.com/office/drawing/2014/main" id="{6FB24097-8369-B9E4-9A08-8322C6F9D108}"/>
              </a:ext>
            </a:extLst>
          </p:cNvPr>
          <p:cNvPicPr>
            <a:picLocks noChangeAspect="1"/>
          </p:cNvPicPr>
          <p:nvPr/>
        </p:nvPicPr>
        <p:blipFill>
          <a:blip r:embed="rId2"/>
          <a:srcRect t="20333" r="82407" b="21333"/>
          <a:stretch/>
        </p:blipFill>
        <p:spPr>
          <a:xfrm>
            <a:off x="5695950" y="1597878"/>
            <a:ext cx="2171700" cy="4000500"/>
          </a:xfrm>
          <a:prstGeom prst="rect">
            <a:avLst/>
          </a:prstGeom>
        </p:spPr>
      </p:pic>
      <p:sp>
        <p:nvSpPr>
          <p:cNvPr id="8" name="TextBox 7">
            <a:extLst>
              <a:ext uri="{FF2B5EF4-FFF2-40B4-BE49-F238E27FC236}">
                <a16:creationId xmlns:a16="http://schemas.microsoft.com/office/drawing/2014/main" id="{1E12F271-95AB-3CA0-6121-502CCC991D7B}"/>
              </a:ext>
            </a:extLst>
          </p:cNvPr>
          <p:cNvSpPr txBox="1"/>
          <p:nvPr/>
        </p:nvSpPr>
        <p:spPr>
          <a:xfrm>
            <a:off x="4495800" y="5669280"/>
            <a:ext cx="4572000" cy="246221"/>
          </a:xfrm>
          <a:prstGeom prst="rect">
            <a:avLst/>
          </a:prstGeom>
          <a:noFill/>
        </p:spPr>
        <p:txBody>
          <a:bodyPr wrap="square">
            <a:spAutoFit/>
          </a:bodyPr>
          <a:lstStyle/>
          <a:p>
            <a:pPr algn="ctr"/>
            <a:r>
              <a:rPr lang="en-US" sz="1000" dirty="0"/>
              <a:t>CNX OpenStax on Wikimedia Commons. "Body plans." </a:t>
            </a:r>
          </a:p>
        </p:txBody>
      </p:sp>
    </p:spTree>
    <p:extLst>
      <p:ext uri="{BB962C8B-B14F-4D97-AF65-F5344CB8AC3E}">
        <p14:creationId xmlns:p14="http://schemas.microsoft.com/office/powerpoint/2010/main" val="289405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D3CBD-2E49-C150-CFF7-292F74B80BBB}"/>
              </a:ext>
            </a:extLst>
          </p:cNvPr>
          <p:cNvSpPr>
            <a:spLocks noGrp="1"/>
          </p:cNvSpPr>
          <p:nvPr>
            <p:ph type="title"/>
          </p:nvPr>
        </p:nvSpPr>
        <p:spPr/>
        <p:txBody>
          <a:bodyPr/>
          <a:lstStyle/>
          <a:p>
            <a:r>
              <a:rPr lang="en-US" dirty="0"/>
              <a:t>Animal Body Plan: Radial Symmetry</a:t>
            </a:r>
          </a:p>
        </p:txBody>
      </p:sp>
      <p:sp>
        <p:nvSpPr>
          <p:cNvPr id="3" name="Content Placeholder 2">
            <a:extLst>
              <a:ext uri="{FF2B5EF4-FFF2-40B4-BE49-F238E27FC236}">
                <a16:creationId xmlns:a16="http://schemas.microsoft.com/office/drawing/2014/main" id="{245A33BB-60AE-1320-A237-79BBEBC5AFDD}"/>
              </a:ext>
            </a:extLst>
          </p:cNvPr>
          <p:cNvSpPr>
            <a:spLocks noGrp="1"/>
          </p:cNvSpPr>
          <p:nvPr>
            <p:ph idx="1"/>
          </p:nvPr>
        </p:nvSpPr>
        <p:spPr>
          <a:xfrm>
            <a:off x="457200" y="1066800"/>
            <a:ext cx="4495800" cy="5227320"/>
          </a:xfrm>
        </p:spPr>
        <p:txBody>
          <a:bodyPr>
            <a:normAutofit fontScale="92500" lnSpcReduction="20000"/>
          </a:bodyPr>
          <a:lstStyle/>
          <a:p>
            <a:pPr marL="0" indent="0">
              <a:buNone/>
            </a:pPr>
            <a:r>
              <a:rPr lang="en-US" b="1" dirty="0"/>
              <a:t>Radial symmetry </a:t>
            </a:r>
            <a:r>
              <a:rPr lang="en-US" dirty="0"/>
              <a:t>describes an organism that has an up-and-down orientation.</a:t>
            </a:r>
          </a:p>
          <a:p>
            <a:r>
              <a:rPr lang="en-US" dirty="0"/>
              <a:t>Any plane cut along its longitudinal axis produces equal halves but not a definitive left or right.</a:t>
            </a:r>
          </a:p>
          <a:p>
            <a:r>
              <a:rPr lang="en-US" dirty="0"/>
              <a:t>This body plan is most common in aquatic organisms that attach to a base (a rock or boat) and extract their food from water as it flows around the organism.</a:t>
            </a:r>
          </a:p>
        </p:txBody>
      </p:sp>
      <p:sp>
        <p:nvSpPr>
          <p:cNvPr id="5" name="TextBox 4">
            <a:extLst>
              <a:ext uri="{FF2B5EF4-FFF2-40B4-BE49-F238E27FC236}">
                <a16:creationId xmlns:a16="http://schemas.microsoft.com/office/drawing/2014/main" id="{71AAB974-323A-505C-49C2-42BB8970DA91}"/>
              </a:ext>
            </a:extLst>
          </p:cNvPr>
          <p:cNvSpPr txBox="1"/>
          <p:nvPr/>
        </p:nvSpPr>
        <p:spPr>
          <a:xfrm>
            <a:off x="5943600" y="1619088"/>
            <a:ext cx="1752600" cy="307777"/>
          </a:xfrm>
          <a:prstGeom prst="rect">
            <a:avLst/>
          </a:prstGeom>
          <a:noFill/>
        </p:spPr>
        <p:txBody>
          <a:bodyPr wrap="square" rtlCol="0">
            <a:spAutoFit/>
          </a:bodyPr>
          <a:lstStyle/>
          <a:p>
            <a:pPr algn="ctr"/>
            <a:r>
              <a:rPr lang="en-US" sz="1400" b="1" dirty="0"/>
              <a:t>33.1 Figure 2</a:t>
            </a:r>
          </a:p>
        </p:txBody>
      </p:sp>
      <p:pic>
        <p:nvPicPr>
          <p:cNvPr id="4" name="Content Placeholder 5" descr="The second is a sea anemone. Its lines of symmetry go from top to bottom on several different lines. It is labeled &quot;radial symmetry.&quot;">
            <a:extLst>
              <a:ext uri="{FF2B5EF4-FFF2-40B4-BE49-F238E27FC236}">
                <a16:creationId xmlns:a16="http://schemas.microsoft.com/office/drawing/2014/main" id="{42126A3B-CA6B-3018-DFC7-DBB681F3D59C}"/>
              </a:ext>
            </a:extLst>
          </p:cNvPr>
          <p:cNvPicPr>
            <a:picLocks noChangeAspect="1"/>
          </p:cNvPicPr>
          <p:nvPr/>
        </p:nvPicPr>
        <p:blipFill>
          <a:blip r:embed="rId2"/>
          <a:srcRect l="19444" t="17000" r="50000" b="21333"/>
          <a:stretch/>
        </p:blipFill>
        <p:spPr>
          <a:xfrm>
            <a:off x="5257800" y="1928225"/>
            <a:ext cx="3079820" cy="3453132"/>
          </a:xfrm>
          <a:prstGeom prst="rect">
            <a:avLst/>
          </a:prstGeom>
        </p:spPr>
      </p:pic>
      <p:sp>
        <p:nvSpPr>
          <p:cNvPr id="7" name="TextBox 6">
            <a:extLst>
              <a:ext uri="{FF2B5EF4-FFF2-40B4-BE49-F238E27FC236}">
                <a16:creationId xmlns:a16="http://schemas.microsoft.com/office/drawing/2014/main" id="{E5DDEB4E-F507-AA54-7F65-6EFF5B433004}"/>
              </a:ext>
            </a:extLst>
          </p:cNvPr>
          <p:cNvSpPr txBox="1"/>
          <p:nvPr/>
        </p:nvSpPr>
        <p:spPr>
          <a:xfrm>
            <a:off x="4505788" y="5536605"/>
            <a:ext cx="4572000" cy="246221"/>
          </a:xfrm>
          <a:prstGeom prst="rect">
            <a:avLst/>
          </a:prstGeom>
          <a:noFill/>
        </p:spPr>
        <p:txBody>
          <a:bodyPr wrap="square">
            <a:spAutoFit/>
          </a:bodyPr>
          <a:lstStyle/>
          <a:p>
            <a:pPr algn="ctr"/>
            <a:r>
              <a:rPr lang="en-US" sz="1000" dirty="0"/>
              <a:t>CNX OpenStax on Wikimedia Commons. "Body plans." </a:t>
            </a:r>
          </a:p>
        </p:txBody>
      </p:sp>
    </p:spTree>
    <p:extLst>
      <p:ext uri="{BB962C8B-B14F-4D97-AF65-F5344CB8AC3E}">
        <p14:creationId xmlns:p14="http://schemas.microsoft.com/office/powerpoint/2010/main" val="28390455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62D46-1811-05A7-4980-4EEC6840D263}"/>
              </a:ext>
            </a:extLst>
          </p:cNvPr>
          <p:cNvSpPr>
            <a:spLocks noGrp="1"/>
          </p:cNvSpPr>
          <p:nvPr>
            <p:ph type="title"/>
          </p:nvPr>
        </p:nvSpPr>
        <p:spPr/>
        <p:txBody>
          <a:bodyPr/>
          <a:lstStyle/>
          <a:p>
            <a:r>
              <a:rPr lang="en-US" dirty="0"/>
              <a:t>Animal Body Plan: Bilateral Symmetry</a:t>
            </a:r>
            <a:r>
              <a:rPr lang="en-US" sz="1400" baseline="-25000" dirty="0"/>
              <a:t>1</a:t>
            </a:r>
            <a:endParaRPr lang="en-US" dirty="0"/>
          </a:p>
        </p:txBody>
      </p:sp>
      <p:sp>
        <p:nvSpPr>
          <p:cNvPr id="3" name="Content Placeholder 2">
            <a:extLst>
              <a:ext uri="{FF2B5EF4-FFF2-40B4-BE49-F238E27FC236}">
                <a16:creationId xmlns:a16="http://schemas.microsoft.com/office/drawing/2014/main" id="{1EBD457C-FA00-5A13-86A5-4176543F796B}"/>
              </a:ext>
            </a:extLst>
          </p:cNvPr>
          <p:cNvSpPr>
            <a:spLocks noGrp="1"/>
          </p:cNvSpPr>
          <p:nvPr>
            <p:ph idx="1"/>
          </p:nvPr>
        </p:nvSpPr>
        <p:spPr>
          <a:xfrm>
            <a:off x="457200" y="1097280"/>
            <a:ext cx="8229600" cy="4922520"/>
          </a:xfrm>
        </p:spPr>
        <p:txBody>
          <a:bodyPr>
            <a:noAutofit/>
          </a:bodyPr>
          <a:lstStyle/>
          <a:p>
            <a:pPr marL="0" indent="0">
              <a:buNone/>
            </a:pPr>
            <a:r>
              <a:rPr lang="en-US" b="1" dirty="0"/>
              <a:t>Bilateral symmetry </a:t>
            </a:r>
            <a:r>
              <a:rPr lang="en-US" dirty="0"/>
              <a:t>is seen in animals that</a:t>
            </a:r>
          </a:p>
          <a:p>
            <a:r>
              <a:rPr lang="en-US" dirty="0"/>
              <a:t>Have an upper and lower component AND</a:t>
            </a:r>
          </a:p>
          <a:p>
            <a:r>
              <a:rPr lang="en-US" dirty="0"/>
              <a:t>Have definite right and left sides when cut by a plane from front to back.</a:t>
            </a:r>
          </a:p>
          <a:p>
            <a:pPr lvl="1"/>
            <a:r>
              <a:rPr lang="en-US" dirty="0"/>
              <a:t>Anterior means front.</a:t>
            </a:r>
          </a:p>
          <a:p>
            <a:pPr lvl="1"/>
            <a:r>
              <a:rPr lang="en-US" dirty="0"/>
              <a:t>Posterior means rear.</a:t>
            </a:r>
          </a:p>
          <a:p>
            <a:pPr lvl="1"/>
            <a:r>
              <a:rPr lang="en-US" dirty="0"/>
              <a:t>Dorsal means towards the back.</a:t>
            </a:r>
          </a:p>
          <a:p>
            <a:pPr lvl="1"/>
            <a:r>
              <a:rPr lang="en-US" dirty="0"/>
              <a:t>Ventral means towards the stomach.</a:t>
            </a:r>
          </a:p>
          <a:p>
            <a:pPr marL="0" indent="0">
              <a:buNone/>
            </a:pPr>
            <a:r>
              <a:rPr lang="en-US" dirty="0"/>
              <a:t>Bilateral symmetry provides much mobility and is found in both land-based and aquatic animals.</a:t>
            </a:r>
          </a:p>
        </p:txBody>
      </p:sp>
    </p:spTree>
    <p:extLst>
      <p:ext uri="{BB962C8B-B14F-4D97-AF65-F5344CB8AC3E}">
        <p14:creationId xmlns:p14="http://schemas.microsoft.com/office/powerpoint/2010/main" val="4290551343"/>
      </p:ext>
    </p:extLst>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1928</TotalTime>
  <Words>2193</Words>
  <Application>Microsoft Office PowerPoint</Application>
  <PresentationFormat>On-screen Show (4:3)</PresentationFormat>
  <Paragraphs>255</Paragraphs>
  <Slides>32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Courier New</vt:lpstr>
      <vt:lpstr>Calibri</vt:lpstr>
      <vt:lpstr>Century Gothic</vt:lpstr>
      <vt:lpstr>Aptos</vt:lpstr>
      <vt:lpstr>Office Theme</vt:lpstr>
      <vt:lpstr>Lesson 33.1</vt:lpstr>
      <vt:lpstr>Objectives</vt:lpstr>
      <vt:lpstr>Complex Animals Adapt to Their Environments</vt:lpstr>
      <vt:lpstr>Animal Body Plans1</vt:lpstr>
      <vt:lpstr>Evolution Connection</vt:lpstr>
      <vt:lpstr>Animal Body Plans2</vt:lpstr>
      <vt:lpstr>Animal Body Plan: Asymmetry</vt:lpstr>
      <vt:lpstr>Animal Body Plan: Radial Symmetry</vt:lpstr>
      <vt:lpstr>Animal Body Plan: Bilateral Symmetry1</vt:lpstr>
      <vt:lpstr>Animal Body Plan: Bilateral Symmetry2</vt:lpstr>
      <vt:lpstr>The Fusiform Shape</vt:lpstr>
      <vt:lpstr>Table 1: Maximum Speed of Assorted Land and Marine Animals</vt:lpstr>
      <vt:lpstr>Most Animals Have an Exoskeleton</vt:lpstr>
      <vt:lpstr>Exoskeleton Composition</vt:lpstr>
      <vt:lpstr>Growth of Animals with Exoskeletons</vt:lpstr>
      <vt:lpstr>Some Animals Have Endoskeletons</vt:lpstr>
      <vt:lpstr>Diffusion Limits Cell Size</vt:lpstr>
      <vt:lpstr>Multicellularity Evolved As a Strategy for Producing Larger Organisms</vt:lpstr>
      <vt:lpstr>Animal Bioenergetics</vt:lpstr>
      <vt:lpstr>Metabolic Rate</vt:lpstr>
      <vt:lpstr>Group Activity</vt:lpstr>
      <vt:lpstr>Energy Requirements Are Related to Body Size</vt:lpstr>
      <vt:lpstr>Energy Requirements Are Related to Activity Levels</vt:lpstr>
      <vt:lpstr>Energy Requirements Are Related to the Environment</vt:lpstr>
      <vt:lpstr>Think It Through</vt:lpstr>
      <vt:lpstr>Planes in Vertebrate Animals</vt:lpstr>
      <vt:lpstr>33.1 Figure 7</vt:lpstr>
      <vt:lpstr>Body Cavities in Vertebrate Animals</vt:lpstr>
      <vt:lpstr>33.1 Figure 8</vt:lpstr>
      <vt:lpstr>Science and You</vt:lpstr>
      <vt:lpstr>Summary</vt:lpstr>
      <vt:lpstr>End of Hawkes Learning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Biology, 1st Edition</dc:title>
  <dc:creator>Hawkes Learning</dc:creator>
  <cp:lastModifiedBy>Riley Possanza</cp:lastModifiedBy>
  <cp:revision>185</cp:revision>
  <dcterms:created xsi:type="dcterms:W3CDTF">2013-04-26T14:43:13Z</dcterms:created>
  <dcterms:modified xsi:type="dcterms:W3CDTF">2024-10-23T14:22:23Z</dcterms:modified>
</cp:coreProperties>
</file>