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62"/>
  </p:notesMasterIdLst>
  <p:handoutMasterIdLst>
    <p:handoutMasterId r:id="rId63"/>
  </p:handoutMasterIdLst>
  <p:sldIdLst>
    <p:sldId id="272" r:id="rId2"/>
    <p:sldId id="264" r:id="rId3"/>
    <p:sldId id="265" r:id="rId4"/>
    <p:sldId id="277" r:id="rId5"/>
    <p:sldId id="278" r:id="rId6"/>
    <p:sldId id="275" r:id="rId7"/>
    <p:sldId id="281" r:id="rId8"/>
    <p:sldId id="267" r:id="rId9"/>
    <p:sldId id="283" r:id="rId10"/>
    <p:sldId id="284" r:id="rId11"/>
    <p:sldId id="280" r:id="rId12"/>
    <p:sldId id="282" r:id="rId13"/>
    <p:sldId id="285" r:id="rId14"/>
    <p:sldId id="286" r:id="rId15"/>
    <p:sldId id="287" r:id="rId16"/>
    <p:sldId id="288" r:id="rId17"/>
    <p:sldId id="271" r:id="rId18"/>
    <p:sldId id="289" r:id="rId19"/>
    <p:sldId id="290" r:id="rId20"/>
    <p:sldId id="291" r:id="rId21"/>
    <p:sldId id="292" r:id="rId22"/>
    <p:sldId id="293" r:id="rId23"/>
    <p:sldId id="294" r:id="rId24"/>
    <p:sldId id="295" r:id="rId25"/>
    <p:sldId id="296" r:id="rId26"/>
    <p:sldId id="297" r:id="rId27"/>
    <p:sldId id="298" r:id="rId28"/>
    <p:sldId id="299" r:id="rId29"/>
    <p:sldId id="300" r:id="rId30"/>
    <p:sldId id="276" r:id="rId31"/>
    <p:sldId id="301" r:id="rId32"/>
    <p:sldId id="302" r:id="rId33"/>
    <p:sldId id="303" r:id="rId34"/>
    <p:sldId id="304" r:id="rId35"/>
    <p:sldId id="305" r:id="rId36"/>
    <p:sldId id="306" r:id="rId37"/>
    <p:sldId id="307" r:id="rId38"/>
    <p:sldId id="308" r:id="rId39"/>
    <p:sldId id="309" r:id="rId40"/>
    <p:sldId id="310" r:id="rId41"/>
    <p:sldId id="311" r:id="rId42"/>
    <p:sldId id="314" r:id="rId43"/>
    <p:sldId id="312" r:id="rId44"/>
    <p:sldId id="313" r:id="rId45"/>
    <p:sldId id="315" r:id="rId46"/>
    <p:sldId id="316" r:id="rId47"/>
    <p:sldId id="317" r:id="rId48"/>
    <p:sldId id="318" r:id="rId49"/>
    <p:sldId id="319" r:id="rId50"/>
    <p:sldId id="320" r:id="rId51"/>
    <p:sldId id="321" r:id="rId52"/>
    <p:sldId id="322" r:id="rId53"/>
    <p:sldId id="326" r:id="rId54"/>
    <p:sldId id="325" r:id="rId55"/>
    <p:sldId id="327" r:id="rId56"/>
    <p:sldId id="328" r:id="rId57"/>
    <p:sldId id="329" r:id="rId58"/>
    <p:sldId id="330" r:id="rId59"/>
    <p:sldId id="274" r:id="rId60"/>
    <p:sldId id="331" r:id="rId61"/>
  </p:sldIdLst>
  <p:sldSz cx="9144000" cy="6858000" type="screen4x3"/>
  <p:notesSz cx="6858000" cy="9144000"/>
  <p:embeddedFontLst>
    <p:embeddedFont>
      <p:font typeface="Century Gothic" panose="020B0502020202020204" pitchFamily="34"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3" autoAdjust="0"/>
    <p:restoredTop sz="86385" autoAdjust="0"/>
  </p:normalViewPr>
  <p:slideViewPr>
    <p:cSldViewPr>
      <p:cViewPr varScale="1">
        <p:scale>
          <a:sx n="95" d="100"/>
          <a:sy n="95" d="100"/>
        </p:scale>
        <p:origin x="2256"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1: Squamous epithelial cells (a) have a slightly irregular shape and a small, centrally located nucleus. These cells can be stratified into layers, as in (b) this human cervix specimen.</a:t>
            </a:r>
            <a:br>
              <a:rPr lang="en-US" dirty="0"/>
            </a:b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1224934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30</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9: (a) Compact bone is a dense matrix on the outer surface of bone. Spongy bone, inside the compact bone, is porous with weblike trabeculae. </a:t>
            </a:r>
          </a:p>
        </p:txBody>
      </p:sp>
      <p:sp>
        <p:nvSpPr>
          <p:cNvPr id="4" name="Slide Number Placeholder 3"/>
          <p:cNvSpPr>
            <a:spLocks noGrp="1"/>
          </p:cNvSpPr>
          <p:nvPr>
            <p:ph type="sldNum" sz="quarter" idx="5"/>
          </p:nvPr>
        </p:nvSpPr>
        <p:spPr/>
        <p:txBody>
          <a:bodyPr/>
          <a:lstStyle/>
          <a:p>
            <a:fld id="{7115ED13-301A-4C0A-8C7F-A4982DED9D67}" type="slidenum">
              <a:rPr lang="en-US" smtClean="0"/>
              <a:pPr/>
              <a:t>35</a:t>
            </a:fld>
            <a:endParaRPr lang="en-US" dirty="0"/>
          </a:p>
        </p:txBody>
      </p:sp>
    </p:spTree>
    <p:extLst>
      <p:ext uri="{BB962C8B-B14F-4D97-AF65-F5344CB8AC3E}">
        <p14:creationId xmlns:p14="http://schemas.microsoft.com/office/powerpoint/2010/main" val="2974941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9: (b) Compact bone is organized into rings called osteons. Blood vessels, nerves, and lymphatic vessels are found in the central Haversian canal. Rings of lamellae surround the Haversian canal. Between the lamellae are cavities called lacunae. Canaliculi are microchannels connecting the lacunae together. </a:t>
            </a:r>
          </a:p>
        </p:txBody>
      </p:sp>
      <p:sp>
        <p:nvSpPr>
          <p:cNvPr id="4" name="Slide Number Placeholder 3"/>
          <p:cNvSpPr>
            <a:spLocks noGrp="1"/>
          </p:cNvSpPr>
          <p:nvPr>
            <p:ph type="sldNum" sz="quarter" idx="5"/>
          </p:nvPr>
        </p:nvSpPr>
        <p:spPr/>
        <p:txBody>
          <a:bodyPr/>
          <a:lstStyle/>
          <a:p>
            <a:fld id="{7115ED13-301A-4C0A-8C7F-A4982DED9D67}" type="slidenum">
              <a:rPr lang="en-US" smtClean="0"/>
              <a:pPr/>
              <a:t>36</a:t>
            </a:fld>
            <a:endParaRPr lang="en-US" dirty="0"/>
          </a:p>
        </p:txBody>
      </p:sp>
    </p:spTree>
    <p:extLst>
      <p:ext uri="{BB962C8B-B14F-4D97-AF65-F5344CB8AC3E}">
        <p14:creationId xmlns:p14="http://schemas.microsoft.com/office/powerpoint/2010/main" val="4093267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Figure9 : (c) Osteoblasts surround the exterior of the bone. Osteoclasts bore tunnels into the bone, and osteocytes are found in the lacunae.</a:t>
            </a:r>
          </a:p>
        </p:txBody>
      </p:sp>
      <p:sp>
        <p:nvSpPr>
          <p:cNvPr id="4" name="Slide Number Placeholder 3"/>
          <p:cNvSpPr>
            <a:spLocks noGrp="1"/>
          </p:cNvSpPr>
          <p:nvPr>
            <p:ph type="sldNum" sz="quarter" idx="5"/>
          </p:nvPr>
        </p:nvSpPr>
        <p:spPr/>
        <p:txBody>
          <a:bodyPr/>
          <a:lstStyle/>
          <a:p>
            <a:fld id="{7115ED13-301A-4C0A-8C7F-A4982DED9D67}" type="slidenum">
              <a:rPr lang="en-US" smtClean="0"/>
              <a:pPr/>
              <a:t>37</a:t>
            </a:fld>
            <a:endParaRPr lang="en-US" dirty="0"/>
          </a:p>
        </p:txBody>
      </p:sp>
    </p:spTree>
    <p:extLst>
      <p:ext uri="{BB962C8B-B14F-4D97-AF65-F5344CB8AC3E}">
        <p14:creationId xmlns:p14="http://schemas.microsoft.com/office/powerpoint/2010/main" val="3303938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38</a:t>
            </a:fld>
            <a:endParaRPr lang="en-US" dirty="0"/>
          </a:p>
        </p:txBody>
      </p:sp>
    </p:spTree>
    <p:extLst>
      <p:ext uri="{BB962C8B-B14F-4D97-AF65-F5344CB8AC3E}">
        <p14:creationId xmlns:p14="http://schemas.microsoft.com/office/powerpoint/2010/main" val="3676882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10: Adipose is a connective tissue made up of cells called adipocytes. Adipocytes have small nuclei localized at the cells' edges.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40</a:t>
            </a:fld>
            <a:endParaRPr lang="en-US" dirty="0"/>
          </a:p>
        </p:txBody>
      </p:sp>
    </p:spTree>
    <p:extLst>
      <p:ext uri="{BB962C8B-B14F-4D97-AF65-F5344CB8AC3E}">
        <p14:creationId xmlns:p14="http://schemas.microsoft.com/office/powerpoint/2010/main" val="925654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11: Blood is a connective tissue that has a fluid matrix, called plasma, and no fibers. Erythrocytes (red blood cells), the predominant cell type, are involved in the transport of oxygen and carbon dioxide. Also present are various leukocytes (white blood cells) involved in immune response.</a:t>
            </a:r>
          </a:p>
        </p:txBody>
      </p:sp>
      <p:sp>
        <p:nvSpPr>
          <p:cNvPr id="4" name="Slide Number Placeholder 3"/>
          <p:cNvSpPr>
            <a:spLocks noGrp="1"/>
          </p:cNvSpPr>
          <p:nvPr>
            <p:ph type="sldNum" sz="quarter" idx="5"/>
          </p:nvPr>
        </p:nvSpPr>
        <p:spPr/>
        <p:txBody>
          <a:bodyPr/>
          <a:lstStyle/>
          <a:p>
            <a:fld id="{7115ED13-301A-4C0A-8C7F-A4982DED9D67}" type="slidenum">
              <a:rPr lang="en-US" smtClean="0"/>
              <a:pPr/>
              <a:t>42</a:t>
            </a:fld>
            <a:endParaRPr lang="en-US" dirty="0"/>
          </a:p>
        </p:txBody>
      </p:sp>
    </p:spTree>
    <p:extLst>
      <p:ext uri="{BB962C8B-B14F-4D97-AF65-F5344CB8AC3E}">
        <p14:creationId xmlns:p14="http://schemas.microsoft.com/office/powerpoint/2010/main" val="3233346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12: (a) Skeletal muscle cells have striations, while (b) smooth muscle cells do not. (c) Cardiac muscle cells have striations, but unlike the multinucleate skeletal cells, they have only one nucleus. Cardiac muscle tissue also has intercalated discs, specialized regions running along the plasma membrane that join adjacent cardiac muscle cells and assist in passing an electrical impulse from cell to cell.2</a:t>
            </a:r>
          </a:p>
        </p:txBody>
      </p:sp>
      <p:sp>
        <p:nvSpPr>
          <p:cNvPr id="4" name="Slide Number Placeholder 3"/>
          <p:cNvSpPr>
            <a:spLocks noGrp="1"/>
          </p:cNvSpPr>
          <p:nvPr>
            <p:ph type="sldNum" sz="quarter" idx="5"/>
          </p:nvPr>
        </p:nvSpPr>
        <p:spPr/>
        <p:txBody>
          <a:bodyPr/>
          <a:lstStyle/>
          <a:p>
            <a:fld id="{7115ED13-301A-4C0A-8C7F-A4982DED9D67}" type="slidenum">
              <a:rPr lang="en-US" smtClean="0"/>
              <a:pPr/>
              <a:t>52</a:t>
            </a:fld>
            <a:endParaRPr lang="en-US" dirty="0"/>
          </a:p>
        </p:txBody>
      </p:sp>
    </p:spTree>
    <p:extLst>
      <p:ext uri="{BB962C8B-B14F-4D97-AF65-F5344CB8AC3E}">
        <p14:creationId xmlns:p14="http://schemas.microsoft.com/office/powerpoint/2010/main" val="1380745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13: Microscope image of neurons in the cerebellum of the brain</a:t>
            </a:r>
          </a:p>
        </p:txBody>
      </p:sp>
      <p:sp>
        <p:nvSpPr>
          <p:cNvPr id="4" name="Slide Number Placeholder 3"/>
          <p:cNvSpPr>
            <a:spLocks noGrp="1"/>
          </p:cNvSpPr>
          <p:nvPr>
            <p:ph type="sldNum" sz="quarter" idx="5"/>
          </p:nvPr>
        </p:nvSpPr>
        <p:spPr/>
        <p:txBody>
          <a:bodyPr/>
          <a:lstStyle/>
          <a:p>
            <a:fld id="{7115ED13-301A-4C0A-8C7F-A4982DED9D67}" type="slidenum">
              <a:rPr lang="en-US" smtClean="0"/>
              <a:pPr/>
              <a:t>55</a:t>
            </a:fld>
            <a:endParaRPr lang="en-US" dirty="0"/>
          </a:p>
        </p:txBody>
      </p:sp>
    </p:spTree>
    <p:extLst>
      <p:ext uri="{BB962C8B-B14F-4D97-AF65-F5344CB8AC3E}">
        <p14:creationId xmlns:p14="http://schemas.microsoft.com/office/powerpoint/2010/main" val="3077757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14: The neuron has projections called dendrites that receive signals and projections called axons that send signals. Also shown are two types of glial cells; astrocytes regulate the chemical environment of the nerve cell, and oligodendrocytes insulate the axon so that the electrical nerve impulse is transferred more efficiently.</a:t>
            </a:r>
          </a:p>
        </p:txBody>
      </p:sp>
      <p:sp>
        <p:nvSpPr>
          <p:cNvPr id="4" name="Slide Number Placeholder 3"/>
          <p:cNvSpPr>
            <a:spLocks noGrp="1"/>
          </p:cNvSpPr>
          <p:nvPr>
            <p:ph type="sldNum" sz="quarter" idx="5"/>
          </p:nvPr>
        </p:nvSpPr>
        <p:spPr/>
        <p:txBody>
          <a:bodyPr/>
          <a:lstStyle/>
          <a:p>
            <a:fld id="{7115ED13-301A-4C0A-8C7F-A4982DED9D67}" type="slidenum">
              <a:rPr lang="en-US" smtClean="0"/>
              <a:pPr/>
              <a:t>56</a:t>
            </a:fld>
            <a:endParaRPr lang="en-US" dirty="0"/>
          </a:p>
        </p:txBody>
      </p:sp>
    </p:spTree>
    <p:extLst>
      <p:ext uri="{BB962C8B-B14F-4D97-AF65-F5344CB8AC3E}">
        <p14:creationId xmlns:p14="http://schemas.microsoft.com/office/powerpoint/2010/main" val="547281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2: Simple cuboidal epithelial cells line tubules in the mammalian kidney where they are involved in filtering the blood.</a:t>
            </a:r>
            <a:br>
              <a:rPr lang="en-US" dirty="0"/>
            </a:b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554695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57</a:t>
            </a:fld>
            <a:endParaRPr lang="en-US" dirty="0"/>
          </a:p>
        </p:txBody>
      </p:sp>
    </p:spTree>
    <p:extLst>
      <p:ext uri="{BB962C8B-B14F-4D97-AF65-F5344CB8AC3E}">
        <p14:creationId xmlns:p14="http://schemas.microsoft.com/office/powerpoint/2010/main" val="120746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15: Jellyfish (phylum Cnidaria) are among the simplest animals in terms of the tissues that make up the organisms. They have epithelial tissue, muscle tissue, and a simple network of nerves that make up a nervous system.</a:t>
            </a:r>
          </a:p>
        </p:txBody>
      </p:sp>
      <p:sp>
        <p:nvSpPr>
          <p:cNvPr id="4" name="Slide Number Placeholder 3"/>
          <p:cNvSpPr>
            <a:spLocks noGrp="1"/>
          </p:cNvSpPr>
          <p:nvPr>
            <p:ph type="sldNum" sz="quarter" idx="5"/>
          </p:nvPr>
        </p:nvSpPr>
        <p:spPr/>
        <p:txBody>
          <a:bodyPr/>
          <a:lstStyle/>
          <a:p>
            <a:fld id="{7115ED13-301A-4C0A-8C7F-A4982DED9D67}" type="slidenum">
              <a:rPr lang="en-US" smtClean="0"/>
              <a:pPr/>
              <a:t>58</a:t>
            </a:fld>
            <a:endParaRPr lang="en-US" dirty="0"/>
          </a:p>
        </p:txBody>
      </p:sp>
    </p:spTree>
    <p:extLst>
      <p:ext uri="{BB962C8B-B14F-4D97-AF65-F5344CB8AC3E}">
        <p14:creationId xmlns:p14="http://schemas.microsoft.com/office/powerpoint/2010/main" val="1146233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3: Simple columnar epithelial cells absorb material from the digestive tract. Goblet cells secrete mucus into the digestive tract lumen.</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4053146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4: Pseudostratified columnar epithelia line the respiratory tract. They exist in one layer, but the arrangement of nuclei at different levels makes it appear like there is more than one layer. Goblet cells interspersed between the columnar epithelial cells secrete mucus into the respiratory tract.</a:t>
            </a:r>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3549050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5: Transitional epithelia of the urinary bladder undergo changes in thickness depending on how full the bladder is.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744808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6: Loose connective tissue is composed of loosely woven collagen and elastic fibers. The fibers and other components of the connective tissue matrix are secreted by fibroblasts.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23</a:t>
            </a:fld>
            <a:endParaRPr lang="en-US" dirty="0"/>
          </a:p>
        </p:txBody>
      </p:sp>
    </p:spTree>
    <p:extLst>
      <p:ext uri="{BB962C8B-B14F-4D97-AF65-F5344CB8AC3E}">
        <p14:creationId xmlns:p14="http://schemas.microsoft.com/office/powerpoint/2010/main" val="1437009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7: Fibrous connective tissue from the tendon has strands of collagen fibers lined up in parallel.</a:t>
            </a:r>
          </a:p>
        </p:txBody>
      </p:sp>
      <p:sp>
        <p:nvSpPr>
          <p:cNvPr id="4" name="Slide Number Placeholder 3"/>
          <p:cNvSpPr>
            <a:spLocks noGrp="1"/>
          </p:cNvSpPr>
          <p:nvPr>
            <p:ph type="sldNum" sz="quarter" idx="5"/>
          </p:nvPr>
        </p:nvSpPr>
        <p:spPr/>
        <p:txBody>
          <a:bodyPr/>
          <a:lstStyle/>
          <a:p>
            <a:fld id="{7115ED13-301A-4C0A-8C7F-A4982DED9D67}" type="slidenum">
              <a:rPr lang="en-US" smtClean="0"/>
              <a:pPr/>
              <a:t>25</a:t>
            </a:fld>
            <a:endParaRPr lang="en-US" dirty="0"/>
          </a:p>
        </p:txBody>
      </p:sp>
    </p:spTree>
    <p:extLst>
      <p:ext uri="{BB962C8B-B14F-4D97-AF65-F5344CB8AC3E}">
        <p14:creationId xmlns:p14="http://schemas.microsoft.com/office/powerpoint/2010/main" val="1295580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33.2 Figure 8: Hyaline cartilage consists of a matrix with cells called chondrocytes embedded in it. The chondrocytes exist in cavities in the matrix called lacunae.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28</a:t>
            </a:fld>
            <a:endParaRPr lang="en-US" dirty="0"/>
          </a:p>
        </p:txBody>
      </p:sp>
    </p:spTree>
    <p:extLst>
      <p:ext uri="{BB962C8B-B14F-4D97-AF65-F5344CB8AC3E}">
        <p14:creationId xmlns:p14="http://schemas.microsoft.com/office/powerpoint/2010/main" val="1088706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53F031E6-AB32-28AE-B713-9B487C97C31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6" name="Picture 5">
            <a:extLst>
              <a:ext uri="{FF2B5EF4-FFF2-40B4-BE49-F238E27FC236}">
                <a16:creationId xmlns:a16="http://schemas.microsoft.com/office/drawing/2014/main" id="{32EC1C8A-30AF-2B2C-2180-BB940214289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882EC4F-B073-BC6F-F6F1-E4653D8B475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29465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3C706CA-EAF2-8E1E-C861-3D9A4B1A06A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28AA2A1-E91D-E292-8F84-E3D9FD0DE5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187B6B3-F8F5-2637-C9B0-E5F46EBAE70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18776F63-F8B5-6484-1551-BFA5C3073AE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A1B27F4-8631-1FA7-0AF2-63F2471B87F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C50F257-6ED3-7393-FB45-4E49B399944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8C75360-7E5F-1A6C-73FE-B190312A13B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7ABDA28-54A5-2D2F-2AAC-1FB9C533C5C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33.2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Primary Tissues of Animals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2</a:t>
            </a:r>
            <a:endParaRPr lang="en-US" sz="3200" dirty="0">
              <a:solidFill>
                <a:schemeClr val="accent1"/>
              </a:solidFill>
            </a:endParaRPr>
          </a:p>
        </p:txBody>
      </p:sp>
      <p:sp>
        <p:nvSpPr>
          <p:cNvPr id="3" name="TextBox 2">
            <a:extLst>
              <a:ext uri="{FF2B5EF4-FFF2-40B4-BE49-F238E27FC236}">
                <a16:creationId xmlns:a16="http://schemas.microsoft.com/office/drawing/2014/main" id="{6F789DB7-C19C-F6D8-B9EF-FB4432B625A5}"/>
              </a:ext>
            </a:extLst>
          </p:cNvPr>
          <p:cNvSpPr txBox="1"/>
          <p:nvPr/>
        </p:nvSpPr>
        <p:spPr>
          <a:xfrm>
            <a:off x="2400300" y="5766079"/>
            <a:ext cx="4572000" cy="246221"/>
          </a:xfrm>
          <a:prstGeom prst="rect">
            <a:avLst/>
          </a:prstGeom>
          <a:noFill/>
        </p:spPr>
        <p:txBody>
          <a:bodyPr wrap="square">
            <a:spAutoFit/>
          </a:bodyPr>
          <a:lstStyle/>
          <a:p>
            <a:pPr algn="ctr"/>
            <a:r>
              <a:rPr lang="en-US" sz="1000" dirty="0"/>
              <a:t>OpenStax. "Simple cuboidal cells." </a:t>
            </a:r>
          </a:p>
        </p:txBody>
      </p:sp>
      <p:pic>
        <p:nvPicPr>
          <p:cNvPr id="6" name="Content Placeholder 4" descr="An illustration shows three clusters of cells arranged in a circle, with the middles empty.">
            <a:extLst>
              <a:ext uri="{FF2B5EF4-FFF2-40B4-BE49-F238E27FC236}">
                <a16:creationId xmlns:a16="http://schemas.microsoft.com/office/drawing/2014/main" id="{EDB20BC3-250C-8AFD-899B-32547D5ECC62}"/>
              </a:ext>
            </a:extLst>
          </p:cNvPr>
          <p:cNvPicPr>
            <a:picLocks noGrp="1" noChangeAspect="1"/>
          </p:cNvPicPr>
          <p:nvPr>
            <p:ph idx="1"/>
          </p:nvPr>
        </p:nvPicPr>
        <p:blipFill>
          <a:blip r:embed="rId3"/>
          <a:srcRect l="27777" t="3667" r="27778" b="3000"/>
          <a:stretch/>
        </p:blipFill>
        <p:spPr>
          <a:xfrm>
            <a:off x="2667000" y="1073150"/>
            <a:ext cx="4038600" cy="4711700"/>
          </a:xfrm>
        </p:spPr>
      </p:pic>
    </p:spTree>
    <p:extLst>
      <p:ext uri="{BB962C8B-B14F-4D97-AF65-F5344CB8AC3E}">
        <p14:creationId xmlns:p14="http://schemas.microsoft.com/office/powerpoint/2010/main" val="1902740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6947-9299-A9E4-AA95-B5E328DD375D}"/>
              </a:ext>
            </a:extLst>
          </p:cNvPr>
          <p:cNvSpPr>
            <a:spLocks noGrp="1"/>
          </p:cNvSpPr>
          <p:nvPr>
            <p:ph type="title"/>
          </p:nvPr>
        </p:nvSpPr>
        <p:spPr/>
        <p:txBody>
          <a:bodyPr/>
          <a:lstStyle/>
          <a:p>
            <a:r>
              <a:rPr lang="en-US" dirty="0"/>
              <a:t>Epithelial Tissue: Columnar Epithelia</a:t>
            </a:r>
          </a:p>
        </p:txBody>
      </p:sp>
      <p:sp>
        <p:nvSpPr>
          <p:cNvPr id="3" name="Content Placeholder 2">
            <a:extLst>
              <a:ext uri="{FF2B5EF4-FFF2-40B4-BE49-F238E27FC236}">
                <a16:creationId xmlns:a16="http://schemas.microsoft.com/office/drawing/2014/main" id="{DAA63F22-5E26-72D9-9940-280C8244E124}"/>
              </a:ext>
            </a:extLst>
          </p:cNvPr>
          <p:cNvSpPr>
            <a:spLocks noGrp="1"/>
          </p:cNvSpPr>
          <p:nvPr>
            <p:ph idx="1"/>
          </p:nvPr>
        </p:nvSpPr>
        <p:spPr>
          <a:xfrm>
            <a:off x="457200" y="990600"/>
            <a:ext cx="8229600" cy="5181600"/>
          </a:xfrm>
        </p:spPr>
        <p:txBody>
          <a:bodyPr>
            <a:normAutofit lnSpcReduction="10000"/>
          </a:bodyPr>
          <a:lstStyle/>
          <a:p>
            <a:r>
              <a:rPr lang="en-US" b="1" dirty="0"/>
              <a:t>Columnar epithelial cells</a:t>
            </a:r>
            <a:r>
              <a:rPr lang="en-US" dirty="0"/>
              <a:t>:</a:t>
            </a:r>
          </a:p>
          <a:p>
            <a:pPr marL="457200" indent="-457200">
              <a:buFont typeface="Arial" panose="020B0604020202020204" pitchFamily="34" charset="0"/>
              <a:buChar char="•"/>
            </a:pPr>
            <a:r>
              <a:rPr lang="en-US" dirty="0"/>
              <a:t>Are taller than they are wide</a:t>
            </a:r>
          </a:p>
          <a:p>
            <a:pPr marL="457200" indent="-457200">
              <a:buFont typeface="Arial" panose="020B0604020202020204" pitchFamily="34" charset="0"/>
              <a:buChar char="•"/>
            </a:pPr>
            <a:r>
              <a:rPr lang="en-US" dirty="0"/>
              <a:t>Resemble a stack of columns in an epithelial layer</a:t>
            </a:r>
          </a:p>
          <a:p>
            <a:pPr marL="457200" indent="-457200">
              <a:buFont typeface="Arial" panose="020B0604020202020204" pitchFamily="34" charset="0"/>
              <a:buChar char="•"/>
            </a:pPr>
            <a:r>
              <a:rPr lang="en-US" dirty="0"/>
              <a:t>Are most commonly found in a single-layer (simple) arrangement</a:t>
            </a:r>
          </a:p>
          <a:p>
            <a:r>
              <a:rPr lang="en-US" dirty="0"/>
              <a:t>The columnar epithelia cells of the digestive tract:</a:t>
            </a:r>
          </a:p>
          <a:p>
            <a:pPr marL="457200" indent="-457200">
              <a:buFont typeface="Arial" panose="020B0604020202020204" pitchFamily="34" charset="0"/>
              <a:buChar char="•"/>
            </a:pPr>
            <a:r>
              <a:rPr lang="en-US" dirty="0"/>
              <a:t>Have their nuclei lined up at the cells' bases</a:t>
            </a:r>
          </a:p>
          <a:p>
            <a:pPr marL="457200" indent="-457200">
              <a:buFont typeface="Arial" panose="020B0604020202020204" pitchFamily="34" charset="0"/>
              <a:buChar char="•"/>
            </a:pPr>
            <a:r>
              <a:rPr lang="en-US" dirty="0"/>
              <a:t>Absorb material from the digestive tract's lumen</a:t>
            </a:r>
          </a:p>
          <a:p>
            <a:pPr marL="457200" indent="-457200">
              <a:buFont typeface="Arial" panose="020B0604020202020204" pitchFamily="34" charset="0"/>
              <a:buChar char="•"/>
            </a:pPr>
            <a:r>
              <a:rPr lang="en-US" dirty="0"/>
              <a:t>Prepare that material for entry into the circulatory and lymphatic systems</a:t>
            </a:r>
          </a:p>
          <a:p>
            <a:pPr marL="457200" indent="-457200">
              <a:buFont typeface="Arial" panose="020B0604020202020204" pitchFamily="34" charset="0"/>
              <a:buChar char="•"/>
            </a:pPr>
            <a:r>
              <a:rPr lang="en-US" dirty="0"/>
              <a:t>Include mucus-secreting goblet cells</a:t>
            </a:r>
          </a:p>
        </p:txBody>
      </p:sp>
    </p:spTree>
    <p:extLst>
      <p:ext uri="{BB962C8B-B14F-4D97-AF65-F5344CB8AC3E}">
        <p14:creationId xmlns:p14="http://schemas.microsoft.com/office/powerpoint/2010/main" val="1587772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3</a:t>
            </a:r>
            <a:endParaRPr lang="en-US" sz="3200" dirty="0">
              <a:solidFill>
                <a:schemeClr val="accent1"/>
              </a:solidFill>
            </a:endParaRPr>
          </a:p>
        </p:txBody>
      </p:sp>
      <p:sp>
        <p:nvSpPr>
          <p:cNvPr id="3" name="TextBox 2">
            <a:extLst>
              <a:ext uri="{FF2B5EF4-FFF2-40B4-BE49-F238E27FC236}">
                <a16:creationId xmlns:a16="http://schemas.microsoft.com/office/drawing/2014/main" id="{69EAE60C-643F-3EB9-8D68-13FB805E22B3}"/>
              </a:ext>
            </a:extLst>
          </p:cNvPr>
          <p:cNvSpPr txBox="1"/>
          <p:nvPr/>
        </p:nvSpPr>
        <p:spPr>
          <a:xfrm>
            <a:off x="2286000" y="5715000"/>
            <a:ext cx="4572000" cy="246221"/>
          </a:xfrm>
          <a:prstGeom prst="rect">
            <a:avLst/>
          </a:prstGeom>
          <a:noFill/>
        </p:spPr>
        <p:txBody>
          <a:bodyPr wrap="square">
            <a:spAutoFit/>
          </a:bodyPr>
          <a:lstStyle/>
          <a:p>
            <a:pPr algn="ctr"/>
            <a:r>
              <a:rPr lang="en-US" sz="1000" dirty="0"/>
              <a:t>OpenStax. "Simple columnar epithelium."</a:t>
            </a:r>
          </a:p>
        </p:txBody>
      </p:sp>
      <p:pic>
        <p:nvPicPr>
          <p:cNvPr id="6" name="Content Placeholder 4" descr="The illustration shows tall, columnar cells arranged side-by-side. Each cell has a nucleus located near the bottom and cilia extending from the top. Two oval goblet cells are interspersed among the columnar epithelial cells. The goblet cells, which are shorter than the columnar cells, are in direct contact with the intestinal lumen. Beneath the columnar cells is a layer of horizontal cells.">
            <a:extLst>
              <a:ext uri="{FF2B5EF4-FFF2-40B4-BE49-F238E27FC236}">
                <a16:creationId xmlns:a16="http://schemas.microsoft.com/office/drawing/2014/main" id="{D877D44A-9017-A1D6-5275-D30F4D684C5A}"/>
              </a:ext>
            </a:extLst>
          </p:cNvPr>
          <p:cNvPicPr>
            <a:picLocks noGrp="1" noChangeAspect="1"/>
          </p:cNvPicPr>
          <p:nvPr>
            <p:ph idx="1"/>
          </p:nvPr>
        </p:nvPicPr>
        <p:blipFill>
          <a:blip r:embed="rId3"/>
          <a:srcRect l="24074" t="10333" r="24074" b="3000"/>
          <a:stretch/>
        </p:blipFill>
        <p:spPr>
          <a:xfrm>
            <a:off x="2085535" y="1117377"/>
            <a:ext cx="4972929" cy="4617720"/>
          </a:xfrm>
        </p:spPr>
      </p:pic>
    </p:spTree>
    <p:extLst>
      <p:ext uri="{BB962C8B-B14F-4D97-AF65-F5344CB8AC3E}">
        <p14:creationId xmlns:p14="http://schemas.microsoft.com/office/powerpoint/2010/main" val="4280442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6947-9299-A9E4-AA95-B5E328DD375D}"/>
              </a:ext>
            </a:extLst>
          </p:cNvPr>
          <p:cNvSpPr>
            <a:spLocks noGrp="1"/>
          </p:cNvSpPr>
          <p:nvPr>
            <p:ph type="title"/>
          </p:nvPr>
        </p:nvSpPr>
        <p:spPr/>
        <p:txBody>
          <a:bodyPr/>
          <a:lstStyle/>
          <a:p>
            <a:r>
              <a:rPr lang="en-US" dirty="0"/>
              <a:t>Epithelial Tissue: Pseudostratified Columnar Epithelia</a:t>
            </a:r>
          </a:p>
        </p:txBody>
      </p:sp>
      <p:sp>
        <p:nvSpPr>
          <p:cNvPr id="3" name="Content Placeholder 2">
            <a:extLst>
              <a:ext uri="{FF2B5EF4-FFF2-40B4-BE49-F238E27FC236}">
                <a16:creationId xmlns:a16="http://schemas.microsoft.com/office/drawing/2014/main" id="{DAA63F22-5E26-72D9-9940-280C8244E124}"/>
              </a:ext>
            </a:extLst>
          </p:cNvPr>
          <p:cNvSpPr>
            <a:spLocks noGrp="1"/>
          </p:cNvSpPr>
          <p:nvPr>
            <p:ph idx="1"/>
          </p:nvPr>
        </p:nvSpPr>
        <p:spPr>
          <a:xfrm>
            <a:off x="457200" y="1097280"/>
            <a:ext cx="8229600" cy="4922520"/>
          </a:xfrm>
        </p:spPr>
        <p:txBody>
          <a:bodyPr>
            <a:normAutofit fontScale="85000" lnSpcReduction="10000"/>
          </a:bodyPr>
          <a:lstStyle/>
          <a:p>
            <a:r>
              <a:rPr lang="en-US" dirty="0"/>
              <a:t>Columnar epithelial cells that line the respiratory tract are </a:t>
            </a:r>
            <a:r>
              <a:rPr lang="en-US" b="1" dirty="0"/>
              <a:t>pseudostratified</a:t>
            </a:r>
            <a:r>
              <a:rPr lang="en-US" dirty="0"/>
              <a:t> because they:</a:t>
            </a:r>
          </a:p>
          <a:p>
            <a:pPr marL="457200" indent="-457200">
              <a:buFont typeface="Arial" panose="020B0604020202020204" pitchFamily="34" charset="0"/>
              <a:buChar char="•"/>
            </a:pPr>
            <a:r>
              <a:rPr lang="en-US" dirty="0"/>
              <a:t>Are each attached to the base membrane, meaning that they make up a single layer</a:t>
            </a:r>
          </a:p>
          <a:p>
            <a:pPr marL="457200" indent="-457200">
              <a:buFont typeface="Arial" panose="020B0604020202020204" pitchFamily="34" charset="0"/>
              <a:buChar char="•"/>
            </a:pPr>
            <a:r>
              <a:rPr lang="en-US" dirty="0"/>
              <a:t>Have their nuclei arranged at different layers, making it appear like there is more than one layer</a:t>
            </a:r>
          </a:p>
          <a:p>
            <a:pPr marL="457200" indent="-457200">
              <a:buFont typeface="Arial" panose="020B0604020202020204" pitchFamily="34" charset="0"/>
              <a:buChar char="•"/>
            </a:pPr>
            <a:r>
              <a:rPr lang="en-US" dirty="0"/>
              <a:t>Have cilia at their apical surfaces to enhance the movement of mucus and trapped particles out of the digestive tract</a:t>
            </a:r>
          </a:p>
          <a:p>
            <a:pPr marL="1200150" lvl="1" indent="-457200">
              <a:buFont typeface="Arial" panose="020B0604020202020204" pitchFamily="34" charset="0"/>
              <a:buChar char="•"/>
            </a:pPr>
            <a:r>
              <a:rPr lang="en-US" dirty="0"/>
              <a:t>This protects the system from invasive microbes and harmful material breathed in.</a:t>
            </a:r>
          </a:p>
          <a:p>
            <a:pPr marL="457200" indent="-457200">
              <a:buFont typeface="Arial" panose="020B0604020202020204" pitchFamily="34" charset="0"/>
              <a:buChar char="•"/>
            </a:pPr>
            <a:r>
              <a:rPr lang="en-US" dirty="0"/>
              <a:t>Include interspersed goblet cells in some tissues (such as the trachea), which secrete mucus, trap irritants, and keep irritants from entering the lungs</a:t>
            </a:r>
          </a:p>
        </p:txBody>
      </p:sp>
    </p:spTree>
    <p:extLst>
      <p:ext uri="{BB962C8B-B14F-4D97-AF65-F5344CB8AC3E}">
        <p14:creationId xmlns:p14="http://schemas.microsoft.com/office/powerpoint/2010/main" val="622923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4</a:t>
            </a:r>
            <a:endParaRPr lang="en-US" sz="3200" dirty="0">
              <a:solidFill>
                <a:schemeClr val="accent1"/>
              </a:solidFill>
            </a:endParaRPr>
          </a:p>
        </p:txBody>
      </p:sp>
      <p:sp>
        <p:nvSpPr>
          <p:cNvPr id="3" name="TextBox 2">
            <a:extLst>
              <a:ext uri="{FF2B5EF4-FFF2-40B4-BE49-F238E27FC236}">
                <a16:creationId xmlns:a16="http://schemas.microsoft.com/office/drawing/2014/main" id="{EFEE78DE-1F39-ED3A-D770-99D1D62250CF}"/>
              </a:ext>
            </a:extLst>
          </p:cNvPr>
          <p:cNvSpPr txBox="1"/>
          <p:nvPr/>
        </p:nvSpPr>
        <p:spPr>
          <a:xfrm>
            <a:off x="2323407" y="5754356"/>
            <a:ext cx="4572000" cy="246221"/>
          </a:xfrm>
          <a:prstGeom prst="rect">
            <a:avLst/>
          </a:prstGeom>
          <a:noFill/>
        </p:spPr>
        <p:txBody>
          <a:bodyPr wrap="square">
            <a:spAutoFit/>
          </a:bodyPr>
          <a:lstStyle/>
          <a:p>
            <a:pPr algn="ctr"/>
            <a:r>
              <a:rPr lang="en-US" sz="1000" dirty="0"/>
              <a:t>OpenStax. "Pseudostratified columnar epithelium."</a:t>
            </a:r>
          </a:p>
        </p:txBody>
      </p:sp>
      <p:pic>
        <p:nvPicPr>
          <p:cNvPr id="6" name="Content Placeholder 4" descr="The illustration shows columnar cells arranged side-by-side. The cells are wide at the top and thin at the bottom. Shorter columnar cells are interspersed between the lower, thin part of the tall columnar cells. Some of these cells extend to the surface of the epithelium, but they are very thin at the top. The nuclei of the tall columnar cells are located near the top, and the nuclei of the shorter columnar cells are located near the bottom, giving the appearance of two layers of cells. Cilia extend from the top of the tall columnar cells. Oval goblet cells are interspersed among the columnar epithelial cells. Beneath the columnar cells is a layer of horizontal cells.">
            <a:extLst>
              <a:ext uri="{FF2B5EF4-FFF2-40B4-BE49-F238E27FC236}">
                <a16:creationId xmlns:a16="http://schemas.microsoft.com/office/drawing/2014/main" id="{7F3AFAD5-B6F5-7359-09DC-B7E7BE310CCD}"/>
              </a:ext>
            </a:extLst>
          </p:cNvPr>
          <p:cNvPicPr>
            <a:picLocks noGrp="1" noChangeAspect="1"/>
          </p:cNvPicPr>
          <p:nvPr>
            <p:ph idx="1"/>
          </p:nvPr>
        </p:nvPicPr>
        <p:blipFill>
          <a:blip r:embed="rId3"/>
          <a:srcRect l="25926" t="3666" r="25926" b="4667"/>
          <a:stretch/>
        </p:blipFill>
        <p:spPr>
          <a:xfrm>
            <a:off x="2457103" y="1109003"/>
            <a:ext cx="4304607" cy="4552950"/>
          </a:xfrm>
        </p:spPr>
      </p:pic>
    </p:spTree>
    <p:extLst>
      <p:ext uri="{BB962C8B-B14F-4D97-AF65-F5344CB8AC3E}">
        <p14:creationId xmlns:p14="http://schemas.microsoft.com/office/powerpoint/2010/main" val="4102281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6947-9299-A9E4-AA95-B5E328DD375D}"/>
              </a:ext>
            </a:extLst>
          </p:cNvPr>
          <p:cNvSpPr>
            <a:spLocks noGrp="1"/>
          </p:cNvSpPr>
          <p:nvPr>
            <p:ph type="title"/>
          </p:nvPr>
        </p:nvSpPr>
        <p:spPr/>
        <p:txBody>
          <a:bodyPr/>
          <a:lstStyle/>
          <a:p>
            <a:r>
              <a:rPr lang="en-US" dirty="0"/>
              <a:t>Epithelial Tissue: Transitional Epithelia</a:t>
            </a:r>
          </a:p>
        </p:txBody>
      </p:sp>
      <p:sp>
        <p:nvSpPr>
          <p:cNvPr id="3" name="Content Placeholder 2">
            <a:extLst>
              <a:ext uri="{FF2B5EF4-FFF2-40B4-BE49-F238E27FC236}">
                <a16:creationId xmlns:a16="http://schemas.microsoft.com/office/drawing/2014/main" id="{DAA63F22-5E26-72D9-9940-280C8244E124}"/>
              </a:ext>
            </a:extLst>
          </p:cNvPr>
          <p:cNvSpPr>
            <a:spLocks noGrp="1"/>
          </p:cNvSpPr>
          <p:nvPr>
            <p:ph idx="1"/>
          </p:nvPr>
        </p:nvSpPr>
        <p:spPr>
          <a:xfrm>
            <a:off x="457200" y="990600"/>
            <a:ext cx="8229600" cy="5181600"/>
          </a:xfrm>
        </p:spPr>
        <p:txBody>
          <a:bodyPr>
            <a:normAutofit/>
          </a:bodyPr>
          <a:lstStyle/>
          <a:p>
            <a:r>
              <a:rPr lang="en-US" b="1" dirty="0"/>
              <a:t>Transitional </a:t>
            </a:r>
            <a:r>
              <a:rPr lang="en-US" dirty="0"/>
              <a:t>(or uroepithelial cells):</a:t>
            </a:r>
          </a:p>
          <a:p>
            <a:pPr marL="457200" indent="-457200">
              <a:buFont typeface="Arial" panose="020B0604020202020204" pitchFamily="34" charset="0"/>
              <a:buChar char="•"/>
            </a:pPr>
            <a:r>
              <a:rPr lang="en-US" dirty="0"/>
              <a:t>Are found only in the urinary system, primarily in the bladder and ureter</a:t>
            </a:r>
          </a:p>
          <a:p>
            <a:pPr marL="457200" indent="-457200">
              <a:buFont typeface="Arial" panose="020B0604020202020204" pitchFamily="34" charset="0"/>
              <a:buChar char="•"/>
            </a:pPr>
            <a:r>
              <a:rPr lang="en-US" dirty="0"/>
              <a:t>Are arranged in a stratified layer</a:t>
            </a:r>
          </a:p>
          <a:p>
            <a:pPr marL="457200" indent="-457200">
              <a:buFont typeface="Arial" panose="020B0604020202020204" pitchFamily="34" charset="0"/>
              <a:buChar char="•"/>
            </a:pPr>
            <a:r>
              <a:rPr lang="en-US" dirty="0"/>
              <a:t>Can appear to pile up on top of each other in a relaxed, empty bladder</a:t>
            </a:r>
          </a:p>
          <a:p>
            <a:r>
              <a:rPr lang="en-US" dirty="0"/>
              <a:t>As the urinary bladder fills, the epithelial layer</a:t>
            </a:r>
          </a:p>
          <a:p>
            <a:pPr marL="457200" indent="-457200">
              <a:buFont typeface="Arial" panose="020B0604020202020204" pitchFamily="34" charset="0"/>
              <a:buChar char="•"/>
            </a:pPr>
            <a:r>
              <a:rPr lang="en-US" dirty="0"/>
              <a:t>Unfolds and expands to hold the urine volume introduced</a:t>
            </a:r>
          </a:p>
          <a:p>
            <a:pPr marL="457200" indent="-457200">
              <a:buFont typeface="Arial" panose="020B0604020202020204" pitchFamily="34" charset="0"/>
              <a:buChar char="•"/>
            </a:pPr>
            <a:r>
              <a:rPr lang="en-US" dirty="0"/>
              <a:t>Becomes thinner</a:t>
            </a:r>
          </a:p>
        </p:txBody>
      </p:sp>
    </p:spTree>
    <p:extLst>
      <p:ext uri="{BB962C8B-B14F-4D97-AF65-F5344CB8AC3E}">
        <p14:creationId xmlns:p14="http://schemas.microsoft.com/office/powerpoint/2010/main" val="2031841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5</a:t>
            </a:r>
            <a:endParaRPr lang="en-US" sz="3200" dirty="0">
              <a:solidFill>
                <a:schemeClr val="accent1"/>
              </a:solidFill>
            </a:endParaRPr>
          </a:p>
        </p:txBody>
      </p:sp>
      <p:sp>
        <p:nvSpPr>
          <p:cNvPr id="3" name="TextBox 2">
            <a:extLst>
              <a:ext uri="{FF2B5EF4-FFF2-40B4-BE49-F238E27FC236}">
                <a16:creationId xmlns:a16="http://schemas.microsoft.com/office/drawing/2014/main" id="{6784B7C4-DD8E-71DC-5437-78D93C71A266}"/>
              </a:ext>
            </a:extLst>
          </p:cNvPr>
          <p:cNvSpPr txBox="1"/>
          <p:nvPr/>
        </p:nvSpPr>
        <p:spPr>
          <a:xfrm>
            <a:off x="2438400" y="5791200"/>
            <a:ext cx="4572000" cy="246221"/>
          </a:xfrm>
          <a:prstGeom prst="rect">
            <a:avLst/>
          </a:prstGeom>
          <a:noFill/>
        </p:spPr>
        <p:txBody>
          <a:bodyPr wrap="square">
            <a:spAutoFit/>
          </a:bodyPr>
          <a:lstStyle/>
          <a:p>
            <a:pPr algn="ctr"/>
            <a:r>
              <a:rPr lang="en-US" sz="1000" dirty="0"/>
              <a:t>CNX OpenStax on Wikimedia Commons. "Transitional epithelia."</a:t>
            </a:r>
          </a:p>
        </p:txBody>
      </p:sp>
      <p:pic>
        <p:nvPicPr>
          <p:cNvPr id="6" name="Content Placeholder 4" descr="An illustration shows tall, diamond-shaped cells layered one on top of the other.">
            <a:extLst>
              <a:ext uri="{FF2B5EF4-FFF2-40B4-BE49-F238E27FC236}">
                <a16:creationId xmlns:a16="http://schemas.microsoft.com/office/drawing/2014/main" id="{870D1F3B-81DA-7664-E70E-2C75DD448A45}"/>
              </a:ext>
            </a:extLst>
          </p:cNvPr>
          <p:cNvPicPr>
            <a:picLocks noGrp="1" noChangeAspect="1"/>
          </p:cNvPicPr>
          <p:nvPr>
            <p:ph idx="1"/>
          </p:nvPr>
        </p:nvPicPr>
        <p:blipFill>
          <a:blip r:embed="rId3"/>
          <a:srcRect l="22222" t="5333" r="22222" b="9668"/>
          <a:stretch/>
        </p:blipFill>
        <p:spPr>
          <a:xfrm>
            <a:off x="2095500" y="1323975"/>
            <a:ext cx="4953000" cy="4210050"/>
          </a:xfrm>
        </p:spPr>
      </p:pic>
    </p:spTree>
    <p:extLst>
      <p:ext uri="{BB962C8B-B14F-4D97-AF65-F5344CB8AC3E}">
        <p14:creationId xmlns:p14="http://schemas.microsoft.com/office/powerpoint/2010/main" val="403572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097280"/>
            <a:ext cx="8229600" cy="4846320"/>
          </a:xfrm>
        </p:spPr>
        <p:txBody>
          <a:bodyPr>
            <a:normAutofit fontScale="85000" lnSpcReduction="20000"/>
          </a:bodyPr>
          <a:lstStyle/>
          <a:p>
            <a:r>
              <a:rPr lang="en-US" dirty="0"/>
              <a:t>Which of the following statements about types of epithelial cells is </a:t>
            </a:r>
            <a:r>
              <a:rPr lang="en-US" b="1" dirty="0"/>
              <a:t>false</a:t>
            </a:r>
            <a:r>
              <a:rPr lang="en-US" dirty="0"/>
              <a:t>?</a:t>
            </a:r>
          </a:p>
          <a:p>
            <a:endParaRPr lang="en-US" dirty="0"/>
          </a:p>
          <a:p>
            <a:pPr marL="457200" indent="-457200">
              <a:buFont typeface="Arial" panose="020B0604020202020204" pitchFamily="34" charset="0"/>
              <a:buChar char="•"/>
            </a:pPr>
            <a:r>
              <a:rPr lang="en-US" dirty="0"/>
              <a:t>Simple columnar epithelial cells line the tissue of the lung.</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Simple cuboidal epithelial cells are involved in the filtering of blood in the kidney.</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Pseudostratified columnar epithelia occur in a single layer, but the arrangement of nuclei makes it appear that more than one layer is present.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Transitional epithelia change in thickness depending on how full the bladder is.</a:t>
            </a:r>
          </a:p>
        </p:txBody>
      </p:sp>
    </p:spTree>
    <p:extLst>
      <p:ext uri="{BB962C8B-B14F-4D97-AF65-F5344CB8AC3E}">
        <p14:creationId xmlns:p14="http://schemas.microsoft.com/office/powerpoint/2010/main" val="1933572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07B57-945E-2172-8501-7AA861458E5D}"/>
              </a:ext>
            </a:extLst>
          </p:cNvPr>
          <p:cNvSpPr>
            <a:spLocks noGrp="1"/>
          </p:cNvSpPr>
          <p:nvPr>
            <p:ph type="title"/>
          </p:nvPr>
        </p:nvSpPr>
        <p:spPr/>
        <p:txBody>
          <a:bodyPr/>
          <a:lstStyle/>
          <a:p>
            <a:r>
              <a:rPr lang="en-US" dirty="0"/>
              <a:t>Connective Tissues</a:t>
            </a:r>
            <a:r>
              <a:rPr lang="en-US" sz="1400" baseline="-25000" dirty="0"/>
              <a:t>1</a:t>
            </a:r>
            <a:endParaRPr lang="en-US" dirty="0"/>
          </a:p>
        </p:txBody>
      </p:sp>
      <p:sp>
        <p:nvSpPr>
          <p:cNvPr id="3" name="Content Placeholder 2">
            <a:extLst>
              <a:ext uri="{FF2B5EF4-FFF2-40B4-BE49-F238E27FC236}">
                <a16:creationId xmlns:a16="http://schemas.microsoft.com/office/drawing/2014/main" id="{FA2D03B7-3517-C1D8-D837-BC7C4F96BE56}"/>
              </a:ext>
            </a:extLst>
          </p:cNvPr>
          <p:cNvSpPr>
            <a:spLocks noGrp="1"/>
          </p:cNvSpPr>
          <p:nvPr>
            <p:ph idx="1"/>
          </p:nvPr>
        </p:nvSpPr>
        <p:spPr>
          <a:xfrm>
            <a:off x="457200" y="1097280"/>
            <a:ext cx="8229600" cy="4998720"/>
          </a:xfrm>
        </p:spPr>
        <p:txBody>
          <a:bodyPr>
            <a:normAutofit fontScale="85000" lnSpcReduction="20000"/>
          </a:bodyPr>
          <a:lstStyle/>
          <a:p>
            <a:pPr marL="0" indent="0">
              <a:buNone/>
            </a:pPr>
            <a:r>
              <a:rPr lang="en-US" b="1" dirty="0"/>
              <a:t>Connective tissues</a:t>
            </a:r>
            <a:r>
              <a:rPr lang="en-US" dirty="0"/>
              <a:t>:</a:t>
            </a:r>
          </a:p>
          <a:p>
            <a:r>
              <a:rPr lang="en-US" dirty="0"/>
              <a:t>Are made up of living cells embedded in a nonliving </a:t>
            </a:r>
            <a:r>
              <a:rPr lang="en-US" b="1" dirty="0"/>
              <a:t>matrix</a:t>
            </a:r>
            <a:r>
              <a:rPr lang="en-US" dirty="0"/>
              <a:t>, itself made up of protein fibers and ground substance</a:t>
            </a:r>
          </a:p>
          <a:p>
            <a:pPr lvl="1"/>
            <a:r>
              <a:rPr lang="en-US" b="1" dirty="0"/>
              <a:t>Ground substance</a:t>
            </a:r>
            <a:r>
              <a:rPr lang="en-US" dirty="0"/>
              <a:t> is a gel-like fluid composed of water and large inorganic molecules such as polysaccharides.</a:t>
            </a:r>
          </a:p>
          <a:p>
            <a:pPr lvl="1"/>
            <a:r>
              <a:rPr lang="en-US" dirty="0"/>
              <a:t>The protein fibers give the tissue its density, with tissues having more fibers being more dense.</a:t>
            </a:r>
          </a:p>
          <a:p>
            <a:r>
              <a:rPr lang="en-US" b="1" dirty="0"/>
              <a:t>Fibroblasts</a:t>
            </a:r>
            <a:r>
              <a:rPr lang="en-US" dirty="0"/>
              <a:t> </a:t>
            </a:r>
          </a:p>
          <a:p>
            <a:pPr lvl="1"/>
            <a:r>
              <a:rPr lang="en-US" dirty="0"/>
              <a:t>Are the principal cells of connective tissues</a:t>
            </a:r>
          </a:p>
          <a:p>
            <a:pPr lvl="1"/>
            <a:r>
              <a:rPr lang="en-US" dirty="0"/>
              <a:t>Make the protein fibers in connective tissues</a:t>
            </a:r>
          </a:p>
          <a:p>
            <a:pPr lvl="1"/>
            <a:r>
              <a:rPr lang="en-US" dirty="0"/>
              <a:t>Are motile, able to carry out mitosis, and can make the matrix components</a:t>
            </a:r>
          </a:p>
          <a:p>
            <a:r>
              <a:rPr lang="en-US" dirty="0"/>
              <a:t>Sometimes contain specialized cells such as macrophages, lymphocytes, and leukocytes</a:t>
            </a:r>
          </a:p>
        </p:txBody>
      </p:sp>
    </p:spTree>
    <p:extLst>
      <p:ext uri="{BB962C8B-B14F-4D97-AF65-F5344CB8AC3E}">
        <p14:creationId xmlns:p14="http://schemas.microsoft.com/office/powerpoint/2010/main" val="3198333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07B57-945E-2172-8501-7AA861458E5D}"/>
              </a:ext>
            </a:extLst>
          </p:cNvPr>
          <p:cNvSpPr>
            <a:spLocks noGrp="1"/>
          </p:cNvSpPr>
          <p:nvPr>
            <p:ph type="title"/>
          </p:nvPr>
        </p:nvSpPr>
        <p:spPr/>
        <p:txBody>
          <a:bodyPr/>
          <a:lstStyle/>
          <a:p>
            <a:r>
              <a:rPr lang="en-US" dirty="0"/>
              <a:t>Connective Tissues</a:t>
            </a:r>
            <a:r>
              <a:rPr lang="en-US" sz="1400" baseline="-25000" dirty="0"/>
              <a:t>2</a:t>
            </a:r>
            <a:endParaRPr lang="en-US" dirty="0"/>
          </a:p>
        </p:txBody>
      </p:sp>
      <p:sp>
        <p:nvSpPr>
          <p:cNvPr id="3" name="Content Placeholder 2">
            <a:extLst>
              <a:ext uri="{FF2B5EF4-FFF2-40B4-BE49-F238E27FC236}">
                <a16:creationId xmlns:a16="http://schemas.microsoft.com/office/drawing/2014/main" id="{FA2D03B7-3517-C1D8-D837-BC7C4F96BE56}"/>
              </a:ext>
            </a:extLst>
          </p:cNvPr>
          <p:cNvSpPr>
            <a:spLocks noGrp="1"/>
          </p:cNvSpPr>
          <p:nvPr>
            <p:ph idx="1"/>
          </p:nvPr>
        </p:nvSpPr>
        <p:spPr>
          <a:xfrm>
            <a:off x="457200" y="990600"/>
            <a:ext cx="8229600" cy="5227320"/>
          </a:xfrm>
        </p:spPr>
        <p:txBody>
          <a:bodyPr>
            <a:normAutofit/>
          </a:bodyPr>
          <a:lstStyle/>
          <a:p>
            <a:pPr marL="0" indent="0">
              <a:buNone/>
            </a:pPr>
            <a:r>
              <a:rPr lang="en-US" dirty="0"/>
              <a:t>The protein fibers found in connective tissues are one of 3 types:</a:t>
            </a:r>
          </a:p>
          <a:p>
            <a:r>
              <a:rPr lang="en-US" dirty="0"/>
              <a:t>Collagen fibers provide strength, preventing tearing or separation from surrounding tissue.</a:t>
            </a:r>
          </a:p>
          <a:p>
            <a:r>
              <a:rPr lang="en-US" dirty="0"/>
              <a:t>Elastic fibers made of elastin provide flexibility to the tissues, with the ability to stretch to 1.5X their lengths and return to their original size and shape.</a:t>
            </a:r>
          </a:p>
          <a:p>
            <a:r>
              <a:rPr lang="en-US" dirty="0"/>
              <a:t>Reticular fibers each consist of thin strands of collagen that form a network of fibers to support the tissue and other organs to which they are connected.</a:t>
            </a:r>
          </a:p>
        </p:txBody>
      </p:sp>
    </p:spTree>
    <p:extLst>
      <p:ext uri="{BB962C8B-B14F-4D97-AF65-F5344CB8AC3E}">
        <p14:creationId xmlns:p14="http://schemas.microsoft.com/office/powerpoint/2010/main" val="1548669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505301"/>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different types of epithelial tissues.</a:t>
            </a:r>
          </a:p>
          <a:p>
            <a:pPr marL="457200" indent="-457200">
              <a:buFont typeface="Arial" panose="020B0604020202020204" pitchFamily="34" charset="0"/>
              <a:buChar char="•"/>
              <a:tabLst>
                <a:tab pos="457200" algn="l"/>
              </a:tabLst>
            </a:pPr>
            <a:r>
              <a:rPr lang="en-US" b="1" dirty="0"/>
              <a:t>Describe</a:t>
            </a:r>
            <a:r>
              <a:rPr lang="en-US" dirty="0"/>
              <a:t> nervous tissue.</a:t>
            </a:r>
          </a:p>
          <a:p>
            <a:pPr marL="457200" indent="-457200">
              <a:buFont typeface="Arial" panose="020B0604020202020204" pitchFamily="34" charset="0"/>
              <a:buChar char="•"/>
              <a:tabLst>
                <a:tab pos="457200" algn="l"/>
              </a:tabLst>
            </a:pPr>
            <a:r>
              <a:rPr lang="en-US" b="1" dirty="0"/>
              <a:t>Describe</a:t>
            </a:r>
            <a:r>
              <a:rPr lang="en-US" dirty="0"/>
              <a:t> three types of muscle tissues.</a:t>
            </a:r>
          </a:p>
          <a:p>
            <a:pPr marL="457200" indent="-457200">
              <a:buFont typeface="Arial" panose="020B0604020202020204" pitchFamily="34" charset="0"/>
              <a:buChar char="•"/>
              <a:tabLst>
                <a:tab pos="457200" algn="l"/>
              </a:tabLst>
            </a:pPr>
            <a:r>
              <a:rPr lang="en-US" b="1" dirty="0"/>
              <a:t>Discuss</a:t>
            </a:r>
            <a:r>
              <a:rPr lang="en-US" dirty="0"/>
              <a:t> the different types of connective tissues in animals.</a:t>
            </a: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2: Comparison of Connective Tissues</a:t>
            </a:r>
            <a:r>
              <a:rPr lang="en-US" sz="1400" baseline="-25000" dirty="0"/>
              <a:t>1</a:t>
            </a:r>
            <a:endParaRPr lang="en-US" dirty="0"/>
          </a:p>
        </p:txBody>
      </p:sp>
      <p:graphicFrame>
        <p:nvGraphicFramePr>
          <p:cNvPr id="4" name="Content Placeholder 3" descr="Table 2: Comparison of connective tissues. Loose/areolar tissue is made of fibroblasts, macrophages, some lymphocytes, and some neutrophils. It has few collagen, elastic, and reticular fibers and can be found around blood vessels and anchors the epithelia.&#10;&#10;Dense, fibrous connective tissue is made of fibroblasts and macrophages and mostly collagen fibers. When irregular it is found in the skin, the regular is found in tendons and ligaments.&#10;&#10;Cartilage is made of chondrocytes and chondroblasts. Hyaline cartilage has few collagen fibers while fibrocartilage has a large amount of collagen. It can be found in shark skeletons, fetal bones, human ears, and intervertebral discs.">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1419566726"/>
              </p:ext>
            </p:extLst>
          </p:nvPr>
        </p:nvGraphicFramePr>
        <p:xfrm>
          <a:off x="457201" y="1113845"/>
          <a:ext cx="8229599" cy="4798776"/>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1522627793"/>
                    </a:ext>
                  </a:extLst>
                </a:gridCol>
                <a:gridCol w="2057400">
                  <a:extLst>
                    <a:ext uri="{9D8B030D-6E8A-4147-A177-3AD203B41FA5}">
                      <a16:colId xmlns:a16="http://schemas.microsoft.com/office/drawing/2014/main" val="4293862904"/>
                    </a:ext>
                  </a:extLst>
                </a:gridCol>
                <a:gridCol w="2209800">
                  <a:extLst>
                    <a:ext uri="{9D8B030D-6E8A-4147-A177-3AD203B41FA5}">
                      <a16:colId xmlns:a16="http://schemas.microsoft.com/office/drawing/2014/main" val="1570581887"/>
                    </a:ext>
                  </a:extLst>
                </a:gridCol>
                <a:gridCol w="2286000">
                  <a:extLst>
                    <a:ext uri="{9D8B030D-6E8A-4147-A177-3AD203B41FA5}">
                      <a16:colId xmlns:a16="http://schemas.microsoft.com/office/drawing/2014/main" val="3632360911"/>
                    </a:ext>
                  </a:extLst>
                </a:gridCol>
              </a:tblGrid>
              <a:tr h="562056">
                <a:tc>
                  <a:txBody>
                    <a:bodyPr/>
                    <a:lstStyle/>
                    <a:p>
                      <a:pPr algn="l"/>
                      <a:r>
                        <a:rPr lang="en-IN" sz="2000" b="0" dirty="0">
                          <a:solidFill>
                            <a:schemeClr val="bg1"/>
                          </a:solidFill>
                          <a:effectLst/>
                          <a:latin typeface="+mn-lt"/>
                        </a:rPr>
                        <a:t>Tissue</a:t>
                      </a:r>
                    </a:p>
                  </a:txBody>
                  <a:tcPr anchor="ctr"/>
                </a:tc>
                <a:tc>
                  <a:txBody>
                    <a:bodyPr/>
                    <a:lstStyle/>
                    <a:p>
                      <a:pPr algn="l"/>
                      <a:r>
                        <a:rPr lang="en-IN" sz="2000" b="0" dirty="0">
                          <a:solidFill>
                            <a:schemeClr val="bg1"/>
                          </a:solidFill>
                          <a:effectLst/>
                          <a:latin typeface="+mn-lt"/>
                        </a:rPr>
                        <a:t>Cells</a:t>
                      </a:r>
                    </a:p>
                  </a:txBody>
                  <a:tcPr anchor="ctr"/>
                </a:tc>
                <a:tc>
                  <a:txBody>
                    <a:bodyPr/>
                    <a:lstStyle/>
                    <a:p>
                      <a:pPr algn="l"/>
                      <a:r>
                        <a:rPr lang="en-IN" sz="2000" b="0" dirty="0">
                          <a:solidFill>
                            <a:schemeClr val="bg1"/>
                          </a:solidFill>
                          <a:effectLst/>
                          <a:latin typeface="+mn-lt"/>
                        </a:rPr>
                        <a:t>Fibers</a:t>
                      </a:r>
                    </a:p>
                  </a:txBody>
                  <a:tcPr anchor="ctr"/>
                </a:tc>
                <a:tc>
                  <a:txBody>
                    <a:bodyPr/>
                    <a:lstStyle/>
                    <a:p>
                      <a:pPr algn="l"/>
                      <a:r>
                        <a:rPr lang="en-IN" sz="2000" b="0" dirty="0">
                          <a:solidFill>
                            <a:schemeClr val="bg1"/>
                          </a:solidFill>
                          <a:effectLst/>
                          <a:latin typeface="+mn-lt"/>
                        </a:rPr>
                        <a:t>Location</a:t>
                      </a:r>
                    </a:p>
                  </a:txBody>
                  <a:tcPr anchor="ctr"/>
                </a:tc>
                <a:extLst>
                  <a:ext uri="{0D108BD9-81ED-4DB2-BD59-A6C34878D82A}">
                    <a16:rowId xmlns:a16="http://schemas.microsoft.com/office/drawing/2014/main" val="1420373151"/>
                  </a:ext>
                </a:extLst>
              </a:tr>
              <a:tr h="1593561">
                <a:tc>
                  <a:txBody>
                    <a:bodyPr/>
                    <a:lstStyle/>
                    <a:p>
                      <a:r>
                        <a:rPr lang="en-US" sz="2000" b="0" i="0" u="none" strike="noStrike" kern="1200" dirty="0">
                          <a:solidFill>
                            <a:srgbClr val="1F497D"/>
                          </a:solidFill>
                          <a:effectLst/>
                          <a:latin typeface="+mn-lt"/>
                          <a:ea typeface="+mn-ea"/>
                          <a:cs typeface="+mn-cs"/>
                        </a:rPr>
                        <a:t>loose/areolar</a:t>
                      </a:r>
                      <a:endParaRPr lang="en-IN" sz="2000" b="0" dirty="0">
                        <a:solidFill>
                          <a:srgbClr val="1F497D"/>
                        </a:solidFill>
                        <a:effectLst/>
                        <a:latin typeface="+mn-lt"/>
                      </a:endParaRPr>
                    </a:p>
                  </a:txBody>
                  <a:tcPr anchor="ctr"/>
                </a:tc>
                <a:tc>
                  <a:txBody>
                    <a:bodyPr/>
                    <a:lstStyle/>
                    <a:p>
                      <a:r>
                        <a:rPr lang="en-IN" sz="2000" b="0" dirty="0">
                          <a:solidFill>
                            <a:srgbClr val="1F497D"/>
                          </a:solidFill>
                          <a:effectLst/>
                          <a:latin typeface="+mn-lt"/>
                        </a:rPr>
                        <a:t>fibroblasts, macrophages, some lymphocytes, some neutrophils</a:t>
                      </a:r>
                    </a:p>
                  </a:txBody>
                  <a:tcPr anchor="ctr"/>
                </a:tc>
                <a:tc>
                  <a:txBody>
                    <a:bodyPr/>
                    <a:lstStyle/>
                    <a:p>
                      <a:r>
                        <a:rPr lang="en-US" sz="2000" b="0" i="0" u="none" strike="noStrike" kern="1200" dirty="0">
                          <a:solidFill>
                            <a:srgbClr val="1F497D"/>
                          </a:solidFill>
                          <a:effectLst/>
                          <a:latin typeface="+mn-lt"/>
                          <a:ea typeface="+mn-ea"/>
                          <a:cs typeface="+mn-cs"/>
                        </a:rPr>
                        <a:t>few: collagen, elastic, reticular</a:t>
                      </a:r>
                      <a:endParaRPr lang="en-IN" sz="2000" b="0" dirty="0">
                        <a:solidFill>
                          <a:srgbClr val="1F497D"/>
                        </a:solidFill>
                        <a:effectLst/>
                        <a:latin typeface="+mn-lt"/>
                      </a:endParaRPr>
                    </a:p>
                  </a:txBody>
                  <a:tcPr anchor="ctr"/>
                </a:tc>
                <a:tc>
                  <a:txBody>
                    <a:bodyPr/>
                    <a:lstStyle/>
                    <a:p>
                      <a:r>
                        <a:rPr lang="en-US" sz="2000" b="0" i="0" u="none" strike="noStrike" kern="1200" dirty="0">
                          <a:solidFill>
                            <a:srgbClr val="1F497D"/>
                          </a:solidFill>
                          <a:effectLst/>
                          <a:latin typeface="+mn-lt"/>
                          <a:ea typeface="+mn-ea"/>
                          <a:cs typeface="+mn-cs"/>
                        </a:rPr>
                        <a:t>around blood vessels; anchors epithelia</a:t>
                      </a:r>
                      <a:endParaRPr lang="en-IN" sz="2000" b="0" dirty="0">
                        <a:solidFill>
                          <a:srgbClr val="1F497D"/>
                        </a:solidFill>
                        <a:effectLst/>
                        <a:latin typeface="+mn-lt"/>
                      </a:endParaRPr>
                    </a:p>
                  </a:txBody>
                  <a:tcPr anchor="ctr"/>
                </a:tc>
                <a:extLst>
                  <a:ext uri="{0D108BD9-81ED-4DB2-BD59-A6C34878D82A}">
                    <a16:rowId xmlns:a16="http://schemas.microsoft.com/office/drawing/2014/main" val="3412931234"/>
                  </a:ext>
                </a:extLst>
              </a:tr>
              <a:tr h="838716">
                <a:tc>
                  <a:txBody>
                    <a:bodyPr/>
                    <a:lstStyle/>
                    <a:p>
                      <a:r>
                        <a:rPr lang="en-US" sz="2000" b="0" i="0" u="none" strike="noStrike" kern="1200" dirty="0">
                          <a:solidFill>
                            <a:srgbClr val="1F497D"/>
                          </a:solidFill>
                          <a:effectLst/>
                          <a:latin typeface="+mn-lt"/>
                          <a:ea typeface="+mn-ea"/>
                          <a:cs typeface="+mn-cs"/>
                        </a:rPr>
                        <a:t>dense, fibrous connective tissue</a:t>
                      </a:r>
                      <a:endParaRPr lang="en-IN" sz="2000" b="0" dirty="0">
                        <a:solidFill>
                          <a:srgbClr val="1F497D"/>
                        </a:solidFill>
                        <a:effectLst/>
                        <a:latin typeface="+mn-lt"/>
                      </a:endParaRPr>
                    </a:p>
                  </a:txBody>
                  <a:tcPr anchor="ctr"/>
                </a:tc>
                <a:tc>
                  <a:txBody>
                    <a:bodyPr/>
                    <a:lstStyle/>
                    <a:p>
                      <a:r>
                        <a:rPr lang="en-US" sz="2000" b="0" i="0" u="none" strike="noStrike" kern="1200" dirty="0">
                          <a:solidFill>
                            <a:srgbClr val="1F497D"/>
                          </a:solidFill>
                          <a:effectLst/>
                          <a:latin typeface="+mn-lt"/>
                          <a:ea typeface="+mn-ea"/>
                          <a:cs typeface="+mn-cs"/>
                        </a:rPr>
                        <a:t>fibroblasts, macrophages</a:t>
                      </a:r>
                      <a:endParaRPr lang="en-IN" sz="2000" b="0" dirty="0">
                        <a:solidFill>
                          <a:srgbClr val="1F497D"/>
                        </a:solidFill>
                        <a:effectLst/>
                        <a:latin typeface="+mn-lt"/>
                      </a:endParaRPr>
                    </a:p>
                  </a:txBody>
                  <a:tcPr anchor="ctr"/>
                </a:tc>
                <a:tc>
                  <a:txBody>
                    <a:bodyPr/>
                    <a:lstStyle/>
                    <a:p>
                      <a:r>
                        <a:rPr lang="en-US" sz="2000" b="0" i="0" u="none" strike="noStrike" kern="1200" dirty="0">
                          <a:solidFill>
                            <a:srgbClr val="1F497D"/>
                          </a:solidFill>
                          <a:effectLst/>
                          <a:latin typeface="+mn-lt"/>
                          <a:ea typeface="+mn-ea"/>
                          <a:cs typeface="+mn-cs"/>
                        </a:rPr>
                        <a:t>mostly collagen</a:t>
                      </a:r>
                      <a:endParaRPr lang="en-IN" sz="2000" b="0" dirty="0">
                        <a:solidFill>
                          <a:srgbClr val="1F497D"/>
                        </a:solidFill>
                        <a:effectLst/>
                        <a:latin typeface="+mn-lt"/>
                      </a:endParaRPr>
                    </a:p>
                  </a:txBody>
                  <a:tcPr anchor="ctr"/>
                </a:tc>
                <a:tc>
                  <a:txBody>
                    <a:bodyPr/>
                    <a:lstStyle/>
                    <a:p>
                      <a:r>
                        <a:rPr lang="en-US" sz="2000" b="0" i="0" u="none" strike="noStrike" kern="1200" dirty="0">
                          <a:solidFill>
                            <a:srgbClr val="1F497D"/>
                          </a:solidFill>
                          <a:effectLst/>
                          <a:latin typeface="+mn-lt"/>
                          <a:ea typeface="+mn-ea"/>
                          <a:cs typeface="+mn-cs"/>
                        </a:rPr>
                        <a:t>irregular: skin;</a:t>
                      </a:r>
                      <a:br>
                        <a:rPr lang="en-US" sz="2000" dirty="0">
                          <a:solidFill>
                            <a:srgbClr val="1F497D"/>
                          </a:solidFill>
                        </a:rPr>
                      </a:br>
                      <a:r>
                        <a:rPr lang="en-US" sz="2000" b="0" i="0" u="none" strike="noStrike" kern="1200" dirty="0">
                          <a:solidFill>
                            <a:srgbClr val="1F497D"/>
                          </a:solidFill>
                          <a:effectLst/>
                          <a:latin typeface="+mn-lt"/>
                          <a:ea typeface="+mn-ea"/>
                          <a:cs typeface="+mn-cs"/>
                        </a:rPr>
                        <a:t>regular: tendons, ligaments</a:t>
                      </a:r>
                      <a:endParaRPr lang="en-IN" sz="2000" b="0" dirty="0">
                        <a:solidFill>
                          <a:srgbClr val="1F497D"/>
                        </a:solidFill>
                        <a:effectLst/>
                        <a:latin typeface="+mn-lt"/>
                      </a:endParaRPr>
                    </a:p>
                  </a:txBody>
                  <a:tcPr anchor="ctr"/>
                </a:tc>
                <a:extLst>
                  <a:ext uri="{0D108BD9-81ED-4DB2-BD59-A6C34878D82A}">
                    <a16:rowId xmlns:a16="http://schemas.microsoft.com/office/drawing/2014/main" val="1548708678"/>
                  </a:ext>
                </a:extLst>
              </a:tr>
              <a:tr h="562056">
                <a:tc>
                  <a:txBody>
                    <a:bodyPr/>
                    <a:lstStyle/>
                    <a:p>
                      <a:r>
                        <a:rPr lang="en-US" sz="2000" b="0" i="0" u="none" strike="noStrike" kern="1200" dirty="0">
                          <a:solidFill>
                            <a:srgbClr val="1F497D"/>
                          </a:solidFill>
                          <a:effectLst/>
                          <a:latin typeface="+mn-lt"/>
                          <a:ea typeface="+mn-ea"/>
                          <a:cs typeface="+mn-cs"/>
                        </a:rPr>
                        <a:t>cartilage</a:t>
                      </a:r>
                      <a:endParaRPr lang="en-IN" sz="2000" b="0" dirty="0">
                        <a:solidFill>
                          <a:srgbClr val="1F497D"/>
                        </a:solidFill>
                        <a:effectLst/>
                        <a:latin typeface="+mn-lt"/>
                      </a:endParaRPr>
                    </a:p>
                  </a:txBody>
                  <a:tcPr anchor="ctr"/>
                </a:tc>
                <a:tc>
                  <a:txBody>
                    <a:bodyPr/>
                    <a:lstStyle/>
                    <a:p>
                      <a:r>
                        <a:rPr lang="en-US" sz="2000" b="0" i="0" u="none" strike="noStrike" kern="1200" dirty="0">
                          <a:solidFill>
                            <a:srgbClr val="1F497D"/>
                          </a:solidFill>
                          <a:effectLst/>
                          <a:latin typeface="+mn-lt"/>
                          <a:ea typeface="+mn-ea"/>
                          <a:cs typeface="+mn-cs"/>
                        </a:rPr>
                        <a:t>chondrocytes, chondroblasts</a:t>
                      </a:r>
                      <a:endParaRPr lang="en-IN" sz="2000" b="0" dirty="0">
                        <a:solidFill>
                          <a:srgbClr val="1F497D"/>
                        </a:solidFill>
                        <a:effectLst/>
                        <a:latin typeface="+mn-lt"/>
                      </a:endParaRPr>
                    </a:p>
                  </a:txBody>
                  <a:tcPr anchor="ctr"/>
                </a:tc>
                <a:tc>
                  <a:txBody>
                    <a:bodyPr/>
                    <a:lstStyle/>
                    <a:p>
                      <a:r>
                        <a:rPr lang="en-US" sz="2000" b="0" i="0" u="none" strike="noStrike" kern="1200" dirty="0">
                          <a:solidFill>
                            <a:srgbClr val="1F497D"/>
                          </a:solidFill>
                          <a:effectLst/>
                          <a:latin typeface="+mn-lt"/>
                          <a:ea typeface="+mn-ea"/>
                          <a:cs typeface="+mn-cs"/>
                        </a:rPr>
                        <a:t>few collagen: hyaline;</a:t>
                      </a:r>
                      <a:br>
                        <a:rPr lang="en-US" sz="2000" dirty="0">
                          <a:solidFill>
                            <a:srgbClr val="1F497D"/>
                          </a:solidFill>
                        </a:rPr>
                      </a:br>
                      <a:r>
                        <a:rPr lang="en-US" sz="2000" b="0" i="0" u="none" strike="noStrike" kern="1200" dirty="0">
                          <a:solidFill>
                            <a:srgbClr val="1F497D"/>
                          </a:solidFill>
                          <a:effectLst/>
                          <a:latin typeface="+mn-lt"/>
                          <a:ea typeface="+mn-ea"/>
                          <a:cs typeface="+mn-cs"/>
                        </a:rPr>
                        <a:t>large amount of collagen: fibrocartilage</a:t>
                      </a:r>
                      <a:endParaRPr lang="en-IN" sz="2000" b="0" dirty="0">
                        <a:solidFill>
                          <a:srgbClr val="1F497D"/>
                        </a:solidFill>
                        <a:effectLst/>
                        <a:latin typeface="+mn-lt"/>
                      </a:endParaRPr>
                    </a:p>
                  </a:txBody>
                  <a:tcPr anchor="ctr"/>
                </a:tc>
                <a:tc>
                  <a:txBody>
                    <a:bodyPr/>
                    <a:lstStyle/>
                    <a:p>
                      <a:r>
                        <a:rPr lang="en-US" sz="2000" b="0" i="0" u="none" strike="noStrike" kern="1200" dirty="0">
                          <a:solidFill>
                            <a:srgbClr val="1F497D"/>
                          </a:solidFill>
                          <a:effectLst/>
                          <a:latin typeface="+mn-lt"/>
                          <a:ea typeface="+mn-ea"/>
                          <a:cs typeface="+mn-cs"/>
                        </a:rPr>
                        <a:t>shark skeleton, fetal bones, human ears, intervertebral discs</a:t>
                      </a:r>
                      <a:endParaRPr lang="en-IN" sz="2000" b="0" dirty="0">
                        <a:solidFill>
                          <a:srgbClr val="1F497D"/>
                        </a:solidFill>
                        <a:effectLst/>
                        <a:latin typeface="+mn-lt"/>
                      </a:endParaRPr>
                    </a:p>
                  </a:txBody>
                  <a:tcPr anchor="ctr"/>
                </a:tc>
                <a:extLst>
                  <a:ext uri="{0D108BD9-81ED-4DB2-BD59-A6C34878D82A}">
                    <a16:rowId xmlns:a16="http://schemas.microsoft.com/office/drawing/2014/main" val="2157668464"/>
                  </a:ext>
                </a:extLst>
              </a:tr>
            </a:tbl>
          </a:graphicData>
        </a:graphic>
      </p:graphicFrame>
    </p:spTree>
    <p:extLst>
      <p:ext uri="{BB962C8B-B14F-4D97-AF65-F5344CB8AC3E}">
        <p14:creationId xmlns:p14="http://schemas.microsoft.com/office/powerpoint/2010/main" val="2348577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2: Comparison of Connective Tissues</a:t>
            </a:r>
            <a:r>
              <a:rPr lang="en-US" sz="1400" baseline="-25000" dirty="0"/>
              <a:t>2</a:t>
            </a:r>
            <a:endParaRPr lang="en-US" dirty="0"/>
          </a:p>
        </p:txBody>
      </p:sp>
      <p:graphicFrame>
        <p:nvGraphicFramePr>
          <p:cNvPr id="4" name="Content Placeholder 3" descr="Bone tissue is comprised of osteoblasts, osteocytes, and osteoclasts. Some have collagen and elastic fibers. It is located in vertebrate skeletons.&#10;&#10;Adipose tissue is made of adipocytes with few fibers. It is found in adipose or fat.&#10;&#10;Blood is comprised of red blood cells and white blood cells and are found in the blood.">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4203697085"/>
              </p:ext>
            </p:extLst>
          </p:nvPr>
        </p:nvGraphicFramePr>
        <p:xfrm>
          <a:off x="457201" y="1113845"/>
          <a:ext cx="8229599" cy="283099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1522627793"/>
                    </a:ext>
                  </a:extLst>
                </a:gridCol>
                <a:gridCol w="2362200">
                  <a:extLst>
                    <a:ext uri="{9D8B030D-6E8A-4147-A177-3AD203B41FA5}">
                      <a16:colId xmlns:a16="http://schemas.microsoft.com/office/drawing/2014/main" val="4293862904"/>
                    </a:ext>
                  </a:extLst>
                </a:gridCol>
                <a:gridCol w="1885207">
                  <a:extLst>
                    <a:ext uri="{9D8B030D-6E8A-4147-A177-3AD203B41FA5}">
                      <a16:colId xmlns:a16="http://schemas.microsoft.com/office/drawing/2014/main" val="1570581887"/>
                    </a:ext>
                  </a:extLst>
                </a:gridCol>
                <a:gridCol w="2458192">
                  <a:extLst>
                    <a:ext uri="{9D8B030D-6E8A-4147-A177-3AD203B41FA5}">
                      <a16:colId xmlns:a16="http://schemas.microsoft.com/office/drawing/2014/main" val="3632360911"/>
                    </a:ext>
                  </a:extLst>
                </a:gridCol>
              </a:tblGrid>
              <a:tr h="562056">
                <a:tc>
                  <a:txBody>
                    <a:bodyPr/>
                    <a:lstStyle/>
                    <a:p>
                      <a:pPr algn="l"/>
                      <a:r>
                        <a:rPr lang="en-IN" sz="2000" b="0" dirty="0">
                          <a:solidFill>
                            <a:schemeClr val="bg1"/>
                          </a:solidFill>
                          <a:effectLst/>
                          <a:latin typeface="+mn-lt"/>
                        </a:rPr>
                        <a:t>Tissue</a:t>
                      </a:r>
                    </a:p>
                  </a:txBody>
                  <a:tcPr anchor="ctr"/>
                </a:tc>
                <a:tc>
                  <a:txBody>
                    <a:bodyPr/>
                    <a:lstStyle/>
                    <a:p>
                      <a:pPr algn="l"/>
                      <a:r>
                        <a:rPr lang="en-IN" sz="2000" b="0" dirty="0">
                          <a:solidFill>
                            <a:schemeClr val="bg1"/>
                          </a:solidFill>
                          <a:effectLst/>
                          <a:latin typeface="+mn-lt"/>
                        </a:rPr>
                        <a:t>Cells</a:t>
                      </a:r>
                    </a:p>
                  </a:txBody>
                  <a:tcPr anchor="ctr"/>
                </a:tc>
                <a:tc>
                  <a:txBody>
                    <a:bodyPr/>
                    <a:lstStyle/>
                    <a:p>
                      <a:pPr algn="l"/>
                      <a:r>
                        <a:rPr lang="en-IN" sz="2000" b="0" dirty="0">
                          <a:solidFill>
                            <a:schemeClr val="bg1"/>
                          </a:solidFill>
                          <a:effectLst/>
                          <a:latin typeface="+mn-lt"/>
                        </a:rPr>
                        <a:t>Fibers</a:t>
                      </a:r>
                    </a:p>
                  </a:txBody>
                  <a:tcPr anchor="ctr"/>
                </a:tc>
                <a:tc>
                  <a:txBody>
                    <a:bodyPr/>
                    <a:lstStyle/>
                    <a:p>
                      <a:pPr algn="l"/>
                      <a:r>
                        <a:rPr lang="en-IN" sz="2000" b="0" dirty="0">
                          <a:solidFill>
                            <a:schemeClr val="bg1"/>
                          </a:solidFill>
                          <a:effectLst/>
                          <a:latin typeface="+mn-lt"/>
                        </a:rPr>
                        <a:t>Location</a:t>
                      </a:r>
                    </a:p>
                  </a:txBody>
                  <a:tcPr anchor="ctr"/>
                </a:tc>
                <a:extLst>
                  <a:ext uri="{0D108BD9-81ED-4DB2-BD59-A6C34878D82A}">
                    <a16:rowId xmlns:a16="http://schemas.microsoft.com/office/drawing/2014/main" val="1420373151"/>
                  </a:ext>
                </a:extLst>
              </a:tr>
              <a:tr h="562056">
                <a:tc>
                  <a:txBody>
                    <a:bodyPr/>
                    <a:lstStyle/>
                    <a:p>
                      <a:r>
                        <a:rPr lang="en-US" sz="2000" b="0" i="0" u="none" strike="noStrike" kern="1200" dirty="0">
                          <a:solidFill>
                            <a:srgbClr val="1F497D"/>
                          </a:solidFill>
                          <a:effectLst/>
                          <a:latin typeface="+mn-lt"/>
                          <a:ea typeface="+mn-ea"/>
                          <a:cs typeface="+mn-cs"/>
                        </a:rPr>
                        <a:t>bone</a:t>
                      </a:r>
                      <a:endParaRPr lang="en-IN" sz="2000" b="0" dirty="0">
                        <a:solidFill>
                          <a:srgbClr val="1F497D"/>
                        </a:solidFill>
                        <a:effectLst/>
                        <a:latin typeface="+mn-lt"/>
                      </a:endParaRPr>
                    </a:p>
                  </a:txBody>
                  <a:tcPr anchor="ctr"/>
                </a:tc>
                <a:tc>
                  <a:txBody>
                    <a:bodyPr/>
                    <a:lstStyle/>
                    <a:p>
                      <a:r>
                        <a:rPr lang="en-US" sz="2000" b="0" i="0" u="none" strike="noStrike" kern="1200" dirty="0">
                          <a:solidFill>
                            <a:srgbClr val="1F497D"/>
                          </a:solidFill>
                          <a:effectLst/>
                          <a:latin typeface="+mn-lt"/>
                          <a:ea typeface="+mn-ea"/>
                          <a:cs typeface="+mn-cs"/>
                        </a:rPr>
                        <a:t>osteoblasts, osteocytes, osteoclasts</a:t>
                      </a:r>
                      <a:endParaRPr lang="en-IN" sz="2000" b="0" dirty="0">
                        <a:solidFill>
                          <a:srgbClr val="1F497D"/>
                        </a:solidFill>
                        <a:effectLst/>
                        <a:latin typeface="+mn-lt"/>
                      </a:endParaRPr>
                    </a:p>
                  </a:txBody>
                  <a:tcPr anchor="ctr"/>
                </a:tc>
                <a:tc>
                  <a:txBody>
                    <a:bodyPr/>
                    <a:lstStyle/>
                    <a:p>
                      <a:r>
                        <a:rPr lang="en-US" sz="2000" b="0" i="0" u="none" strike="noStrike" kern="1200" dirty="0">
                          <a:solidFill>
                            <a:srgbClr val="1F497D"/>
                          </a:solidFill>
                          <a:effectLst/>
                          <a:latin typeface="+mn-lt"/>
                          <a:ea typeface="+mn-ea"/>
                          <a:cs typeface="+mn-cs"/>
                        </a:rPr>
                        <a:t>some: collagen, elastic</a:t>
                      </a:r>
                      <a:endParaRPr lang="en-IN" sz="2000" b="0" dirty="0">
                        <a:solidFill>
                          <a:srgbClr val="1F497D"/>
                        </a:solidFill>
                        <a:effectLst/>
                        <a:latin typeface="+mn-lt"/>
                      </a:endParaRPr>
                    </a:p>
                  </a:txBody>
                  <a:tcPr anchor="ctr"/>
                </a:tc>
                <a:tc>
                  <a:txBody>
                    <a:bodyPr/>
                    <a:lstStyle/>
                    <a:p>
                      <a:r>
                        <a:rPr lang="en-IN" sz="2000" b="0" dirty="0">
                          <a:solidFill>
                            <a:srgbClr val="1F497D"/>
                          </a:solidFill>
                          <a:effectLst/>
                          <a:latin typeface="+mn-lt"/>
                        </a:rPr>
                        <a:t>vertebrate skeletons</a:t>
                      </a:r>
                    </a:p>
                  </a:txBody>
                  <a:tcPr anchor="ctr"/>
                </a:tc>
                <a:extLst>
                  <a:ext uri="{0D108BD9-81ED-4DB2-BD59-A6C34878D82A}">
                    <a16:rowId xmlns:a16="http://schemas.microsoft.com/office/drawing/2014/main" val="236598913"/>
                  </a:ext>
                </a:extLst>
              </a:tr>
              <a:tr h="562056">
                <a:tc>
                  <a:txBody>
                    <a:bodyPr/>
                    <a:lstStyle/>
                    <a:p>
                      <a:r>
                        <a:rPr lang="en-IN" sz="2000" b="0" dirty="0">
                          <a:solidFill>
                            <a:srgbClr val="1F497D"/>
                          </a:solidFill>
                          <a:effectLst/>
                          <a:latin typeface="+mn-lt"/>
                        </a:rPr>
                        <a:t>adipose</a:t>
                      </a:r>
                    </a:p>
                  </a:txBody>
                  <a:tcPr anchor="ctr"/>
                </a:tc>
                <a:tc>
                  <a:txBody>
                    <a:bodyPr/>
                    <a:lstStyle/>
                    <a:p>
                      <a:r>
                        <a:rPr lang="en-US" sz="2000" b="0" i="0" u="none" strike="noStrike" kern="1200" dirty="0">
                          <a:solidFill>
                            <a:srgbClr val="1F497D"/>
                          </a:solidFill>
                          <a:effectLst/>
                          <a:latin typeface="+mn-lt"/>
                          <a:ea typeface="+mn-ea"/>
                          <a:cs typeface="+mn-cs"/>
                        </a:rPr>
                        <a:t>adipocytes</a:t>
                      </a:r>
                      <a:endParaRPr lang="en-IN" sz="2000" b="0" dirty="0">
                        <a:solidFill>
                          <a:srgbClr val="1F497D"/>
                        </a:solidFill>
                        <a:effectLst/>
                        <a:latin typeface="+mn-lt"/>
                      </a:endParaRPr>
                    </a:p>
                  </a:txBody>
                  <a:tcPr anchor="ctr"/>
                </a:tc>
                <a:tc>
                  <a:txBody>
                    <a:bodyPr/>
                    <a:lstStyle/>
                    <a:p>
                      <a:r>
                        <a:rPr lang="en-US" sz="2000" b="0" i="0" u="none" strike="noStrike" kern="1200" dirty="0">
                          <a:solidFill>
                            <a:srgbClr val="1F497D"/>
                          </a:solidFill>
                          <a:effectLst/>
                          <a:latin typeface="+mn-lt"/>
                          <a:ea typeface="+mn-ea"/>
                          <a:cs typeface="+mn-cs"/>
                        </a:rPr>
                        <a:t>few</a:t>
                      </a:r>
                      <a:endParaRPr lang="en-IN" sz="2000" b="0" dirty="0">
                        <a:solidFill>
                          <a:srgbClr val="1F497D"/>
                        </a:solidFill>
                        <a:effectLst/>
                        <a:latin typeface="+mn-lt"/>
                      </a:endParaRPr>
                    </a:p>
                  </a:txBody>
                  <a:tcPr anchor="ctr"/>
                </a:tc>
                <a:tc>
                  <a:txBody>
                    <a:bodyPr/>
                    <a:lstStyle/>
                    <a:p>
                      <a:r>
                        <a:rPr lang="en-IN" sz="2000" b="0" dirty="0">
                          <a:solidFill>
                            <a:srgbClr val="1F497D"/>
                          </a:solidFill>
                          <a:effectLst/>
                          <a:latin typeface="+mn-lt"/>
                        </a:rPr>
                        <a:t>adipose (fat)</a:t>
                      </a:r>
                    </a:p>
                  </a:txBody>
                  <a:tcPr anchor="ctr"/>
                </a:tc>
                <a:extLst>
                  <a:ext uri="{0D108BD9-81ED-4DB2-BD59-A6C34878D82A}">
                    <a16:rowId xmlns:a16="http://schemas.microsoft.com/office/drawing/2014/main" val="73747290"/>
                  </a:ext>
                </a:extLst>
              </a:tr>
              <a:tr h="562056">
                <a:tc>
                  <a:txBody>
                    <a:bodyPr/>
                    <a:lstStyle/>
                    <a:p>
                      <a:r>
                        <a:rPr lang="en-IN" sz="2000" b="0" dirty="0">
                          <a:solidFill>
                            <a:srgbClr val="1F497D"/>
                          </a:solidFill>
                          <a:effectLst/>
                          <a:latin typeface="+mn-lt"/>
                        </a:rPr>
                        <a:t>blood</a:t>
                      </a:r>
                    </a:p>
                  </a:txBody>
                  <a:tcPr anchor="ctr"/>
                </a:tc>
                <a:tc>
                  <a:txBody>
                    <a:bodyPr/>
                    <a:lstStyle/>
                    <a:p>
                      <a:r>
                        <a:rPr lang="en-US" sz="2000" b="0" i="0" u="none" strike="noStrike" kern="1200" dirty="0">
                          <a:solidFill>
                            <a:srgbClr val="1F497D"/>
                          </a:solidFill>
                          <a:effectLst/>
                          <a:latin typeface="+mn-lt"/>
                          <a:ea typeface="+mn-ea"/>
                          <a:cs typeface="+mn-cs"/>
                        </a:rPr>
                        <a:t>red blood cells, white blood cells</a:t>
                      </a:r>
                      <a:endParaRPr lang="en-IN" sz="2000" b="0" dirty="0">
                        <a:solidFill>
                          <a:srgbClr val="1F497D"/>
                        </a:solidFill>
                        <a:effectLst/>
                        <a:latin typeface="+mn-lt"/>
                      </a:endParaRPr>
                    </a:p>
                  </a:txBody>
                  <a:tcPr anchor="ctr"/>
                </a:tc>
                <a:tc>
                  <a:txBody>
                    <a:bodyPr/>
                    <a:lstStyle/>
                    <a:p>
                      <a:r>
                        <a:rPr lang="en-IN" sz="2000" b="0" dirty="0">
                          <a:solidFill>
                            <a:srgbClr val="1F497D"/>
                          </a:solidFill>
                          <a:effectLst/>
                          <a:latin typeface="+mn-lt"/>
                        </a:rPr>
                        <a:t>none</a:t>
                      </a:r>
                    </a:p>
                  </a:txBody>
                  <a:tcPr anchor="ctr"/>
                </a:tc>
                <a:tc>
                  <a:txBody>
                    <a:bodyPr/>
                    <a:lstStyle/>
                    <a:p>
                      <a:r>
                        <a:rPr lang="en-IN" sz="2000" b="0" dirty="0">
                          <a:solidFill>
                            <a:srgbClr val="1F497D"/>
                          </a:solidFill>
                          <a:effectLst/>
                          <a:latin typeface="+mn-lt"/>
                        </a:rPr>
                        <a:t>blood</a:t>
                      </a:r>
                    </a:p>
                  </a:txBody>
                  <a:tcPr anchor="ctr"/>
                </a:tc>
                <a:extLst>
                  <a:ext uri="{0D108BD9-81ED-4DB2-BD59-A6C34878D82A}">
                    <a16:rowId xmlns:a16="http://schemas.microsoft.com/office/drawing/2014/main" val="2159786893"/>
                  </a:ext>
                </a:extLst>
              </a:tr>
            </a:tbl>
          </a:graphicData>
        </a:graphic>
      </p:graphicFrame>
    </p:spTree>
    <p:extLst>
      <p:ext uri="{BB962C8B-B14F-4D97-AF65-F5344CB8AC3E}">
        <p14:creationId xmlns:p14="http://schemas.microsoft.com/office/powerpoint/2010/main" val="787583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4BF-6EAA-FFEC-D82F-8637723B7AC8}"/>
              </a:ext>
            </a:extLst>
          </p:cNvPr>
          <p:cNvSpPr>
            <a:spLocks noGrp="1"/>
          </p:cNvSpPr>
          <p:nvPr>
            <p:ph type="title"/>
          </p:nvPr>
        </p:nvSpPr>
        <p:spPr/>
        <p:txBody>
          <a:bodyPr/>
          <a:lstStyle/>
          <a:p>
            <a:r>
              <a:rPr lang="en-US" dirty="0"/>
              <a:t>Connective Tissue: Loose Connective Tissue</a:t>
            </a:r>
          </a:p>
        </p:txBody>
      </p:sp>
      <p:sp>
        <p:nvSpPr>
          <p:cNvPr id="3" name="Content Placeholder 2">
            <a:extLst>
              <a:ext uri="{FF2B5EF4-FFF2-40B4-BE49-F238E27FC236}">
                <a16:creationId xmlns:a16="http://schemas.microsoft.com/office/drawing/2014/main" id="{B84DE07A-3CE1-4D83-9E73-A37B1DA9927F}"/>
              </a:ext>
            </a:extLst>
          </p:cNvPr>
          <p:cNvSpPr>
            <a:spLocks noGrp="1"/>
          </p:cNvSpPr>
          <p:nvPr>
            <p:ph idx="1"/>
          </p:nvPr>
        </p:nvSpPr>
        <p:spPr>
          <a:xfrm>
            <a:off x="457200" y="1097280"/>
            <a:ext cx="8229600" cy="4754880"/>
          </a:xfrm>
        </p:spPr>
        <p:txBody>
          <a:bodyPr>
            <a:normAutofit fontScale="85000" lnSpcReduction="10000"/>
          </a:bodyPr>
          <a:lstStyle/>
          <a:p>
            <a:pPr marL="0" indent="0">
              <a:buNone/>
            </a:pPr>
            <a:r>
              <a:rPr lang="en-US" b="1" dirty="0"/>
              <a:t>Loose connective tissue </a:t>
            </a:r>
            <a:r>
              <a:rPr lang="en-US" dirty="0"/>
              <a:t>(also called areolar connective tissue):</a:t>
            </a:r>
          </a:p>
          <a:p>
            <a:r>
              <a:rPr lang="en-US" dirty="0"/>
              <a:t>Has a sampling of all connective tissue components</a:t>
            </a:r>
          </a:p>
          <a:p>
            <a:r>
              <a:rPr lang="en-US" dirty="0"/>
              <a:t>Includes some fibroblasts and macrophages</a:t>
            </a:r>
          </a:p>
          <a:p>
            <a:r>
              <a:rPr lang="en-US" dirty="0"/>
              <a:t>Has collagen fibers that are relatively wide and stain light pink</a:t>
            </a:r>
          </a:p>
          <a:p>
            <a:r>
              <a:rPr lang="en-US" dirty="0"/>
              <a:t>Has elastic fibers that are thick and stain dark blue or black</a:t>
            </a:r>
          </a:p>
          <a:p>
            <a:r>
              <a:rPr lang="en-US" dirty="0"/>
              <a:t>Has matrix between its cells</a:t>
            </a:r>
          </a:p>
          <a:p>
            <a:r>
              <a:rPr lang="en-US" dirty="0"/>
              <a:t>Has a loose consistency similar to a cotton ball that ha been pulled apart</a:t>
            </a:r>
          </a:p>
          <a:p>
            <a:r>
              <a:rPr lang="en-US" dirty="0"/>
              <a:t>Is found around every blood vessels to keep it in place</a:t>
            </a:r>
          </a:p>
          <a:p>
            <a:r>
              <a:rPr lang="en-US" dirty="0"/>
              <a:t>Is also found around and between most organs</a:t>
            </a:r>
          </a:p>
          <a:p>
            <a:r>
              <a:rPr lang="en-US" dirty="0"/>
              <a:t>Is tough, flexible, and comprises membranes</a:t>
            </a:r>
          </a:p>
        </p:txBody>
      </p:sp>
    </p:spTree>
    <p:extLst>
      <p:ext uri="{BB962C8B-B14F-4D97-AF65-F5344CB8AC3E}">
        <p14:creationId xmlns:p14="http://schemas.microsoft.com/office/powerpoint/2010/main" val="729154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6</a:t>
            </a:r>
            <a:endParaRPr lang="en-US" sz="3200" dirty="0">
              <a:solidFill>
                <a:schemeClr val="accent1"/>
              </a:solidFill>
            </a:endParaRPr>
          </a:p>
        </p:txBody>
      </p:sp>
      <p:sp>
        <p:nvSpPr>
          <p:cNvPr id="6" name="TextBox 5">
            <a:extLst>
              <a:ext uri="{FF2B5EF4-FFF2-40B4-BE49-F238E27FC236}">
                <a16:creationId xmlns:a16="http://schemas.microsoft.com/office/drawing/2014/main" id="{9FF98447-D22D-1818-C716-E4E3DF33C536}"/>
              </a:ext>
            </a:extLst>
          </p:cNvPr>
          <p:cNvSpPr txBox="1"/>
          <p:nvPr/>
        </p:nvSpPr>
        <p:spPr>
          <a:xfrm>
            <a:off x="2286000" y="5687290"/>
            <a:ext cx="4572000" cy="246221"/>
          </a:xfrm>
          <a:prstGeom prst="rect">
            <a:avLst/>
          </a:prstGeom>
          <a:noFill/>
        </p:spPr>
        <p:txBody>
          <a:bodyPr wrap="square">
            <a:spAutoFit/>
          </a:bodyPr>
          <a:lstStyle/>
          <a:p>
            <a:pPr algn="ctr"/>
            <a:r>
              <a:rPr lang="en-US" sz="1000" dirty="0"/>
              <a:t>OpenStax. "Loose connective tissue." </a:t>
            </a:r>
          </a:p>
        </p:txBody>
      </p:sp>
      <p:pic>
        <p:nvPicPr>
          <p:cNvPr id="5" name="Content Placeholder 4" descr="An illustration shows thick collagen fibers and thin elastin fibers loosely woven, with oval fibroblasts interspersed.">
            <a:extLst>
              <a:ext uri="{FF2B5EF4-FFF2-40B4-BE49-F238E27FC236}">
                <a16:creationId xmlns:a16="http://schemas.microsoft.com/office/drawing/2014/main" id="{5E85E187-B5EE-E7AF-6E0C-1FD60D11E19C}"/>
              </a:ext>
            </a:extLst>
          </p:cNvPr>
          <p:cNvPicPr>
            <a:picLocks noGrp="1" noChangeAspect="1"/>
          </p:cNvPicPr>
          <p:nvPr>
            <p:ph idx="1"/>
          </p:nvPr>
        </p:nvPicPr>
        <p:blipFill>
          <a:blip r:embed="rId3"/>
          <a:srcRect l="18518" t="3667" r="18518" b="3606"/>
          <a:stretch/>
        </p:blipFill>
        <p:spPr>
          <a:xfrm>
            <a:off x="1790700" y="1145284"/>
            <a:ext cx="5562600" cy="4551217"/>
          </a:xfrm>
        </p:spPr>
      </p:pic>
    </p:spTree>
    <p:extLst>
      <p:ext uri="{BB962C8B-B14F-4D97-AF65-F5344CB8AC3E}">
        <p14:creationId xmlns:p14="http://schemas.microsoft.com/office/powerpoint/2010/main" val="1243488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4BF-6EAA-FFEC-D82F-8637723B7AC8}"/>
              </a:ext>
            </a:extLst>
          </p:cNvPr>
          <p:cNvSpPr>
            <a:spLocks noGrp="1"/>
          </p:cNvSpPr>
          <p:nvPr>
            <p:ph type="title"/>
          </p:nvPr>
        </p:nvSpPr>
        <p:spPr/>
        <p:txBody>
          <a:bodyPr/>
          <a:lstStyle/>
          <a:p>
            <a:r>
              <a:rPr lang="en-US" dirty="0"/>
              <a:t>Connective Tissue: Fibrous Connective Tissue</a:t>
            </a:r>
          </a:p>
        </p:txBody>
      </p:sp>
      <p:sp>
        <p:nvSpPr>
          <p:cNvPr id="3" name="Content Placeholder 2">
            <a:extLst>
              <a:ext uri="{FF2B5EF4-FFF2-40B4-BE49-F238E27FC236}">
                <a16:creationId xmlns:a16="http://schemas.microsoft.com/office/drawing/2014/main" id="{B84DE07A-3CE1-4D83-9E73-A37B1DA9927F}"/>
              </a:ext>
            </a:extLst>
          </p:cNvPr>
          <p:cNvSpPr>
            <a:spLocks noGrp="1"/>
          </p:cNvSpPr>
          <p:nvPr>
            <p:ph idx="1"/>
          </p:nvPr>
        </p:nvSpPr>
        <p:spPr>
          <a:xfrm>
            <a:off x="457200" y="1097280"/>
            <a:ext cx="8229600" cy="4922520"/>
          </a:xfrm>
        </p:spPr>
        <p:txBody>
          <a:bodyPr>
            <a:normAutofit lnSpcReduction="10000"/>
          </a:bodyPr>
          <a:lstStyle/>
          <a:p>
            <a:pPr marL="0" indent="0">
              <a:buNone/>
            </a:pPr>
            <a:r>
              <a:rPr lang="en-US" b="1" dirty="0"/>
              <a:t>Fibrous connective tissue</a:t>
            </a:r>
            <a:r>
              <a:rPr lang="en-US" dirty="0"/>
              <a:t>:</a:t>
            </a:r>
          </a:p>
          <a:p>
            <a:r>
              <a:rPr lang="en-US" dirty="0"/>
              <a:t>Contains large amounts of collagen but only a few cells</a:t>
            </a:r>
          </a:p>
          <a:p>
            <a:r>
              <a:rPr lang="en-US" dirty="0"/>
              <a:t>Have fibers arranged either irregularly or regularly (with the strands lined up in parallel)</a:t>
            </a:r>
          </a:p>
          <a:p>
            <a:pPr lvl="1"/>
            <a:r>
              <a:rPr lang="en-US" dirty="0"/>
              <a:t>Irregularly arranged fibrous connective tissue is found in bodily areas where stress occurs from all directions, such as the dermis of the skin.</a:t>
            </a:r>
          </a:p>
          <a:p>
            <a:pPr lvl="1"/>
            <a:r>
              <a:rPr lang="en-US" dirty="0"/>
              <a:t>Regular fibrous connective tissue is found in:</a:t>
            </a:r>
          </a:p>
          <a:p>
            <a:pPr lvl="2"/>
            <a:r>
              <a:rPr lang="en-US" sz="2800" dirty="0"/>
              <a:t>Tendons (which connect muscles to bones)</a:t>
            </a:r>
          </a:p>
          <a:p>
            <a:pPr lvl="2"/>
            <a:r>
              <a:rPr lang="en-US" sz="2800" dirty="0"/>
              <a:t>Ligaments (which connect bones to bones)</a:t>
            </a:r>
          </a:p>
        </p:txBody>
      </p:sp>
    </p:spTree>
    <p:extLst>
      <p:ext uri="{BB962C8B-B14F-4D97-AF65-F5344CB8AC3E}">
        <p14:creationId xmlns:p14="http://schemas.microsoft.com/office/powerpoint/2010/main" val="2147954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7</a:t>
            </a:r>
            <a:endParaRPr lang="en-US" sz="3200" dirty="0">
              <a:solidFill>
                <a:schemeClr val="accent1"/>
              </a:solidFill>
            </a:endParaRPr>
          </a:p>
        </p:txBody>
      </p:sp>
      <p:sp>
        <p:nvSpPr>
          <p:cNvPr id="3" name="TextBox 2">
            <a:extLst>
              <a:ext uri="{FF2B5EF4-FFF2-40B4-BE49-F238E27FC236}">
                <a16:creationId xmlns:a16="http://schemas.microsoft.com/office/drawing/2014/main" id="{4141701A-2835-4F8C-8DB6-AD95371636A2}"/>
              </a:ext>
            </a:extLst>
          </p:cNvPr>
          <p:cNvSpPr txBox="1"/>
          <p:nvPr/>
        </p:nvSpPr>
        <p:spPr>
          <a:xfrm>
            <a:off x="2401005" y="5781502"/>
            <a:ext cx="4572000" cy="246221"/>
          </a:xfrm>
          <a:prstGeom prst="rect">
            <a:avLst/>
          </a:prstGeom>
          <a:noFill/>
        </p:spPr>
        <p:txBody>
          <a:bodyPr wrap="square">
            <a:spAutoFit/>
          </a:bodyPr>
          <a:lstStyle/>
          <a:p>
            <a:pPr algn="ctr"/>
            <a:r>
              <a:rPr lang="en-US" sz="1000" dirty="0"/>
              <a:t>CNX OpenStax on Wikimedia Commons. "Fibrous connective tissue."</a:t>
            </a:r>
          </a:p>
        </p:txBody>
      </p:sp>
      <p:pic>
        <p:nvPicPr>
          <p:cNvPr id="6" name="Content Placeholder 4" descr="An illustration shows parallel collagen fibers tightly woven, with long, thin fibroblasts interspersed.">
            <a:extLst>
              <a:ext uri="{FF2B5EF4-FFF2-40B4-BE49-F238E27FC236}">
                <a16:creationId xmlns:a16="http://schemas.microsoft.com/office/drawing/2014/main" id="{0579BCC2-1084-F8FA-EC0F-C7E2A09448CE}"/>
              </a:ext>
            </a:extLst>
          </p:cNvPr>
          <p:cNvPicPr>
            <a:picLocks noGrp="1" noChangeAspect="1"/>
          </p:cNvPicPr>
          <p:nvPr>
            <p:ph idx="1"/>
          </p:nvPr>
        </p:nvPicPr>
        <p:blipFill>
          <a:blip r:embed="rId3"/>
          <a:srcRect l="23148" t="3667" r="23148" b="3000"/>
          <a:stretch/>
        </p:blipFill>
        <p:spPr>
          <a:xfrm>
            <a:off x="2248605" y="1074683"/>
            <a:ext cx="4876800" cy="4708634"/>
          </a:xfrm>
        </p:spPr>
      </p:pic>
    </p:spTree>
    <p:extLst>
      <p:ext uri="{BB962C8B-B14F-4D97-AF65-F5344CB8AC3E}">
        <p14:creationId xmlns:p14="http://schemas.microsoft.com/office/powerpoint/2010/main" val="3081920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4BF-6EAA-FFEC-D82F-8637723B7AC8}"/>
              </a:ext>
            </a:extLst>
          </p:cNvPr>
          <p:cNvSpPr>
            <a:spLocks noGrp="1"/>
          </p:cNvSpPr>
          <p:nvPr>
            <p:ph type="title"/>
          </p:nvPr>
        </p:nvSpPr>
        <p:spPr/>
        <p:txBody>
          <a:bodyPr/>
          <a:lstStyle/>
          <a:p>
            <a:r>
              <a:rPr lang="en-US" dirty="0"/>
              <a:t>Connective Tissue: Cartilage</a:t>
            </a:r>
          </a:p>
        </p:txBody>
      </p:sp>
      <p:sp>
        <p:nvSpPr>
          <p:cNvPr id="3" name="Content Placeholder 2">
            <a:extLst>
              <a:ext uri="{FF2B5EF4-FFF2-40B4-BE49-F238E27FC236}">
                <a16:creationId xmlns:a16="http://schemas.microsoft.com/office/drawing/2014/main" id="{B84DE07A-3CE1-4D83-9E73-A37B1DA9927F}"/>
              </a:ext>
            </a:extLst>
          </p:cNvPr>
          <p:cNvSpPr>
            <a:spLocks noGrp="1"/>
          </p:cNvSpPr>
          <p:nvPr>
            <p:ph idx="1"/>
          </p:nvPr>
        </p:nvSpPr>
        <p:spPr>
          <a:xfrm>
            <a:off x="457200" y="1097280"/>
            <a:ext cx="8229600" cy="4922520"/>
          </a:xfrm>
        </p:spPr>
        <p:txBody>
          <a:bodyPr>
            <a:normAutofit/>
          </a:bodyPr>
          <a:lstStyle/>
          <a:p>
            <a:pPr marL="0" indent="0">
              <a:buNone/>
            </a:pPr>
            <a:r>
              <a:rPr lang="en-US" b="1" dirty="0"/>
              <a:t>Cartilage</a:t>
            </a:r>
            <a:r>
              <a:rPr lang="en-US" dirty="0"/>
              <a:t>:</a:t>
            </a:r>
          </a:p>
          <a:p>
            <a:r>
              <a:rPr lang="en-US" dirty="0"/>
              <a:t>Has a large amount of fibrous matrix</a:t>
            </a:r>
          </a:p>
          <a:p>
            <a:r>
              <a:rPr lang="en-US" dirty="0"/>
              <a:t>Has cells called </a:t>
            </a:r>
            <a:r>
              <a:rPr lang="en-US" b="1" dirty="0"/>
              <a:t>chondrocytes</a:t>
            </a:r>
            <a:r>
              <a:rPr lang="en-US" dirty="0"/>
              <a:t>, found in tissue spaces called </a:t>
            </a:r>
            <a:r>
              <a:rPr lang="en-US" b="1" dirty="0"/>
              <a:t>lacunae</a:t>
            </a:r>
            <a:r>
              <a:rPr lang="en-US" dirty="0"/>
              <a:t>, that make the fibers and other matrix components</a:t>
            </a:r>
          </a:p>
          <a:p>
            <a:r>
              <a:rPr lang="en-US" dirty="0"/>
              <a:t>May be one of 3 types:</a:t>
            </a:r>
          </a:p>
          <a:p>
            <a:pPr lvl="1"/>
            <a:r>
              <a:rPr lang="en-US" dirty="0"/>
              <a:t>Hyaline cartilage</a:t>
            </a:r>
          </a:p>
          <a:p>
            <a:pPr lvl="1"/>
            <a:r>
              <a:rPr lang="en-US" dirty="0"/>
              <a:t>Elastic cartilage</a:t>
            </a:r>
          </a:p>
          <a:p>
            <a:pPr lvl="1"/>
            <a:r>
              <a:rPr lang="en-US" dirty="0"/>
              <a:t>Fibrocartilage</a:t>
            </a:r>
          </a:p>
        </p:txBody>
      </p:sp>
    </p:spTree>
    <p:extLst>
      <p:ext uri="{BB962C8B-B14F-4D97-AF65-F5344CB8AC3E}">
        <p14:creationId xmlns:p14="http://schemas.microsoft.com/office/powerpoint/2010/main" val="1761507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4BF-6EAA-FFEC-D82F-8637723B7AC8}"/>
              </a:ext>
            </a:extLst>
          </p:cNvPr>
          <p:cNvSpPr>
            <a:spLocks noGrp="1"/>
          </p:cNvSpPr>
          <p:nvPr>
            <p:ph type="title"/>
          </p:nvPr>
        </p:nvSpPr>
        <p:spPr/>
        <p:txBody>
          <a:bodyPr/>
          <a:lstStyle/>
          <a:p>
            <a:r>
              <a:rPr lang="en-US" dirty="0"/>
              <a:t>Connective Tissue: Hyaline Cartilage</a:t>
            </a:r>
          </a:p>
        </p:txBody>
      </p:sp>
      <p:sp>
        <p:nvSpPr>
          <p:cNvPr id="3" name="Content Placeholder 2">
            <a:extLst>
              <a:ext uri="{FF2B5EF4-FFF2-40B4-BE49-F238E27FC236}">
                <a16:creationId xmlns:a16="http://schemas.microsoft.com/office/drawing/2014/main" id="{B84DE07A-3CE1-4D83-9E73-A37B1DA9927F}"/>
              </a:ext>
            </a:extLst>
          </p:cNvPr>
          <p:cNvSpPr>
            <a:spLocks noGrp="1"/>
          </p:cNvSpPr>
          <p:nvPr>
            <p:ph idx="1"/>
          </p:nvPr>
        </p:nvSpPr>
        <p:spPr>
          <a:xfrm>
            <a:off x="457200" y="1097280"/>
            <a:ext cx="8229600" cy="5151120"/>
          </a:xfrm>
        </p:spPr>
        <p:txBody>
          <a:bodyPr>
            <a:normAutofit fontScale="92500"/>
          </a:bodyPr>
          <a:lstStyle/>
          <a:p>
            <a:pPr marL="0" indent="0">
              <a:buNone/>
            </a:pPr>
            <a:r>
              <a:rPr lang="en-US" dirty="0"/>
              <a:t>Hyaline cartilage:</a:t>
            </a:r>
          </a:p>
          <a:p>
            <a:r>
              <a:rPr lang="en-US" dirty="0"/>
              <a:t>Has few collagen and elastic fibers</a:t>
            </a:r>
          </a:p>
          <a:p>
            <a:r>
              <a:rPr lang="en-US" dirty="0"/>
              <a:t>Has lacunae randomly scattered throughout, which take on a milky or scrubbed appearance microscopically</a:t>
            </a:r>
          </a:p>
          <a:p>
            <a:r>
              <a:rPr lang="en-US" dirty="0"/>
              <a:t>Composes sharks' cartilaginous skeletons for their entire lives</a:t>
            </a:r>
          </a:p>
          <a:p>
            <a:r>
              <a:rPr lang="en-US" dirty="0"/>
              <a:t>Composes the skeletons of humans at birth, but is replaced with bone during development</a:t>
            </a:r>
          </a:p>
          <a:p>
            <a:r>
              <a:rPr lang="en-US" dirty="0"/>
              <a:t>Composes the human nose</a:t>
            </a:r>
          </a:p>
          <a:p>
            <a:r>
              <a:rPr lang="en-US" dirty="0"/>
              <a:t>Is found at the end of long bones, reducing friction and cushioning articulations of these bones</a:t>
            </a:r>
          </a:p>
        </p:txBody>
      </p:sp>
    </p:spTree>
    <p:extLst>
      <p:ext uri="{BB962C8B-B14F-4D97-AF65-F5344CB8AC3E}">
        <p14:creationId xmlns:p14="http://schemas.microsoft.com/office/powerpoint/2010/main" val="1719854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8</a:t>
            </a:r>
            <a:endParaRPr lang="en-US" sz="3200" dirty="0">
              <a:solidFill>
                <a:schemeClr val="accent1"/>
              </a:solidFill>
            </a:endParaRPr>
          </a:p>
        </p:txBody>
      </p:sp>
      <p:sp>
        <p:nvSpPr>
          <p:cNvPr id="3" name="TextBox 2">
            <a:extLst>
              <a:ext uri="{FF2B5EF4-FFF2-40B4-BE49-F238E27FC236}">
                <a16:creationId xmlns:a16="http://schemas.microsoft.com/office/drawing/2014/main" id="{21231DC5-A439-4207-7DD4-98065EC3CC49}"/>
              </a:ext>
            </a:extLst>
          </p:cNvPr>
          <p:cNvSpPr txBox="1"/>
          <p:nvPr/>
        </p:nvSpPr>
        <p:spPr>
          <a:xfrm>
            <a:off x="2286000" y="5741461"/>
            <a:ext cx="4572000" cy="246221"/>
          </a:xfrm>
          <a:prstGeom prst="rect">
            <a:avLst/>
          </a:prstGeom>
          <a:noFill/>
        </p:spPr>
        <p:txBody>
          <a:bodyPr wrap="square">
            <a:spAutoFit/>
          </a:bodyPr>
          <a:lstStyle/>
          <a:p>
            <a:pPr algn="ctr"/>
            <a:r>
              <a:rPr lang="en-US" sz="1000" dirty="0"/>
              <a:t>Echinaceapallida on Wikimedia Commons. "Hyaline cartilage."</a:t>
            </a:r>
          </a:p>
        </p:txBody>
      </p:sp>
      <p:pic>
        <p:nvPicPr>
          <p:cNvPr id="6" name="Content Placeholder 2" descr="The illustration shows pairs of chondrocytes embedded in a matrix. The parts of the cells that face one another are flat, and the outer surfaces are rounded. Each cell has a small, rounded nucleus.">
            <a:extLst>
              <a:ext uri="{FF2B5EF4-FFF2-40B4-BE49-F238E27FC236}">
                <a16:creationId xmlns:a16="http://schemas.microsoft.com/office/drawing/2014/main" id="{E1C9732C-6674-F087-2CD7-3FE64DC119F0}"/>
              </a:ext>
            </a:extLst>
          </p:cNvPr>
          <p:cNvPicPr>
            <a:picLocks noGrp="1" noChangeAspect="1"/>
          </p:cNvPicPr>
          <p:nvPr>
            <p:ph idx="1"/>
          </p:nvPr>
        </p:nvPicPr>
        <p:blipFill>
          <a:blip r:embed="rId3"/>
          <a:srcRect l="15742" t="3666" r="15741" b="4667"/>
          <a:stretch/>
        </p:blipFill>
        <p:spPr>
          <a:xfrm>
            <a:off x="1752600" y="1333500"/>
            <a:ext cx="5638800" cy="4191000"/>
          </a:xfrm>
        </p:spPr>
      </p:pic>
    </p:spTree>
    <p:extLst>
      <p:ext uri="{BB962C8B-B14F-4D97-AF65-F5344CB8AC3E}">
        <p14:creationId xmlns:p14="http://schemas.microsoft.com/office/powerpoint/2010/main" val="1815284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4BF-6EAA-FFEC-D82F-8637723B7AC8}"/>
              </a:ext>
            </a:extLst>
          </p:cNvPr>
          <p:cNvSpPr>
            <a:spLocks noGrp="1"/>
          </p:cNvSpPr>
          <p:nvPr>
            <p:ph type="title"/>
          </p:nvPr>
        </p:nvSpPr>
        <p:spPr/>
        <p:txBody>
          <a:bodyPr/>
          <a:lstStyle/>
          <a:p>
            <a:r>
              <a:rPr lang="en-US" dirty="0"/>
              <a:t>Connective Tissue: Elastic Cartilage and Fibrocartilage</a:t>
            </a:r>
          </a:p>
        </p:txBody>
      </p:sp>
      <p:sp>
        <p:nvSpPr>
          <p:cNvPr id="3" name="Content Placeholder 2">
            <a:extLst>
              <a:ext uri="{FF2B5EF4-FFF2-40B4-BE49-F238E27FC236}">
                <a16:creationId xmlns:a16="http://schemas.microsoft.com/office/drawing/2014/main" id="{B84DE07A-3CE1-4D83-9E73-A37B1DA9927F}"/>
              </a:ext>
            </a:extLst>
          </p:cNvPr>
          <p:cNvSpPr>
            <a:spLocks noGrp="1"/>
          </p:cNvSpPr>
          <p:nvPr>
            <p:ph idx="1"/>
          </p:nvPr>
        </p:nvSpPr>
        <p:spPr>
          <a:xfrm>
            <a:off x="457200" y="1021080"/>
            <a:ext cx="8229600" cy="5151120"/>
          </a:xfrm>
        </p:spPr>
        <p:txBody>
          <a:bodyPr>
            <a:normAutofit fontScale="92500" lnSpcReduction="20000"/>
          </a:bodyPr>
          <a:lstStyle/>
          <a:p>
            <a:pPr marL="0" indent="0">
              <a:buNone/>
            </a:pPr>
            <a:r>
              <a:rPr lang="en-US" dirty="0"/>
              <a:t>Elastic cartilage:</a:t>
            </a:r>
          </a:p>
          <a:p>
            <a:r>
              <a:rPr lang="en-US" dirty="0"/>
              <a:t>Has a large amount of elastic fibers</a:t>
            </a:r>
          </a:p>
          <a:p>
            <a:r>
              <a:rPr lang="en-US" dirty="0"/>
              <a:t>Is very flexible</a:t>
            </a:r>
          </a:p>
          <a:p>
            <a:r>
              <a:rPr lang="en-US" dirty="0"/>
              <a:t>Composes the ears of most vertebrates</a:t>
            </a:r>
          </a:p>
          <a:p>
            <a:r>
              <a:rPr lang="en-US" dirty="0"/>
              <a:t>Composes the larynx (voice box) of most vertebrates</a:t>
            </a:r>
          </a:p>
          <a:p>
            <a:r>
              <a:rPr lang="en-US" dirty="0"/>
              <a:t>Is found in movable joints like the knee and shoulder, and can become damaged due to age or trauma</a:t>
            </a:r>
          </a:p>
          <a:p>
            <a:pPr marL="0" indent="0">
              <a:buNone/>
            </a:pPr>
            <a:r>
              <a:rPr lang="en-US" dirty="0"/>
              <a:t>Fibrous cartilage:</a:t>
            </a:r>
          </a:p>
          <a:p>
            <a:r>
              <a:rPr lang="en-US" dirty="0"/>
              <a:t>Contains a large amount of collagen fibers</a:t>
            </a:r>
          </a:p>
          <a:p>
            <a:r>
              <a:rPr lang="en-US" dirty="0"/>
              <a:t>Is very strong</a:t>
            </a:r>
          </a:p>
          <a:p>
            <a:r>
              <a:rPr lang="en-US" dirty="0"/>
              <a:t>Comprises the intervertebral discs of vertebrates</a:t>
            </a:r>
          </a:p>
          <a:p>
            <a:r>
              <a:rPr lang="en-US" dirty="0"/>
              <a:t>Replaces hyaline cartilage in joints when it is damaged, resulting in "stiff" joints</a:t>
            </a:r>
          </a:p>
        </p:txBody>
      </p:sp>
    </p:spTree>
    <p:extLst>
      <p:ext uri="{BB962C8B-B14F-4D97-AF65-F5344CB8AC3E}">
        <p14:creationId xmlns:p14="http://schemas.microsoft.com/office/powerpoint/2010/main" val="2564341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Internal Organization of Complex Multicellular Animals</a:t>
            </a:r>
            <a:endParaRPr lang="en-US" sz="3200" dirty="0">
              <a:solidFill>
                <a:schemeClr val="accent1"/>
              </a:solidFill>
            </a:endParaRPr>
          </a:p>
        </p:txBody>
      </p:sp>
      <p:sp>
        <p:nvSpPr>
          <p:cNvPr id="11267" name="Rectangle 3"/>
          <p:cNvSpPr>
            <a:spLocks noGrp="1"/>
          </p:cNvSpPr>
          <p:nvPr>
            <p:ph idx="1"/>
          </p:nvPr>
        </p:nvSpPr>
        <p:spPr>
          <a:xfrm>
            <a:off x="457200" y="1097280"/>
            <a:ext cx="8229600" cy="5303520"/>
          </a:xfrm>
          <a:prstGeom prst="rect">
            <a:avLst/>
          </a:prstGeom>
        </p:spPr>
        <p:txBody>
          <a:bodyPr>
            <a:normAutofit fontScale="92500" lnSpcReduction="10000"/>
          </a:bodyPr>
          <a:lstStyle/>
          <a:p>
            <a:pPr marL="0" indent="0">
              <a:buNone/>
              <a:tabLst>
                <a:tab pos="461963" algn="l"/>
              </a:tabLst>
            </a:pPr>
            <a:r>
              <a:rPr lang="en-US" dirty="0">
                <a:solidFill>
                  <a:schemeClr val="tx1"/>
                </a:solidFill>
              </a:rPr>
              <a:t>Complex multicellular animals have internal organization.</a:t>
            </a:r>
          </a:p>
          <a:p>
            <a:pPr>
              <a:tabLst>
                <a:tab pos="461963" algn="l"/>
              </a:tabLst>
            </a:pPr>
            <a:r>
              <a:rPr lang="en-US" dirty="0">
                <a:solidFill>
                  <a:schemeClr val="tx1"/>
                </a:solidFill>
              </a:rPr>
              <a:t>A tissue is a group of similar cells that carry out related functions.</a:t>
            </a:r>
          </a:p>
          <a:p>
            <a:pPr marL="457200" indent="-457200">
              <a:buFont typeface="Arial" panose="020B0604020202020204" pitchFamily="34" charset="0"/>
              <a:buChar char="•"/>
              <a:tabLst>
                <a:tab pos="461963" algn="l"/>
              </a:tabLst>
            </a:pPr>
            <a:r>
              <a:rPr lang="en-US" i="0" dirty="0">
                <a:solidFill>
                  <a:schemeClr val="tx1"/>
                </a:solidFill>
              </a:rPr>
              <a:t>Tissues combine to form organs, each having a specific, specialized function in the body.</a:t>
            </a:r>
          </a:p>
          <a:p>
            <a:pPr lvl="1">
              <a:tabLst>
                <a:tab pos="461963" algn="l"/>
              </a:tabLst>
            </a:pPr>
            <a:r>
              <a:rPr lang="en-US" i="0" dirty="0">
                <a:solidFill>
                  <a:schemeClr val="tx1"/>
                </a:solidFill>
              </a:rPr>
              <a:t>Examples: skin, kidney</a:t>
            </a:r>
          </a:p>
          <a:p>
            <a:pPr marL="457200" indent="-457200">
              <a:buFont typeface="Arial" panose="020B0604020202020204" pitchFamily="34" charset="0"/>
              <a:buChar char="•"/>
              <a:tabLst>
                <a:tab pos="461963" algn="l"/>
              </a:tabLst>
            </a:pPr>
            <a:r>
              <a:rPr lang="en-US" dirty="0">
                <a:solidFill>
                  <a:schemeClr val="tx1"/>
                </a:solidFill>
              </a:rPr>
              <a:t>Organs are organized into organ systems.</a:t>
            </a:r>
          </a:p>
          <a:p>
            <a:pPr lvl="1">
              <a:tabLst>
                <a:tab pos="461963" algn="l"/>
              </a:tabLst>
            </a:pPr>
            <a:r>
              <a:rPr lang="en-US" dirty="0">
                <a:solidFill>
                  <a:schemeClr val="tx1"/>
                </a:solidFill>
              </a:rPr>
              <a:t>The circulatory system consists of the heart and blood vessels.</a:t>
            </a:r>
          </a:p>
          <a:p>
            <a:pPr lvl="1">
              <a:tabLst>
                <a:tab pos="461963" algn="l"/>
              </a:tabLst>
            </a:pPr>
            <a:r>
              <a:rPr lang="en-US" dirty="0"/>
              <a:t>The digestive system consists of the stomach, intestines, liver, and pancreas.</a:t>
            </a:r>
          </a:p>
          <a:p>
            <a:pPr>
              <a:tabLst>
                <a:tab pos="461963" algn="l"/>
              </a:tabLst>
            </a:pPr>
            <a:r>
              <a:rPr lang="en-US" dirty="0">
                <a:solidFill>
                  <a:schemeClr val="tx1"/>
                </a:solidFill>
              </a:rPr>
              <a:t>Organ systems comprise the entire organism.</a:t>
            </a:r>
            <a:r>
              <a:rPr lang="en-US" i="0" dirty="0">
                <a:solidFill>
                  <a:schemeClr val="tx1"/>
                </a:solidFill>
              </a:rPr>
              <a:t>		</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endParaRPr lang="en-US"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280160"/>
            <a:ext cx="8229600" cy="4663440"/>
          </a:xfrm>
        </p:spPr>
        <p:txBody>
          <a:bodyPr>
            <a:normAutofit fontScale="92500" lnSpcReduction="10000"/>
          </a:bodyPr>
          <a:lstStyle/>
          <a:p>
            <a:r>
              <a:rPr lang="en-US" dirty="0"/>
              <a:t>Cartilage Takes Time to Repair After Injury</a:t>
            </a:r>
          </a:p>
          <a:p>
            <a:pPr marL="457200" indent="-457200">
              <a:buFont typeface="Arial" panose="020B0604020202020204" pitchFamily="34" charset="0"/>
              <a:buChar char="•"/>
            </a:pPr>
            <a:r>
              <a:rPr lang="en-US" b="0" i="0" u="none" strike="noStrike" dirty="0">
                <a:effectLst/>
              </a:rPr>
              <a:t>After a joint injury, cartilage is the most difficult tissue to heal. There is a relatively low density of nucleated cartilage producing cells, known as chondrocytes. So, when cartilage is injured, there are few cells available to produce and replace lost cartilage matrix, which is rich in collagen fibers. In addition, the cartilage that is replaced is of a different type that is less flexible, known as fibrocartilage. That's why when you sprain an ankle, tear a ligament, or dislocate a shoulder, for example, pain is persistent and normal mobility takes a while to recover.</a:t>
            </a:r>
            <a:endParaRPr lang="en-US" dirty="0"/>
          </a:p>
        </p:txBody>
      </p:sp>
    </p:spTree>
    <p:extLst>
      <p:ext uri="{BB962C8B-B14F-4D97-AF65-F5344CB8AC3E}">
        <p14:creationId xmlns:p14="http://schemas.microsoft.com/office/powerpoint/2010/main" val="1146028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4BF-6EAA-FFEC-D82F-8637723B7AC8}"/>
              </a:ext>
            </a:extLst>
          </p:cNvPr>
          <p:cNvSpPr>
            <a:spLocks noGrp="1"/>
          </p:cNvSpPr>
          <p:nvPr>
            <p:ph type="title"/>
          </p:nvPr>
        </p:nvSpPr>
        <p:spPr/>
        <p:txBody>
          <a:bodyPr/>
          <a:lstStyle/>
          <a:p>
            <a:r>
              <a:rPr lang="en-US" dirty="0"/>
              <a:t>Connective Tissue: Bone</a:t>
            </a:r>
            <a:r>
              <a:rPr lang="en-US" sz="1400" baseline="-25000" dirty="0"/>
              <a:t>1</a:t>
            </a:r>
            <a:endParaRPr lang="en-US" dirty="0"/>
          </a:p>
        </p:txBody>
      </p:sp>
      <p:sp>
        <p:nvSpPr>
          <p:cNvPr id="3" name="Content Placeholder 2">
            <a:extLst>
              <a:ext uri="{FF2B5EF4-FFF2-40B4-BE49-F238E27FC236}">
                <a16:creationId xmlns:a16="http://schemas.microsoft.com/office/drawing/2014/main" id="{B84DE07A-3CE1-4D83-9E73-A37B1DA9927F}"/>
              </a:ext>
            </a:extLst>
          </p:cNvPr>
          <p:cNvSpPr>
            <a:spLocks noGrp="1"/>
          </p:cNvSpPr>
          <p:nvPr>
            <p:ph idx="1"/>
          </p:nvPr>
        </p:nvSpPr>
        <p:spPr>
          <a:xfrm>
            <a:off x="457200" y="1021080"/>
            <a:ext cx="8229600" cy="5151120"/>
          </a:xfrm>
        </p:spPr>
        <p:txBody>
          <a:bodyPr>
            <a:normAutofit lnSpcReduction="10000"/>
          </a:bodyPr>
          <a:lstStyle/>
          <a:p>
            <a:pPr marL="0" indent="0">
              <a:buNone/>
            </a:pPr>
            <a:r>
              <a:rPr lang="en-US" dirty="0"/>
              <a:t>Bone (or osseous tissue):</a:t>
            </a:r>
          </a:p>
          <a:p>
            <a:r>
              <a:rPr lang="en-US" dirty="0"/>
              <a:t>Is composed of 2 different types of matrix material:</a:t>
            </a:r>
          </a:p>
          <a:p>
            <a:pPr lvl="1"/>
            <a:r>
              <a:rPr lang="en-US" dirty="0"/>
              <a:t>Organic matrix is similar to the matrix of other connective tissues, including some collagen and elastic fibers that give strength and flexibility.</a:t>
            </a:r>
          </a:p>
          <a:p>
            <a:pPr lvl="2"/>
            <a:r>
              <a:rPr lang="en-US" sz="2800" dirty="0"/>
              <a:t>Without enough of this, the tissue breaks.</a:t>
            </a:r>
          </a:p>
          <a:p>
            <a:pPr lvl="1"/>
            <a:r>
              <a:rPr lang="en-US" dirty="0"/>
              <a:t>Inorganic matrix contains mineral salts, mostly calcium salts, that give the tissue hardness.</a:t>
            </a:r>
          </a:p>
          <a:p>
            <a:pPr lvl="2"/>
            <a:r>
              <a:rPr lang="en-US" sz="2800" dirty="0"/>
              <a:t>Without enough of this, the tissue bends.</a:t>
            </a:r>
          </a:p>
          <a:p>
            <a:r>
              <a:rPr lang="en-US" dirty="0"/>
              <a:t>Forms the internal skeleton of vertebrates, providing structure and points of attachment for tendons.</a:t>
            </a:r>
          </a:p>
        </p:txBody>
      </p:sp>
    </p:spTree>
    <p:extLst>
      <p:ext uri="{BB962C8B-B14F-4D97-AF65-F5344CB8AC3E}">
        <p14:creationId xmlns:p14="http://schemas.microsoft.com/office/powerpoint/2010/main" val="2857343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4BF-6EAA-FFEC-D82F-8637723B7AC8}"/>
              </a:ext>
            </a:extLst>
          </p:cNvPr>
          <p:cNvSpPr>
            <a:spLocks noGrp="1"/>
          </p:cNvSpPr>
          <p:nvPr>
            <p:ph type="title"/>
          </p:nvPr>
        </p:nvSpPr>
        <p:spPr/>
        <p:txBody>
          <a:bodyPr/>
          <a:lstStyle/>
          <a:p>
            <a:r>
              <a:rPr lang="en-US" dirty="0"/>
              <a:t>Connective Tissue: Bone</a:t>
            </a:r>
            <a:r>
              <a:rPr lang="en-US" sz="1400" baseline="-25000" dirty="0"/>
              <a:t>2</a:t>
            </a:r>
            <a:endParaRPr lang="en-US" dirty="0"/>
          </a:p>
        </p:txBody>
      </p:sp>
      <p:sp>
        <p:nvSpPr>
          <p:cNvPr id="3" name="Content Placeholder 2">
            <a:extLst>
              <a:ext uri="{FF2B5EF4-FFF2-40B4-BE49-F238E27FC236}">
                <a16:creationId xmlns:a16="http://schemas.microsoft.com/office/drawing/2014/main" id="{B84DE07A-3CE1-4D83-9E73-A37B1DA9927F}"/>
              </a:ext>
            </a:extLst>
          </p:cNvPr>
          <p:cNvSpPr>
            <a:spLocks noGrp="1"/>
          </p:cNvSpPr>
          <p:nvPr>
            <p:ph idx="1"/>
          </p:nvPr>
        </p:nvSpPr>
        <p:spPr>
          <a:xfrm>
            <a:off x="457200" y="1021080"/>
            <a:ext cx="8229600" cy="5151120"/>
          </a:xfrm>
        </p:spPr>
        <p:txBody>
          <a:bodyPr>
            <a:normAutofit/>
          </a:bodyPr>
          <a:lstStyle/>
          <a:p>
            <a:pPr marL="0" indent="0">
              <a:buNone/>
            </a:pPr>
            <a:r>
              <a:rPr lang="en-US" dirty="0"/>
              <a:t>There are 3 types of cells in bone:</a:t>
            </a:r>
          </a:p>
          <a:p>
            <a:r>
              <a:rPr lang="en-US" b="1" dirty="0"/>
              <a:t>Osteoblasts</a:t>
            </a:r>
            <a:r>
              <a:rPr lang="en-US" dirty="0"/>
              <a:t> are active in making bone for growth and remodeling because they deposit bone material into the matrix.</a:t>
            </a:r>
          </a:p>
          <a:p>
            <a:r>
              <a:rPr lang="en-US" b="1" dirty="0"/>
              <a:t>Osteocytes</a:t>
            </a:r>
            <a:r>
              <a:rPr lang="en-US" dirty="0"/>
              <a:t> are osteoblasts that are surrounded by matrix in lacunae and have a reduced metabolic state.</a:t>
            </a:r>
          </a:p>
          <a:p>
            <a:r>
              <a:rPr lang="en-US" b="1" dirty="0"/>
              <a:t>Osteoclasts</a:t>
            </a:r>
            <a:r>
              <a:rPr lang="en-US" dirty="0"/>
              <a:t>, usually found on bone tissue's surface, are active in breaking down bone for remodeling, and they provide access to calcium stored in the bone tissue.</a:t>
            </a:r>
          </a:p>
        </p:txBody>
      </p:sp>
    </p:spTree>
    <p:extLst>
      <p:ext uri="{BB962C8B-B14F-4D97-AF65-F5344CB8AC3E}">
        <p14:creationId xmlns:p14="http://schemas.microsoft.com/office/powerpoint/2010/main" val="1056800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4BF-6EAA-FFEC-D82F-8637723B7AC8}"/>
              </a:ext>
            </a:extLst>
          </p:cNvPr>
          <p:cNvSpPr>
            <a:spLocks noGrp="1"/>
          </p:cNvSpPr>
          <p:nvPr>
            <p:ph type="title"/>
          </p:nvPr>
        </p:nvSpPr>
        <p:spPr/>
        <p:txBody>
          <a:bodyPr/>
          <a:lstStyle/>
          <a:p>
            <a:r>
              <a:rPr lang="en-US" dirty="0"/>
              <a:t>Connective Tissue: Bone</a:t>
            </a:r>
            <a:r>
              <a:rPr lang="en-US" sz="1400" baseline="-25000" dirty="0"/>
              <a:t>3</a:t>
            </a:r>
            <a:endParaRPr lang="en-US" dirty="0"/>
          </a:p>
        </p:txBody>
      </p:sp>
      <p:sp>
        <p:nvSpPr>
          <p:cNvPr id="3" name="Content Placeholder 2">
            <a:extLst>
              <a:ext uri="{FF2B5EF4-FFF2-40B4-BE49-F238E27FC236}">
                <a16:creationId xmlns:a16="http://schemas.microsoft.com/office/drawing/2014/main" id="{B84DE07A-3CE1-4D83-9E73-A37B1DA9927F}"/>
              </a:ext>
            </a:extLst>
          </p:cNvPr>
          <p:cNvSpPr>
            <a:spLocks noGrp="1"/>
          </p:cNvSpPr>
          <p:nvPr>
            <p:ph idx="1"/>
          </p:nvPr>
        </p:nvSpPr>
        <p:spPr>
          <a:xfrm>
            <a:off x="457200" y="1021080"/>
            <a:ext cx="8229600" cy="5151120"/>
          </a:xfrm>
        </p:spPr>
        <p:txBody>
          <a:bodyPr>
            <a:normAutofit/>
          </a:bodyPr>
          <a:lstStyle/>
          <a:p>
            <a:pPr marL="0" indent="0">
              <a:buNone/>
            </a:pPr>
            <a:r>
              <a:rPr lang="en-US" dirty="0"/>
              <a:t>Bone can be divided into 2 types:</a:t>
            </a:r>
          </a:p>
          <a:p>
            <a:r>
              <a:rPr lang="en-US" i="1" dirty="0"/>
              <a:t>Compact bone</a:t>
            </a:r>
            <a:r>
              <a:rPr lang="en-US" dirty="0"/>
              <a:t>:</a:t>
            </a:r>
          </a:p>
          <a:p>
            <a:pPr lvl="1"/>
            <a:r>
              <a:rPr lang="en-US" dirty="0"/>
              <a:t>Is found in the shaft (diaphysis) of a long bone and on the surface of flat bones</a:t>
            </a:r>
          </a:p>
          <a:p>
            <a:r>
              <a:rPr lang="en-US" i="1" dirty="0"/>
              <a:t>Spongy bone</a:t>
            </a:r>
            <a:r>
              <a:rPr lang="en-US" dirty="0"/>
              <a:t>:</a:t>
            </a:r>
          </a:p>
          <a:p>
            <a:pPr lvl="1"/>
            <a:r>
              <a:rPr lang="en-US" dirty="0"/>
              <a:t>Is found on the end (or epiphysis) of a long bone</a:t>
            </a:r>
          </a:p>
          <a:p>
            <a:pPr lvl="1"/>
            <a:endParaRPr lang="en-US" dirty="0"/>
          </a:p>
        </p:txBody>
      </p:sp>
    </p:spTree>
    <p:extLst>
      <p:ext uri="{BB962C8B-B14F-4D97-AF65-F5344CB8AC3E}">
        <p14:creationId xmlns:p14="http://schemas.microsoft.com/office/powerpoint/2010/main" val="252649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4BF-6EAA-FFEC-D82F-8637723B7AC8}"/>
              </a:ext>
            </a:extLst>
          </p:cNvPr>
          <p:cNvSpPr>
            <a:spLocks noGrp="1"/>
          </p:cNvSpPr>
          <p:nvPr>
            <p:ph type="title"/>
          </p:nvPr>
        </p:nvSpPr>
        <p:spPr/>
        <p:txBody>
          <a:bodyPr/>
          <a:lstStyle/>
          <a:p>
            <a:r>
              <a:rPr lang="en-US" dirty="0"/>
              <a:t>Connective Tissue: Compact And Spongy Bone</a:t>
            </a:r>
          </a:p>
        </p:txBody>
      </p:sp>
      <p:sp>
        <p:nvSpPr>
          <p:cNvPr id="3" name="Content Placeholder 2">
            <a:extLst>
              <a:ext uri="{FF2B5EF4-FFF2-40B4-BE49-F238E27FC236}">
                <a16:creationId xmlns:a16="http://schemas.microsoft.com/office/drawing/2014/main" id="{B84DE07A-3CE1-4D83-9E73-A37B1DA9927F}"/>
              </a:ext>
            </a:extLst>
          </p:cNvPr>
          <p:cNvSpPr>
            <a:spLocks noGrp="1"/>
          </p:cNvSpPr>
          <p:nvPr>
            <p:ph idx="1"/>
          </p:nvPr>
        </p:nvSpPr>
        <p:spPr>
          <a:xfrm>
            <a:off x="457200" y="1021080"/>
            <a:ext cx="8229600" cy="6141720"/>
          </a:xfrm>
        </p:spPr>
        <p:txBody>
          <a:bodyPr>
            <a:normAutofit/>
          </a:bodyPr>
          <a:lstStyle/>
          <a:p>
            <a:pPr marL="0" indent="0">
              <a:buNone/>
            </a:pPr>
            <a:r>
              <a:rPr lang="en-US" sz="2400" dirty="0"/>
              <a:t>Compact bone:</a:t>
            </a:r>
          </a:p>
          <a:p>
            <a:r>
              <a:rPr lang="en-US" sz="2400" dirty="0"/>
              <a:t>Is organized into subunits called </a:t>
            </a:r>
            <a:r>
              <a:rPr lang="en-US" sz="2400" b="1" dirty="0"/>
              <a:t>osteons</a:t>
            </a:r>
            <a:endParaRPr lang="en-US" sz="2400" dirty="0"/>
          </a:p>
          <a:p>
            <a:pPr lvl="1"/>
            <a:r>
              <a:rPr lang="en-US" sz="2400" dirty="0"/>
              <a:t>The central Haversian canal contains a blood vessel and a nerve. </a:t>
            </a:r>
          </a:p>
          <a:p>
            <a:pPr lvl="1"/>
            <a:r>
              <a:rPr lang="en-US" sz="2400" dirty="0"/>
              <a:t>The canal is surrounded by radiating circles called </a:t>
            </a:r>
            <a:r>
              <a:rPr lang="en-US" sz="2400" b="1" dirty="0"/>
              <a:t>lamellae </a:t>
            </a:r>
            <a:r>
              <a:rPr lang="en-US" sz="2400" dirty="0"/>
              <a:t>that contain the lacunae.</a:t>
            </a:r>
          </a:p>
          <a:p>
            <a:pPr lvl="1"/>
            <a:r>
              <a:rPr lang="en-US" sz="2400" dirty="0"/>
              <a:t>Lacunae are connected by </a:t>
            </a:r>
            <a:r>
              <a:rPr lang="en-US" sz="2400" b="1" dirty="0"/>
              <a:t>canaliculi</a:t>
            </a:r>
            <a:r>
              <a:rPr lang="en-US" sz="2400" dirty="0"/>
              <a:t> (microchannels).</a:t>
            </a:r>
          </a:p>
          <a:p>
            <a:pPr marL="0" indent="0">
              <a:buNone/>
            </a:pPr>
            <a:r>
              <a:rPr lang="en-US" sz="2400" dirty="0"/>
              <a:t>Spongy bone:</a:t>
            </a:r>
          </a:p>
          <a:p>
            <a:r>
              <a:rPr lang="en-US" sz="2400" dirty="0"/>
              <a:t>Is made of tiny plates called </a:t>
            </a:r>
            <a:r>
              <a:rPr lang="en-US" sz="2400" b="1" dirty="0"/>
              <a:t>trabeculae</a:t>
            </a:r>
            <a:r>
              <a:rPr lang="en-US" sz="2400" dirty="0"/>
              <a:t>, which serve as struts to give spongy bone strength</a:t>
            </a:r>
          </a:p>
          <a:p>
            <a:pPr lvl="1"/>
            <a:r>
              <a:rPr lang="en-US" sz="2400" dirty="0"/>
              <a:t>These plates can break over time, causing the bone to be less resilient.</a:t>
            </a:r>
          </a:p>
          <a:p>
            <a:endParaRPr lang="en-US" sz="2400" dirty="0"/>
          </a:p>
        </p:txBody>
      </p:sp>
    </p:spTree>
    <p:extLst>
      <p:ext uri="{BB962C8B-B14F-4D97-AF65-F5344CB8AC3E}">
        <p14:creationId xmlns:p14="http://schemas.microsoft.com/office/powerpoint/2010/main" val="419981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9 (a)</a:t>
            </a:r>
            <a:endParaRPr lang="en-US" sz="3200" dirty="0">
              <a:solidFill>
                <a:schemeClr val="accent1"/>
              </a:solidFill>
            </a:endParaRPr>
          </a:p>
        </p:txBody>
      </p:sp>
      <p:sp>
        <p:nvSpPr>
          <p:cNvPr id="3" name="TextBox 2">
            <a:extLst>
              <a:ext uri="{FF2B5EF4-FFF2-40B4-BE49-F238E27FC236}">
                <a16:creationId xmlns:a16="http://schemas.microsoft.com/office/drawing/2014/main" id="{18B0A553-C194-B44D-505D-75E56EA3CC3E}"/>
              </a:ext>
            </a:extLst>
          </p:cNvPr>
          <p:cNvSpPr txBox="1"/>
          <p:nvPr/>
        </p:nvSpPr>
        <p:spPr>
          <a:xfrm>
            <a:off x="2286000" y="5761350"/>
            <a:ext cx="4572000" cy="246221"/>
          </a:xfrm>
          <a:prstGeom prst="rect">
            <a:avLst/>
          </a:prstGeom>
          <a:noFill/>
        </p:spPr>
        <p:txBody>
          <a:bodyPr wrap="square">
            <a:spAutoFit/>
          </a:bodyPr>
          <a:lstStyle/>
          <a:p>
            <a:pPr algn="ctr"/>
            <a:r>
              <a:rPr lang="en-US" sz="1000" dirty="0"/>
              <a:t>OpenStax. "Compact bone."</a:t>
            </a:r>
          </a:p>
        </p:txBody>
      </p:sp>
      <p:pic>
        <p:nvPicPr>
          <p:cNvPr id="6" name="Content Placeholder 5" descr="Illustration (a) shows a cross section of a long bone with wide protrusions at either end. The outer part is compact bone. Inside the compact bone is porous spongy bone made of weblike trabeculae. The spongy bone fills the wide part at either end of the bone. In the middle, a hollow exists inside the spongy bone.">
            <a:extLst>
              <a:ext uri="{FF2B5EF4-FFF2-40B4-BE49-F238E27FC236}">
                <a16:creationId xmlns:a16="http://schemas.microsoft.com/office/drawing/2014/main" id="{A7B0AF64-B2D0-F580-E8DD-72DD76ED1445}"/>
              </a:ext>
            </a:extLst>
          </p:cNvPr>
          <p:cNvPicPr>
            <a:picLocks noGrp="1" noChangeAspect="1"/>
          </p:cNvPicPr>
          <p:nvPr>
            <p:ph idx="1"/>
          </p:nvPr>
        </p:nvPicPr>
        <p:blipFill>
          <a:blip r:embed="rId3"/>
          <a:srcRect l="25001" t="3667" r="24999" b="41333"/>
          <a:stretch/>
        </p:blipFill>
        <p:spPr>
          <a:xfrm>
            <a:off x="1219200" y="1393769"/>
            <a:ext cx="6705600" cy="4097867"/>
          </a:xfrm>
        </p:spPr>
      </p:pic>
    </p:spTree>
    <p:extLst>
      <p:ext uri="{BB962C8B-B14F-4D97-AF65-F5344CB8AC3E}">
        <p14:creationId xmlns:p14="http://schemas.microsoft.com/office/powerpoint/2010/main" val="1760305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9 (b)</a:t>
            </a:r>
            <a:endParaRPr lang="en-US" sz="3200" dirty="0">
              <a:solidFill>
                <a:schemeClr val="accent1"/>
              </a:solidFill>
            </a:endParaRPr>
          </a:p>
        </p:txBody>
      </p:sp>
      <p:sp>
        <p:nvSpPr>
          <p:cNvPr id="2" name="TextBox 1">
            <a:extLst>
              <a:ext uri="{FF2B5EF4-FFF2-40B4-BE49-F238E27FC236}">
                <a16:creationId xmlns:a16="http://schemas.microsoft.com/office/drawing/2014/main" id="{CD4221E8-B46F-A735-8ED7-8EE7822C2C12}"/>
              </a:ext>
            </a:extLst>
          </p:cNvPr>
          <p:cNvSpPr txBox="1"/>
          <p:nvPr/>
        </p:nvSpPr>
        <p:spPr>
          <a:xfrm>
            <a:off x="2286000" y="5761350"/>
            <a:ext cx="4572000" cy="246221"/>
          </a:xfrm>
          <a:prstGeom prst="rect">
            <a:avLst/>
          </a:prstGeom>
          <a:noFill/>
        </p:spPr>
        <p:txBody>
          <a:bodyPr wrap="square">
            <a:spAutoFit/>
          </a:bodyPr>
          <a:lstStyle/>
          <a:p>
            <a:pPr algn="ctr"/>
            <a:r>
              <a:rPr lang="en-US" sz="1000" dirty="0"/>
              <a:t>OpenStax. "Compact bone."</a:t>
            </a:r>
          </a:p>
        </p:txBody>
      </p:sp>
      <p:pic>
        <p:nvPicPr>
          <p:cNvPr id="3" name="Content Placeholder 5" descr="Illustration (b) shows several circular osteons clustered together in compact bone. At the hub of each osteon is an opening called the Haversian canal filled with blood and lymph vessels and nerves. The lamellae surrounding the Haversian canal resemble concentric circles. Lacunae are wide spaces that contain osteocytes, in the rings between the lamellae. Microchannels called canaliculi radiate through the rings out from the central Haversian canal, connecting the lacunae together.">
            <a:extLst>
              <a:ext uri="{FF2B5EF4-FFF2-40B4-BE49-F238E27FC236}">
                <a16:creationId xmlns:a16="http://schemas.microsoft.com/office/drawing/2014/main" id="{E5BC8121-808A-7747-1F25-1936964CA092}"/>
              </a:ext>
            </a:extLst>
          </p:cNvPr>
          <p:cNvPicPr>
            <a:picLocks noGrp="1" noChangeAspect="1"/>
          </p:cNvPicPr>
          <p:nvPr>
            <p:ph idx="1"/>
          </p:nvPr>
        </p:nvPicPr>
        <p:blipFill>
          <a:blip r:embed="rId3"/>
          <a:srcRect l="25001" t="58667" r="47221" b="3000"/>
          <a:stretch/>
        </p:blipFill>
        <p:spPr>
          <a:xfrm>
            <a:off x="1524000" y="1055093"/>
            <a:ext cx="6096000" cy="4673600"/>
          </a:xfrm>
        </p:spPr>
      </p:pic>
    </p:spTree>
    <p:extLst>
      <p:ext uri="{BB962C8B-B14F-4D97-AF65-F5344CB8AC3E}">
        <p14:creationId xmlns:p14="http://schemas.microsoft.com/office/powerpoint/2010/main" val="1663560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9 (c)</a:t>
            </a:r>
            <a:endParaRPr lang="en-US" sz="3200" dirty="0">
              <a:solidFill>
                <a:schemeClr val="accent1"/>
              </a:solidFill>
            </a:endParaRPr>
          </a:p>
        </p:txBody>
      </p:sp>
      <p:sp>
        <p:nvSpPr>
          <p:cNvPr id="2" name="TextBox 1">
            <a:extLst>
              <a:ext uri="{FF2B5EF4-FFF2-40B4-BE49-F238E27FC236}">
                <a16:creationId xmlns:a16="http://schemas.microsoft.com/office/drawing/2014/main" id="{5C1BFC3A-3D55-167A-5707-A998B443CADA}"/>
              </a:ext>
            </a:extLst>
          </p:cNvPr>
          <p:cNvSpPr txBox="1"/>
          <p:nvPr/>
        </p:nvSpPr>
        <p:spPr>
          <a:xfrm>
            <a:off x="2286000" y="5761350"/>
            <a:ext cx="4572000" cy="246221"/>
          </a:xfrm>
          <a:prstGeom prst="rect">
            <a:avLst/>
          </a:prstGeom>
          <a:noFill/>
        </p:spPr>
        <p:txBody>
          <a:bodyPr wrap="square">
            <a:spAutoFit/>
          </a:bodyPr>
          <a:lstStyle/>
          <a:p>
            <a:pPr algn="ctr"/>
            <a:r>
              <a:rPr lang="en-US" sz="1000" dirty="0"/>
              <a:t>OpenStax. "Compact bone."</a:t>
            </a:r>
          </a:p>
        </p:txBody>
      </p:sp>
      <p:pic>
        <p:nvPicPr>
          <p:cNvPr id="3" name="Content Placeholder 5" descr="Illustration (c) shows small osteoclasts surrounding the outside of bone. Larger osteoclasts are also on the outer surface, forming a hollow in the bone. Osteocytes are long, thin cells in the lacunae.">
            <a:extLst>
              <a:ext uri="{FF2B5EF4-FFF2-40B4-BE49-F238E27FC236}">
                <a16:creationId xmlns:a16="http://schemas.microsoft.com/office/drawing/2014/main" id="{E0703726-60DC-04A8-23ED-0A3AB03D06A5}"/>
              </a:ext>
            </a:extLst>
          </p:cNvPr>
          <p:cNvPicPr>
            <a:picLocks noGrp="1" noChangeAspect="1"/>
          </p:cNvPicPr>
          <p:nvPr>
            <p:ph idx="1"/>
          </p:nvPr>
        </p:nvPicPr>
        <p:blipFill>
          <a:blip r:embed="rId3"/>
          <a:srcRect l="52779" t="58667" r="24459" b="2912"/>
          <a:stretch/>
        </p:blipFill>
        <p:spPr>
          <a:xfrm>
            <a:off x="2209800" y="1214220"/>
            <a:ext cx="4724400" cy="4430189"/>
          </a:xfrm>
        </p:spPr>
      </p:pic>
    </p:spTree>
    <p:extLst>
      <p:ext uri="{BB962C8B-B14F-4D97-AF65-F5344CB8AC3E}">
        <p14:creationId xmlns:p14="http://schemas.microsoft.com/office/powerpoint/2010/main" val="3520024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097280"/>
            <a:ext cx="8229600" cy="4846320"/>
          </a:xfrm>
        </p:spPr>
        <p:txBody>
          <a:bodyPr>
            <a:normAutofit fontScale="92500" lnSpcReduction="10000"/>
          </a:bodyPr>
          <a:lstStyle/>
          <a:p>
            <a:r>
              <a:rPr lang="en-US" dirty="0"/>
              <a:t>Bones are not solid but are rather porous, containing blood vessels, lymphatic vessels, nerves, and bone marrow, where blood cell development takes place. </a:t>
            </a:r>
          </a:p>
          <a:p>
            <a:endParaRPr lang="en-US" dirty="0"/>
          </a:p>
          <a:p>
            <a:r>
              <a:rPr lang="en-US" dirty="0"/>
              <a:t>Which </a:t>
            </a:r>
            <a:r>
              <a:rPr lang="en-US" b="1" dirty="0"/>
              <a:t>two</a:t>
            </a:r>
            <a:r>
              <a:rPr lang="en-US" dirty="0"/>
              <a:t> cell types in the bone keep bones both rigid and porous?</a:t>
            </a:r>
          </a:p>
          <a:p>
            <a:endParaRPr lang="en-US" dirty="0"/>
          </a:p>
          <a:p>
            <a:pPr marL="457200" indent="-457200">
              <a:buFont typeface="Arial" panose="020B0604020202020204" pitchFamily="34" charset="0"/>
              <a:buChar char="•"/>
            </a:pPr>
            <a:r>
              <a:rPr lang="en-US" dirty="0"/>
              <a:t>osteoclasts and osteoblasts</a:t>
            </a:r>
          </a:p>
          <a:p>
            <a:pPr marL="457200" indent="-457200">
              <a:buFont typeface="Arial" panose="020B0604020202020204" pitchFamily="34" charset="0"/>
              <a:buChar char="•"/>
            </a:pPr>
            <a:r>
              <a:rPr lang="en-US" dirty="0"/>
              <a:t>osteoblasts and microglia</a:t>
            </a:r>
          </a:p>
          <a:p>
            <a:pPr marL="457200" indent="-457200">
              <a:buFont typeface="Arial" panose="020B0604020202020204" pitchFamily="34" charset="0"/>
              <a:buChar char="•"/>
            </a:pPr>
            <a:r>
              <a:rPr lang="en-US" dirty="0"/>
              <a:t>osteoclasts and Kupffer cells</a:t>
            </a:r>
          </a:p>
          <a:p>
            <a:pPr marL="457200" indent="-457200">
              <a:buFont typeface="Arial" panose="020B0604020202020204" pitchFamily="34" charset="0"/>
              <a:buChar char="•"/>
            </a:pPr>
            <a:r>
              <a:rPr lang="en-US" dirty="0"/>
              <a:t>endothelial cells and Kupffer cells</a:t>
            </a:r>
          </a:p>
        </p:txBody>
      </p:sp>
    </p:spTree>
    <p:extLst>
      <p:ext uri="{BB962C8B-B14F-4D97-AF65-F5344CB8AC3E}">
        <p14:creationId xmlns:p14="http://schemas.microsoft.com/office/powerpoint/2010/main" val="2992984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4BF-6EAA-FFEC-D82F-8637723B7AC8}"/>
              </a:ext>
            </a:extLst>
          </p:cNvPr>
          <p:cNvSpPr>
            <a:spLocks noGrp="1"/>
          </p:cNvSpPr>
          <p:nvPr>
            <p:ph type="title"/>
          </p:nvPr>
        </p:nvSpPr>
        <p:spPr/>
        <p:txBody>
          <a:bodyPr/>
          <a:lstStyle/>
          <a:p>
            <a:r>
              <a:rPr lang="en-US" dirty="0"/>
              <a:t>Connective Tissue: Adipose Tissue</a:t>
            </a:r>
          </a:p>
        </p:txBody>
      </p:sp>
      <p:sp>
        <p:nvSpPr>
          <p:cNvPr id="3" name="Content Placeholder 2">
            <a:extLst>
              <a:ext uri="{FF2B5EF4-FFF2-40B4-BE49-F238E27FC236}">
                <a16:creationId xmlns:a16="http://schemas.microsoft.com/office/drawing/2014/main" id="{B84DE07A-3CE1-4D83-9E73-A37B1DA9927F}"/>
              </a:ext>
            </a:extLst>
          </p:cNvPr>
          <p:cNvSpPr>
            <a:spLocks noGrp="1"/>
          </p:cNvSpPr>
          <p:nvPr>
            <p:ph idx="1"/>
          </p:nvPr>
        </p:nvSpPr>
        <p:spPr>
          <a:xfrm>
            <a:off x="457200" y="944880"/>
            <a:ext cx="8229600" cy="5151120"/>
          </a:xfrm>
        </p:spPr>
        <p:txBody>
          <a:bodyPr>
            <a:normAutofit lnSpcReduction="10000"/>
          </a:bodyPr>
          <a:lstStyle/>
          <a:p>
            <a:pPr marL="0" indent="0">
              <a:buNone/>
            </a:pPr>
            <a:r>
              <a:rPr lang="en-US" dirty="0"/>
              <a:t>Adipose tissue (or fat tissue):</a:t>
            </a:r>
          </a:p>
          <a:p>
            <a:r>
              <a:rPr lang="en-US" dirty="0"/>
              <a:t>Is considered a connective tissue although it only has a few fibers and does not have fibroblasts</a:t>
            </a:r>
          </a:p>
          <a:p>
            <a:r>
              <a:rPr lang="en-US" dirty="0"/>
              <a:t>Is composed of cells called adipocytes that collect and store fat in the form of triglycerides for energy metabolism</a:t>
            </a:r>
          </a:p>
          <a:p>
            <a:pPr lvl="1"/>
            <a:r>
              <a:rPr lang="en-US" dirty="0"/>
              <a:t>Adipocytes appear empty microscopically because the fat is dissolved by the chemicals used to process the specimens</a:t>
            </a:r>
          </a:p>
          <a:p>
            <a:r>
              <a:rPr lang="en-US" dirty="0"/>
              <a:t>Serves as insulation to help endotherms maintain body temperatures</a:t>
            </a:r>
          </a:p>
          <a:p>
            <a:r>
              <a:rPr lang="en-US" dirty="0"/>
              <a:t>Functions as cushioning for the body organs</a:t>
            </a:r>
          </a:p>
          <a:p>
            <a:endParaRPr lang="en-US" dirty="0"/>
          </a:p>
        </p:txBody>
      </p:sp>
    </p:spTree>
    <p:extLst>
      <p:ext uri="{BB962C8B-B14F-4D97-AF65-F5344CB8AC3E}">
        <p14:creationId xmlns:p14="http://schemas.microsoft.com/office/powerpoint/2010/main" val="2661249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Four Primary Tissue Types in Complex Multicellular Animals</a:t>
            </a:r>
            <a:endParaRPr lang="en-US" sz="3200" dirty="0">
              <a:solidFill>
                <a:schemeClr val="accent1"/>
              </a:solidFill>
            </a:endParaRPr>
          </a:p>
        </p:txBody>
      </p:sp>
      <p:sp>
        <p:nvSpPr>
          <p:cNvPr id="11267" name="Rectangle 3"/>
          <p:cNvSpPr>
            <a:spLocks noGrp="1"/>
          </p:cNvSpPr>
          <p:nvPr>
            <p:ph idx="1"/>
          </p:nvPr>
        </p:nvSpPr>
        <p:spPr>
          <a:xfrm>
            <a:off x="457200" y="1097280"/>
            <a:ext cx="8229600" cy="4754880"/>
          </a:xfrm>
          <a:prstGeom prst="rect">
            <a:avLst/>
          </a:prstGeom>
        </p:spPr>
        <p:txBody>
          <a:bodyPr>
            <a:normAutofit/>
          </a:bodyPr>
          <a:lstStyle/>
          <a:p>
            <a:pPr marL="0" indent="0">
              <a:buNone/>
              <a:tabLst>
                <a:tab pos="461963" algn="l"/>
              </a:tabLst>
            </a:pPr>
            <a:r>
              <a:rPr lang="en-US" dirty="0">
                <a:solidFill>
                  <a:schemeClr val="tx1"/>
                </a:solidFill>
              </a:rPr>
              <a:t>There are 4 primary tissue types in multicellular complex animals:</a:t>
            </a:r>
          </a:p>
          <a:p>
            <a:pPr>
              <a:tabLst>
                <a:tab pos="461963" algn="l"/>
              </a:tabLst>
            </a:pPr>
            <a:r>
              <a:rPr lang="en-US" dirty="0">
                <a:solidFill>
                  <a:schemeClr val="tx1"/>
                </a:solidFill>
              </a:rPr>
              <a:t>Epithelial</a:t>
            </a:r>
          </a:p>
          <a:p>
            <a:pPr>
              <a:tabLst>
                <a:tab pos="461963" algn="l"/>
              </a:tabLst>
            </a:pPr>
            <a:r>
              <a:rPr lang="en-US" dirty="0">
                <a:solidFill>
                  <a:schemeClr val="tx1"/>
                </a:solidFill>
              </a:rPr>
              <a:t>Connective</a:t>
            </a:r>
          </a:p>
          <a:p>
            <a:pPr>
              <a:tabLst>
                <a:tab pos="461963" algn="l"/>
              </a:tabLst>
            </a:pPr>
            <a:r>
              <a:rPr lang="en-US" dirty="0">
                <a:solidFill>
                  <a:schemeClr val="tx1"/>
                </a:solidFill>
              </a:rPr>
              <a:t>Muscle</a:t>
            </a:r>
          </a:p>
          <a:p>
            <a:pPr>
              <a:tabLst>
                <a:tab pos="461963" algn="l"/>
              </a:tabLst>
            </a:pPr>
            <a:r>
              <a:rPr lang="en-US" dirty="0">
                <a:solidFill>
                  <a:schemeClr val="tx1"/>
                </a:solidFill>
              </a:rPr>
              <a:t>Nervous</a:t>
            </a: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Tree>
    <p:extLst>
      <p:ext uri="{BB962C8B-B14F-4D97-AF65-F5344CB8AC3E}">
        <p14:creationId xmlns:p14="http://schemas.microsoft.com/office/powerpoint/2010/main" val="169232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10</a:t>
            </a:r>
            <a:endParaRPr lang="en-US" sz="3200" dirty="0">
              <a:solidFill>
                <a:schemeClr val="accent1"/>
              </a:solidFill>
            </a:endParaRPr>
          </a:p>
        </p:txBody>
      </p:sp>
      <p:sp>
        <p:nvSpPr>
          <p:cNvPr id="4" name="TextBox 3">
            <a:extLst>
              <a:ext uri="{FF2B5EF4-FFF2-40B4-BE49-F238E27FC236}">
                <a16:creationId xmlns:a16="http://schemas.microsoft.com/office/drawing/2014/main" id="{7CD739DB-A7EA-1CB1-D507-5431499E1AFD}"/>
              </a:ext>
            </a:extLst>
          </p:cNvPr>
          <p:cNvSpPr txBox="1"/>
          <p:nvPr/>
        </p:nvSpPr>
        <p:spPr>
          <a:xfrm>
            <a:off x="2400300" y="5715000"/>
            <a:ext cx="4572000" cy="246221"/>
          </a:xfrm>
          <a:prstGeom prst="rect">
            <a:avLst/>
          </a:prstGeom>
          <a:noFill/>
        </p:spPr>
        <p:txBody>
          <a:bodyPr wrap="square">
            <a:spAutoFit/>
          </a:bodyPr>
          <a:lstStyle/>
          <a:p>
            <a:pPr algn="ctr"/>
            <a:r>
              <a:rPr lang="en-US" sz="1000" dirty="0"/>
              <a:t>Echinaceapallida on Wikimedia Commons. "Adipose tissue."</a:t>
            </a:r>
          </a:p>
        </p:txBody>
      </p:sp>
      <p:pic>
        <p:nvPicPr>
          <p:cNvPr id="6" name="Content Placeholder 5" descr="Image of adipose tissue. The illustration shows irregularly shaped cells with tiny nuclei clustered next to the cell's outer membrane.">
            <a:extLst>
              <a:ext uri="{FF2B5EF4-FFF2-40B4-BE49-F238E27FC236}">
                <a16:creationId xmlns:a16="http://schemas.microsoft.com/office/drawing/2014/main" id="{FB8D2985-CD13-1CAD-16AD-8EC264E0A199}"/>
              </a:ext>
            </a:extLst>
          </p:cNvPr>
          <p:cNvPicPr>
            <a:picLocks noGrp="1" noChangeAspect="1"/>
          </p:cNvPicPr>
          <p:nvPr>
            <p:ph idx="1"/>
          </p:nvPr>
        </p:nvPicPr>
        <p:blipFill>
          <a:blip r:embed="rId3"/>
          <a:srcRect l="15742" t="3667" r="15741" b="3000"/>
          <a:stretch/>
        </p:blipFill>
        <p:spPr>
          <a:xfrm>
            <a:off x="1521006" y="1097280"/>
            <a:ext cx="6101987" cy="4617720"/>
          </a:xfrm>
        </p:spPr>
      </p:pic>
    </p:spTree>
    <p:extLst>
      <p:ext uri="{BB962C8B-B14F-4D97-AF65-F5344CB8AC3E}">
        <p14:creationId xmlns:p14="http://schemas.microsoft.com/office/powerpoint/2010/main" val="2909121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4BF-6EAA-FFEC-D82F-8637723B7AC8}"/>
              </a:ext>
            </a:extLst>
          </p:cNvPr>
          <p:cNvSpPr>
            <a:spLocks noGrp="1"/>
          </p:cNvSpPr>
          <p:nvPr>
            <p:ph type="title"/>
          </p:nvPr>
        </p:nvSpPr>
        <p:spPr/>
        <p:txBody>
          <a:bodyPr/>
          <a:lstStyle/>
          <a:p>
            <a:r>
              <a:rPr lang="en-US" dirty="0"/>
              <a:t>Connective Tissue: Blood</a:t>
            </a:r>
          </a:p>
        </p:txBody>
      </p:sp>
      <p:sp>
        <p:nvSpPr>
          <p:cNvPr id="3" name="Content Placeholder 2">
            <a:extLst>
              <a:ext uri="{FF2B5EF4-FFF2-40B4-BE49-F238E27FC236}">
                <a16:creationId xmlns:a16="http://schemas.microsoft.com/office/drawing/2014/main" id="{B84DE07A-3CE1-4D83-9E73-A37B1DA9927F}"/>
              </a:ext>
            </a:extLst>
          </p:cNvPr>
          <p:cNvSpPr>
            <a:spLocks noGrp="1"/>
          </p:cNvSpPr>
          <p:nvPr>
            <p:ph idx="1"/>
          </p:nvPr>
        </p:nvSpPr>
        <p:spPr>
          <a:xfrm>
            <a:off x="457200" y="1021080"/>
            <a:ext cx="8229600" cy="5151120"/>
          </a:xfrm>
        </p:spPr>
        <p:txBody>
          <a:bodyPr>
            <a:normAutofit fontScale="92500" lnSpcReduction="20000"/>
          </a:bodyPr>
          <a:lstStyle/>
          <a:p>
            <a:pPr marL="0" indent="0">
              <a:buNone/>
            </a:pPr>
            <a:r>
              <a:rPr lang="en-US" dirty="0"/>
              <a:t>Blood:</a:t>
            </a:r>
          </a:p>
          <a:p>
            <a:r>
              <a:rPr lang="en-US" dirty="0"/>
              <a:t>Is considered a connective tissue because it has a matrix </a:t>
            </a:r>
          </a:p>
          <a:p>
            <a:r>
              <a:rPr lang="en-US" dirty="0"/>
              <a:t>Has living cell types:</a:t>
            </a:r>
          </a:p>
          <a:p>
            <a:pPr lvl="1"/>
            <a:r>
              <a:rPr lang="en-US" dirty="0"/>
              <a:t>Red blood cells (RBC), also called </a:t>
            </a:r>
            <a:r>
              <a:rPr lang="en-US" b="1" dirty="0"/>
              <a:t>erythrocytes</a:t>
            </a:r>
          </a:p>
          <a:p>
            <a:pPr lvl="1"/>
            <a:r>
              <a:rPr lang="en-US" dirty="0"/>
              <a:t>White blood cells (WBC), also called </a:t>
            </a:r>
            <a:r>
              <a:rPr lang="en-US" b="1" dirty="0"/>
              <a:t>leukocytes</a:t>
            </a:r>
            <a:endParaRPr lang="en-US" dirty="0"/>
          </a:p>
          <a:p>
            <a:r>
              <a:rPr lang="en-US" dirty="0"/>
              <a:t>Has a matrix called plasma that is 92% water and also contains:</a:t>
            </a:r>
          </a:p>
          <a:p>
            <a:pPr lvl="1"/>
            <a:r>
              <a:rPr lang="en-US" dirty="0"/>
              <a:t>Proteins (such as albumin, antibodies, and clotting factors)</a:t>
            </a:r>
          </a:p>
          <a:p>
            <a:pPr lvl="1"/>
            <a:r>
              <a:rPr lang="en-US" dirty="0"/>
              <a:t>Salts</a:t>
            </a:r>
          </a:p>
          <a:p>
            <a:pPr lvl="1"/>
            <a:r>
              <a:rPr lang="en-US" dirty="0"/>
              <a:t>Sugars</a:t>
            </a:r>
          </a:p>
          <a:p>
            <a:pPr lvl="1"/>
            <a:r>
              <a:rPr lang="en-US" dirty="0"/>
              <a:t>Hormones</a:t>
            </a:r>
          </a:p>
          <a:p>
            <a:pPr lvl="1"/>
            <a:r>
              <a:rPr lang="en-US" dirty="0"/>
              <a:t>Fats</a:t>
            </a:r>
          </a:p>
          <a:p>
            <a:endParaRPr lang="en-US" dirty="0"/>
          </a:p>
          <a:p>
            <a:endParaRPr lang="en-US" dirty="0"/>
          </a:p>
        </p:txBody>
      </p:sp>
    </p:spTree>
    <p:extLst>
      <p:ext uri="{BB962C8B-B14F-4D97-AF65-F5344CB8AC3E}">
        <p14:creationId xmlns:p14="http://schemas.microsoft.com/office/powerpoint/2010/main" val="3902507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11</a:t>
            </a:r>
            <a:endParaRPr lang="en-US" sz="3200" dirty="0">
              <a:solidFill>
                <a:schemeClr val="accent1"/>
              </a:solidFill>
            </a:endParaRPr>
          </a:p>
        </p:txBody>
      </p:sp>
      <p:sp>
        <p:nvSpPr>
          <p:cNvPr id="3" name="TextBox 2">
            <a:extLst>
              <a:ext uri="{FF2B5EF4-FFF2-40B4-BE49-F238E27FC236}">
                <a16:creationId xmlns:a16="http://schemas.microsoft.com/office/drawing/2014/main" id="{9648F8C7-76FD-B227-E000-415DF720CC62}"/>
              </a:ext>
            </a:extLst>
          </p:cNvPr>
          <p:cNvSpPr txBox="1"/>
          <p:nvPr/>
        </p:nvSpPr>
        <p:spPr>
          <a:xfrm>
            <a:off x="2286000" y="5715000"/>
            <a:ext cx="4572000" cy="246221"/>
          </a:xfrm>
          <a:prstGeom prst="rect">
            <a:avLst/>
          </a:prstGeom>
          <a:noFill/>
        </p:spPr>
        <p:txBody>
          <a:bodyPr wrap="square">
            <a:spAutoFit/>
          </a:bodyPr>
          <a:lstStyle/>
          <a:p>
            <a:pPr algn="ctr"/>
            <a:r>
              <a:rPr lang="en-US" sz="1000" dirty="0"/>
              <a:t>CNX OpenStax on Wikimedia Commons. "Blood."</a:t>
            </a:r>
          </a:p>
        </p:txBody>
      </p:sp>
      <p:pic>
        <p:nvPicPr>
          <p:cNvPr id="6" name="Content Placeholder 5" descr="Different types of blood cells are shown. Red blood cells are disc-shaped, with a central indentation. Platelets are narrow, long, and much smaller than red blood cells. Neutrophils, eosinophils, lymphocytes, monocytes and basophils are round and about three times the diameter of a red blood cell. They differ in the shape of the nucleus and in the presence or absence of granules in the cytoplasm. Macrophages, which are the largest cell type, have pseudopods which give them an irregular shape.">
            <a:extLst>
              <a:ext uri="{FF2B5EF4-FFF2-40B4-BE49-F238E27FC236}">
                <a16:creationId xmlns:a16="http://schemas.microsoft.com/office/drawing/2014/main" id="{3A9F871E-AB06-A724-DDDA-633D2F1220F3}"/>
              </a:ext>
            </a:extLst>
          </p:cNvPr>
          <p:cNvPicPr>
            <a:picLocks noGrp="1" noChangeAspect="1"/>
          </p:cNvPicPr>
          <p:nvPr>
            <p:ph idx="1"/>
          </p:nvPr>
        </p:nvPicPr>
        <p:blipFill>
          <a:blip r:embed="rId3"/>
          <a:srcRect t="3667" b="3000"/>
          <a:stretch/>
        </p:blipFill>
        <p:spPr>
          <a:xfrm>
            <a:off x="457200" y="1295400"/>
            <a:ext cx="8229600" cy="4267200"/>
          </a:xfrm>
        </p:spPr>
      </p:pic>
    </p:spTree>
    <p:extLst>
      <p:ext uri="{BB962C8B-B14F-4D97-AF65-F5344CB8AC3E}">
        <p14:creationId xmlns:p14="http://schemas.microsoft.com/office/powerpoint/2010/main" val="1856370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84BF-6EAA-FFEC-D82F-8637723B7AC8}"/>
              </a:ext>
            </a:extLst>
          </p:cNvPr>
          <p:cNvSpPr>
            <a:spLocks noGrp="1"/>
          </p:cNvSpPr>
          <p:nvPr>
            <p:ph type="title"/>
          </p:nvPr>
        </p:nvSpPr>
        <p:spPr/>
        <p:txBody>
          <a:bodyPr/>
          <a:lstStyle/>
          <a:p>
            <a:r>
              <a:rPr lang="en-US" dirty="0"/>
              <a:t>Connective Tissue: Blood's Red Blood Cells</a:t>
            </a:r>
          </a:p>
        </p:txBody>
      </p:sp>
      <p:sp>
        <p:nvSpPr>
          <p:cNvPr id="3" name="Content Placeholder 2">
            <a:extLst>
              <a:ext uri="{FF2B5EF4-FFF2-40B4-BE49-F238E27FC236}">
                <a16:creationId xmlns:a16="http://schemas.microsoft.com/office/drawing/2014/main" id="{B84DE07A-3CE1-4D83-9E73-A37B1DA9927F}"/>
              </a:ext>
            </a:extLst>
          </p:cNvPr>
          <p:cNvSpPr>
            <a:spLocks noGrp="1"/>
          </p:cNvSpPr>
          <p:nvPr>
            <p:ph idx="1"/>
          </p:nvPr>
        </p:nvSpPr>
        <p:spPr>
          <a:xfrm>
            <a:off x="457200" y="1021080"/>
            <a:ext cx="8229600" cy="5303520"/>
          </a:xfrm>
        </p:spPr>
        <p:txBody>
          <a:bodyPr>
            <a:normAutofit fontScale="85000" lnSpcReduction="20000"/>
          </a:bodyPr>
          <a:lstStyle/>
          <a:p>
            <a:pPr marL="0" indent="0">
              <a:buNone/>
            </a:pPr>
            <a:r>
              <a:rPr lang="en-US" dirty="0"/>
              <a:t>Red blood cells:</a:t>
            </a:r>
          </a:p>
          <a:p>
            <a:r>
              <a:rPr lang="en-US" dirty="0"/>
              <a:t>Carry and deliver O</a:t>
            </a:r>
            <a:r>
              <a:rPr lang="en-US" baseline="-25000" dirty="0"/>
              <a:t>2</a:t>
            </a:r>
            <a:r>
              <a:rPr lang="en-US" dirty="0"/>
              <a:t> to tissues</a:t>
            </a:r>
          </a:p>
          <a:p>
            <a:r>
              <a:rPr lang="en-US" dirty="0"/>
              <a:t>Are counted in millions in a blood sample</a:t>
            </a:r>
          </a:p>
          <a:p>
            <a:pPr lvl="1"/>
            <a:r>
              <a:rPr lang="en-US" dirty="0"/>
              <a:t>The average number of RBCs in primates is 4.7–5.5 million cells per </a:t>
            </a:r>
            <a:r>
              <a:rPr lang="el-GR" dirty="0"/>
              <a:t>μ</a:t>
            </a:r>
            <a:r>
              <a:rPr lang="en-US" dirty="0"/>
              <a:t>l.</a:t>
            </a:r>
          </a:p>
          <a:p>
            <a:r>
              <a:rPr lang="en-US" dirty="0"/>
              <a:t>Are a consistent size in a species but vary between species</a:t>
            </a:r>
          </a:p>
          <a:p>
            <a:pPr lvl="1"/>
            <a:r>
              <a:rPr lang="en-US" dirty="0"/>
              <a:t>Average diameter of a primate RBC = 7.5</a:t>
            </a:r>
            <a:r>
              <a:rPr lang="el-GR" b="0" i="0" u="none" strike="noStrike" dirty="0">
                <a:solidFill>
                  <a:srgbClr val="4D4D4D"/>
                </a:solidFill>
                <a:effectLst/>
                <a:highlight>
                  <a:srgbClr val="FFFFFF"/>
                </a:highlight>
                <a:latin typeface="Times New Roman" panose="02020603050405020304" pitchFamily="18" charset="0"/>
              </a:rPr>
              <a:t> </a:t>
            </a:r>
            <a:r>
              <a:rPr lang="el-GR" dirty="0"/>
              <a:t>μ</a:t>
            </a:r>
            <a:r>
              <a:rPr lang="en-US" dirty="0"/>
              <a:t>m</a:t>
            </a:r>
          </a:p>
          <a:p>
            <a:pPr lvl="1"/>
            <a:r>
              <a:rPr lang="en-US" dirty="0"/>
              <a:t>Average diameter of a dog RBC = 7.0</a:t>
            </a:r>
            <a:r>
              <a:rPr lang="el-GR" b="0" i="0" u="none" strike="noStrike" dirty="0">
                <a:solidFill>
                  <a:srgbClr val="4D4D4D"/>
                </a:solidFill>
                <a:effectLst/>
                <a:highlight>
                  <a:srgbClr val="FFFFFF"/>
                </a:highlight>
                <a:latin typeface="Times New Roman" panose="02020603050405020304" pitchFamily="18" charset="0"/>
              </a:rPr>
              <a:t> </a:t>
            </a:r>
            <a:r>
              <a:rPr lang="el-GR" dirty="0"/>
              <a:t>μ</a:t>
            </a:r>
            <a:r>
              <a:rPr lang="en-US" dirty="0"/>
              <a:t>m</a:t>
            </a:r>
          </a:p>
          <a:p>
            <a:pPr lvl="1"/>
            <a:r>
              <a:rPr lang="en-US" dirty="0"/>
              <a:t>Average diameter of a cat RBC = 5.9 </a:t>
            </a:r>
            <a:r>
              <a:rPr lang="el-GR" dirty="0"/>
              <a:t>μ</a:t>
            </a:r>
            <a:r>
              <a:rPr lang="en-US" dirty="0"/>
              <a:t>m</a:t>
            </a:r>
          </a:p>
          <a:p>
            <a:pPr lvl="1"/>
            <a:r>
              <a:rPr lang="en-US" dirty="0"/>
              <a:t>Average diameter of a sheep RBC = 4.6 </a:t>
            </a:r>
            <a:r>
              <a:rPr lang="el-GR" dirty="0"/>
              <a:t>μ</a:t>
            </a:r>
            <a:r>
              <a:rPr lang="en-US" dirty="0"/>
              <a:t>m</a:t>
            </a:r>
          </a:p>
          <a:p>
            <a:r>
              <a:rPr lang="en-US" dirty="0"/>
              <a:t>Upon release from the bone marrow where they are made:</a:t>
            </a:r>
          </a:p>
          <a:p>
            <a:pPr lvl="1"/>
            <a:r>
              <a:rPr lang="en-US" dirty="0"/>
              <a:t>Mammalian RBCs lose their nuclei and mitochondria</a:t>
            </a:r>
          </a:p>
          <a:p>
            <a:pPr lvl="1"/>
            <a:r>
              <a:rPr lang="en-US" dirty="0"/>
              <a:t>Fish, amphibian, and avian RBCs maintain their nuclei and mitochondria throughout the cell's life.</a:t>
            </a:r>
          </a:p>
          <a:p>
            <a:pPr lvl="1"/>
            <a:endParaRPr lang="en-US" dirty="0"/>
          </a:p>
          <a:p>
            <a:endParaRPr lang="en-US" dirty="0"/>
          </a:p>
          <a:p>
            <a:endParaRPr lang="en-US" dirty="0"/>
          </a:p>
        </p:txBody>
      </p:sp>
    </p:spTree>
    <p:extLst>
      <p:ext uri="{BB962C8B-B14F-4D97-AF65-F5344CB8AC3E}">
        <p14:creationId xmlns:p14="http://schemas.microsoft.com/office/powerpoint/2010/main" val="4068269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52F1-7199-0DDE-8863-6E6DEADEEF23}"/>
              </a:ext>
            </a:extLst>
          </p:cNvPr>
          <p:cNvSpPr>
            <a:spLocks noGrp="1"/>
          </p:cNvSpPr>
          <p:nvPr>
            <p:ph type="title"/>
          </p:nvPr>
        </p:nvSpPr>
        <p:spPr/>
        <p:txBody>
          <a:bodyPr/>
          <a:lstStyle/>
          <a:p>
            <a:r>
              <a:rPr lang="en-US" dirty="0"/>
              <a:t>Connective Tissue: Blood's White Blood Cells</a:t>
            </a:r>
            <a:r>
              <a:rPr lang="en-US" sz="1400" baseline="-25000" dirty="0"/>
              <a:t>1</a:t>
            </a:r>
            <a:endParaRPr lang="en-US" dirty="0"/>
          </a:p>
        </p:txBody>
      </p:sp>
      <p:sp>
        <p:nvSpPr>
          <p:cNvPr id="3" name="Content Placeholder 2">
            <a:extLst>
              <a:ext uri="{FF2B5EF4-FFF2-40B4-BE49-F238E27FC236}">
                <a16:creationId xmlns:a16="http://schemas.microsoft.com/office/drawing/2014/main" id="{A8229217-EA97-CA12-A326-A9496B235D63}"/>
              </a:ext>
            </a:extLst>
          </p:cNvPr>
          <p:cNvSpPr>
            <a:spLocks noGrp="1"/>
          </p:cNvSpPr>
          <p:nvPr>
            <p:ph idx="1"/>
          </p:nvPr>
        </p:nvSpPr>
        <p:spPr/>
        <p:txBody>
          <a:bodyPr/>
          <a:lstStyle/>
          <a:p>
            <a:pPr marL="0" indent="0">
              <a:buNone/>
            </a:pPr>
            <a:r>
              <a:rPr lang="en-US" dirty="0"/>
              <a:t>White blood cells:</a:t>
            </a:r>
          </a:p>
          <a:p>
            <a:r>
              <a:rPr lang="en-US" dirty="0"/>
              <a:t>Are counted in the thousands in the blood and measurements are expressed as ranges</a:t>
            </a:r>
          </a:p>
          <a:p>
            <a:pPr lvl="1"/>
            <a:r>
              <a:rPr lang="en-US" dirty="0"/>
              <a:t>Primates: 4,800–10,800 cells per </a:t>
            </a:r>
            <a:r>
              <a:rPr lang="el-GR" dirty="0"/>
              <a:t>μ</a:t>
            </a:r>
            <a:r>
              <a:rPr lang="en-US" dirty="0"/>
              <a:t>l</a:t>
            </a:r>
          </a:p>
          <a:p>
            <a:pPr lvl="1"/>
            <a:r>
              <a:rPr lang="en-US" dirty="0"/>
              <a:t>Dogs: 5,600–19,200 cells per </a:t>
            </a:r>
            <a:r>
              <a:rPr lang="el-GR" dirty="0"/>
              <a:t>μ</a:t>
            </a:r>
            <a:r>
              <a:rPr lang="en-US" dirty="0"/>
              <a:t>l</a:t>
            </a:r>
          </a:p>
          <a:p>
            <a:pPr lvl="1"/>
            <a:r>
              <a:rPr lang="en-US" dirty="0"/>
              <a:t>Cats: 8,000–25,000 cells per </a:t>
            </a:r>
            <a:r>
              <a:rPr lang="el-GR" dirty="0"/>
              <a:t>μ</a:t>
            </a:r>
            <a:r>
              <a:rPr lang="en-US" dirty="0"/>
              <a:t>l</a:t>
            </a:r>
          </a:p>
          <a:p>
            <a:pPr lvl="1"/>
            <a:r>
              <a:rPr lang="en-US" dirty="0"/>
              <a:t>Cattle: 4,000–12,000 cells per </a:t>
            </a:r>
            <a:r>
              <a:rPr lang="el-GR" dirty="0"/>
              <a:t>μ</a:t>
            </a:r>
            <a:r>
              <a:rPr lang="en-US" dirty="0"/>
              <a:t>l</a:t>
            </a:r>
          </a:p>
          <a:p>
            <a:pPr lvl="1"/>
            <a:r>
              <a:rPr lang="en-US" dirty="0"/>
              <a:t>Pigs: 11,000–22,000 cells per </a:t>
            </a:r>
            <a:r>
              <a:rPr lang="el-GR" dirty="0"/>
              <a:t>μ</a:t>
            </a:r>
            <a:r>
              <a:rPr lang="en-US" dirty="0"/>
              <a:t>l</a:t>
            </a:r>
          </a:p>
          <a:p>
            <a:pPr lvl="1"/>
            <a:endParaRPr lang="en-US" dirty="0"/>
          </a:p>
        </p:txBody>
      </p:sp>
    </p:spTree>
    <p:extLst>
      <p:ext uri="{BB962C8B-B14F-4D97-AF65-F5344CB8AC3E}">
        <p14:creationId xmlns:p14="http://schemas.microsoft.com/office/powerpoint/2010/main" val="1819650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52F1-7199-0DDE-8863-6E6DEADEEF23}"/>
              </a:ext>
            </a:extLst>
          </p:cNvPr>
          <p:cNvSpPr>
            <a:spLocks noGrp="1"/>
          </p:cNvSpPr>
          <p:nvPr>
            <p:ph type="title"/>
          </p:nvPr>
        </p:nvSpPr>
        <p:spPr/>
        <p:txBody>
          <a:bodyPr/>
          <a:lstStyle/>
          <a:p>
            <a:r>
              <a:rPr lang="en-US" dirty="0"/>
              <a:t>Connective Tissue: Blood's White Blood Cells</a:t>
            </a:r>
            <a:r>
              <a:rPr lang="en-US" sz="1400" baseline="-25000" dirty="0"/>
              <a:t>2</a:t>
            </a:r>
            <a:endParaRPr lang="en-US" dirty="0"/>
          </a:p>
        </p:txBody>
      </p:sp>
      <p:sp>
        <p:nvSpPr>
          <p:cNvPr id="3" name="Content Placeholder 2">
            <a:extLst>
              <a:ext uri="{FF2B5EF4-FFF2-40B4-BE49-F238E27FC236}">
                <a16:creationId xmlns:a16="http://schemas.microsoft.com/office/drawing/2014/main" id="{A8229217-EA97-CA12-A326-A9496B235D63}"/>
              </a:ext>
            </a:extLst>
          </p:cNvPr>
          <p:cNvSpPr>
            <a:spLocks noGrp="1"/>
          </p:cNvSpPr>
          <p:nvPr>
            <p:ph idx="1"/>
          </p:nvPr>
        </p:nvSpPr>
        <p:spPr>
          <a:xfrm>
            <a:off x="457200" y="914400"/>
            <a:ext cx="8229600" cy="5151120"/>
          </a:xfrm>
        </p:spPr>
        <p:txBody>
          <a:bodyPr>
            <a:normAutofit fontScale="92500" lnSpcReduction="10000"/>
          </a:bodyPr>
          <a:lstStyle/>
          <a:p>
            <a:pPr marL="0" indent="0">
              <a:buNone/>
            </a:pPr>
            <a:r>
              <a:rPr lang="en-US" dirty="0"/>
              <a:t>There are 5 types of white blood cells:</a:t>
            </a:r>
          </a:p>
          <a:p>
            <a:r>
              <a:rPr lang="en-US" b="1" dirty="0"/>
              <a:t>Lymphocytes</a:t>
            </a:r>
            <a:r>
              <a:rPr lang="en-US" dirty="0"/>
              <a:t> function primarily in immune responses to foreign antigens or material.</a:t>
            </a:r>
          </a:p>
          <a:p>
            <a:pPr lvl="1"/>
            <a:r>
              <a:rPr lang="en-US" dirty="0"/>
              <a:t>Lymphocytes can make antibodies tailed to the foreign antigens and control antibody production.</a:t>
            </a:r>
          </a:p>
          <a:p>
            <a:r>
              <a:rPr lang="en-US" i="1" dirty="0"/>
              <a:t>Neutrophils</a:t>
            </a:r>
            <a:r>
              <a:rPr lang="en-US" dirty="0"/>
              <a:t> are phagocytes that serve as an early line of defense against invading microbes.</a:t>
            </a:r>
          </a:p>
          <a:p>
            <a:r>
              <a:rPr lang="en-US" b="1" dirty="0"/>
              <a:t>Monocytes</a:t>
            </a:r>
            <a:r>
              <a:rPr lang="en-US" dirty="0"/>
              <a:t>, found in the peripheral blood, give rise to phagocytic macrophages that clean up dead and damaged cells in the body, either foreign or from the host.</a:t>
            </a:r>
          </a:p>
          <a:p>
            <a:r>
              <a:rPr lang="en-US" dirty="0"/>
              <a:t>Eosinophils and basophils both help facilitate the inflammatory response.</a:t>
            </a:r>
          </a:p>
          <a:p>
            <a:pPr lvl="1"/>
            <a:endParaRPr lang="en-US" dirty="0"/>
          </a:p>
        </p:txBody>
      </p:sp>
    </p:spTree>
    <p:extLst>
      <p:ext uri="{BB962C8B-B14F-4D97-AF65-F5344CB8AC3E}">
        <p14:creationId xmlns:p14="http://schemas.microsoft.com/office/powerpoint/2010/main" val="37359959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52F1-7199-0DDE-8863-6E6DEADEEF23}"/>
              </a:ext>
            </a:extLst>
          </p:cNvPr>
          <p:cNvSpPr>
            <a:spLocks noGrp="1"/>
          </p:cNvSpPr>
          <p:nvPr>
            <p:ph type="title"/>
          </p:nvPr>
        </p:nvSpPr>
        <p:spPr/>
        <p:txBody>
          <a:bodyPr/>
          <a:lstStyle/>
          <a:p>
            <a:r>
              <a:rPr lang="en-US" dirty="0"/>
              <a:t>Connective Tissue: Blood's Platelets</a:t>
            </a:r>
          </a:p>
        </p:txBody>
      </p:sp>
      <p:sp>
        <p:nvSpPr>
          <p:cNvPr id="3" name="Content Placeholder 2">
            <a:extLst>
              <a:ext uri="{FF2B5EF4-FFF2-40B4-BE49-F238E27FC236}">
                <a16:creationId xmlns:a16="http://schemas.microsoft.com/office/drawing/2014/main" id="{A8229217-EA97-CA12-A326-A9496B235D63}"/>
              </a:ext>
            </a:extLst>
          </p:cNvPr>
          <p:cNvSpPr>
            <a:spLocks noGrp="1"/>
          </p:cNvSpPr>
          <p:nvPr>
            <p:ph idx="1"/>
          </p:nvPr>
        </p:nvSpPr>
        <p:spPr>
          <a:xfrm>
            <a:off x="457200" y="1084028"/>
            <a:ext cx="8229600" cy="5151120"/>
          </a:xfrm>
        </p:spPr>
        <p:txBody>
          <a:bodyPr>
            <a:normAutofit/>
          </a:bodyPr>
          <a:lstStyle/>
          <a:p>
            <a:pPr marL="0" indent="0">
              <a:buNone/>
            </a:pPr>
            <a:r>
              <a:rPr lang="en-US" dirty="0"/>
              <a:t>Platelets (also called thrombocytes):</a:t>
            </a:r>
          </a:p>
          <a:p>
            <a:r>
              <a:rPr lang="en-US" dirty="0"/>
              <a:t>Are cytoplasmic fragments of large cells called megakaryocytes that grow in bone marrow</a:t>
            </a:r>
          </a:p>
          <a:p>
            <a:r>
              <a:rPr lang="en-US" dirty="0"/>
              <a:t>Are involved in blood clotting in that they initiate coagulation (clot formation) to stop bleeding through damaged blood vessels</a:t>
            </a:r>
          </a:p>
        </p:txBody>
      </p:sp>
    </p:spTree>
    <p:extLst>
      <p:ext uri="{BB962C8B-B14F-4D97-AF65-F5344CB8AC3E}">
        <p14:creationId xmlns:p14="http://schemas.microsoft.com/office/powerpoint/2010/main" val="3222795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0277B-461F-7260-BE2C-C399169E60D4}"/>
              </a:ext>
            </a:extLst>
          </p:cNvPr>
          <p:cNvSpPr>
            <a:spLocks noGrp="1"/>
          </p:cNvSpPr>
          <p:nvPr>
            <p:ph type="title"/>
          </p:nvPr>
        </p:nvSpPr>
        <p:spPr/>
        <p:txBody>
          <a:bodyPr/>
          <a:lstStyle/>
          <a:p>
            <a:r>
              <a:rPr lang="en-US" dirty="0"/>
              <a:t>Muscle Tissues</a:t>
            </a:r>
          </a:p>
        </p:txBody>
      </p:sp>
      <p:sp>
        <p:nvSpPr>
          <p:cNvPr id="3" name="Content Placeholder 2">
            <a:extLst>
              <a:ext uri="{FF2B5EF4-FFF2-40B4-BE49-F238E27FC236}">
                <a16:creationId xmlns:a16="http://schemas.microsoft.com/office/drawing/2014/main" id="{BAC21250-4099-F8C8-36DD-985AE777EC56}"/>
              </a:ext>
            </a:extLst>
          </p:cNvPr>
          <p:cNvSpPr>
            <a:spLocks noGrp="1"/>
          </p:cNvSpPr>
          <p:nvPr>
            <p:ph idx="1"/>
          </p:nvPr>
        </p:nvSpPr>
        <p:spPr>
          <a:xfrm>
            <a:off x="457200" y="1097280"/>
            <a:ext cx="8229600" cy="4922520"/>
          </a:xfrm>
        </p:spPr>
        <p:txBody>
          <a:bodyPr>
            <a:normAutofit lnSpcReduction="10000"/>
          </a:bodyPr>
          <a:lstStyle/>
          <a:p>
            <a:r>
              <a:rPr lang="en-US" dirty="0"/>
              <a:t>There are 3 types of muscle in animal bodies:</a:t>
            </a:r>
          </a:p>
          <a:p>
            <a:pPr lvl="1"/>
            <a:r>
              <a:rPr lang="en-US" dirty="0"/>
              <a:t>Smooth</a:t>
            </a:r>
          </a:p>
          <a:p>
            <a:pPr lvl="1"/>
            <a:r>
              <a:rPr lang="en-US" dirty="0"/>
              <a:t>Skeletal</a:t>
            </a:r>
          </a:p>
          <a:p>
            <a:pPr lvl="1"/>
            <a:r>
              <a:rPr lang="en-US" dirty="0"/>
              <a:t>Cardiac</a:t>
            </a:r>
          </a:p>
          <a:p>
            <a:r>
              <a:rPr lang="en-US" dirty="0"/>
              <a:t>These differ by:</a:t>
            </a:r>
          </a:p>
          <a:p>
            <a:pPr lvl="1"/>
            <a:r>
              <a:rPr lang="en-US" dirty="0"/>
              <a:t>The presence or absence of striations (bands)</a:t>
            </a:r>
          </a:p>
          <a:p>
            <a:pPr lvl="1"/>
            <a:r>
              <a:rPr lang="en-US" dirty="0"/>
              <a:t>The number and location of nuclei</a:t>
            </a:r>
          </a:p>
          <a:p>
            <a:pPr lvl="1"/>
            <a:r>
              <a:rPr lang="en-US" dirty="0"/>
              <a:t>Whether they can be controlled voluntarily or involuntarily</a:t>
            </a:r>
          </a:p>
          <a:p>
            <a:pPr lvl="1"/>
            <a:r>
              <a:rPr lang="en-US" dirty="0"/>
              <a:t>Their bodily location</a:t>
            </a:r>
          </a:p>
        </p:txBody>
      </p:sp>
    </p:spTree>
    <p:extLst>
      <p:ext uri="{BB962C8B-B14F-4D97-AF65-F5344CB8AC3E}">
        <p14:creationId xmlns:p14="http://schemas.microsoft.com/office/powerpoint/2010/main" val="3903516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3: Comparison of Muscle Types</a:t>
            </a:r>
          </a:p>
        </p:txBody>
      </p:sp>
      <p:graphicFrame>
        <p:nvGraphicFramePr>
          <p:cNvPr id="4" name="Content Placeholder 3" descr="Table 3: Comparison of muscle types. Smooth muscle has no striations and has a single nucleus the center of the cell. It is found in visceral organs and under involuntary control.&#10;&#10;Skeletal muscle has striations and many nuclei at the periphery of the cell. It is found in skeletal muscles and under voluntary control.&#10;&#10;Cardiac muscle has striations and a single nucleus at the center of the cell. It is found in the heart and is under involuntary control.">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1933493555"/>
              </p:ext>
            </p:extLst>
          </p:nvPr>
        </p:nvGraphicFramePr>
        <p:xfrm>
          <a:off x="304800" y="1113845"/>
          <a:ext cx="8461512" cy="2387208"/>
        </p:xfrm>
        <a:graphic>
          <a:graphicData uri="http://schemas.openxmlformats.org/drawingml/2006/table">
            <a:tbl>
              <a:tblPr firstRow="1" bandRow="1">
                <a:tableStyleId>{5C22544A-7EE6-4342-B048-85BDC9FD1C3A}</a:tableStyleId>
              </a:tblPr>
              <a:tblGrid>
                <a:gridCol w="1709070">
                  <a:extLst>
                    <a:ext uri="{9D8B030D-6E8A-4147-A177-3AD203B41FA5}">
                      <a16:colId xmlns:a16="http://schemas.microsoft.com/office/drawing/2014/main" val="1522627793"/>
                    </a:ext>
                  </a:extLst>
                </a:gridCol>
                <a:gridCol w="1186675">
                  <a:extLst>
                    <a:ext uri="{9D8B030D-6E8A-4147-A177-3AD203B41FA5}">
                      <a16:colId xmlns:a16="http://schemas.microsoft.com/office/drawing/2014/main" val="4293862904"/>
                    </a:ext>
                  </a:extLst>
                </a:gridCol>
                <a:gridCol w="2209655">
                  <a:extLst>
                    <a:ext uri="{9D8B030D-6E8A-4147-A177-3AD203B41FA5}">
                      <a16:colId xmlns:a16="http://schemas.microsoft.com/office/drawing/2014/main" val="1570581887"/>
                    </a:ext>
                  </a:extLst>
                </a:gridCol>
                <a:gridCol w="1371600">
                  <a:extLst>
                    <a:ext uri="{9D8B030D-6E8A-4147-A177-3AD203B41FA5}">
                      <a16:colId xmlns:a16="http://schemas.microsoft.com/office/drawing/2014/main" val="49381782"/>
                    </a:ext>
                  </a:extLst>
                </a:gridCol>
                <a:gridCol w="1984512">
                  <a:extLst>
                    <a:ext uri="{9D8B030D-6E8A-4147-A177-3AD203B41FA5}">
                      <a16:colId xmlns:a16="http://schemas.microsoft.com/office/drawing/2014/main" val="3632360911"/>
                    </a:ext>
                  </a:extLst>
                </a:gridCol>
              </a:tblGrid>
              <a:tr h="562056">
                <a:tc>
                  <a:txBody>
                    <a:bodyPr/>
                    <a:lstStyle/>
                    <a:p>
                      <a:pPr algn="l"/>
                      <a:r>
                        <a:rPr lang="en-IN" sz="2000" b="0" dirty="0">
                          <a:solidFill>
                            <a:schemeClr val="bg1"/>
                          </a:solidFill>
                          <a:effectLst/>
                          <a:latin typeface="+mn-lt"/>
                        </a:rPr>
                        <a:t>Type of Muscle</a:t>
                      </a:r>
                    </a:p>
                  </a:txBody>
                  <a:tcPr anchor="ctr"/>
                </a:tc>
                <a:tc>
                  <a:txBody>
                    <a:bodyPr/>
                    <a:lstStyle/>
                    <a:p>
                      <a:pPr algn="l"/>
                      <a:r>
                        <a:rPr lang="en-IN" sz="2000" b="0" dirty="0">
                          <a:solidFill>
                            <a:schemeClr val="bg1"/>
                          </a:solidFill>
                          <a:effectLst/>
                          <a:latin typeface="+mn-lt"/>
                        </a:rPr>
                        <a:t>Striations</a:t>
                      </a:r>
                    </a:p>
                  </a:txBody>
                  <a:tcPr anchor="ctr"/>
                </a:tc>
                <a:tc>
                  <a:txBody>
                    <a:bodyPr/>
                    <a:lstStyle/>
                    <a:p>
                      <a:pPr algn="l"/>
                      <a:r>
                        <a:rPr lang="en-IN" sz="2000" b="0" dirty="0">
                          <a:solidFill>
                            <a:schemeClr val="bg1"/>
                          </a:solidFill>
                          <a:effectLst/>
                          <a:latin typeface="+mn-lt"/>
                        </a:rPr>
                        <a:t>Nuclei</a:t>
                      </a:r>
                    </a:p>
                  </a:txBody>
                  <a:tcPr anchor="ctr"/>
                </a:tc>
                <a:tc>
                  <a:txBody>
                    <a:bodyPr/>
                    <a:lstStyle/>
                    <a:p>
                      <a:pPr algn="l"/>
                      <a:r>
                        <a:rPr lang="en-IN" sz="2000" b="0" dirty="0">
                          <a:solidFill>
                            <a:schemeClr val="bg1"/>
                          </a:solidFill>
                          <a:effectLst/>
                          <a:latin typeface="+mn-lt"/>
                        </a:rPr>
                        <a:t>Control</a:t>
                      </a:r>
                    </a:p>
                  </a:txBody>
                  <a:tcPr anchor="ctr"/>
                </a:tc>
                <a:tc>
                  <a:txBody>
                    <a:bodyPr/>
                    <a:lstStyle/>
                    <a:p>
                      <a:pPr algn="l"/>
                      <a:r>
                        <a:rPr lang="en-IN" sz="2000" b="0" dirty="0">
                          <a:solidFill>
                            <a:schemeClr val="bg1"/>
                          </a:solidFill>
                          <a:effectLst/>
                          <a:latin typeface="+mn-lt"/>
                        </a:rPr>
                        <a:t>Location</a:t>
                      </a:r>
                    </a:p>
                  </a:txBody>
                  <a:tcPr anchor="ctr"/>
                </a:tc>
                <a:extLst>
                  <a:ext uri="{0D108BD9-81ED-4DB2-BD59-A6C34878D82A}">
                    <a16:rowId xmlns:a16="http://schemas.microsoft.com/office/drawing/2014/main" val="1420373151"/>
                  </a:ext>
                </a:extLst>
              </a:tr>
              <a:tr h="562056">
                <a:tc>
                  <a:txBody>
                    <a:bodyPr/>
                    <a:lstStyle/>
                    <a:p>
                      <a:r>
                        <a:rPr lang="en-IN" sz="2000" b="0" dirty="0">
                          <a:solidFill>
                            <a:srgbClr val="1F497D"/>
                          </a:solidFill>
                          <a:effectLst/>
                          <a:latin typeface="+mn-lt"/>
                        </a:rPr>
                        <a:t>smooth</a:t>
                      </a:r>
                    </a:p>
                  </a:txBody>
                  <a:tcPr anchor="ctr"/>
                </a:tc>
                <a:tc>
                  <a:txBody>
                    <a:bodyPr/>
                    <a:lstStyle/>
                    <a:p>
                      <a:r>
                        <a:rPr lang="en-IN" sz="2000" b="0" dirty="0">
                          <a:solidFill>
                            <a:srgbClr val="1F497D"/>
                          </a:solidFill>
                          <a:effectLst/>
                          <a:latin typeface="+mn-lt"/>
                        </a:rPr>
                        <a:t>no</a:t>
                      </a:r>
                    </a:p>
                  </a:txBody>
                  <a:tcPr anchor="ctr"/>
                </a:tc>
                <a:tc>
                  <a:txBody>
                    <a:bodyPr/>
                    <a:lstStyle/>
                    <a:p>
                      <a:r>
                        <a:rPr lang="en-IN" sz="2000" b="0" dirty="0">
                          <a:solidFill>
                            <a:srgbClr val="1F497D"/>
                          </a:solidFill>
                          <a:effectLst/>
                          <a:latin typeface="+mn-lt"/>
                        </a:rPr>
                        <a:t>single, in center</a:t>
                      </a:r>
                    </a:p>
                  </a:txBody>
                  <a:tcPr anchor="ctr"/>
                </a:tc>
                <a:tc>
                  <a:txBody>
                    <a:bodyPr/>
                    <a:lstStyle/>
                    <a:p>
                      <a:r>
                        <a:rPr lang="en-IN" sz="2000" b="0" dirty="0">
                          <a:solidFill>
                            <a:srgbClr val="1F497D"/>
                          </a:solidFill>
                          <a:effectLst/>
                          <a:latin typeface="+mn-lt"/>
                        </a:rPr>
                        <a:t>involuntary</a:t>
                      </a:r>
                    </a:p>
                  </a:txBody>
                  <a:tcPr anchor="ctr"/>
                </a:tc>
                <a:tc>
                  <a:txBody>
                    <a:bodyPr/>
                    <a:lstStyle/>
                    <a:p>
                      <a:r>
                        <a:rPr lang="en-IN" sz="2000" b="0" dirty="0">
                          <a:solidFill>
                            <a:srgbClr val="1F497D"/>
                          </a:solidFill>
                          <a:effectLst/>
                          <a:latin typeface="+mn-lt"/>
                        </a:rPr>
                        <a:t>visceral organs</a:t>
                      </a:r>
                    </a:p>
                  </a:txBody>
                  <a:tcPr anchor="ctr"/>
                </a:tc>
                <a:extLst>
                  <a:ext uri="{0D108BD9-81ED-4DB2-BD59-A6C34878D82A}">
                    <a16:rowId xmlns:a16="http://schemas.microsoft.com/office/drawing/2014/main" val="236598913"/>
                  </a:ext>
                </a:extLst>
              </a:tr>
              <a:tr h="562056">
                <a:tc>
                  <a:txBody>
                    <a:bodyPr/>
                    <a:lstStyle/>
                    <a:p>
                      <a:r>
                        <a:rPr lang="en-IN" sz="2000" b="0" dirty="0">
                          <a:solidFill>
                            <a:srgbClr val="1F497D"/>
                          </a:solidFill>
                          <a:effectLst/>
                          <a:latin typeface="+mn-lt"/>
                        </a:rPr>
                        <a:t>skeletal</a:t>
                      </a:r>
                    </a:p>
                  </a:txBody>
                  <a:tcPr anchor="ctr"/>
                </a:tc>
                <a:tc>
                  <a:txBody>
                    <a:bodyPr/>
                    <a:lstStyle/>
                    <a:p>
                      <a:r>
                        <a:rPr lang="en-IN" sz="2000" b="0" dirty="0">
                          <a:solidFill>
                            <a:srgbClr val="1F497D"/>
                          </a:solidFill>
                          <a:effectLst/>
                          <a:latin typeface="+mn-lt"/>
                        </a:rPr>
                        <a:t>yes</a:t>
                      </a:r>
                    </a:p>
                  </a:txBody>
                  <a:tcPr anchor="ctr"/>
                </a:tc>
                <a:tc>
                  <a:txBody>
                    <a:bodyPr/>
                    <a:lstStyle/>
                    <a:p>
                      <a:r>
                        <a:rPr lang="en-IN" sz="2000" b="0" dirty="0">
                          <a:solidFill>
                            <a:srgbClr val="1F497D"/>
                          </a:solidFill>
                          <a:effectLst/>
                          <a:latin typeface="+mn-lt"/>
                        </a:rPr>
                        <a:t>many, at periphery</a:t>
                      </a:r>
                    </a:p>
                  </a:txBody>
                  <a:tcPr anchor="ctr"/>
                </a:tc>
                <a:tc>
                  <a:txBody>
                    <a:bodyPr/>
                    <a:lstStyle/>
                    <a:p>
                      <a:r>
                        <a:rPr lang="en-IN" sz="2000" b="0" dirty="0">
                          <a:solidFill>
                            <a:srgbClr val="1F497D"/>
                          </a:solidFill>
                          <a:effectLst/>
                          <a:latin typeface="+mn-lt"/>
                        </a:rPr>
                        <a:t>voluntary</a:t>
                      </a:r>
                    </a:p>
                  </a:txBody>
                  <a:tcPr anchor="ctr"/>
                </a:tc>
                <a:tc>
                  <a:txBody>
                    <a:bodyPr/>
                    <a:lstStyle/>
                    <a:p>
                      <a:r>
                        <a:rPr lang="en-IN" sz="2000" b="0" dirty="0">
                          <a:solidFill>
                            <a:srgbClr val="1F497D"/>
                          </a:solidFill>
                          <a:effectLst/>
                          <a:latin typeface="+mn-lt"/>
                        </a:rPr>
                        <a:t>skeletal muscles</a:t>
                      </a:r>
                    </a:p>
                  </a:txBody>
                  <a:tcPr anchor="ctr"/>
                </a:tc>
                <a:extLst>
                  <a:ext uri="{0D108BD9-81ED-4DB2-BD59-A6C34878D82A}">
                    <a16:rowId xmlns:a16="http://schemas.microsoft.com/office/drawing/2014/main" val="73747290"/>
                  </a:ext>
                </a:extLst>
              </a:tr>
              <a:tr h="562056">
                <a:tc>
                  <a:txBody>
                    <a:bodyPr/>
                    <a:lstStyle/>
                    <a:p>
                      <a:r>
                        <a:rPr lang="en-IN" sz="2000" b="0" dirty="0">
                          <a:solidFill>
                            <a:srgbClr val="1F497D"/>
                          </a:solidFill>
                          <a:effectLst/>
                          <a:latin typeface="+mn-lt"/>
                        </a:rPr>
                        <a:t>cardiac</a:t>
                      </a:r>
                    </a:p>
                  </a:txBody>
                  <a:tcPr anchor="ctr"/>
                </a:tc>
                <a:tc>
                  <a:txBody>
                    <a:bodyPr/>
                    <a:lstStyle/>
                    <a:p>
                      <a:r>
                        <a:rPr lang="en-IN" sz="2000" b="0" dirty="0">
                          <a:solidFill>
                            <a:srgbClr val="1F497D"/>
                          </a:solidFill>
                          <a:effectLst/>
                          <a:latin typeface="+mn-lt"/>
                        </a:rPr>
                        <a:t>yes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0" dirty="0">
                          <a:solidFill>
                            <a:srgbClr val="1F497D"/>
                          </a:solidFill>
                          <a:effectLst/>
                          <a:latin typeface="+mn-lt"/>
                        </a:rPr>
                        <a:t>single, in center</a:t>
                      </a:r>
                    </a:p>
                  </a:txBody>
                  <a:tcPr anchor="ctr"/>
                </a:tc>
                <a:tc>
                  <a:txBody>
                    <a:bodyPr/>
                    <a:lstStyle/>
                    <a:p>
                      <a:r>
                        <a:rPr lang="en-IN" sz="2000" b="0" dirty="0">
                          <a:solidFill>
                            <a:srgbClr val="1F497D"/>
                          </a:solidFill>
                          <a:effectLst/>
                          <a:latin typeface="+mn-lt"/>
                        </a:rPr>
                        <a:t>involuntary</a:t>
                      </a:r>
                    </a:p>
                  </a:txBody>
                  <a:tcPr anchor="ctr"/>
                </a:tc>
                <a:tc>
                  <a:txBody>
                    <a:bodyPr/>
                    <a:lstStyle/>
                    <a:p>
                      <a:r>
                        <a:rPr lang="en-IN" sz="2000" b="0" dirty="0">
                          <a:solidFill>
                            <a:srgbClr val="1F497D"/>
                          </a:solidFill>
                          <a:effectLst/>
                          <a:latin typeface="+mn-lt"/>
                        </a:rPr>
                        <a:t>heart</a:t>
                      </a:r>
                    </a:p>
                  </a:txBody>
                  <a:tcPr anchor="ctr"/>
                </a:tc>
                <a:extLst>
                  <a:ext uri="{0D108BD9-81ED-4DB2-BD59-A6C34878D82A}">
                    <a16:rowId xmlns:a16="http://schemas.microsoft.com/office/drawing/2014/main" val="2159786893"/>
                  </a:ext>
                </a:extLst>
              </a:tr>
            </a:tbl>
          </a:graphicData>
        </a:graphic>
      </p:graphicFrame>
    </p:spTree>
    <p:extLst>
      <p:ext uri="{BB962C8B-B14F-4D97-AF65-F5344CB8AC3E}">
        <p14:creationId xmlns:p14="http://schemas.microsoft.com/office/powerpoint/2010/main" val="1009209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8376-A746-6CC4-C6BF-E3E8C3747CF4}"/>
              </a:ext>
            </a:extLst>
          </p:cNvPr>
          <p:cNvSpPr>
            <a:spLocks noGrp="1"/>
          </p:cNvSpPr>
          <p:nvPr>
            <p:ph type="title"/>
          </p:nvPr>
        </p:nvSpPr>
        <p:spPr/>
        <p:txBody>
          <a:bodyPr/>
          <a:lstStyle/>
          <a:p>
            <a:r>
              <a:rPr lang="en-US" dirty="0"/>
              <a:t>Muscle Tissue: Smooth Muscle</a:t>
            </a:r>
          </a:p>
        </p:txBody>
      </p:sp>
      <p:sp>
        <p:nvSpPr>
          <p:cNvPr id="3" name="Content Placeholder 2">
            <a:extLst>
              <a:ext uri="{FF2B5EF4-FFF2-40B4-BE49-F238E27FC236}">
                <a16:creationId xmlns:a16="http://schemas.microsoft.com/office/drawing/2014/main" id="{2305523A-AB64-17D3-BCA8-F2E6042210B7}"/>
              </a:ext>
            </a:extLst>
          </p:cNvPr>
          <p:cNvSpPr>
            <a:spLocks noGrp="1"/>
          </p:cNvSpPr>
          <p:nvPr>
            <p:ph idx="1"/>
          </p:nvPr>
        </p:nvSpPr>
        <p:spPr>
          <a:xfrm>
            <a:off x="457200" y="990600"/>
            <a:ext cx="8229600" cy="5227320"/>
          </a:xfrm>
        </p:spPr>
        <p:txBody>
          <a:bodyPr>
            <a:normAutofit lnSpcReduction="10000"/>
          </a:bodyPr>
          <a:lstStyle/>
          <a:p>
            <a:r>
              <a:rPr lang="en-US" b="1" dirty="0"/>
              <a:t>Smooth muscle </a:t>
            </a:r>
            <a:r>
              <a:rPr lang="en-US" dirty="0"/>
              <a:t>(also called </a:t>
            </a:r>
            <a:r>
              <a:rPr lang="en-US" i="1" dirty="0"/>
              <a:t>nonstriated</a:t>
            </a:r>
            <a:r>
              <a:rPr lang="en-US" dirty="0"/>
              <a:t> muscle):</a:t>
            </a:r>
          </a:p>
          <a:p>
            <a:pPr marL="457200" indent="-457200">
              <a:buFont typeface="Arial" panose="020B0604020202020204" pitchFamily="34" charset="0"/>
              <a:buChar char="•"/>
            </a:pPr>
            <a:r>
              <a:rPr lang="en-US" dirty="0"/>
              <a:t>Lacks striations</a:t>
            </a:r>
          </a:p>
          <a:p>
            <a:pPr marL="457200" indent="-457200">
              <a:buFont typeface="Arial" panose="020B0604020202020204" pitchFamily="34" charset="0"/>
              <a:buChar char="•"/>
            </a:pPr>
            <a:r>
              <a:rPr lang="en-US" dirty="0"/>
              <a:t>Has cells each having a centrally located nucleus</a:t>
            </a:r>
          </a:p>
          <a:p>
            <a:pPr marL="457200" indent="-457200">
              <a:buFont typeface="Arial" panose="020B0604020202020204" pitchFamily="34" charset="0"/>
              <a:buChar char="•"/>
            </a:pPr>
            <a:r>
              <a:rPr lang="en-US" dirty="0"/>
              <a:t>Is under the control of the autonomic nervous system</a:t>
            </a:r>
          </a:p>
          <a:p>
            <a:pPr marL="457200" indent="-457200">
              <a:buFont typeface="Arial" panose="020B0604020202020204" pitchFamily="34" charset="0"/>
              <a:buChar char="•"/>
            </a:pPr>
            <a:r>
              <a:rPr lang="en-US" dirty="0"/>
              <a:t>Constricts involuntarily in response to local conditions</a:t>
            </a:r>
          </a:p>
          <a:p>
            <a:pPr marL="457200" indent="-457200">
              <a:buFont typeface="Arial" panose="020B0604020202020204" pitchFamily="34" charset="0"/>
              <a:buChar char="•"/>
            </a:pPr>
            <a:r>
              <a:rPr lang="en-US" dirty="0"/>
              <a:t>Is found:</a:t>
            </a:r>
          </a:p>
          <a:p>
            <a:pPr marL="1200150" lvl="1" indent="-457200">
              <a:buFont typeface="Arial" panose="020B0604020202020204" pitchFamily="34" charset="0"/>
              <a:buChar char="•"/>
            </a:pPr>
            <a:r>
              <a:rPr lang="en-US" dirty="0"/>
              <a:t>In the walls of blood vessels</a:t>
            </a:r>
          </a:p>
          <a:p>
            <a:pPr marL="1200150" lvl="1" indent="-457200">
              <a:buFont typeface="Arial" panose="020B0604020202020204" pitchFamily="34" charset="0"/>
              <a:buChar char="•"/>
            </a:pPr>
            <a:r>
              <a:rPr lang="en-US" dirty="0"/>
              <a:t>In the tubes of the digestive system</a:t>
            </a:r>
          </a:p>
          <a:p>
            <a:pPr marL="1200150" lvl="1" indent="-457200">
              <a:buFont typeface="Arial" panose="020B0604020202020204" pitchFamily="34" charset="0"/>
              <a:buChar char="•"/>
            </a:pPr>
            <a:r>
              <a:rPr lang="en-US" dirty="0"/>
              <a:t>In the tubes of the reproductive system</a:t>
            </a:r>
          </a:p>
        </p:txBody>
      </p:sp>
    </p:spTree>
    <p:extLst>
      <p:ext uri="{BB962C8B-B14F-4D97-AF65-F5344CB8AC3E}">
        <p14:creationId xmlns:p14="http://schemas.microsoft.com/office/powerpoint/2010/main" val="2898992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94ADF-270F-290E-7431-F03CE0F3B7E5}"/>
              </a:ext>
            </a:extLst>
          </p:cNvPr>
          <p:cNvSpPr>
            <a:spLocks noGrp="1"/>
          </p:cNvSpPr>
          <p:nvPr>
            <p:ph type="title"/>
          </p:nvPr>
        </p:nvSpPr>
        <p:spPr/>
        <p:txBody>
          <a:bodyPr/>
          <a:lstStyle/>
          <a:p>
            <a:r>
              <a:rPr lang="en-US" dirty="0"/>
              <a:t>Epithelial Tissues</a:t>
            </a:r>
          </a:p>
        </p:txBody>
      </p:sp>
      <p:sp>
        <p:nvSpPr>
          <p:cNvPr id="3" name="Content Placeholder 2">
            <a:extLst>
              <a:ext uri="{FF2B5EF4-FFF2-40B4-BE49-F238E27FC236}">
                <a16:creationId xmlns:a16="http://schemas.microsoft.com/office/drawing/2014/main" id="{234D8766-C7CC-3278-3FD9-167E53871E3C}"/>
              </a:ext>
            </a:extLst>
          </p:cNvPr>
          <p:cNvSpPr>
            <a:spLocks noGrp="1"/>
          </p:cNvSpPr>
          <p:nvPr>
            <p:ph idx="1"/>
          </p:nvPr>
        </p:nvSpPr>
        <p:spPr>
          <a:xfrm>
            <a:off x="457200" y="990600"/>
            <a:ext cx="8229600" cy="5227320"/>
          </a:xfrm>
        </p:spPr>
        <p:txBody>
          <a:bodyPr>
            <a:normAutofit fontScale="92500"/>
          </a:bodyPr>
          <a:lstStyle/>
          <a:p>
            <a:pPr marL="0" indent="0">
              <a:buNone/>
            </a:pPr>
            <a:r>
              <a:rPr lang="en-US" b="1" dirty="0"/>
              <a:t>Epithelial tissues</a:t>
            </a:r>
            <a:r>
              <a:rPr lang="en-US" dirty="0"/>
              <a:t>:</a:t>
            </a:r>
          </a:p>
          <a:p>
            <a:r>
              <a:rPr lang="en-US" dirty="0"/>
              <a:t>Cover the outside of organs and structures in the body</a:t>
            </a:r>
          </a:p>
          <a:p>
            <a:r>
              <a:rPr lang="en-US" dirty="0"/>
              <a:t>Line the lumens (channels within tubular structures) of organism in 1+ layers of cells</a:t>
            </a:r>
          </a:p>
          <a:p>
            <a:r>
              <a:rPr lang="en-US" dirty="0"/>
              <a:t>Are classified by:</a:t>
            </a:r>
          </a:p>
          <a:p>
            <a:pPr lvl="1"/>
            <a:r>
              <a:rPr lang="en-US" dirty="0"/>
              <a:t>The shapes of cells</a:t>
            </a:r>
          </a:p>
          <a:p>
            <a:pPr lvl="1"/>
            <a:r>
              <a:rPr lang="en-US" dirty="0"/>
              <a:t>The number of cellular layers</a:t>
            </a:r>
          </a:p>
          <a:p>
            <a:pPr lvl="2"/>
            <a:r>
              <a:rPr lang="en-US" sz="2800" b="1" dirty="0"/>
              <a:t>Simple epithelia</a:t>
            </a:r>
            <a:r>
              <a:rPr lang="en-US" sz="2800" dirty="0"/>
              <a:t> are each composed of a single layer of cells.</a:t>
            </a:r>
          </a:p>
          <a:p>
            <a:pPr lvl="2"/>
            <a:r>
              <a:rPr lang="en-US" sz="2800" b="1" dirty="0"/>
              <a:t>Stratified epithelia</a:t>
            </a:r>
            <a:r>
              <a:rPr lang="en-US" sz="2800" dirty="0"/>
              <a:t> are each composed of multiple layers of cells.</a:t>
            </a:r>
          </a:p>
        </p:txBody>
      </p:sp>
    </p:spTree>
    <p:extLst>
      <p:ext uri="{BB962C8B-B14F-4D97-AF65-F5344CB8AC3E}">
        <p14:creationId xmlns:p14="http://schemas.microsoft.com/office/powerpoint/2010/main" val="2704187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8376-A746-6CC4-C6BF-E3E8C3747CF4}"/>
              </a:ext>
            </a:extLst>
          </p:cNvPr>
          <p:cNvSpPr>
            <a:spLocks noGrp="1"/>
          </p:cNvSpPr>
          <p:nvPr>
            <p:ph type="title"/>
          </p:nvPr>
        </p:nvSpPr>
        <p:spPr/>
        <p:txBody>
          <a:bodyPr/>
          <a:lstStyle/>
          <a:p>
            <a:r>
              <a:rPr lang="en-US" dirty="0"/>
              <a:t>Muscle Tissue: Skeletal Muscle</a:t>
            </a:r>
          </a:p>
        </p:txBody>
      </p:sp>
      <p:sp>
        <p:nvSpPr>
          <p:cNvPr id="3" name="Content Placeholder 2">
            <a:extLst>
              <a:ext uri="{FF2B5EF4-FFF2-40B4-BE49-F238E27FC236}">
                <a16:creationId xmlns:a16="http://schemas.microsoft.com/office/drawing/2014/main" id="{2305523A-AB64-17D3-BCA8-F2E6042210B7}"/>
              </a:ext>
            </a:extLst>
          </p:cNvPr>
          <p:cNvSpPr>
            <a:spLocks noGrp="1"/>
          </p:cNvSpPr>
          <p:nvPr>
            <p:ph idx="1"/>
          </p:nvPr>
        </p:nvSpPr>
        <p:spPr>
          <a:xfrm>
            <a:off x="457200" y="1097280"/>
            <a:ext cx="8229600" cy="5074920"/>
          </a:xfrm>
        </p:spPr>
        <p:txBody>
          <a:bodyPr>
            <a:normAutofit/>
          </a:bodyPr>
          <a:lstStyle/>
          <a:p>
            <a:r>
              <a:rPr lang="en-US" b="1" dirty="0"/>
              <a:t>Skeletal muscle</a:t>
            </a:r>
            <a:r>
              <a:rPr lang="en-US" dirty="0"/>
              <a:t> (also called </a:t>
            </a:r>
            <a:r>
              <a:rPr lang="en-US" i="1" dirty="0"/>
              <a:t>nonstriated</a:t>
            </a:r>
            <a:r>
              <a:rPr lang="en-US" dirty="0"/>
              <a:t> muscle):</a:t>
            </a:r>
          </a:p>
          <a:p>
            <a:pPr marL="457200" indent="-457200">
              <a:buFont typeface="Arial" panose="020B0604020202020204" pitchFamily="34" charset="0"/>
              <a:buChar char="•"/>
            </a:pPr>
            <a:r>
              <a:rPr lang="en-US" dirty="0"/>
              <a:t>Has striations across its cells due to the arrangement of the contractile proteins (actin and myosin)</a:t>
            </a:r>
          </a:p>
          <a:p>
            <a:pPr marL="457200" indent="-457200">
              <a:buFont typeface="Arial" panose="020B0604020202020204" pitchFamily="34" charset="0"/>
              <a:buChar char="•"/>
            </a:pPr>
            <a:r>
              <a:rPr lang="en-US" dirty="0"/>
              <a:t>Has cells that are relatively long and each have multiple nuclei along the cell's edge</a:t>
            </a:r>
          </a:p>
          <a:p>
            <a:pPr marL="457200" indent="-457200">
              <a:buFont typeface="Arial" panose="020B0604020202020204" pitchFamily="34" charset="0"/>
              <a:buChar char="•"/>
            </a:pPr>
            <a:r>
              <a:rPr lang="en-US" dirty="0"/>
              <a:t>Is under the control of the somatic nervous system</a:t>
            </a:r>
          </a:p>
          <a:p>
            <a:pPr marL="457200" indent="-457200">
              <a:buFont typeface="Arial" panose="020B0604020202020204" pitchFamily="34" charset="0"/>
              <a:buChar char="•"/>
            </a:pPr>
            <a:r>
              <a:rPr lang="en-US" dirty="0"/>
              <a:t>Constricts voluntarily</a:t>
            </a:r>
          </a:p>
          <a:p>
            <a:pPr marL="457200" indent="-457200">
              <a:buFont typeface="Arial" panose="020B0604020202020204" pitchFamily="34" charset="0"/>
              <a:buChar char="•"/>
            </a:pPr>
            <a:r>
              <a:rPr lang="en-US" dirty="0"/>
              <a:t>Is found:</a:t>
            </a:r>
          </a:p>
          <a:p>
            <a:pPr marL="1200150" lvl="1" indent="-457200">
              <a:buFont typeface="Arial" panose="020B0604020202020204" pitchFamily="34" charset="0"/>
              <a:buChar char="•"/>
            </a:pPr>
            <a:r>
              <a:rPr lang="en-US" dirty="0"/>
              <a:t>In the muscles that move bones</a:t>
            </a:r>
          </a:p>
        </p:txBody>
      </p:sp>
    </p:spTree>
    <p:extLst>
      <p:ext uri="{BB962C8B-B14F-4D97-AF65-F5344CB8AC3E}">
        <p14:creationId xmlns:p14="http://schemas.microsoft.com/office/powerpoint/2010/main" val="5964807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8376-A746-6CC4-C6BF-E3E8C3747CF4}"/>
              </a:ext>
            </a:extLst>
          </p:cNvPr>
          <p:cNvSpPr>
            <a:spLocks noGrp="1"/>
          </p:cNvSpPr>
          <p:nvPr>
            <p:ph type="title"/>
          </p:nvPr>
        </p:nvSpPr>
        <p:spPr/>
        <p:txBody>
          <a:bodyPr/>
          <a:lstStyle/>
          <a:p>
            <a:r>
              <a:rPr lang="en-US" dirty="0"/>
              <a:t>Muscle Tissue: Cardiac Muscle</a:t>
            </a:r>
          </a:p>
        </p:txBody>
      </p:sp>
      <p:sp>
        <p:nvSpPr>
          <p:cNvPr id="3" name="Content Placeholder 2">
            <a:extLst>
              <a:ext uri="{FF2B5EF4-FFF2-40B4-BE49-F238E27FC236}">
                <a16:creationId xmlns:a16="http://schemas.microsoft.com/office/drawing/2014/main" id="{2305523A-AB64-17D3-BCA8-F2E6042210B7}"/>
              </a:ext>
            </a:extLst>
          </p:cNvPr>
          <p:cNvSpPr>
            <a:spLocks noGrp="1"/>
          </p:cNvSpPr>
          <p:nvPr>
            <p:ph idx="1"/>
          </p:nvPr>
        </p:nvSpPr>
        <p:spPr>
          <a:xfrm>
            <a:off x="457200" y="990600"/>
            <a:ext cx="8229600" cy="5074920"/>
          </a:xfrm>
        </p:spPr>
        <p:txBody>
          <a:bodyPr>
            <a:normAutofit fontScale="92500"/>
          </a:bodyPr>
          <a:lstStyle/>
          <a:p>
            <a:r>
              <a:rPr lang="en-US" b="1" dirty="0"/>
              <a:t>Cardiac muscle:</a:t>
            </a:r>
            <a:endParaRPr lang="en-US" dirty="0"/>
          </a:p>
          <a:p>
            <a:pPr marL="457200" indent="-457200">
              <a:buFont typeface="Arial" panose="020B0604020202020204" pitchFamily="34" charset="0"/>
              <a:buChar char="•"/>
            </a:pPr>
            <a:r>
              <a:rPr lang="en-US" dirty="0"/>
              <a:t>Has cross striations in its cells</a:t>
            </a:r>
          </a:p>
          <a:p>
            <a:pPr marL="457200" indent="-457200">
              <a:buFont typeface="Arial" panose="020B0604020202020204" pitchFamily="34" charset="0"/>
              <a:buChar char="•"/>
            </a:pPr>
            <a:r>
              <a:rPr lang="en-US" dirty="0"/>
              <a:t>Has cells each having a single, centrally located nucleus</a:t>
            </a:r>
          </a:p>
          <a:p>
            <a:pPr marL="457200" indent="-457200">
              <a:buFont typeface="Arial" panose="020B0604020202020204" pitchFamily="34" charset="0"/>
              <a:buChar char="•"/>
            </a:pPr>
            <a:r>
              <a:rPr lang="en-US" dirty="0"/>
              <a:t>Is under the control of the autonomic nervous system</a:t>
            </a:r>
          </a:p>
          <a:p>
            <a:pPr marL="457200" indent="-457200">
              <a:buFont typeface="Arial" panose="020B0604020202020204" pitchFamily="34" charset="0"/>
              <a:buChar char="•"/>
            </a:pPr>
            <a:r>
              <a:rPr lang="en-US" dirty="0"/>
              <a:t>Constricts involuntarily</a:t>
            </a:r>
          </a:p>
          <a:p>
            <a:pPr marL="457200" indent="-457200">
              <a:buFont typeface="Arial" panose="020B0604020202020204" pitchFamily="34" charset="0"/>
              <a:buChar char="•"/>
            </a:pPr>
            <a:r>
              <a:rPr lang="en-US" dirty="0"/>
              <a:t>Has an </a:t>
            </a:r>
            <a:r>
              <a:rPr lang="en-US" b="1" dirty="0"/>
              <a:t>intercalated disc</a:t>
            </a:r>
            <a:r>
              <a:rPr lang="en-US" dirty="0"/>
              <a:t> along the end of each muscle cell as it borders the next cardiac cell in the row</a:t>
            </a:r>
          </a:p>
          <a:p>
            <a:pPr marL="1200150" lvl="1" indent="-457200">
              <a:buFont typeface="Arial" panose="020B0604020202020204" pitchFamily="34" charset="0"/>
              <a:buChar char="•"/>
            </a:pPr>
            <a:r>
              <a:rPr lang="en-US" dirty="0"/>
              <a:t>The intercalated disc aids in passing electrical impulse efficiently from cell to cell, maintaining a strong connection between adjacent cardiac cells.</a:t>
            </a:r>
          </a:p>
          <a:p>
            <a:pPr marL="457200" indent="-457200">
              <a:buFont typeface="Arial" panose="020B0604020202020204" pitchFamily="34" charset="0"/>
              <a:buChar char="•"/>
            </a:pPr>
            <a:r>
              <a:rPr lang="en-US" dirty="0"/>
              <a:t>Is found only in the heart</a:t>
            </a:r>
          </a:p>
        </p:txBody>
      </p:sp>
    </p:spTree>
    <p:extLst>
      <p:ext uri="{BB962C8B-B14F-4D97-AF65-F5344CB8AC3E}">
        <p14:creationId xmlns:p14="http://schemas.microsoft.com/office/powerpoint/2010/main" val="1839076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12</a:t>
            </a:r>
            <a:endParaRPr lang="en-US" sz="3200" dirty="0">
              <a:solidFill>
                <a:schemeClr val="accent1"/>
              </a:solidFill>
            </a:endParaRPr>
          </a:p>
        </p:txBody>
      </p:sp>
      <p:sp>
        <p:nvSpPr>
          <p:cNvPr id="7" name="TextBox 6">
            <a:extLst>
              <a:ext uri="{FF2B5EF4-FFF2-40B4-BE49-F238E27FC236}">
                <a16:creationId xmlns:a16="http://schemas.microsoft.com/office/drawing/2014/main" id="{AD5AD56B-E73F-7765-2BFD-5D96DC21EDAA}"/>
              </a:ext>
            </a:extLst>
          </p:cNvPr>
          <p:cNvSpPr txBox="1"/>
          <p:nvPr/>
        </p:nvSpPr>
        <p:spPr>
          <a:xfrm>
            <a:off x="2286000" y="5257800"/>
            <a:ext cx="4572000" cy="246221"/>
          </a:xfrm>
          <a:prstGeom prst="rect">
            <a:avLst/>
          </a:prstGeom>
          <a:noFill/>
        </p:spPr>
        <p:txBody>
          <a:bodyPr wrap="square">
            <a:spAutoFit/>
          </a:bodyPr>
          <a:lstStyle/>
          <a:p>
            <a:pPr algn="ctr"/>
            <a:r>
              <a:rPr lang="en-US" sz="1000" dirty="0"/>
              <a:t>OpenStax. "Types of muscle tissue."</a:t>
            </a:r>
          </a:p>
        </p:txBody>
      </p:sp>
      <p:pic>
        <p:nvPicPr>
          <p:cNvPr id="3" name="Content Placeholder 5" descr="The image depicts the three muscle types, skeletal muscle, smooth muscle, and cardiac muscle. Skeletal muscle cells are long but have striations across them and many small nuclei per cell. The smooth muscle cells are long and arranged in parallel bands. Each cell has a long, narrow nucleus. Cardiac muscles are shorter than smooth or skeletal muscle cells, and each cell has one nucleus.">
            <a:extLst>
              <a:ext uri="{FF2B5EF4-FFF2-40B4-BE49-F238E27FC236}">
                <a16:creationId xmlns:a16="http://schemas.microsoft.com/office/drawing/2014/main" id="{31E52781-7E44-36CE-9DEA-33D7DC8790BE}"/>
              </a:ext>
            </a:extLst>
          </p:cNvPr>
          <p:cNvPicPr>
            <a:picLocks noGrp="1" noChangeAspect="1"/>
          </p:cNvPicPr>
          <p:nvPr>
            <p:ph idx="1"/>
          </p:nvPr>
        </p:nvPicPr>
        <p:blipFill>
          <a:blip r:embed="rId3"/>
          <a:srcRect t="3667" b="64667"/>
          <a:stretch/>
        </p:blipFill>
        <p:spPr>
          <a:xfrm>
            <a:off x="28073" y="2698204"/>
            <a:ext cx="9087853" cy="1598789"/>
          </a:xfrm>
        </p:spPr>
      </p:pic>
    </p:spTree>
    <p:extLst>
      <p:ext uri="{BB962C8B-B14F-4D97-AF65-F5344CB8AC3E}">
        <p14:creationId xmlns:p14="http://schemas.microsoft.com/office/powerpoint/2010/main" val="25415462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0277B-461F-7260-BE2C-C399169E60D4}"/>
              </a:ext>
            </a:extLst>
          </p:cNvPr>
          <p:cNvSpPr>
            <a:spLocks noGrp="1"/>
          </p:cNvSpPr>
          <p:nvPr>
            <p:ph type="title"/>
          </p:nvPr>
        </p:nvSpPr>
        <p:spPr/>
        <p:txBody>
          <a:bodyPr/>
          <a:lstStyle/>
          <a:p>
            <a:r>
              <a:rPr lang="en-US" dirty="0"/>
              <a:t>Nervous Tissues</a:t>
            </a:r>
            <a:r>
              <a:rPr lang="en-US" sz="1400" baseline="-25000" dirty="0"/>
              <a:t>1</a:t>
            </a:r>
            <a:endParaRPr lang="en-US" dirty="0"/>
          </a:p>
        </p:txBody>
      </p:sp>
      <p:sp>
        <p:nvSpPr>
          <p:cNvPr id="3" name="Content Placeholder 2">
            <a:extLst>
              <a:ext uri="{FF2B5EF4-FFF2-40B4-BE49-F238E27FC236}">
                <a16:creationId xmlns:a16="http://schemas.microsoft.com/office/drawing/2014/main" id="{BAC21250-4099-F8C8-36DD-985AE777EC56}"/>
              </a:ext>
            </a:extLst>
          </p:cNvPr>
          <p:cNvSpPr>
            <a:spLocks noGrp="1"/>
          </p:cNvSpPr>
          <p:nvPr>
            <p:ph idx="1"/>
          </p:nvPr>
        </p:nvSpPr>
        <p:spPr>
          <a:xfrm>
            <a:off x="457200" y="1097280"/>
            <a:ext cx="8229600" cy="5760720"/>
          </a:xfrm>
        </p:spPr>
        <p:txBody>
          <a:bodyPr>
            <a:normAutofit/>
          </a:bodyPr>
          <a:lstStyle/>
          <a:p>
            <a:r>
              <a:rPr lang="en-US" dirty="0"/>
              <a:t>Nervous tissues are made of cells specialized to receive and transmit electrical impulses.</a:t>
            </a:r>
          </a:p>
          <a:p>
            <a:r>
              <a:rPr lang="en-US" dirty="0"/>
              <a:t>A nerve includes neurons and glial cells.</a:t>
            </a:r>
          </a:p>
          <a:p>
            <a:pPr lvl="1"/>
            <a:r>
              <a:rPr lang="en-US" dirty="0"/>
              <a:t>Each neuron contains:</a:t>
            </a:r>
          </a:p>
          <a:p>
            <a:pPr lvl="2"/>
            <a:r>
              <a:rPr lang="en-US" sz="2800" dirty="0"/>
              <a:t>A cell body containing a central nucleus</a:t>
            </a:r>
          </a:p>
          <a:p>
            <a:pPr lvl="2"/>
            <a:r>
              <a:rPr lang="en-US" sz="2800" dirty="0"/>
              <a:t>Dendrites, projections from the cell body specialized for receiving input</a:t>
            </a:r>
          </a:p>
          <a:p>
            <a:pPr lvl="2"/>
            <a:r>
              <a:rPr lang="en-US" sz="2800" dirty="0"/>
              <a:t>An axon, a projection from the cell body for transmitting impulses</a:t>
            </a:r>
          </a:p>
        </p:txBody>
      </p:sp>
    </p:spTree>
    <p:extLst>
      <p:ext uri="{BB962C8B-B14F-4D97-AF65-F5344CB8AC3E}">
        <p14:creationId xmlns:p14="http://schemas.microsoft.com/office/powerpoint/2010/main" val="8158018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0277B-461F-7260-BE2C-C399169E60D4}"/>
              </a:ext>
            </a:extLst>
          </p:cNvPr>
          <p:cNvSpPr>
            <a:spLocks noGrp="1"/>
          </p:cNvSpPr>
          <p:nvPr>
            <p:ph type="title"/>
          </p:nvPr>
        </p:nvSpPr>
        <p:spPr/>
        <p:txBody>
          <a:bodyPr/>
          <a:lstStyle/>
          <a:p>
            <a:r>
              <a:rPr lang="en-US" dirty="0"/>
              <a:t>Nervous Tissues</a:t>
            </a:r>
            <a:r>
              <a:rPr lang="en-US" sz="1400" baseline="-25000" dirty="0"/>
              <a:t>2</a:t>
            </a:r>
            <a:endParaRPr lang="en-US" dirty="0"/>
          </a:p>
        </p:txBody>
      </p:sp>
      <p:sp>
        <p:nvSpPr>
          <p:cNvPr id="3" name="Content Placeholder 2">
            <a:extLst>
              <a:ext uri="{FF2B5EF4-FFF2-40B4-BE49-F238E27FC236}">
                <a16:creationId xmlns:a16="http://schemas.microsoft.com/office/drawing/2014/main" id="{BAC21250-4099-F8C8-36DD-985AE777EC56}"/>
              </a:ext>
            </a:extLst>
          </p:cNvPr>
          <p:cNvSpPr>
            <a:spLocks noGrp="1"/>
          </p:cNvSpPr>
          <p:nvPr>
            <p:ph idx="1"/>
          </p:nvPr>
        </p:nvSpPr>
        <p:spPr>
          <a:xfrm>
            <a:off x="457200" y="1143000"/>
            <a:ext cx="8229600" cy="5181600"/>
          </a:xfrm>
        </p:spPr>
        <p:txBody>
          <a:bodyPr>
            <a:normAutofit lnSpcReduction="10000"/>
          </a:bodyPr>
          <a:lstStyle/>
          <a:p>
            <a:r>
              <a:rPr lang="en-US" dirty="0"/>
              <a:t>A nerve includes neurons and glial cells.</a:t>
            </a:r>
          </a:p>
          <a:p>
            <a:pPr lvl="1"/>
            <a:r>
              <a:rPr lang="en-US" dirty="0"/>
              <a:t>There are several types of glial cells.</a:t>
            </a:r>
          </a:p>
          <a:p>
            <a:pPr lvl="2"/>
            <a:r>
              <a:rPr lang="en-US" sz="2800" dirty="0"/>
              <a:t>Astrocytes regulate the neuron's chemical environment.</a:t>
            </a:r>
          </a:p>
          <a:p>
            <a:pPr lvl="2"/>
            <a:r>
              <a:rPr lang="en-US" sz="2800" dirty="0"/>
              <a:t>Oligodendrocytes insulate the axon for increased efficiency of nerve impulse transmission.</a:t>
            </a:r>
          </a:p>
          <a:p>
            <a:pPr lvl="2"/>
            <a:r>
              <a:rPr lang="en-US" sz="2800" dirty="0"/>
              <a:t>Other glial cells support the neuron's nutritional and waste requirements.</a:t>
            </a:r>
          </a:p>
          <a:p>
            <a:pPr lvl="2"/>
            <a:r>
              <a:rPr lang="en-US" sz="2800" dirty="0"/>
              <a:t>Some glial cells are phagocytic and remove debris or damaged cells.</a:t>
            </a:r>
          </a:p>
        </p:txBody>
      </p:sp>
    </p:spTree>
    <p:extLst>
      <p:ext uri="{BB962C8B-B14F-4D97-AF65-F5344CB8AC3E}">
        <p14:creationId xmlns:p14="http://schemas.microsoft.com/office/powerpoint/2010/main" val="3679498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13</a:t>
            </a:r>
            <a:endParaRPr lang="en-US" sz="3200" dirty="0">
              <a:solidFill>
                <a:schemeClr val="accent1"/>
              </a:solidFill>
            </a:endParaRPr>
          </a:p>
        </p:txBody>
      </p:sp>
      <p:sp>
        <p:nvSpPr>
          <p:cNvPr id="3" name="TextBox 2">
            <a:extLst>
              <a:ext uri="{FF2B5EF4-FFF2-40B4-BE49-F238E27FC236}">
                <a16:creationId xmlns:a16="http://schemas.microsoft.com/office/drawing/2014/main" id="{27979627-EE17-BC3C-FA84-57E6485CF066}"/>
              </a:ext>
            </a:extLst>
          </p:cNvPr>
          <p:cNvSpPr txBox="1"/>
          <p:nvPr/>
        </p:nvSpPr>
        <p:spPr>
          <a:xfrm>
            <a:off x="2286000" y="5724212"/>
            <a:ext cx="4572000" cy="246221"/>
          </a:xfrm>
          <a:prstGeom prst="rect">
            <a:avLst/>
          </a:prstGeom>
          <a:noFill/>
        </p:spPr>
        <p:txBody>
          <a:bodyPr wrap="square">
            <a:spAutoFit/>
          </a:bodyPr>
          <a:lstStyle/>
          <a:p>
            <a:pPr algn="ctr"/>
            <a:r>
              <a:rPr lang="en-US" sz="1000" dirty="0"/>
              <a:t>Lennart Rikk on Wikimedia Commons. "Purkinje cells."</a:t>
            </a:r>
          </a:p>
        </p:txBody>
      </p:sp>
      <p:pic>
        <p:nvPicPr>
          <p:cNvPr id="6" name="Content Placeholder 11" descr="High-resolution microscope image capturing the intricate network of neurons in the cerebellum region of the brain, displaying the complex and interconnected structure responsible for motor coordination and balance.">
            <a:extLst>
              <a:ext uri="{FF2B5EF4-FFF2-40B4-BE49-F238E27FC236}">
                <a16:creationId xmlns:a16="http://schemas.microsoft.com/office/drawing/2014/main" id="{B7A8249F-BEAA-84CB-0AAF-619C0A3F24B6}"/>
              </a:ext>
            </a:extLst>
          </p:cNvPr>
          <p:cNvPicPr>
            <a:picLocks noGrp="1" noChangeAspect="1"/>
          </p:cNvPicPr>
          <p:nvPr>
            <p:ph idx="1"/>
          </p:nvPr>
        </p:nvPicPr>
        <p:blipFill>
          <a:blip r:embed="rId3"/>
          <a:srcRect l="4630" t="5333" r="4630" b="4667"/>
          <a:stretch/>
        </p:blipFill>
        <p:spPr>
          <a:xfrm>
            <a:off x="838200" y="1447800"/>
            <a:ext cx="7467600" cy="4114800"/>
          </a:xfrm>
        </p:spPr>
      </p:pic>
    </p:spTree>
    <p:extLst>
      <p:ext uri="{BB962C8B-B14F-4D97-AF65-F5344CB8AC3E}">
        <p14:creationId xmlns:p14="http://schemas.microsoft.com/office/powerpoint/2010/main" val="39333977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14</a:t>
            </a:r>
            <a:endParaRPr lang="en-US" sz="3200" dirty="0">
              <a:solidFill>
                <a:schemeClr val="accent1"/>
              </a:solidFill>
            </a:endParaRPr>
          </a:p>
        </p:txBody>
      </p:sp>
      <p:pic>
        <p:nvPicPr>
          <p:cNvPr id="5" name="Content Placeholder 5" descr="Illustration shows a neuron which has an oval cell body, labeled as a soma. Branchlike dendrites extend from three sides of the body. A long, thin axon extends from the fourth side. At the end of the axon are branchlike terminals, called axon terminals. A cell called an oligodendrocyte grows alongside the axon. Projections from the oligodendrocyte wrap around the axon, forming a myelin sheath. Another cell called an astrocyte sits alongside the axon.">
            <a:extLst>
              <a:ext uri="{FF2B5EF4-FFF2-40B4-BE49-F238E27FC236}">
                <a16:creationId xmlns:a16="http://schemas.microsoft.com/office/drawing/2014/main" id="{BC0593BC-E19A-E258-88ED-83D08B43B1F0}"/>
              </a:ext>
            </a:extLst>
          </p:cNvPr>
          <p:cNvPicPr>
            <a:picLocks noGrp="1" noChangeAspect="1"/>
          </p:cNvPicPr>
          <p:nvPr>
            <p:ph idx="1"/>
          </p:nvPr>
        </p:nvPicPr>
        <p:blipFill>
          <a:blip r:embed="rId3"/>
          <a:srcRect l="12962" t="3666" r="14816"/>
          <a:stretch/>
        </p:blipFill>
        <p:spPr>
          <a:xfrm>
            <a:off x="1600200" y="1226820"/>
            <a:ext cx="5943600" cy="4404360"/>
          </a:xfrm>
        </p:spPr>
      </p:pic>
    </p:spTree>
    <p:extLst>
      <p:ext uri="{BB962C8B-B14F-4D97-AF65-F5344CB8AC3E}">
        <p14:creationId xmlns:p14="http://schemas.microsoft.com/office/powerpoint/2010/main" val="4509975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endParaRPr lang="en-US"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097280"/>
            <a:ext cx="8229600" cy="4770120"/>
          </a:xfrm>
        </p:spPr>
        <p:txBody>
          <a:bodyPr>
            <a:normAutofit fontScale="85000" lnSpcReduction="10000"/>
          </a:bodyPr>
          <a:lstStyle/>
          <a:p>
            <a:r>
              <a:rPr lang="en-US" dirty="0"/>
              <a:t>Career: Pathologist</a:t>
            </a:r>
          </a:p>
          <a:p>
            <a:pPr marL="457200" indent="-457200">
              <a:buFont typeface="Arial" panose="020B0604020202020204" pitchFamily="34" charset="0"/>
              <a:buChar char="•"/>
            </a:pPr>
            <a:r>
              <a:rPr lang="en-US" b="0" i="0" u="none" strike="noStrike" dirty="0">
                <a:effectLst/>
              </a:rPr>
              <a:t>A pathologist is a medical doctor or veterinarian who specializes in the laboratory detection of disease in animals, including humans. </a:t>
            </a:r>
          </a:p>
          <a:p>
            <a:pPr marL="1200150" lvl="1" indent="-457200">
              <a:buFont typeface="Arial" panose="020B0604020202020204" pitchFamily="34" charset="0"/>
              <a:buChar char="•"/>
            </a:pPr>
            <a:r>
              <a:rPr lang="en-US" b="0" i="0" u="none" strike="noStrike" dirty="0">
                <a:solidFill>
                  <a:schemeClr val="bg1"/>
                </a:solidFill>
                <a:effectLst/>
              </a:rPr>
              <a:t>A pathologist completes medical school and follows it with a postgraduate residency at a medical center. </a:t>
            </a:r>
          </a:p>
          <a:p>
            <a:pPr marL="457200" indent="-457200">
              <a:buFont typeface="Arial" panose="020B0604020202020204" pitchFamily="34" charset="0"/>
              <a:buChar char="•"/>
            </a:pPr>
            <a:r>
              <a:rPr lang="en-US" b="0" i="0" u="none" strike="noStrike" dirty="0">
                <a:solidFill>
                  <a:schemeClr val="bg1"/>
                </a:solidFill>
                <a:effectLst/>
              </a:rPr>
              <a:t>A pathologist may oversee clinical laboratories that evaluate body tissue and blood samples for the detection of disease or infection. </a:t>
            </a:r>
          </a:p>
          <a:p>
            <a:pPr marL="1200150" lvl="1" indent="-457200">
              <a:buFont typeface="Arial" panose="020B0604020202020204" pitchFamily="34" charset="0"/>
              <a:buChar char="•"/>
            </a:pPr>
            <a:r>
              <a:rPr lang="en-US" b="0" i="0" u="none" strike="noStrike" dirty="0">
                <a:solidFill>
                  <a:schemeClr val="bg1"/>
                </a:solidFill>
                <a:effectLst/>
              </a:rPr>
              <a:t>They examine tissue specimens through a microscope to identify cancers and other diseases. </a:t>
            </a:r>
          </a:p>
          <a:p>
            <a:pPr marL="457200" indent="-457200">
              <a:buFont typeface="Arial" panose="020B0604020202020204" pitchFamily="34" charset="0"/>
              <a:buChar char="•"/>
            </a:pPr>
            <a:r>
              <a:rPr lang="en-US" b="0" i="0" u="none" strike="noStrike" dirty="0">
                <a:solidFill>
                  <a:schemeClr val="bg1"/>
                </a:solidFill>
                <a:effectLst/>
              </a:rPr>
              <a:t>Some pathologists perform autopsies to determine the cause of death and the progression of disease.</a:t>
            </a:r>
            <a:endParaRPr lang="en-US" dirty="0">
              <a:solidFill>
                <a:schemeClr val="bg1"/>
              </a:solidFill>
            </a:endParaRPr>
          </a:p>
        </p:txBody>
      </p:sp>
    </p:spTree>
    <p:extLst>
      <p:ext uri="{BB962C8B-B14F-4D97-AF65-F5344CB8AC3E}">
        <p14:creationId xmlns:p14="http://schemas.microsoft.com/office/powerpoint/2010/main" val="37948098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15</a:t>
            </a:r>
            <a:endParaRPr lang="en-US" sz="3200" dirty="0">
              <a:solidFill>
                <a:schemeClr val="accent1"/>
              </a:solidFill>
            </a:endParaRPr>
          </a:p>
        </p:txBody>
      </p:sp>
      <p:sp>
        <p:nvSpPr>
          <p:cNvPr id="3" name="TextBox 2">
            <a:extLst>
              <a:ext uri="{FF2B5EF4-FFF2-40B4-BE49-F238E27FC236}">
                <a16:creationId xmlns:a16="http://schemas.microsoft.com/office/drawing/2014/main" id="{684BC5EB-9CF4-BE0E-C474-E0F8D9356A49}"/>
              </a:ext>
            </a:extLst>
          </p:cNvPr>
          <p:cNvSpPr txBox="1"/>
          <p:nvPr/>
        </p:nvSpPr>
        <p:spPr>
          <a:xfrm>
            <a:off x="2324100" y="5742842"/>
            <a:ext cx="4572000" cy="246221"/>
          </a:xfrm>
          <a:prstGeom prst="rect">
            <a:avLst/>
          </a:prstGeom>
          <a:noFill/>
        </p:spPr>
        <p:txBody>
          <a:bodyPr wrap="square">
            <a:spAutoFit/>
          </a:bodyPr>
          <a:lstStyle/>
          <a:p>
            <a:pPr algn="ctr"/>
            <a:r>
              <a:rPr lang="en-US" sz="1000" dirty="0"/>
              <a:t>Superchilum on Wikimedia Commons. "Jellyfish."</a:t>
            </a:r>
          </a:p>
        </p:txBody>
      </p:sp>
      <p:pic>
        <p:nvPicPr>
          <p:cNvPr id="6" name="Content Placeholder 9" descr="A photograph of a jellyfish in water">
            <a:extLst>
              <a:ext uri="{FF2B5EF4-FFF2-40B4-BE49-F238E27FC236}">
                <a16:creationId xmlns:a16="http://schemas.microsoft.com/office/drawing/2014/main" id="{CEFB0CE8-0A25-5939-478F-E4AE23690FB1}"/>
              </a:ext>
            </a:extLst>
          </p:cNvPr>
          <p:cNvPicPr>
            <a:picLocks noGrp="1" noChangeAspect="1"/>
          </p:cNvPicPr>
          <p:nvPr>
            <p:ph idx="1"/>
          </p:nvPr>
        </p:nvPicPr>
        <p:blipFill>
          <a:blip r:embed="rId3"/>
          <a:srcRect l="12036" t="5334" r="12038" b="6334"/>
          <a:stretch/>
        </p:blipFill>
        <p:spPr>
          <a:xfrm>
            <a:off x="1447800" y="1524000"/>
            <a:ext cx="6248400" cy="4038600"/>
          </a:xfrm>
        </p:spPr>
      </p:pic>
    </p:spTree>
    <p:extLst>
      <p:ext uri="{BB962C8B-B14F-4D97-AF65-F5344CB8AC3E}">
        <p14:creationId xmlns:p14="http://schemas.microsoft.com/office/powerpoint/2010/main" val="29493617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097280"/>
            <a:ext cx="8229600" cy="4511040"/>
          </a:xfrm>
        </p:spPr>
        <p:txBody>
          <a:bodyPr>
            <a:normAutofit fontScale="92500" lnSpcReduction="10000"/>
          </a:bodyPr>
          <a:lstStyle/>
          <a:p>
            <a:pPr marL="457200" indent="-457200">
              <a:buFont typeface="Arial" panose="020B0604020202020204" pitchFamily="34" charset="0"/>
              <a:buChar char="•"/>
            </a:pPr>
            <a:r>
              <a:rPr lang="en-US" dirty="0"/>
              <a:t>The basic building blocks of complex animals are 4 primary tissues:</a:t>
            </a:r>
          </a:p>
          <a:p>
            <a:pPr marL="1200150" lvl="1" indent="-457200">
              <a:buFont typeface="Arial" panose="020B0604020202020204" pitchFamily="34" charset="0"/>
              <a:buChar char="•"/>
            </a:pPr>
            <a:r>
              <a:rPr lang="en-US" dirty="0"/>
              <a:t>Epithelia</a:t>
            </a:r>
          </a:p>
          <a:p>
            <a:pPr marL="1200150" lvl="1" indent="-457200">
              <a:buFont typeface="Arial" panose="020B0604020202020204" pitchFamily="34" charset="0"/>
              <a:buChar char="•"/>
            </a:pPr>
            <a:r>
              <a:rPr lang="en-US" dirty="0"/>
              <a:t>Connective tissues</a:t>
            </a:r>
          </a:p>
          <a:p>
            <a:pPr marL="1200150" lvl="1" indent="-457200">
              <a:buFont typeface="Arial" panose="020B0604020202020204" pitchFamily="34" charset="0"/>
              <a:buChar char="•"/>
            </a:pPr>
            <a:r>
              <a:rPr lang="en-US" dirty="0"/>
              <a:t>Muscle tissues</a:t>
            </a:r>
          </a:p>
          <a:p>
            <a:pPr marL="1200150" lvl="1" indent="-457200">
              <a:buFont typeface="Arial" panose="020B0604020202020204" pitchFamily="34" charset="0"/>
              <a:buChar char="•"/>
            </a:pPr>
            <a:r>
              <a:rPr lang="en-US" dirty="0"/>
              <a:t>Nervous tissues</a:t>
            </a:r>
          </a:p>
          <a:p>
            <a:pPr marL="457200" indent="-457200">
              <a:buFont typeface="Arial" panose="020B0604020202020204" pitchFamily="34" charset="0"/>
              <a:buChar char="•"/>
            </a:pPr>
            <a:r>
              <a:rPr lang="en-US" dirty="0"/>
              <a:t>These 4 combine in various combinations to form organs, each of which has a specialized function in the body.</a:t>
            </a:r>
          </a:p>
          <a:p>
            <a:pPr marL="457200" indent="-457200">
              <a:buFont typeface="Arial" panose="020B0604020202020204" pitchFamily="34" charset="0"/>
              <a:buChar char="•"/>
            </a:pPr>
            <a:r>
              <a:rPr lang="en-US" dirty="0"/>
              <a:t>The organs are organized together into organ systems to perform common functions.</a:t>
            </a:r>
          </a:p>
        </p:txBody>
      </p:sp>
    </p:spTree>
    <p:extLst>
      <p:ext uri="{BB962C8B-B14F-4D97-AF65-F5344CB8AC3E}">
        <p14:creationId xmlns:p14="http://schemas.microsoft.com/office/powerpoint/2010/main" val="2900955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Different Types of Epithelial Tissues</a:t>
            </a:r>
          </a:p>
        </p:txBody>
      </p:sp>
      <p:graphicFrame>
        <p:nvGraphicFramePr>
          <p:cNvPr id="4" name="Content Placeholder 3" descr="Table 1: Different types of epithelial tissues. Squamous cells are flat or irregular round shape. Simple squamous are found in the lung alveoli and capillaries. Stratified squamous are found in the skin, mouth, and vagina. &#10;&#10;Cuboidal cells are cube-shaped with a central nucleus. They are found in the glands and renal tubules.&#10;&#10;Columnar cells are tall and narrow with the nucleus toward the base or tall and narrow with the nucleus along the cell. Simple columnar are found in the digestive tract while pseudostratified are found in the respiratory tract. &#10;&#10;Transitional cells are round and simple but appear stratified. The are found in the urinary bladder.">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1792243712"/>
              </p:ext>
            </p:extLst>
          </p:nvPr>
        </p:nvGraphicFramePr>
        <p:xfrm>
          <a:off x="457200" y="1279524"/>
          <a:ext cx="8229600" cy="3118485"/>
        </p:xfrm>
        <a:graphic>
          <a:graphicData uri="http://schemas.openxmlformats.org/drawingml/2006/table">
            <a:tbl>
              <a:tblPr firstRow="1" bandRow="1">
                <a:tableStyleId>{5C22544A-7EE6-4342-B048-85BDC9FD1C3A}</a:tableStyleId>
              </a:tblPr>
              <a:tblGrid>
                <a:gridCol w="1295400">
                  <a:extLst>
                    <a:ext uri="{9D8B030D-6E8A-4147-A177-3AD203B41FA5}">
                      <a16:colId xmlns:a16="http://schemas.microsoft.com/office/drawing/2014/main" val="1522627793"/>
                    </a:ext>
                  </a:extLst>
                </a:gridCol>
                <a:gridCol w="3429000">
                  <a:extLst>
                    <a:ext uri="{9D8B030D-6E8A-4147-A177-3AD203B41FA5}">
                      <a16:colId xmlns:a16="http://schemas.microsoft.com/office/drawing/2014/main" val="4293862904"/>
                    </a:ext>
                  </a:extLst>
                </a:gridCol>
                <a:gridCol w="3505200">
                  <a:extLst>
                    <a:ext uri="{9D8B030D-6E8A-4147-A177-3AD203B41FA5}">
                      <a16:colId xmlns:a16="http://schemas.microsoft.com/office/drawing/2014/main" val="1570581887"/>
                    </a:ext>
                  </a:extLst>
                </a:gridCol>
              </a:tblGrid>
              <a:tr h="612775">
                <a:tc>
                  <a:txBody>
                    <a:bodyPr/>
                    <a:lstStyle/>
                    <a:p>
                      <a:pPr algn="l"/>
                      <a:r>
                        <a:rPr lang="en-IN" b="0" dirty="0">
                          <a:solidFill>
                            <a:schemeClr val="bg1"/>
                          </a:solidFill>
                          <a:effectLst/>
                          <a:latin typeface="+mn-lt"/>
                        </a:rPr>
                        <a:t>Cell Shape</a:t>
                      </a:r>
                    </a:p>
                  </a:txBody>
                  <a:tcPr anchor="ctr"/>
                </a:tc>
                <a:tc>
                  <a:txBody>
                    <a:bodyPr/>
                    <a:lstStyle/>
                    <a:p>
                      <a:pPr algn="l"/>
                      <a:r>
                        <a:rPr lang="en-IN" b="0" dirty="0">
                          <a:solidFill>
                            <a:schemeClr val="bg1"/>
                          </a:solidFill>
                          <a:effectLst/>
                          <a:latin typeface="+mn-lt"/>
                        </a:rPr>
                        <a:t>Description</a:t>
                      </a:r>
                    </a:p>
                  </a:txBody>
                  <a:tcPr anchor="ctr"/>
                </a:tc>
                <a:tc>
                  <a:txBody>
                    <a:bodyPr/>
                    <a:lstStyle/>
                    <a:p>
                      <a:pPr algn="l"/>
                      <a:r>
                        <a:rPr lang="en-IN" b="0" dirty="0">
                          <a:solidFill>
                            <a:schemeClr val="bg1"/>
                          </a:solidFill>
                          <a:effectLst/>
                          <a:latin typeface="+mn-lt"/>
                        </a:rPr>
                        <a:t>Location</a:t>
                      </a:r>
                    </a:p>
                  </a:txBody>
                  <a:tcPr anchor="ctr"/>
                </a:tc>
                <a:extLst>
                  <a:ext uri="{0D108BD9-81ED-4DB2-BD59-A6C34878D82A}">
                    <a16:rowId xmlns:a16="http://schemas.microsoft.com/office/drawing/2014/main" val="1420373151"/>
                  </a:ext>
                </a:extLst>
              </a:tr>
              <a:tr h="612775">
                <a:tc>
                  <a:txBody>
                    <a:bodyPr/>
                    <a:lstStyle/>
                    <a:p>
                      <a:r>
                        <a:rPr lang="en-IN" b="0" dirty="0">
                          <a:solidFill>
                            <a:srgbClr val="1F497D"/>
                          </a:solidFill>
                          <a:effectLst/>
                          <a:latin typeface="+mn-lt"/>
                        </a:rPr>
                        <a:t>squamous</a:t>
                      </a:r>
                    </a:p>
                  </a:txBody>
                  <a:tcPr anchor="ctr"/>
                </a:tc>
                <a:tc>
                  <a:txBody>
                    <a:bodyPr/>
                    <a:lstStyle/>
                    <a:p>
                      <a:r>
                        <a:rPr lang="en-IN" b="0" dirty="0">
                          <a:solidFill>
                            <a:srgbClr val="1F497D"/>
                          </a:solidFill>
                          <a:effectLst/>
                          <a:latin typeface="+mn-lt"/>
                        </a:rPr>
                        <a:t>flat, irregular round shape</a:t>
                      </a:r>
                    </a:p>
                  </a:txBody>
                  <a:tcPr anchor="ctr"/>
                </a:tc>
                <a:tc>
                  <a:txBody>
                    <a:bodyPr/>
                    <a:lstStyle/>
                    <a:p>
                      <a:r>
                        <a:rPr lang="en-IN" b="0" dirty="0">
                          <a:solidFill>
                            <a:srgbClr val="1F497D"/>
                          </a:solidFill>
                          <a:effectLst/>
                          <a:latin typeface="+mn-lt"/>
                        </a:rPr>
                        <a:t>simple: lung alveoli, capillaries;</a:t>
                      </a:r>
                    </a:p>
                    <a:p>
                      <a:r>
                        <a:rPr lang="en-IN" b="0" dirty="0">
                          <a:solidFill>
                            <a:srgbClr val="1F497D"/>
                          </a:solidFill>
                          <a:effectLst/>
                          <a:latin typeface="+mn-lt"/>
                        </a:rPr>
                        <a:t>stratified: skin, mouth, vagina</a:t>
                      </a:r>
                    </a:p>
                  </a:txBody>
                  <a:tcPr anchor="ctr"/>
                </a:tc>
                <a:extLst>
                  <a:ext uri="{0D108BD9-81ED-4DB2-BD59-A6C34878D82A}">
                    <a16:rowId xmlns:a16="http://schemas.microsoft.com/office/drawing/2014/main" val="3412931234"/>
                  </a:ext>
                </a:extLst>
              </a:tr>
              <a:tr h="612775">
                <a:tc>
                  <a:txBody>
                    <a:bodyPr/>
                    <a:lstStyle/>
                    <a:p>
                      <a:r>
                        <a:rPr lang="en-IN" b="0" dirty="0">
                          <a:solidFill>
                            <a:srgbClr val="1F497D"/>
                          </a:solidFill>
                          <a:effectLst/>
                          <a:latin typeface="+mn-lt"/>
                        </a:rPr>
                        <a:t>cuboidal</a:t>
                      </a:r>
                    </a:p>
                  </a:txBody>
                  <a:tcPr anchor="ctr"/>
                </a:tc>
                <a:tc>
                  <a:txBody>
                    <a:bodyPr/>
                    <a:lstStyle/>
                    <a:p>
                      <a:r>
                        <a:rPr lang="en-IN" b="0" dirty="0">
                          <a:solidFill>
                            <a:srgbClr val="1F497D"/>
                          </a:solidFill>
                          <a:effectLst/>
                          <a:latin typeface="+mn-lt"/>
                        </a:rPr>
                        <a:t>cube-shaped with central nucleus</a:t>
                      </a:r>
                    </a:p>
                  </a:txBody>
                  <a:tcPr anchor="ctr"/>
                </a:tc>
                <a:tc>
                  <a:txBody>
                    <a:bodyPr/>
                    <a:lstStyle/>
                    <a:p>
                      <a:r>
                        <a:rPr lang="en-IN" b="0" dirty="0">
                          <a:solidFill>
                            <a:srgbClr val="1F497D"/>
                          </a:solidFill>
                          <a:effectLst/>
                          <a:latin typeface="+mn-lt"/>
                        </a:rPr>
                        <a:t>glands, renal tubules</a:t>
                      </a:r>
                    </a:p>
                  </a:txBody>
                  <a:tcPr anchor="ctr"/>
                </a:tc>
                <a:extLst>
                  <a:ext uri="{0D108BD9-81ED-4DB2-BD59-A6C34878D82A}">
                    <a16:rowId xmlns:a16="http://schemas.microsoft.com/office/drawing/2014/main" val="1548708678"/>
                  </a:ext>
                </a:extLst>
              </a:tr>
              <a:tr h="612775">
                <a:tc>
                  <a:txBody>
                    <a:bodyPr/>
                    <a:lstStyle/>
                    <a:p>
                      <a:r>
                        <a:rPr lang="en-IN" b="0" dirty="0">
                          <a:solidFill>
                            <a:srgbClr val="1F497D"/>
                          </a:solidFill>
                          <a:effectLst/>
                          <a:latin typeface="+mn-lt"/>
                        </a:rPr>
                        <a:t>columnar</a:t>
                      </a:r>
                    </a:p>
                  </a:txBody>
                  <a:tcPr anchor="ctr"/>
                </a:tc>
                <a:tc>
                  <a:txBody>
                    <a:bodyPr/>
                    <a:lstStyle/>
                    <a:p>
                      <a:r>
                        <a:rPr lang="en-IN" b="0" dirty="0">
                          <a:solidFill>
                            <a:srgbClr val="1F497D"/>
                          </a:solidFill>
                          <a:effectLst/>
                          <a:latin typeface="+mn-lt"/>
                        </a:rPr>
                        <a:t>tall, narrow, nucleus toward base;</a:t>
                      </a:r>
                    </a:p>
                    <a:p>
                      <a:r>
                        <a:rPr lang="en-IN" b="0" dirty="0">
                          <a:solidFill>
                            <a:srgbClr val="1F497D"/>
                          </a:solidFill>
                          <a:effectLst/>
                          <a:latin typeface="+mn-lt"/>
                        </a:rPr>
                        <a:t>tall, narrow, nucleus along cell</a:t>
                      </a:r>
                    </a:p>
                  </a:txBody>
                  <a:tcPr anchor="ctr"/>
                </a:tc>
                <a:tc>
                  <a:txBody>
                    <a:bodyPr/>
                    <a:lstStyle/>
                    <a:p>
                      <a:r>
                        <a:rPr lang="en-IN" b="0" dirty="0">
                          <a:solidFill>
                            <a:srgbClr val="1F497D"/>
                          </a:solidFill>
                          <a:effectLst/>
                          <a:latin typeface="+mn-lt"/>
                        </a:rPr>
                        <a:t>simple: digestive tract;</a:t>
                      </a:r>
                    </a:p>
                    <a:p>
                      <a:r>
                        <a:rPr lang="en-IN" b="0" dirty="0">
                          <a:solidFill>
                            <a:srgbClr val="1F497D"/>
                          </a:solidFill>
                          <a:effectLst/>
                          <a:latin typeface="+mn-lt"/>
                        </a:rPr>
                        <a:t>pseudostratified: respiratory tract</a:t>
                      </a:r>
                    </a:p>
                  </a:txBody>
                  <a:tcPr anchor="ctr"/>
                </a:tc>
                <a:extLst>
                  <a:ext uri="{0D108BD9-81ED-4DB2-BD59-A6C34878D82A}">
                    <a16:rowId xmlns:a16="http://schemas.microsoft.com/office/drawing/2014/main" val="2157668464"/>
                  </a:ext>
                </a:extLst>
              </a:tr>
              <a:tr h="612775">
                <a:tc>
                  <a:txBody>
                    <a:bodyPr/>
                    <a:lstStyle/>
                    <a:p>
                      <a:r>
                        <a:rPr lang="en-IN" b="0" dirty="0">
                          <a:solidFill>
                            <a:srgbClr val="1F497D"/>
                          </a:solidFill>
                          <a:effectLst/>
                          <a:latin typeface="+mn-lt"/>
                        </a:rPr>
                        <a:t>transitional</a:t>
                      </a:r>
                    </a:p>
                  </a:txBody>
                  <a:tcPr anchor="ctr"/>
                </a:tc>
                <a:tc>
                  <a:txBody>
                    <a:bodyPr/>
                    <a:lstStyle/>
                    <a:p>
                      <a:r>
                        <a:rPr lang="en-IN" b="0" dirty="0">
                          <a:solidFill>
                            <a:srgbClr val="1F497D"/>
                          </a:solidFill>
                          <a:effectLst/>
                          <a:latin typeface="+mn-lt"/>
                        </a:rPr>
                        <a:t>round, simple but appear stratified</a:t>
                      </a:r>
                    </a:p>
                  </a:txBody>
                  <a:tcPr anchor="ctr"/>
                </a:tc>
                <a:tc>
                  <a:txBody>
                    <a:bodyPr/>
                    <a:lstStyle/>
                    <a:p>
                      <a:r>
                        <a:rPr lang="en-IN" b="0" dirty="0">
                          <a:solidFill>
                            <a:srgbClr val="1F497D"/>
                          </a:solidFill>
                          <a:effectLst/>
                          <a:latin typeface="+mn-lt"/>
                        </a:rPr>
                        <a:t>urinary bladder</a:t>
                      </a:r>
                    </a:p>
                  </a:txBody>
                  <a:tcPr anchor="ctr"/>
                </a:tc>
                <a:extLst>
                  <a:ext uri="{0D108BD9-81ED-4DB2-BD59-A6C34878D82A}">
                    <a16:rowId xmlns:a16="http://schemas.microsoft.com/office/drawing/2014/main" val="236598913"/>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6947-9299-A9E4-AA95-B5E328DD375D}"/>
              </a:ext>
            </a:extLst>
          </p:cNvPr>
          <p:cNvSpPr>
            <a:spLocks noGrp="1"/>
          </p:cNvSpPr>
          <p:nvPr>
            <p:ph type="title"/>
          </p:nvPr>
        </p:nvSpPr>
        <p:spPr/>
        <p:txBody>
          <a:bodyPr/>
          <a:lstStyle/>
          <a:p>
            <a:r>
              <a:rPr lang="en-US" dirty="0"/>
              <a:t>Epithelial Tissue: Squamous Epithelia</a:t>
            </a:r>
          </a:p>
        </p:txBody>
      </p:sp>
      <p:sp>
        <p:nvSpPr>
          <p:cNvPr id="3" name="Content Placeholder 2">
            <a:extLst>
              <a:ext uri="{FF2B5EF4-FFF2-40B4-BE49-F238E27FC236}">
                <a16:creationId xmlns:a16="http://schemas.microsoft.com/office/drawing/2014/main" id="{DAA63F22-5E26-72D9-9940-280C8244E124}"/>
              </a:ext>
            </a:extLst>
          </p:cNvPr>
          <p:cNvSpPr>
            <a:spLocks noGrp="1"/>
          </p:cNvSpPr>
          <p:nvPr>
            <p:ph idx="1"/>
          </p:nvPr>
        </p:nvSpPr>
        <p:spPr>
          <a:xfrm>
            <a:off x="457200" y="1097280"/>
            <a:ext cx="8229600" cy="5074920"/>
          </a:xfrm>
        </p:spPr>
        <p:txBody>
          <a:bodyPr>
            <a:normAutofit fontScale="92500" lnSpcReduction="20000"/>
          </a:bodyPr>
          <a:lstStyle/>
          <a:p>
            <a:r>
              <a:rPr lang="en-US" dirty="0"/>
              <a:t>Squamous epithelial cells:</a:t>
            </a:r>
          </a:p>
          <a:p>
            <a:pPr marL="457200" indent="-457200">
              <a:buFont typeface="Arial" panose="020B0604020202020204" pitchFamily="34" charset="0"/>
              <a:buChar char="•"/>
            </a:pPr>
            <a:r>
              <a:rPr lang="en-US" dirty="0"/>
              <a:t>Are round, flat, and each have a small, centrally located nucleus</a:t>
            </a:r>
          </a:p>
          <a:p>
            <a:pPr marL="457200" indent="-457200">
              <a:buFont typeface="Arial" panose="020B0604020202020204" pitchFamily="34" charset="0"/>
              <a:buChar char="•"/>
            </a:pPr>
            <a:r>
              <a:rPr lang="en-US" dirty="0"/>
              <a:t>Are slightly irregular in shape but fit together to form a covering or lining</a:t>
            </a:r>
          </a:p>
          <a:p>
            <a:r>
              <a:rPr lang="en-US" dirty="0"/>
              <a:t>Simple squamous epithelium facilitates diffusion in tissue, including</a:t>
            </a:r>
          </a:p>
          <a:p>
            <a:pPr marL="457200" indent="-457200">
              <a:buFont typeface="Arial" panose="020B0604020202020204" pitchFamily="34" charset="0"/>
              <a:buChar char="•"/>
            </a:pPr>
            <a:r>
              <a:rPr lang="en-US" dirty="0"/>
              <a:t>Gas exchange in the lungs</a:t>
            </a:r>
          </a:p>
          <a:p>
            <a:pPr marL="457200" indent="-457200">
              <a:buFont typeface="Arial" panose="020B0604020202020204" pitchFamily="34" charset="0"/>
              <a:buChar char="•"/>
            </a:pPr>
            <a:r>
              <a:rPr lang="en-US" dirty="0"/>
              <a:t>Nutrient and waste exchange at blood capillaries</a:t>
            </a:r>
          </a:p>
          <a:p>
            <a:r>
              <a:rPr lang="en-US" dirty="0"/>
              <a:t>Stratified squamous epithelium provides protection from outside abrasion and damage, including in the</a:t>
            </a:r>
          </a:p>
          <a:p>
            <a:pPr marL="457200" indent="-457200">
              <a:buFont typeface="Arial" panose="020B0604020202020204" pitchFamily="34" charset="0"/>
              <a:buChar char="•"/>
            </a:pPr>
            <a:r>
              <a:rPr lang="en-US" dirty="0"/>
              <a:t>Skin</a:t>
            </a:r>
          </a:p>
          <a:p>
            <a:pPr marL="457200" indent="-457200">
              <a:buFont typeface="Arial" panose="020B0604020202020204" pitchFamily="34" charset="0"/>
              <a:buChar char="•"/>
            </a:pPr>
            <a:r>
              <a:rPr lang="en-US" dirty="0"/>
              <a:t>Linings of the mouth and vagina</a:t>
            </a:r>
          </a:p>
        </p:txBody>
      </p:sp>
    </p:spTree>
    <p:extLst>
      <p:ext uri="{BB962C8B-B14F-4D97-AF65-F5344CB8AC3E}">
        <p14:creationId xmlns:p14="http://schemas.microsoft.com/office/powerpoint/2010/main" val="301223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33.2 Figure 1</a:t>
            </a:r>
            <a:endParaRPr lang="en-US" sz="3200" dirty="0">
              <a:solidFill>
                <a:schemeClr val="accent1"/>
              </a:solidFill>
            </a:endParaRPr>
          </a:p>
        </p:txBody>
      </p:sp>
      <p:sp>
        <p:nvSpPr>
          <p:cNvPr id="4" name="TextBox 3">
            <a:extLst>
              <a:ext uri="{FF2B5EF4-FFF2-40B4-BE49-F238E27FC236}">
                <a16:creationId xmlns:a16="http://schemas.microsoft.com/office/drawing/2014/main" id="{25BA4B3F-CE07-7ACE-44C4-205894EFD637}"/>
              </a:ext>
            </a:extLst>
          </p:cNvPr>
          <p:cNvSpPr txBox="1"/>
          <p:nvPr/>
        </p:nvSpPr>
        <p:spPr>
          <a:xfrm>
            <a:off x="2285659" y="5105400"/>
            <a:ext cx="4572000" cy="246221"/>
          </a:xfrm>
          <a:prstGeom prst="rect">
            <a:avLst/>
          </a:prstGeom>
          <a:noFill/>
        </p:spPr>
        <p:txBody>
          <a:bodyPr wrap="square">
            <a:spAutoFit/>
          </a:bodyPr>
          <a:lstStyle/>
          <a:p>
            <a:pPr algn="ctr"/>
            <a:r>
              <a:rPr lang="en-US" sz="1000" dirty="0"/>
              <a:t>Ed Uthman on Flickr. "Squamous epithelia cells." Modified. </a:t>
            </a:r>
          </a:p>
        </p:txBody>
      </p:sp>
      <p:pic>
        <p:nvPicPr>
          <p:cNvPr id="6" name="Content Placeholder 4" descr="In illustration (a), irregularly shaped cells with a central nucleus are shown. These are squamous epithelial cells. Micrograph (b) shows a cross section of squamous cells from the human cervix. In the upper layer, the cells appear to be tightly packed. In the middle layer, they appear to be more loosely packed, and in the lower layer, they are flatter and elongated.">
            <a:extLst>
              <a:ext uri="{FF2B5EF4-FFF2-40B4-BE49-F238E27FC236}">
                <a16:creationId xmlns:a16="http://schemas.microsoft.com/office/drawing/2014/main" id="{283F1373-5E81-F528-80C1-8ABAD8804A0C}"/>
              </a:ext>
            </a:extLst>
          </p:cNvPr>
          <p:cNvPicPr>
            <a:picLocks noGrp="1" noChangeAspect="1"/>
          </p:cNvPicPr>
          <p:nvPr>
            <p:ph idx="1"/>
          </p:nvPr>
        </p:nvPicPr>
        <p:blipFill>
          <a:blip r:embed="rId3"/>
          <a:srcRect t="4949" b="36333"/>
          <a:stretch/>
        </p:blipFill>
        <p:spPr>
          <a:xfrm>
            <a:off x="223613" y="1905000"/>
            <a:ext cx="8696773" cy="2837021"/>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6947-9299-A9E4-AA95-B5E328DD375D}"/>
              </a:ext>
            </a:extLst>
          </p:cNvPr>
          <p:cNvSpPr>
            <a:spLocks noGrp="1"/>
          </p:cNvSpPr>
          <p:nvPr>
            <p:ph type="title"/>
          </p:nvPr>
        </p:nvSpPr>
        <p:spPr/>
        <p:txBody>
          <a:bodyPr/>
          <a:lstStyle/>
          <a:p>
            <a:r>
              <a:rPr lang="en-US" dirty="0"/>
              <a:t>Epithelial Tissue: Cuboidal Epithelia</a:t>
            </a:r>
          </a:p>
        </p:txBody>
      </p:sp>
      <p:sp>
        <p:nvSpPr>
          <p:cNvPr id="3" name="Content Placeholder 2">
            <a:extLst>
              <a:ext uri="{FF2B5EF4-FFF2-40B4-BE49-F238E27FC236}">
                <a16:creationId xmlns:a16="http://schemas.microsoft.com/office/drawing/2014/main" id="{DAA63F22-5E26-72D9-9940-280C8244E124}"/>
              </a:ext>
            </a:extLst>
          </p:cNvPr>
          <p:cNvSpPr>
            <a:spLocks noGrp="1"/>
          </p:cNvSpPr>
          <p:nvPr>
            <p:ph idx="1"/>
          </p:nvPr>
        </p:nvSpPr>
        <p:spPr>
          <a:xfrm>
            <a:off x="457200" y="1097280"/>
            <a:ext cx="8229600" cy="5074920"/>
          </a:xfrm>
        </p:spPr>
        <p:txBody>
          <a:bodyPr>
            <a:normAutofit/>
          </a:bodyPr>
          <a:lstStyle/>
          <a:p>
            <a:r>
              <a:rPr lang="en-US" b="1" dirty="0"/>
              <a:t>Cuboidal epithelial cells</a:t>
            </a:r>
            <a:r>
              <a:rPr lang="en-US" dirty="0"/>
              <a:t>:</a:t>
            </a:r>
          </a:p>
          <a:p>
            <a:pPr marL="457200" indent="-457200">
              <a:buFont typeface="Arial" panose="020B0604020202020204" pitchFamily="34" charset="0"/>
              <a:buChar char="•"/>
            </a:pPr>
            <a:r>
              <a:rPr lang="en-US" dirty="0"/>
              <a:t>Are cube-shaped each with a single, central nucleus</a:t>
            </a:r>
          </a:p>
          <a:p>
            <a:pPr marL="457200" indent="-457200">
              <a:buFont typeface="Arial" panose="020B0604020202020204" pitchFamily="34" charset="0"/>
              <a:buChar char="•"/>
            </a:pPr>
            <a:r>
              <a:rPr lang="en-US" dirty="0"/>
              <a:t>Are most commonly found in a single layer (simple) in glandular tissues throughout the body where they prepare and secrete glandular material such as:</a:t>
            </a:r>
          </a:p>
          <a:p>
            <a:pPr marL="1200150" lvl="1" indent="-457200">
              <a:buFont typeface="Arial" panose="020B0604020202020204" pitchFamily="34" charset="0"/>
              <a:buChar char="•"/>
            </a:pPr>
            <a:r>
              <a:rPr lang="en-US" dirty="0"/>
              <a:t>Saliva</a:t>
            </a:r>
          </a:p>
          <a:p>
            <a:pPr marL="1200150" lvl="1" indent="-457200">
              <a:buFont typeface="Arial" panose="020B0604020202020204" pitchFamily="34" charset="0"/>
              <a:buChar char="•"/>
            </a:pPr>
            <a:r>
              <a:rPr lang="en-US" dirty="0"/>
              <a:t>Digestive juices</a:t>
            </a:r>
          </a:p>
          <a:p>
            <a:pPr marL="1200150" lvl="1" indent="-457200">
              <a:buFont typeface="Arial" panose="020B0604020202020204" pitchFamily="34" charset="0"/>
              <a:buChar char="•"/>
            </a:pPr>
            <a:r>
              <a:rPr lang="en-US" dirty="0"/>
              <a:t>Hormones</a:t>
            </a:r>
          </a:p>
          <a:p>
            <a:pPr marL="457200" indent="-457200">
              <a:buFont typeface="Arial" panose="020B0604020202020204" pitchFamily="34" charset="0"/>
              <a:buChar char="•"/>
            </a:pPr>
            <a:r>
              <a:rPr lang="en-US" dirty="0"/>
              <a:t>Are also found in the walls of the tubules of the kidney and liver</a:t>
            </a:r>
          </a:p>
        </p:txBody>
      </p:sp>
    </p:spTree>
    <p:extLst>
      <p:ext uri="{BB962C8B-B14F-4D97-AF65-F5344CB8AC3E}">
        <p14:creationId xmlns:p14="http://schemas.microsoft.com/office/powerpoint/2010/main" val="1227166371"/>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2397</TotalTime>
  <Words>3943</Words>
  <Application>Microsoft Office PowerPoint</Application>
  <PresentationFormat>On-screen Show (4:3)</PresentationFormat>
  <Paragraphs>456</Paragraphs>
  <Slides>60</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Courier New</vt:lpstr>
      <vt:lpstr>Calibri</vt:lpstr>
      <vt:lpstr>Century Gothic</vt:lpstr>
      <vt:lpstr>Aptos</vt:lpstr>
      <vt:lpstr>Times New Roman</vt:lpstr>
      <vt:lpstr>Office Theme</vt:lpstr>
      <vt:lpstr>Lesson 33.2</vt:lpstr>
      <vt:lpstr>Objectives</vt:lpstr>
      <vt:lpstr>Internal Organization of Complex Multicellular Animals</vt:lpstr>
      <vt:lpstr>Four Primary Tissue Types in Complex Multicellular Animals</vt:lpstr>
      <vt:lpstr>Epithelial Tissues</vt:lpstr>
      <vt:lpstr>Table 1: Different Types of Epithelial Tissues</vt:lpstr>
      <vt:lpstr>Epithelial Tissue: Squamous Epithelia</vt:lpstr>
      <vt:lpstr>33.2 Figure 1</vt:lpstr>
      <vt:lpstr>Epithelial Tissue: Cuboidal Epithelia</vt:lpstr>
      <vt:lpstr>33.2 Figure 2</vt:lpstr>
      <vt:lpstr>Epithelial Tissue: Columnar Epithelia</vt:lpstr>
      <vt:lpstr>33.2 Figure 3</vt:lpstr>
      <vt:lpstr>Epithelial Tissue: Pseudostratified Columnar Epithelia</vt:lpstr>
      <vt:lpstr>33.2 Figure 4</vt:lpstr>
      <vt:lpstr>Epithelial Tissue: Transitional Epithelia</vt:lpstr>
      <vt:lpstr>33.2 Figure 5</vt:lpstr>
      <vt:lpstr>Think It Through1</vt:lpstr>
      <vt:lpstr>Connective Tissues1</vt:lpstr>
      <vt:lpstr>Connective Tissues2</vt:lpstr>
      <vt:lpstr>Table 2: Comparison of Connective Tissues1</vt:lpstr>
      <vt:lpstr>Table 2: Comparison of Connective Tissues2</vt:lpstr>
      <vt:lpstr>Connective Tissue: Loose Connective Tissue</vt:lpstr>
      <vt:lpstr>33.2 Figure 6</vt:lpstr>
      <vt:lpstr>Connective Tissue: Fibrous Connective Tissue</vt:lpstr>
      <vt:lpstr>33.2 Figure 7</vt:lpstr>
      <vt:lpstr>Connective Tissue: Cartilage</vt:lpstr>
      <vt:lpstr>Connective Tissue: Hyaline Cartilage</vt:lpstr>
      <vt:lpstr>33.2 Figure 8</vt:lpstr>
      <vt:lpstr>Connective Tissue: Elastic Cartilage and Fibrocartilage</vt:lpstr>
      <vt:lpstr>Science and You1</vt:lpstr>
      <vt:lpstr>Connective Tissue: Bone1</vt:lpstr>
      <vt:lpstr>Connective Tissue: Bone2</vt:lpstr>
      <vt:lpstr>Connective Tissue: Bone3</vt:lpstr>
      <vt:lpstr>Connective Tissue: Compact And Spongy Bone</vt:lpstr>
      <vt:lpstr>33.2 Figure 9 (a)</vt:lpstr>
      <vt:lpstr>33.2 Figure 9 (b)</vt:lpstr>
      <vt:lpstr>33.2 Figure 9 (c)</vt:lpstr>
      <vt:lpstr>Think It Through2</vt:lpstr>
      <vt:lpstr>Connective Tissue: Adipose Tissue</vt:lpstr>
      <vt:lpstr>33.2 Figure 10</vt:lpstr>
      <vt:lpstr>Connective Tissue: Blood</vt:lpstr>
      <vt:lpstr>33.2 Figure 11</vt:lpstr>
      <vt:lpstr>Connective Tissue: Blood's Red Blood Cells</vt:lpstr>
      <vt:lpstr>Connective Tissue: Blood's White Blood Cells1</vt:lpstr>
      <vt:lpstr>Connective Tissue: Blood's White Blood Cells2</vt:lpstr>
      <vt:lpstr>Connective Tissue: Blood's Platelets</vt:lpstr>
      <vt:lpstr>Muscle Tissues</vt:lpstr>
      <vt:lpstr>Table 3: Comparison of Muscle Types</vt:lpstr>
      <vt:lpstr>Muscle Tissue: Smooth Muscle</vt:lpstr>
      <vt:lpstr>Muscle Tissue: Skeletal Muscle</vt:lpstr>
      <vt:lpstr>Muscle Tissue: Cardiac Muscle</vt:lpstr>
      <vt:lpstr>33.2 Figure 12</vt:lpstr>
      <vt:lpstr>Nervous Tissues1</vt:lpstr>
      <vt:lpstr>Nervous Tissues2</vt:lpstr>
      <vt:lpstr>33.2 Figure 13</vt:lpstr>
      <vt:lpstr>33.2 Figure 14</vt:lpstr>
      <vt:lpstr>Science and You2</vt:lpstr>
      <vt:lpstr>33.2 Figure 15</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187</cp:revision>
  <dcterms:created xsi:type="dcterms:W3CDTF">2013-04-26T14:43:13Z</dcterms:created>
  <dcterms:modified xsi:type="dcterms:W3CDTF">2024-10-23T14:50:52Z</dcterms:modified>
</cp:coreProperties>
</file>