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6"/>
  </p:notesMasterIdLst>
  <p:handoutMasterIdLst>
    <p:handoutMasterId r:id="rId37"/>
  </p:handoutMasterIdLst>
  <p:sldIdLst>
    <p:sldId id="272" r:id="rId2"/>
    <p:sldId id="264" r:id="rId3"/>
    <p:sldId id="265" r:id="rId4"/>
    <p:sldId id="277" r:id="rId5"/>
    <p:sldId id="278" r:id="rId6"/>
    <p:sldId id="279" r:id="rId7"/>
    <p:sldId id="280" r:id="rId8"/>
    <p:sldId id="267" r:id="rId9"/>
    <p:sldId id="304" r:id="rId10"/>
    <p:sldId id="281" r:id="rId11"/>
    <p:sldId id="282" r:id="rId12"/>
    <p:sldId id="283" r:id="rId13"/>
    <p:sldId id="284" r:id="rId14"/>
    <p:sldId id="271"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5" r:id="rId35"/>
  </p:sldIdLst>
  <p:sldSz cx="9144000" cy="6858000" type="screen4x3"/>
  <p:notesSz cx="6858000" cy="9144000"/>
  <p:embeddedFontLst>
    <p:embeddedFont>
      <p:font typeface="Century Gothic" panose="020B050202020202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3" autoAdjust="0"/>
    <p:restoredTop sz="86385" autoAdjust="0"/>
  </p:normalViewPr>
  <p:slideViewPr>
    <p:cSldViewPr>
      <p:cViewPr varScale="1">
        <p:scale>
          <a:sx n="95" d="100"/>
          <a:sy n="95" d="100"/>
        </p:scale>
        <p:origin x="2256" y="114"/>
      </p:cViewPr>
      <p:guideLst>
        <p:guide orient="horz" pos="2160"/>
        <p:guide pos="2880"/>
      </p:guideLst>
    </p:cSldViewPr>
  </p:slideViewPr>
  <p:outlineViewPr>
    <p:cViewPr>
      <p:scale>
        <a:sx n="33" d="100"/>
        <a:sy n="33" d="100"/>
      </p:scale>
      <p:origin x="0" y="-379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Blood sugar levels are controlled by a negative feedback loop.</a:t>
            </a:r>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3200140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33.2 Figure 6: The body is able to regulate temperature in response to signals from the nervous system.</a:t>
            </a:r>
          </a:p>
        </p:txBody>
      </p:sp>
      <p:sp>
        <p:nvSpPr>
          <p:cNvPr id="4" name="Slide Number Placeholder 3"/>
          <p:cNvSpPr>
            <a:spLocks noGrp="1"/>
          </p:cNvSpPr>
          <p:nvPr>
            <p:ph type="sldNum" sz="quarter" idx="5"/>
          </p:nvPr>
        </p:nvSpPr>
        <p:spPr/>
        <p:txBody>
          <a:bodyPr/>
          <a:lstStyle/>
          <a:p>
            <a:fld id="{7115ED13-301A-4C0A-8C7F-A4982DED9D67}" type="slidenum">
              <a:rPr lang="en-US" smtClean="0"/>
              <a:pPr/>
              <a:t>30</a:t>
            </a:fld>
            <a:endParaRPr lang="en-US" dirty="0"/>
          </a:p>
        </p:txBody>
      </p:sp>
    </p:spTree>
    <p:extLst>
      <p:ext uri="{BB962C8B-B14F-4D97-AF65-F5344CB8AC3E}">
        <p14:creationId xmlns:p14="http://schemas.microsoft.com/office/powerpoint/2010/main" val="2110381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32</a:t>
            </a:fld>
            <a:endParaRPr lang="en-US" dirty="0"/>
          </a:p>
        </p:txBody>
      </p:sp>
    </p:spTree>
    <p:extLst>
      <p:ext uri="{BB962C8B-B14F-4D97-AF65-F5344CB8AC3E}">
        <p14:creationId xmlns:p14="http://schemas.microsoft.com/office/powerpoint/2010/main" val="164180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Blood sugar levels are controlled by a negative feedback loop.</a:t>
            </a:r>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365580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33.2 Figure 2: The birth of a human infant is the result of positive feedback.</a:t>
            </a:r>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1921850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33.2 Figure 3: Blood pressure monitoring is used to determine the body's set point.</a:t>
            </a:r>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2876250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19</a:t>
            </a:fld>
            <a:endParaRPr lang="en-US" dirty="0"/>
          </a:p>
        </p:txBody>
      </p:sp>
    </p:spTree>
    <p:extLst>
      <p:ext uri="{BB962C8B-B14F-4D97-AF65-F5344CB8AC3E}">
        <p14:creationId xmlns:p14="http://schemas.microsoft.com/office/powerpoint/2010/main" val="355461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33.2 Figure 4: Heat can be exchanged by four mechanisms: (a) radiation, (b) evaporation, (c) convection, or (d) conduction.</a:t>
            </a:r>
          </a:p>
        </p:txBody>
      </p:sp>
      <p:sp>
        <p:nvSpPr>
          <p:cNvPr id="4" name="Slide Number Placeholder 3"/>
          <p:cNvSpPr>
            <a:spLocks noGrp="1"/>
          </p:cNvSpPr>
          <p:nvPr>
            <p:ph type="sldNum" sz="quarter" idx="5"/>
          </p:nvPr>
        </p:nvSpPr>
        <p:spPr/>
        <p:txBody>
          <a:bodyPr/>
          <a:lstStyle/>
          <a:p>
            <a:fld id="{7115ED13-301A-4C0A-8C7F-A4982DED9D67}" type="slidenum">
              <a:rPr lang="en-US" smtClean="0"/>
              <a:pPr/>
              <a:t>22</a:t>
            </a:fld>
            <a:endParaRPr lang="en-US" dirty="0"/>
          </a:p>
        </p:txBody>
      </p:sp>
    </p:spTree>
    <p:extLst>
      <p:ext uri="{BB962C8B-B14F-4D97-AF65-F5344CB8AC3E}">
        <p14:creationId xmlns:p14="http://schemas.microsoft.com/office/powerpoint/2010/main" val="3341654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33.2 Figure 5: This is a brown fat cell containing lipid bodies (the medium-sized spheres) and numerous mitochondria (the small flecks).</a:t>
            </a:r>
          </a:p>
        </p:txBody>
      </p:sp>
      <p:sp>
        <p:nvSpPr>
          <p:cNvPr id="4" name="Slide Number Placeholder 3"/>
          <p:cNvSpPr>
            <a:spLocks noGrp="1"/>
          </p:cNvSpPr>
          <p:nvPr>
            <p:ph type="sldNum" sz="quarter" idx="5"/>
          </p:nvPr>
        </p:nvSpPr>
        <p:spPr/>
        <p:txBody>
          <a:bodyPr/>
          <a:lstStyle/>
          <a:p>
            <a:fld id="{7115ED13-301A-4C0A-8C7F-A4982DED9D67}" type="slidenum">
              <a:rPr lang="en-US" smtClean="0"/>
              <a:pPr/>
              <a:t>27</a:t>
            </a:fld>
            <a:endParaRPr lang="en-US" dirty="0"/>
          </a:p>
        </p:txBody>
      </p:sp>
    </p:spTree>
    <p:extLst>
      <p:ext uri="{BB962C8B-B14F-4D97-AF65-F5344CB8AC3E}">
        <p14:creationId xmlns:p14="http://schemas.microsoft.com/office/powerpoint/2010/main" val="1598221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28</a:t>
            </a:fld>
            <a:endParaRPr lang="en-US" dirty="0"/>
          </a:p>
        </p:txBody>
      </p:sp>
    </p:spTree>
    <p:extLst>
      <p:ext uri="{BB962C8B-B14F-4D97-AF65-F5344CB8AC3E}">
        <p14:creationId xmlns:p14="http://schemas.microsoft.com/office/powerpoint/2010/main" val="2890112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59690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33.3</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Homeostasis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Negative Feedback: Increasing Blood Glucose Level</a:t>
            </a:r>
            <a:endParaRPr lang="en-US" sz="3200" dirty="0">
              <a:solidFill>
                <a:schemeClr val="accent1"/>
              </a:solidFill>
            </a:endParaRPr>
          </a:p>
        </p:txBody>
      </p:sp>
      <p:sp>
        <p:nvSpPr>
          <p:cNvPr id="6" name="TextBox 5">
            <a:extLst>
              <a:ext uri="{FF2B5EF4-FFF2-40B4-BE49-F238E27FC236}">
                <a16:creationId xmlns:a16="http://schemas.microsoft.com/office/drawing/2014/main" id="{789DB51F-75DD-D63F-282A-1718F9128AA0}"/>
              </a:ext>
            </a:extLst>
          </p:cNvPr>
          <p:cNvSpPr txBox="1"/>
          <p:nvPr/>
        </p:nvSpPr>
        <p:spPr>
          <a:xfrm>
            <a:off x="304800" y="1676400"/>
            <a:ext cx="1484141" cy="307777"/>
          </a:xfrm>
          <a:prstGeom prst="rect">
            <a:avLst/>
          </a:prstGeom>
          <a:noFill/>
        </p:spPr>
        <p:txBody>
          <a:bodyPr wrap="square" rtlCol="0">
            <a:spAutoFit/>
          </a:bodyPr>
          <a:lstStyle/>
          <a:p>
            <a:pPr algn="ctr"/>
            <a:r>
              <a:rPr lang="en-US" sz="1400" b="1" dirty="0"/>
              <a:t>33.3 Figure 1</a:t>
            </a:r>
          </a:p>
        </p:txBody>
      </p:sp>
      <p:pic>
        <p:nvPicPr>
          <p:cNvPr id="2" name="Content Placeholder 5" descr="Diagram illustrating the negative feedback loop involved in the control of blood sugar levels. The image showcases a cyclical process that maintains the balance of blood glucose concentration. Initially, the body detects an increase in blood sugar levels, triggering the release of insulin from the pancreas. Insulin acts as a signal to facilitate the uptake and storage of glucose by cells, thereby reducing the blood sugar concentration. As a result, the body's response inhibits further insulin release, preventing blood sugar from dropping excessively. Conversely, if blood sugar levels decrease, the body detects this change and prompts the release of glucagon, which stimulates the liver to convert stored glycogen into glucose, thus elevating blood sugar levels. This continuous negative feedback loop helps maintain blood sugar levels within a narrow and optimal range, ensuring the body's energy needs are adequately met.">
            <a:extLst>
              <a:ext uri="{FF2B5EF4-FFF2-40B4-BE49-F238E27FC236}">
                <a16:creationId xmlns:a16="http://schemas.microsoft.com/office/drawing/2014/main" id="{429E9130-CD42-E1AB-F416-F001F2133A59}"/>
              </a:ext>
            </a:extLst>
          </p:cNvPr>
          <p:cNvPicPr>
            <a:picLocks noGrp="1" noChangeAspect="1"/>
          </p:cNvPicPr>
          <p:nvPr>
            <p:ph idx="1"/>
          </p:nvPr>
        </p:nvPicPr>
        <p:blipFill>
          <a:blip r:embed="rId3"/>
          <a:srcRect l="31481" t="45333" r="31482"/>
          <a:stretch/>
        </p:blipFill>
        <p:spPr>
          <a:xfrm>
            <a:off x="1886414" y="1226820"/>
            <a:ext cx="5371171" cy="4404360"/>
          </a:xfrm>
        </p:spPr>
      </p:pic>
    </p:spTree>
    <p:extLst>
      <p:ext uri="{BB962C8B-B14F-4D97-AF65-F5344CB8AC3E}">
        <p14:creationId xmlns:p14="http://schemas.microsoft.com/office/powerpoint/2010/main" val="2782454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3E7E-D013-C4AC-1850-26F38487B6C2}"/>
              </a:ext>
            </a:extLst>
          </p:cNvPr>
          <p:cNvSpPr>
            <a:spLocks noGrp="1"/>
          </p:cNvSpPr>
          <p:nvPr>
            <p:ph type="title"/>
          </p:nvPr>
        </p:nvSpPr>
        <p:spPr/>
        <p:txBody>
          <a:bodyPr/>
          <a:lstStyle/>
          <a:p>
            <a:r>
              <a:rPr lang="en-US" dirty="0"/>
              <a:t>Negative Feedback Loop: Blood Calcium Levels</a:t>
            </a:r>
          </a:p>
        </p:txBody>
      </p:sp>
      <p:sp>
        <p:nvSpPr>
          <p:cNvPr id="3" name="Content Placeholder 2">
            <a:extLst>
              <a:ext uri="{FF2B5EF4-FFF2-40B4-BE49-F238E27FC236}">
                <a16:creationId xmlns:a16="http://schemas.microsoft.com/office/drawing/2014/main" id="{1B5E1846-DD26-8FA7-90D7-4C48B0720C4F}"/>
              </a:ext>
            </a:extLst>
          </p:cNvPr>
          <p:cNvSpPr>
            <a:spLocks noGrp="1"/>
          </p:cNvSpPr>
          <p:nvPr>
            <p:ph idx="1"/>
          </p:nvPr>
        </p:nvSpPr>
        <p:spPr>
          <a:xfrm>
            <a:off x="457200" y="990600"/>
            <a:ext cx="8229600" cy="5181600"/>
          </a:xfrm>
        </p:spPr>
        <p:txBody>
          <a:bodyPr>
            <a:normAutofit/>
          </a:bodyPr>
          <a:lstStyle/>
          <a:p>
            <a:pPr marL="0" indent="0">
              <a:buNone/>
            </a:pPr>
            <a:r>
              <a:rPr lang="en-US" dirty="0"/>
              <a:t>An animal's blood calcium level decreases.</a:t>
            </a:r>
          </a:p>
          <a:p>
            <a:r>
              <a:rPr lang="en-US" dirty="0"/>
              <a:t>This change is sensed by cells in the parathyroid gland, which release parathyroid hormone (PTH).</a:t>
            </a:r>
          </a:p>
          <a:p>
            <a:r>
              <a:rPr lang="en-US" dirty="0"/>
              <a:t>PTH:</a:t>
            </a:r>
          </a:p>
          <a:p>
            <a:pPr lvl="1"/>
            <a:r>
              <a:rPr lang="en-US" dirty="0"/>
              <a:t>Increases calcium absorption in the intestines and kidneys</a:t>
            </a:r>
          </a:p>
          <a:p>
            <a:pPr lvl="1"/>
            <a:r>
              <a:rPr lang="en-US" dirty="0"/>
              <a:t>Increases the rate at which bones are broken down to move calcium from the bones to the blood</a:t>
            </a:r>
          </a:p>
          <a:p>
            <a:r>
              <a:rPr lang="en-US" dirty="0"/>
              <a:t>Blood calcium levels increase (negative feedback).</a:t>
            </a:r>
          </a:p>
          <a:p>
            <a:pPr marL="0" indent="0">
              <a:buNone/>
            </a:pPr>
            <a:endParaRPr lang="en-US" dirty="0"/>
          </a:p>
        </p:txBody>
      </p:sp>
    </p:spTree>
    <p:extLst>
      <p:ext uri="{BB962C8B-B14F-4D97-AF65-F5344CB8AC3E}">
        <p14:creationId xmlns:p14="http://schemas.microsoft.com/office/powerpoint/2010/main" val="512430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6D315-DCB8-188E-4AE4-FD16568FD14A}"/>
              </a:ext>
            </a:extLst>
          </p:cNvPr>
          <p:cNvSpPr>
            <a:spLocks noGrp="1"/>
          </p:cNvSpPr>
          <p:nvPr>
            <p:ph type="title"/>
          </p:nvPr>
        </p:nvSpPr>
        <p:spPr/>
        <p:txBody>
          <a:bodyPr/>
          <a:lstStyle/>
          <a:p>
            <a:r>
              <a:rPr lang="en-US" dirty="0"/>
              <a:t>Positive Feedback Loops</a:t>
            </a:r>
          </a:p>
        </p:txBody>
      </p:sp>
      <p:sp>
        <p:nvSpPr>
          <p:cNvPr id="3" name="Content Placeholder 2">
            <a:extLst>
              <a:ext uri="{FF2B5EF4-FFF2-40B4-BE49-F238E27FC236}">
                <a16:creationId xmlns:a16="http://schemas.microsoft.com/office/drawing/2014/main" id="{12258FC8-8FDE-4E71-6AD3-22F7875262A8}"/>
              </a:ext>
            </a:extLst>
          </p:cNvPr>
          <p:cNvSpPr>
            <a:spLocks noGrp="1"/>
          </p:cNvSpPr>
          <p:nvPr>
            <p:ph idx="1"/>
          </p:nvPr>
        </p:nvSpPr>
        <p:spPr>
          <a:xfrm>
            <a:off x="457200" y="1097280"/>
            <a:ext cx="8229600" cy="5227320"/>
          </a:xfrm>
        </p:spPr>
        <p:txBody>
          <a:bodyPr>
            <a:normAutofit fontScale="92500"/>
          </a:bodyPr>
          <a:lstStyle/>
          <a:p>
            <a:pPr marL="0" indent="0">
              <a:buNone/>
            </a:pPr>
            <a:r>
              <a:rPr lang="en-US" sz="2600" dirty="0"/>
              <a:t>A </a:t>
            </a:r>
            <a:r>
              <a:rPr lang="en-US" sz="2600" b="1" dirty="0"/>
              <a:t>positive feedback loop</a:t>
            </a:r>
            <a:r>
              <a:rPr lang="en-US" sz="2600" dirty="0"/>
              <a:t>:</a:t>
            </a:r>
          </a:p>
          <a:p>
            <a:r>
              <a:rPr lang="en-US" sz="2600" dirty="0"/>
              <a:t>Maintains the direction of a stimulus, possibly accelerating it</a:t>
            </a:r>
          </a:p>
          <a:p>
            <a:r>
              <a:rPr lang="en-US" sz="2600" dirty="0"/>
              <a:t>Examples:</a:t>
            </a:r>
          </a:p>
          <a:p>
            <a:pPr lvl="1"/>
            <a:r>
              <a:rPr lang="en-US" sz="2600" dirty="0"/>
              <a:t>Coagulation (clotting)</a:t>
            </a:r>
          </a:p>
          <a:p>
            <a:pPr lvl="2"/>
            <a:r>
              <a:rPr lang="en-US" sz="2600" dirty="0"/>
              <a:t>Once one clotting factor is activated, it activates the next in a sequence until a fibrin clot is produced.</a:t>
            </a:r>
          </a:p>
          <a:p>
            <a:pPr lvl="1"/>
            <a:r>
              <a:rPr lang="en-US" sz="2600" dirty="0"/>
              <a:t>Uterine contractions during childbirth</a:t>
            </a:r>
          </a:p>
          <a:p>
            <a:pPr lvl="2"/>
            <a:r>
              <a:rPr lang="en-US" sz="2600" dirty="0"/>
              <a:t>The hormone oxytocin stimulates uterine contraction.</a:t>
            </a:r>
          </a:p>
          <a:p>
            <a:pPr lvl="2"/>
            <a:r>
              <a:rPr lang="en-US" sz="2600" dirty="0"/>
              <a:t>The nervous system senses the pain.</a:t>
            </a:r>
          </a:p>
          <a:p>
            <a:pPr lvl="2"/>
            <a:r>
              <a:rPr lang="en-US" sz="2600" dirty="0"/>
              <a:t>More oxytocin is produced until the contractions can push the child out of the body.</a:t>
            </a:r>
          </a:p>
          <a:p>
            <a:endParaRPr lang="en-US" dirty="0"/>
          </a:p>
          <a:p>
            <a:pPr marL="0" indent="0">
              <a:buNone/>
            </a:pPr>
            <a:endParaRPr lang="en-US" dirty="0"/>
          </a:p>
        </p:txBody>
      </p:sp>
    </p:spTree>
    <p:extLst>
      <p:ext uri="{BB962C8B-B14F-4D97-AF65-F5344CB8AC3E}">
        <p14:creationId xmlns:p14="http://schemas.microsoft.com/office/powerpoint/2010/main" val="2221361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12A5-3F12-120D-0699-E63C4DF4674B}"/>
              </a:ext>
            </a:extLst>
          </p:cNvPr>
          <p:cNvSpPr>
            <a:spLocks noGrp="1"/>
          </p:cNvSpPr>
          <p:nvPr>
            <p:ph type="title"/>
          </p:nvPr>
        </p:nvSpPr>
        <p:spPr/>
        <p:txBody>
          <a:bodyPr/>
          <a:lstStyle/>
          <a:p>
            <a:r>
              <a:rPr lang="en-US" dirty="0"/>
              <a:t>33.3 Figure 2</a:t>
            </a:r>
          </a:p>
        </p:txBody>
      </p:sp>
      <p:pic>
        <p:nvPicPr>
          <p:cNvPr id="6" name="Content Placeholder 5" descr="The illustration shows an infant upside down in the uterus. The cycle is shown around it as the following: &quot;Nerve impulses from cervix transmitted to brain&quot; leads to &quot;Brain stimulates pituitary gland to secrete oxytocin&quot; leads to &quot;Oxytocin carried in bloodstream to uterus&quot; leads to &quot;Oxytocin stimulates uterine contractions and pushes baby towards cervix&quot; leads to &quot;Head of baby pushes against cervix,&quot; which leads back to &quot;Nerve impulses from cervix transmitted to brain.&quot; ">
            <a:extLst>
              <a:ext uri="{FF2B5EF4-FFF2-40B4-BE49-F238E27FC236}">
                <a16:creationId xmlns:a16="http://schemas.microsoft.com/office/drawing/2014/main" id="{2B3B7653-64EE-30BD-FAC3-4CAF7CF9B7A1}"/>
              </a:ext>
            </a:extLst>
          </p:cNvPr>
          <p:cNvPicPr>
            <a:picLocks noGrp="1" noChangeAspect="1"/>
          </p:cNvPicPr>
          <p:nvPr>
            <p:ph idx="1"/>
          </p:nvPr>
        </p:nvPicPr>
        <p:blipFill>
          <a:blip r:embed="rId3"/>
          <a:srcRect l="17593" t="3666" r="16667"/>
          <a:stretch/>
        </p:blipFill>
        <p:spPr>
          <a:xfrm>
            <a:off x="1714500" y="1219200"/>
            <a:ext cx="5715000" cy="4652493"/>
          </a:xfrm>
        </p:spPr>
      </p:pic>
    </p:spTree>
    <p:extLst>
      <p:ext uri="{BB962C8B-B14F-4D97-AF65-F5344CB8AC3E}">
        <p14:creationId xmlns:p14="http://schemas.microsoft.com/office/powerpoint/2010/main" val="2206546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4754880"/>
          </a:xfrm>
        </p:spPr>
        <p:txBody>
          <a:bodyPr>
            <a:normAutofit/>
          </a:bodyPr>
          <a:lstStyle/>
          <a:p>
            <a:r>
              <a:rPr lang="en-US" dirty="0"/>
              <a:t>State whether each of the following processes is regulated by a positive feedback loop or a negative feedback loop. </a:t>
            </a:r>
          </a:p>
          <a:p>
            <a:endParaRPr lang="en-US" dirty="0"/>
          </a:p>
          <a:p>
            <a:pPr marL="457200" indent="-457200">
              <a:buFont typeface="Arial" panose="020B0604020202020204" pitchFamily="34" charset="0"/>
              <a:buChar char="•"/>
            </a:pPr>
            <a:r>
              <a:rPr lang="en-US" dirty="0"/>
              <a:t>A person feels satiated after eating a large meal.</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The blood has plenty of red blood cells. As a result, erythropoietin, a hormone that stimulates the production of new red blood cells, is no longer released from the kidney.</a:t>
            </a:r>
          </a:p>
        </p:txBody>
      </p:sp>
    </p:spTree>
    <p:extLst>
      <p:ext uri="{BB962C8B-B14F-4D97-AF65-F5344CB8AC3E}">
        <p14:creationId xmlns:p14="http://schemas.microsoft.com/office/powerpoint/2010/main" val="1933572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4B163-ABA5-EF56-E3AE-81266BB1F95F}"/>
              </a:ext>
            </a:extLst>
          </p:cNvPr>
          <p:cNvSpPr>
            <a:spLocks noGrp="1"/>
          </p:cNvSpPr>
          <p:nvPr>
            <p:ph type="title"/>
          </p:nvPr>
        </p:nvSpPr>
        <p:spPr/>
        <p:txBody>
          <a:bodyPr/>
          <a:lstStyle/>
          <a:p>
            <a:r>
              <a:rPr lang="en-US" dirty="0"/>
              <a:t>Set Point Adjustments: Alteration</a:t>
            </a:r>
          </a:p>
        </p:txBody>
      </p:sp>
      <p:sp>
        <p:nvSpPr>
          <p:cNvPr id="3" name="Content Placeholder 2">
            <a:extLst>
              <a:ext uri="{FF2B5EF4-FFF2-40B4-BE49-F238E27FC236}">
                <a16:creationId xmlns:a16="http://schemas.microsoft.com/office/drawing/2014/main" id="{63ECB7E4-4872-EC5C-02C8-F2D09CAC63C1}"/>
              </a:ext>
            </a:extLst>
          </p:cNvPr>
          <p:cNvSpPr>
            <a:spLocks noGrp="1"/>
          </p:cNvSpPr>
          <p:nvPr>
            <p:ph idx="1"/>
          </p:nvPr>
        </p:nvSpPr>
        <p:spPr>
          <a:xfrm>
            <a:off x="457200" y="990600"/>
            <a:ext cx="8229600" cy="4861560"/>
          </a:xfrm>
        </p:spPr>
        <p:txBody>
          <a:bodyPr>
            <a:normAutofit fontScale="85000" lnSpcReduction="10000"/>
          </a:bodyPr>
          <a:lstStyle/>
          <a:p>
            <a:pPr marL="0" indent="0">
              <a:buNone/>
            </a:pPr>
            <a:r>
              <a:rPr lang="en-US" b="1" dirty="0"/>
              <a:t>Alteration</a:t>
            </a:r>
            <a:r>
              <a:rPr lang="en-US" dirty="0"/>
              <a:t> is the changing of the set point in a feedback loop.</a:t>
            </a:r>
          </a:p>
          <a:p>
            <a:r>
              <a:rPr lang="en-US" dirty="0"/>
              <a:t>When this occurs, the feedback loop works to maintain the new setting.</a:t>
            </a:r>
          </a:p>
          <a:p>
            <a:r>
              <a:rPr lang="en-US" dirty="0"/>
              <a:t>Example: blood pressure</a:t>
            </a:r>
          </a:p>
          <a:p>
            <a:pPr lvl="1"/>
            <a:r>
              <a:rPr lang="en-US" dirty="0"/>
              <a:t>Over time the normal or set point for blood pressure can increase as a result of continued increases in blood pressure.</a:t>
            </a:r>
          </a:p>
          <a:p>
            <a:pPr lvl="2"/>
            <a:r>
              <a:rPr lang="en-US" sz="2800" dirty="0"/>
              <a:t>The body no longer recognizes the elevation as abnormal, so it does not try to lower it.</a:t>
            </a:r>
          </a:p>
          <a:p>
            <a:pPr lvl="2"/>
            <a:r>
              <a:rPr lang="en-US" sz="2800" dirty="0"/>
              <a:t>This results in elevated blood pressure, which is harmful to the body.</a:t>
            </a:r>
          </a:p>
          <a:p>
            <a:pPr lvl="1"/>
            <a:r>
              <a:rPr lang="en-US" dirty="0"/>
              <a:t>Medication can lower blood pressure and the set point to a healthier level.</a:t>
            </a:r>
          </a:p>
        </p:txBody>
      </p:sp>
    </p:spTree>
    <p:extLst>
      <p:ext uri="{BB962C8B-B14F-4D97-AF65-F5344CB8AC3E}">
        <p14:creationId xmlns:p14="http://schemas.microsoft.com/office/powerpoint/2010/main" val="1566871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12A5-3F12-120D-0699-E63C4DF4674B}"/>
              </a:ext>
            </a:extLst>
          </p:cNvPr>
          <p:cNvSpPr>
            <a:spLocks noGrp="1"/>
          </p:cNvSpPr>
          <p:nvPr>
            <p:ph type="title"/>
          </p:nvPr>
        </p:nvSpPr>
        <p:spPr/>
        <p:txBody>
          <a:bodyPr/>
          <a:lstStyle/>
          <a:p>
            <a:r>
              <a:rPr lang="en-US" dirty="0"/>
              <a:t>33.3 Figure 3</a:t>
            </a:r>
          </a:p>
        </p:txBody>
      </p:sp>
      <p:sp>
        <p:nvSpPr>
          <p:cNvPr id="4" name="TextBox 3">
            <a:extLst>
              <a:ext uri="{FF2B5EF4-FFF2-40B4-BE49-F238E27FC236}">
                <a16:creationId xmlns:a16="http://schemas.microsoft.com/office/drawing/2014/main" id="{C3EC8A9A-6E7C-AFD9-556B-1059F20D7EE1}"/>
              </a:ext>
            </a:extLst>
          </p:cNvPr>
          <p:cNvSpPr txBox="1"/>
          <p:nvPr/>
        </p:nvSpPr>
        <p:spPr>
          <a:xfrm>
            <a:off x="2286000" y="5760720"/>
            <a:ext cx="4572000" cy="246221"/>
          </a:xfrm>
          <a:prstGeom prst="rect">
            <a:avLst/>
          </a:prstGeom>
          <a:noFill/>
        </p:spPr>
        <p:txBody>
          <a:bodyPr wrap="square">
            <a:spAutoFit/>
          </a:bodyPr>
          <a:lstStyle/>
          <a:p>
            <a:pPr algn="ctr"/>
            <a:r>
              <a:rPr lang="en-US" sz="1000" dirty="0"/>
              <a:t>rawpixel.com on Wikimedia Commons. "Blood pressure."</a:t>
            </a:r>
          </a:p>
        </p:txBody>
      </p:sp>
      <p:pic>
        <p:nvPicPr>
          <p:cNvPr id="7" name="Content Placeholder 4" descr="A photograph of someone using a blood pressure cuff to take a patient's blood pressure">
            <a:extLst>
              <a:ext uri="{FF2B5EF4-FFF2-40B4-BE49-F238E27FC236}">
                <a16:creationId xmlns:a16="http://schemas.microsoft.com/office/drawing/2014/main" id="{BFE505A0-783F-47F8-B618-6D99D4A6C699}"/>
              </a:ext>
            </a:extLst>
          </p:cNvPr>
          <p:cNvPicPr>
            <a:picLocks noGrp="1" noChangeAspect="1"/>
          </p:cNvPicPr>
          <p:nvPr>
            <p:ph idx="1"/>
          </p:nvPr>
        </p:nvPicPr>
        <p:blipFill>
          <a:blip r:embed="rId3"/>
          <a:srcRect l="6482" t="5333" r="6482" b="4667"/>
          <a:stretch/>
        </p:blipFill>
        <p:spPr>
          <a:xfrm>
            <a:off x="791633" y="1371600"/>
            <a:ext cx="7560733" cy="4343400"/>
          </a:xfrm>
        </p:spPr>
      </p:pic>
    </p:spTree>
    <p:extLst>
      <p:ext uri="{BB962C8B-B14F-4D97-AF65-F5344CB8AC3E}">
        <p14:creationId xmlns:p14="http://schemas.microsoft.com/office/powerpoint/2010/main" val="2055630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7BDD3-AD1A-BBE1-CE61-148716EF8551}"/>
              </a:ext>
            </a:extLst>
          </p:cNvPr>
          <p:cNvSpPr>
            <a:spLocks noGrp="1"/>
          </p:cNvSpPr>
          <p:nvPr>
            <p:ph type="title"/>
          </p:nvPr>
        </p:nvSpPr>
        <p:spPr/>
        <p:txBody>
          <a:bodyPr/>
          <a:lstStyle/>
          <a:p>
            <a:r>
              <a:rPr lang="en-US" dirty="0"/>
              <a:t>Set Point Adjustments: Acclimatization</a:t>
            </a:r>
          </a:p>
        </p:txBody>
      </p:sp>
      <p:sp>
        <p:nvSpPr>
          <p:cNvPr id="3" name="Content Placeholder 2">
            <a:extLst>
              <a:ext uri="{FF2B5EF4-FFF2-40B4-BE49-F238E27FC236}">
                <a16:creationId xmlns:a16="http://schemas.microsoft.com/office/drawing/2014/main" id="{73DE3730-EAA3-6704-6BD7-529EB0125E10}"/>
              </a:ext>
            </a:extLst>
          </p:cNvPr>
          <p:cNvSpPr>
            <a:spLocks noGrp="1"/>
          </p:cNvSpPr>
          <p:nvPr>
            <p:ph idx="1"/>
          </p:nvPr>
        </p:nvSpPr>
        <p:spPr>
          <a:xfrm>
            <a:off x="457200" y="1280160"/>
            <a:ext cx="8229600" cy="4815840"/>
          </a:xfrm>
        </p:spPr>
        <p:txBody>
          <a:bodyPr>
            <a:normAutofit fontScale="92500" lnSpcReduction="20000"/>
          </a:bodyPr>
          <a:lstStyle/>
          <a:p>
            <a:pPr marL="0" indent="0">
              <a:buNone/>
            </a:pPr>
            <a:r>
              <a:rPr lang="en-US" b="1" dirty="0"/>
              <a:t>Acclimatization</a:t>
            </a:r>
            <a:r>
              <a:rPr lang="en-US" dirty="0"/>
              <a:t> is when the body makes changes in a group of body organ systems to maintain a set point in another system.</a:t>
            </a:r>
          </a:p>
          <a:p>
            <a:r>
              <a:rPr lang="en-US" dirty="0"/>
              <a:t>Example: changes resulting from animal migration to a higher altitude</a:t>
            </a:r>
          </a:p>
          <a:p>
            <a:pPr lvl="1"/>
            <a:r>
              <a:rPr lang="en-US" dirty="0"/>
              <a:t>To adjust to lower oxygen levels at the higher altitude, the body increases the number of RBCs in the blood.</a:t>
            </a:r>
          </a:p>
          <a:p>
            <a:r>
              <a:rPr lang="en-US" dirty="0"/>
              <a:t>Example: animals' seasonal changes in their coats</a:t>
            </a:r>
          </a:p>
          <a:p>
            <a:pPr lvl="1"/>
            <a:r>
              <a:rPr lang="en-US" dirty="0"/>
              <a:t>Animals make heavier coats in the winter to keep them warm.</a:t>
            </a:r>
          </a:p>
          <a:p>
            <a:pPr lvl="1"/>
            <a:r>
              <a:rPr lang="en-US" dirty="0"/>
              <a:t>Animals make light coats in the summer to keep them cool.</a:t>
            </a:r>
          </a:p>
          <a:p>
            <a:endParaRPr lang="en-US" dirty="0"/>
          </a:p>
        </p:txBody>
      </p:sp>
    </p:spTree>
    <p:extLst>
      <p:ext uri="{BB962C8B-B14F-4D97-AF65-F5344CB8AC3E}">
        <p14:creationId xmlns:p14="http://schemas.microsoft.com/office/powerpoint/2010/main" val="607923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4E729-AA81-AAF4-316F-4C50B03C60EF}"/>
              </a:ext>
            </a:extLst>
          </p:cNvPr>
          <p:cNvSpPr>
            <a:spLocks noGrp="1"/>
          </p:cNvSpPr>
          <p:nvPr>
            <p:ph type="title"/>
          </p:nvPr>
        </p:nvSpPr>
        <p:spPr/>
        <p:txBody>
          <a:bodyPr/>
          <a:lstStyle/>
          <a:p>
            <a:r>
              <a:rPr lang="en-US" dirty="0"/>
              <a:t>Homeostasis: Thermoregulation</a:t>
            </a:r>
          </a:p>
        </p:txBody>
      </p:sp>
      <p:sp>
        <p:nvSpPr>
          <p:cNvPr id="3" name="Content Placeholder 2">
            <a:extLst>
              <a:ext uri="{FF2B5EF4-FFF2-40B4-BE49-F238E27FC236}">
                <a16:creationId xmlns:a16="http://schemas.microsoft.com/office/drawing/2014/main" id="{903D8337-4E79-16AD-8726-FAACE8311182}"/>
              </a:ext>
            </a:extLst>
          </p:cNvPr>
          <p:cNvSpPr>
            <a:spLocks noGrp="1"/>
          </p:cNvSpPr>
          <p:nvPr>
            <p:ph idx="1"/>
          </p:nvPr>
        </p:nvSpPr>
        <p:spPr>
          <a:xfrm>
            <a:off x="457200" y="914400"/>
            <a:ext cx="8229600" cy="5303520"/>
          </a:xfrm>
        </p:spPr>
        <p:txBody>
          <a:bodyPr>
            <a:normAutofit fontScale="92500"/>
          </a:bodyPr>
          <a:lstStyle/>
          <a:p>
            <a:pPr marL="0" indent="0">
              <a:buNone/>
            </a:pPr>
            <a:r>
              <a:rPr lang="en-US" b="1" dirty="0"/>
              <a:t>Thermoregulation</a:t>
            </a:r>
            <a:r>
              <a:rPr lang="en-US" dirty="0"/>
              <a:t> is the regulation of body temperature, which affects body activities.</a:t>
            </a:r>
          </a:p>
          <a:p>
            <a:r>
              <a:rPr lang="en-US" dirty="0"/>
              <a:t>When body temperature rises, enzyme activity generally also rises.</a:t>
            </a:r>
          </a:p>
          <a:p>
            <a:pPr lvl="1"/>
            <a:r>
              <a:rPr lang="en-US" dirty="0"/>
              <a:t>For every 10°C temperature increase, enzyme activity doubles up to a certain point (about 50°C for mammals), at which proteins (enzymes) denature and lose function.</a:t>
            </a:r>
          </a:p>
          <a:p>
            <a:pPr lvl="1"/>
            <a:r>
              <a:rPr lang="en-US" dirty="0"/>
              <a:t>For every 10°C temperature decrease, enzyme activity halves until the point of freezing is reached.</a:t>
            </a:r>
          </a:p>
          <a:p>
            <a:pPr lvl="2"/>
            <a:r>
              <a:rPr lang="en-US" sz="2800" dirty="0"/>
              <a:t>Exception: Some fish can withstand freezing solid and then fully thaw, returning to normal.</a:t>
            </a:r>
          </a:p>
        </p:txBody>
      </p:sp>
    </p:spTree>
    <p:extLst>
      <p:ext uri="{BB962C8B-B14F-4D97-AF65-F5344CB8AC3E}">
        <p14:creationId xmlns:p14="http://schemas.microsoft.com/office/powerpoint/2010/main" val="126370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1112520"/>
          </a:xfrm>
        </p:spPr>
        <p:txBody>
          <a:bodyPr>
            <a:normAutofit/>
          </a:bodyPr>
          <a:lstStyle/>
          <a:p>
            <a:r>
              <a:rPr lang="en-US" dirty="0"/>
              <a:t>While fevers are a normal response to infection, why would excessively high fevers be dangerous?</a:t>
            </a:r>
          </a:p>
        </p:txBody>
      </p:sp>
    </p:spTree>
    <p:extLst>
      <p:ext uri="{BB962C8B-B14F-4D97-AF65-F5344CB8AC3E}">
        <p14:creationId xmlns:p14="http://schemas.microsoft.com/office/powerpoint/2010/main" val="85497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2936188"/>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Define</a:t>
            </a:r>
            <a:r>
              <a:rPr lang="en-US" dirty="0"/>
              <a:t> homeostasis.</a:t>
            </a:r>
          </a:p>
          <a:p>
            <a:pPr marL="457200" indent="-457200">
              <a:buFont typeface="Arial" panose="020B0604020202020204" pitchFamily="34" charset="0"/>
              <a:buChar char="•"/>
              <a:tabLst>
                <a:tab pos="457200" algn="l"/>
              </a:tabLst>
            </a:pPr>
            <a:r>
              <a:rPr lang="en-US" b="1" dirty="0"/>
              <a:t>Describe</a:t>
            </a:r>
            <a:r>
              <a:rPr lang="en-US" dirty="0"/>
              <a:t> the factors affecting homeostasis.</a:t>
            </a:r>
          </a:p>
          <a:p>
            <a:pPr marL="457200" indent="-457200">
              <a:buFont typeface="Arial" panose="020B0604020202020204" pitchFamily="34" charset="0"/>
              <a:buChar char="•"/>
              <a:tabLst>
                <a:tab pos="457200" algn="l"/>
              </a:tabLst>
            </a:pPr>
            <a:r>
              <a:rPr lang="en-US" b="1" dirty="0"/>
              <a:t>Describe</a:t>
            </a:r>
            <a:r>
              <a:rPr lang="en-US" dirty="0"/>
              <a:t> thermoregulation of endothermic and ectothermic animals.</a:t>
            </a:r>
          </a:p>
          <a:p>
            <a:pPr marL="457200" indent="-457200">
              <a:buFont typeface="Arial" panose="020B0604020202020204" pitchFamily="34" charset="0"/>
              <a:buChar char="•"/>
              <a:tabLst>
                <a:tab pos="457200" algn="l"/>
              </a:tabLst>
            </a:pPr>
            <a:r>
              <a:rPr lang="en-US" dirty="0"/>
              <a:t>Discuss positive and negative feedback mechanisms used in homeostasis.</a:t>
            </a: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1BF7D-C50F-E4D0-A0A3-D5FA90CBAEF4}"/>
              </a:ext>
            </a:extLst>
          </p:cNvPr>
          <p:cNvSpPr>
            <a:spLocks noGrp="1"/>
          </p:cNvSpPr>
          <p:nvPr>
            <p:ph type="title"/>
          </p:nvPr>
        </p:nvSpPr>
        <p:spPr/>
        <p:txBody>
          <a:bodyPr/>
          <a:lstStyle/>
          <a:p>
            <a:r>
              <a:rPr lang="en-US" dirty="0"/>
              <a:t>Thermoregulation: Ectotherms and Endotherms</a:t>
            </a:r>
          </a:p>
        </p:txBody>
      </p:sp>
      <p:sp>
        <p:nvSpPr>
          <p:cNvPr id="3" name="Content Placeholder 2">
            <a:extLst>
              <a:ext uri="{FF2B5EF4-FFF2-40B4-BE49-F238E27FC236}">
                <a16:creationId xmlns:a16="http://schemas.microsoft.com/office/drawing/2014/main" id="{864099D3-0A1E-227D-EE01-AF286E06785C}"/>
              </a:ext>
            </a:extLst>
          </p:cNvPr>
          <p:cNvSpPr>
            <a:spLocks noGrp="1"/>
          </p:cNvSpPr>
          <p:nvPr>
            <p:ph idx="1"/>
          </p:nvPr>
        </p:nvSpPr>
        <p:spPr>
          <a:xfrm>
            <a:off x="457200" y="1097280"/>
            <a:ext cx="8229600" cy="5074920"/>
          </a:xfrm>
        </p:spPr>
        <p:txBody>
          <a:bodyPr>
            <a:normAutofit fontScale="85000" lnSpcReduction="20000"/>
          </a:bodyPr>
          <a:lstStyle/>
          <a:p>
            <a:pPr marL="0" indent="0">
              <a:buNone/>
            </a:pPr>
            <a:r>
              <a:rPr lang="en-US" dirty="0"/>
              <a:t>Animals can be divided into 2 groups based upon how they maintain their body temperatures.</a:t>
            </a:r>
          </a:p>
          <a:p>
            <a:r>
              <a:rPr lang="en-US" dirty="0"/>
              <a:t>A </a:t>
            </a:r>
            <a:r>
              <a:rPr lang="en-US" i="1" dirty="0"/>
              <a:t>homeotherm</a:t>
            </a:r>
            <a:r>
              <a:rPr lang="en-US" dirty="0"/>
              <a:t> maintains a constant body temperature in the face of different environmental temperatures.</a:t>
            </a:r>
          </a:p>
          <a:p>
            <a:pPr lvl="1"/>
            <a:r>
              <a:rPr lang="en-US" dirty="0"/>
              <a:t>An endotherm is a homeotherm that uses internal sources to maintain a relatively constant body temperature in varying environmental temperatures.</a:t>
            </a:r>
          </a:p>
          <a:p>
            <a:r>
              <a:rPr lang="en-US" dirty="0"/>
              <a:t>An ectotherm (formerly "cold-blooded") has a body temperature the same as its environment.</a:t>
            </a:r>
          </a:p>
          <a:p>
            <a:pPr lvl="1"/>
            <a:r>
              <a:rPr lang="en-US" dirty="0"/>
              <a:t>A </a:t>
            </a:r>
            <a:r>
              <a:rPr lang="en-US" i="1" dirty="0"/>
              <a:t>poikilotherm</a:t>
            </a:r>
            <a:r>
              <a:rPr lang="en-US" dirty="0"/>
              <a:t> is an ectotherm whose internal temperature can vary widely as the environmental temperature changes.</a:t>
            </a:r>
          </a:p>
          <a:p>
            <a:pPr lvl="1"/>
            <a:r>
              <a:rPr lang="en-US" dirty="0"/>
              <a:t>An </a:t>
            </a:r>
            <a:r>
              <a:rPr lang="en-US" i="1" dirty="0"/>
              <a:t>ectothermic homeotherm</a:t>
            </a:r>
            <a:r>
              <a:rPr lang="en-US" dirty="0"/>
              <a:t> (like some deep-sea fish) has a relatively constant body temperature due to a constant environmental temperature in its habitat.</a:t>
            </a:r>
          </a:p>
          <a:p>
            <a:endParaRPr lang="en-US" dirty="0"/>
          </a:p>
        </p:txBody>
      </p:sp>
    </p:spTree>
    <p:extLst>
      <p:ext uri="{BB962C8B-B14F-4D97-AF65-F5344CB8AC3E}">
        <p14:creationId xmlns:p14="http://schemas.microsoft.com/office/powerpoint/2010/main" val="1321431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3E14-CA25-2465-E46B-5AA33CD0A238}"/>
              </a:ext>
            </a:extLst>
          </p:cNvPr>
          <p:cNvSpPr>
            <a:spLocks noGrp="1"/>
          </p:cNvSpPr>
          <p:nvPr>
            <p:ph type="title"/>
          </p:nvPr>
        </p:nvSpPr>
        <p:spPr/>
        <p:txBody>
          <a:bodyPr/>
          <a:lstStyle/>
          <a:p>
            <a:r>
              <a:rPr lang="en-US" dirty="0"/>
              <a:t>Heat Exchange Between Animal and Environment</a:t>
            </a:r>
          </a:p>
        </p:txBody>
      </p:sp>
      <p:sp>
        <p:nvSpPr>
          <p:cNvPr id="3" name="Content Placeholder 2">
            <a:extLst>
              <a:ext uri="{FF2B5EF4-FFF2-40B4-BE49-F238E27FC236}">
                <a16:creationId xmlns:a16="http://schemas.microsoft.com/office/drawing/2014/main" id="{4AABBFC5-8F7E-F64D-A4D9-AE0CD8ADD2DC}"/>
              </a:ext>
            </a:extLst>
          </p:cNvPr>
          <p:cNvSpPr>
            <a:spLocks noGrp="1"/>
          </p:cNvSpPr>
          <p:nvPr>
            <p:ph idx="1"/>
          </p:nvPr>
        </p:nvSpPr>
        <p:spPr>
          <a:xfrm>
            <a:off x="457200" y="1097280"/>
            <a:ext cx="8229600" cy="4998720"/>
          </a:xfrm>
        </p:spPr>
        <p:txBody>
          <a:bodyPr>
            <a:normAutofit fontScale="85000" lnSpcReduction="10000"/>
          </a:bodyPr>
          <a:lstStyle/>
          <a:p>
            <a:pPr marL="0" indent="0">
              <a:buNone/>
            </a:pPr>
            <a:r>
              <a:rPr lang="en-US" dirty="0"/>
              <a:t>Heat can be exchanged between an animal and its environment through 4 mechanisms:</a:t>
            </a:r>
          </a:p>
          <a:p>
            <a:r>
              <a:rPr lang="en-US" i="1" dirty="0"/>
              <a:t>Radiation</a:t>
            </a:r>
            <a:r>
              <a:rPr lang="en-US" dirty="0"/>
              <a:t> is the emission of electromagnetic "heat" waves.</a:t>
            </a:r>
          </a:p>
          <a:p>
            <a:pPr lvl="1"/>
            <a:r>
              <a:rPr lang="en-US" dirty="0"/>
              <a:t>Examples: the sun, heat radiating from dry skin</a:t>
            </a:r>
          </a:p>
          <a:p>
            <a:r>
              <a:rPr lang="en-US" i="1" dirty="0"/>
              <a:t>Evaporation</a:t>
            </a:r>
            <a:r>
              <a:rPr lang="en-US" dirty="0"/>
              <a:t> is how heat is removed with liquid from a surface.</a:t>
            </a:r>
          </a:p>
          <a:p>
            <a:pPr lvl="1"/>
            <a:r>
              <a:rPr lang="en-US" dirty="0"/>
              <a:t>Example: mammals sweating</a:t>
            </a:r>
          </a:p>
          <a:p>
            <a:r>
              <a:rPr lang="en-US" i="1" dirty="0"/>
              <a:t>Convection</a:t>
            </a:r>
            <a:r>
              <a:rPr lang="en-US" dirty="0"/>
              <a:t> involves air currents removing heat from a surface as the air passes over it.</a:t>
            </a:r>
          </a:p>
          <a:p>
            <a:pPr lvl="1"/>
            <a:r>
              <a:rPr lang="en-US" dirty="0"/>
              <a:t>Example: heat removal via air from the surface of dry skin</a:t>
            </a:r>
          </a:p>
          <a:p>
            <a:r>
              <a:rPr lang="en-US" i="1" dirty="0"/>
              <a:t>Conduction</a:t>
            </a:r>
            <a:r>
              <a:rPr lang="en-US" dirty="0"/>
              <a:t> involves the transfer of heat from one surface to another due to direct contact.</a:t>
            </a:r>
          </a:p>
          <a:p>
            <a:pPr lvl="1"/>
            <a:r>
              <a:rPr lang="en-US" dirty="0"/>
              <a:t>Example: an animal resting on a warm rock</a:t>
            </a:r>
          </a:p>
        </p:txBody>
      </p:sp>
    </p:spTree>
    <p:extLst>
      <p:ext uri="{BB962C8B-B14F-4D97-AF65-F5344CB8AC3E}">
        <p14:creationId xmlns:p14="http://schemas.microsoft.com/office/powerpoint/2010/main" val="3667539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12A5-3F12-120D-0699-E63C4DF4674B}"/>
              </a:ext>
            </a:extLst>
          </p:cNvPr>
          <p:cNvSpPr>
            <a:spLocks noGrp="1"/>
          </p:cNvSpPr>
          <p:nvPr>
            <p:ph type="title"/>
          </p:nvPr>
        </p:nvSpPr>
        <p:spPr/>
        <p:txBody>
          <a:bodyPr/>
          <a:lstStyle/>
          <a:p>
            <a:r>
              <a:rPr lang="en-US" dirty="0"/>
              <a:t>33.3 Figure 4</a:t>
            </a:r>
          </a:p>
        </p:txBody>
      </p:sp>
      <p:sp>
        <p:nvSpPr>
          <p:cNvPr id="4" name="TextBox 3">
            <a:extLst>
              <a:ext uri="{FF2B5EF4-FFF2-40B4-BE49-F238E27FC236}">
                <a16:creationId xmlns:a16="http://schemas.microsoft.com/office/drawing/2014/main" id="{6CB43474-8FE7-AF81-4C66-F917A79D991F}"/>
              </a:ext>
            </a:extLst>
          </p:cNvPr>
          <p:cNvSpPr txBox="1"/>
          <p:nvPr/>
        </p:nvSpPr>
        <p:spPr>
          <a:xfrm>
            <a:off x="2286000" y="6031222"/>
            <a:ext cx="4572000" cy="553998"/>
          </a:xfrm>
          <a:prstGeom prst="rect">
            <a:avLst/>
          </a:prstGeom>
          <a:noFill/>
        </p:spPr>
        <p:txBody>
          <a:bodyPr wrap="square">
            <a:spAutoFit/>
          </a:bodyPr>
          <a:lstStyle/>
          <a:p>
            <a:pPr algn="ctr"/>
            <a:r>
              <a:rPr lang="en-US" sz="1000" dirty="0"/>
              <a:t>Kullez on Flickr. “Evaporation.” Modified. </a:t>
            </a:r>
          </a:p>
          <a:p>
            <a:pPr algn="ctr"/>
            <a:r>
              <a:rPr lang="en-US" sz="1000" dirty="0"/>
              <a:t>CNX OpenStax on Wikimedia Commons. “Lion." Modified. </a:t>
            </a:r>
          </a:p>
          <a:p>
            <a:pPr algn="ctr"/>
            <a:r>
              <a:rPr lang="en-US" sz="1000" dirty="0"/>
              <a:t>Stacey.d on Flickr. “Conduction.” </a:t>
            </a:r>
          </a:p>
        </p:txBody>
      </p:sp>
      <p:pic>
        <p:nvPicPr>
          <p:cNvPr id="10" name="Content Placeholder 5" descr="Image (a) shows radiation and is a picture of the sun. Image (b) shows evaporation and is a picture of sweat on a person's skin. Image (c) shows convection and is a lion sitting in the sun. Image (d) shows conduction and is a picture of steam rising from the coffee in a coffee cup.">
            <a:extLst>
              <a:ext uri="{FF2B5EF4-FFF2-40B4-BE49-F238E27FC236}">
                <a16:creationId xmlns:a16="http://schemas.microsoft.com/office/drawing/2014/main" id="{176C7264-C4CC-C726-DC41-707CCD0AE1AE}"/>
              </a:ext>
            </a:extLst>
          </p:cNvPr>
          <p:cNvPicPr>
            <a:picLocks noGrp="1" noChangeAspect="1"/>
          </p:cNvPicPr>
          <p:nvPr>
            <p:ph idx="1"/>
          </p:nvPr>
        </p:nvPicPr>
        <p:blipFill>
          <a:blip r:embed="rId3"/>
          <a:srcRect t="3666" b="61334"/>
          <a:stretch/>
        </p:blipFill>
        <p:spPr>
          <a:xfrm>
            <a:off x="65314" y="2552700"/>
            <a:ext cx="9013371" cy="1752600"/>
          </a:xfrm>
        </p:spPr>
      </p:pic>
    </p:spTree>
    <p:extLst>
      <p:ext uri="{BB962C8B-B14F-4D97-AF65-F5344CB8AC3E}">
        <p14:creationId xmlns:p14="http://schemas.microsoft.com/office/powerpoint/2010/main" val="945421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A9272-1E53-DD99-5BF7-5B6F60165404}"/>
              </a:ext>
            </a:extLst>
          </p:cNvPr>
          <p:cNvSpPr>
            <a:spLocks noGrp="1"/>
          </p:cNvSpPr>
          <p:nvPr>
            <p:ph type="title"/>
          </p:nvPr>
        </p:nvSpPr>
        <p:spPr/>
        <p:txBody>
          <a:bodyPr/>
          <a:lstStyle/>
          <a:p>
            <a:r>
              <a:rPr lang="en-US" dirty="0"/>
              <a:t>Heat Conservation and Dissipation</a:t>
            </a:r>
            <a:r>
              <a:rPr lang="en-US" sz="1400" baseline="-25000" dirty="0"/>
              <a:t>1</a:t>
            </a:r>
            <a:endParaRPr lang="en-US" dirty="0"/>
          </a:p>
        </p:txBody>
      </p:sp>
      <p:sp>
        <p:nvSpPr>
          <p:cNvPr id="3" name="Content Placeholder 2">
            <a:extLst>
              <a:ext uri="{FF2B5EF4-FFF2-40B4-BE49-F238E27FC236}">
                <a16:creationId xmlns:a16="http://schemas.microsoft.com/office/drawing/2014/main" id="{45218C60-C2EB-3A54-310C-2FF5D060895B}"/>
              </a:ext>
            </a:extLst>
          </p:cNvPr>
          <p:cNvSpPr>
            <a:spLocks noGrp="1"/>
          </p:cNvSpPr>
          <p:nvPr>
            <p:ph idx="1"/>
          </p:nvPr>
        </p:nvSpPr>
        <p:spPr>
          <a:xfrm>
            <a:off x="457200" y="990600"/>
            <a:ext cx="8229600" cy="5029200"/>
          </a:xfrm>
        </p:spPr>
        <p:txBody>
          <a:bodyPr>
            <a:normAutofit fontScale="92500" lnSpcReduction="10000"/>
          </a:bodyPr>
          <a:lstStyle/>
          <a:p>
            <a:pPr marL="0" indent="0">
              <a:buNone/>
            </a:pPr>
            <a:r>
              <a:rPr lang="en-US" dirty="0"/>
              <a:t>Animals use various strategies to conserve or dissipate heat.</a:t>
            </a:r>
          </a:p>
          <a:p>
            <a:r>
              <a:rPr lang="en-US" dirty="0"/>
              <a:t>Some endotherms have insulation (such as fur, fat, and/or feathers).</a:t>
            </a:r>
          </a:p>
          <a:p>
            <a:pPr lvl="1"/>
            <a:r>
              <a:rPr lang="en-US" dirty="0"/>
              <a:t>Animals with thick fur or feather create an insulating layer of air between their skin and internal organs.</a:t>
            </a:r>
          </a:p>
          <a:p>
            <a:pPr lvl="1"/>
            <a:r>
              <a:rPr lang="en-US" dirty="0"/>
              <a:t>Example: The arctic fox curls up with its tail to sleep.</a:t>
            </a:r>
          </a:p>
          <a:p>
            <a:r>
              <a:rPr lang="en-US" dirty="0"/>
              <a:t>Mammals shiver.</a:t>
            </a:r>
          </a:p>
          <a:p>
            <a:pPr lvl="1"/>
            <a:r>
              <a:rPr lang="en-US" dirty="0"/>
              <a:t>Arrector pili at the base of hair follicles cause "goose bumps," making hairs stand up when it's cold to make an insulating layer.</a:t>
            </a:r>
          </a:p>
          <a:p>
            <a:pPr lvl="1"/>
            <a:r>
              <a:rPr lang="en-US" dirty="0"/>
              <a:t>The increased muscle activity increases body temperature.</a:t>
            </a:r>
          </a:p>
        </p:txBody>
      </p:sp>
    </p:spTree>
    <p:extLst>
      <p:ext uri="{BB962C8B-B14F-4D97-AF65-F5344CB8AC3E}">
        <p14:creationId xmlns:p14="http://schemas.microsoft.com/office/powerpoint/2010/main" val="1739088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56199-5ED5-27F4-F49E-41BCB041CCA5}"/>
              </a:ext>
            </a:extLst>
          </p:cNvPr>
          <p:cNvSpPr>
            <a:spLocks noGrp="1"/>
          </p:cNvSpPr>
          <p:nvPr>
            <p:ph type="title"/>
          </p:nvPr>
        </p:nvSpPr>
        <p:spPr/>
        <p:txBody>
          <a:bodyPr/>
          <a:lstStyle/>
          <a:p>
            <a:r>
              <a:rPr lang="en-US" dirty="0"/>
              <a:t>Heat Conservation and Dissipation</a:t>
            </a:r>
            <a:r>
              <a:rPr lang="en-US" sz="1400" baseline="-25000" dirty="0"/>
              <a:t>2</a:t>
            </a:r>
            <a:endParaRPr lang="en-US" dirty="0"/>
          </a:p>
        </p:txBody>
      </p:sp>
      <p:sp>
        <p:nvSpPr>
          <p:cNvPr id="3" name="Content Placeholder 2">
            <a:extLst>
              <a:ext uri="{FF2B5EF4-FFF2-40B4-BE49-F238E27FC236}">
                <a16:creationId xmlns:a16="http://schemas.microsoft.com/office/drawing/2014/main" id="{6C9E0D47-7E8F-38B3-6D6E-5EE1FE0C6DFD}"/>
              </a:ext>
            </a:extLst>
          </p:cNvPr>
          <p:cNvSpPr>
            <a:spLocks noGrp="1"/>
          </p:cNvSpPr>
          <p:nvPr>
            <p:ph idx="1"/>
          </p:nvPr>
        </p:nvSpPr>
        <p:spPr>
          <a:xfrm>
            <a:off x="457200" y="990600"/>
            <a:ext cx="8229600" cy="5029200"/>
          </a:xfrm>
        </p:spPr>
        <p:txBody>
          <a:bodyPr>
            <a:normAutofit fontScale="85000" lnSpcReduction="20000"/>
          </a:bodyPr>
          <a:lstStyle/>
          <a:p>
            <a:pPr marL="0" indent="0">
              <a:buNone/>
            </a:pPr>
            <a:r>
              <a:rPr lang="en-US" dirty="0"/>
              <a:t>Endotherms use their circulatory systems to help maintain body temperature.</a:t>
            </a:r>
          </a:p>
          <a:p>
            <a:r>
              <a:rPr lang="en-US" dirty="0"/>
              <a:t>Vasodilation (blood vessel widening) brings more blood and heat to the body surface, facilitating radiation and evaporative heat loss to cool the body.</a:t>
            </a:r>
          </a:p>
          <a:p>
            <a:r>
              <a:rPr lang="en-US" dirty="0"/>
              <a:t>Vasoconstriction (blood vessel narrowing) reduces blood flow in peripheral blood vessels, forcing blood toward the core to conserve heat.</a:t>
            </a:r>
          </a:p>
          <a:p>
            <a:pPr marL="0" indent="0">
              <a:buNone/>
            </a:pPr>
            <a:r>
              <a:rPr lang="en-US" dirty="0"/>
              <a:t>Some animals have circulatory adaptations allowing for </a:t>
            </a:r>
            <a:r>
              <a:rPr lang="en-US" b="1" dirty="0"/>
              <a:t>countercurrent heat exchange</a:t>
            </a:r>
            <a:r>
              <a:rPr lang="en-US" dirty="0"/>
              <a:t> that enable heat transfer from arteries and veins to warm blood returning to the heart.</a:t>
            </a:r>
          </a:p>
          <a:p>
            <a:r>
              <a:rPr lang="en-US" dirty="0"/>
              <a:t>This can be shut down in animals to prevent overheating of internal organs.</a:t>
            </a:r>
          </a:p>
          <a:p>
            <a:r>
              <a:rPr lang="en-US" dirty="0"/>
              <a:t>Examples: dolphins, sharks, bony fish, bees, hummingbirds</a:t>
            </a:r>
          </a:p>
          <a:p>
            <a:r>
              <a:rPr lang="en-US" dirty="0"/>
              <a:t>Similar adaptations can help cool endotherms when needed.</a:t>
            </a:r>
          </a:p>
          <a:p>
            <a:endParaRPr lang="en-US" dirty="0"/>
          </a:p>
        </p:txBody>
      </p:sp>
    </p:spTree>
    <p:extLst>
      <p:ext uri="{BB962C8B-B14F-4D97-AF65-F5344CB8AC3E}">
        <p14:creationId xmlns:p14="http://schemas.microsoft.com/office/powerpoint/2010/main" val="4237601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2469A-CAC2-3750-82C9-D151B0EFEB7B}"/>
              </a:ext>
            </a:extLst>
          </p:cNvPr>
          <p:cNvSpPr>
            <a:spLocks noGrp="1"/>
          </p:cNvSpPr>
          <p:nvPr>
            <p:ph type="title"/>
          </p:nvPr>
        </p:nvSpPr>
        <p:spPr/>
        <p:txBody>
          <a:bodyPr/>
          <a:lstStyle/>
          <a:p>
            <a:r>
              <a:rPr lang="en-US" dirty="0"/>
              <a:t>Heat Conservation and Dissipation</a:t>
            </a:r>
            <a:r>
              <a:rPr lang="en-US" sz="1400" baseline="-25000" dirty="0"/>
              <a:t>3</a:t>
            </a:r>
            <a:endParaRPr lang="en-US" dirty="0"/>
          </a:p>
        </p:txBody>
      </p:sp>
      <p:sp>
        <p:nvSpPr>
          <p:cNvPr id="3" name="Content Placeholder 2">
            <a:extLst>
              <a:ext uri="{FF2B5EF4-FFF2-40B4-BE49-F238E27FC236}">
                <a16:creationId xmlns:a16="http://schemas.microsoft.com/office/drawing/2014/main" id="{89455284-1A9B-1EA0-EBBD-EE277EF7A0C7}"/>
              </a:ext>
            </a:extLst>
          </p:cNvPr>
          <p:cNvSpPr>
            <a:spLocks noGrp="1"/>
          </p:cNvSpPr>
          <p:nvPr>
            <p:ph idx="1"/>
          </p:nvPr>
        </p:nvSpPr>
        <p:spPr>
          <a:xfrm>
            <a:off x="457200" y="1097280"/>
            <a:ext cx="8229600" cy="4754880"/>
          </a:xfrm>
        </p:spPr>
        <p:txBody>
          <a:bodyPr/>
          <a:lstStyle/>
          <a:p>
            <a:pPr marL="0" indent="0">
              <a:buNone/>
            </a:pPr>
            <a:r>
              <a:rPr lang="en-US" dirty="0"/>
              <a:t>Some ectotherms change their behaviors to regulate body temperatures.</a:t>
            </a:r>
          </a:p>
          <a:p>
            <a:r>
              <a:rPr lang="en-US" dirty="0"/>
              <a:t>A desert ectotherm may:	</a:t>
            </a:r>
          </a:p>
          <a:p>
            <a:pPr lvl="1"/>
            <a:r>
              <a:rPr lang="en-US" dirty="0"/>
              <a:t>Seek cooler areas during the heat of the day</a:t>
            </a:r>
          </a:p>
          <a:p>
            <a:pPr lvl="1"/>
            <a:r>
              <a:rPr lang="en-US" dirty="0"/>
              <a:t>Climb on a rock to capture heat at night</a:t>
            </a:r>
          </a:p>
          <a:p>
            <a:r>
              <a:rPr lang="en-US" dirty="0"/>
              <a:t>Some animals (such as reptiles) seek water to aid evaporation in cooling them.</a:t>
            </a:r>
          </a:p>
          <a:p>
            <a:r>
              <a:rPr lang="en-US" dirty="0"/>
              <a:t>Some use group activity, such as when bees gather together in a hive to keep warm and survive winter.</a:t>
            </a:r>
          </a:p>
        </p:txBody>
      </p:sp>
    </p:spTree>
    <p:extLst>
      <p:ext uri="{BB962C8B-B14F-4D97-AF65-F5344CB8AC3E}">
        <p14:creationId xmlns:p14="http://schemas.microsoft.com/office/powerpoint/2010/main" val="1149837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65DE8-F9DD-2A21-3F02-42971F5FE139}"/>
              </a:ext>
            </a:extLst>
          </p:cNvPr>
          <p:cNvSpPr>
            <a:spLocks noGrp="1"/>
          </p:cNvSpPr>
          <p:nvPr>
            <p:ph type="title"/>
          </p:nvPr>
        </p:nvSpPr>
        <p:spPr/>
        <p:txBody>
          <a:bodyPr/>
          <a:lstStyle/>
          <a:p>
            <a:r>
              <a:rPr lang="en-US" dirty="0"/>
              <a:t>Heat Conservation and Dissipation</a:t>
            </a:r>
            <a:r>
              <a:rPr lang="en-US" sz="1400" baseline="-25000" dirty="0"/>
              <a:t>4</a:t>
            </a:r>
            <a:endParaRPr lang="en-US" dirty="0"/>
          </a:p>
        </p:txBody>
      </p:sp>
      <p:sp>
        <p:nvSpPr>
          <p:cNvPr id="3" name="Content Placeholder 2">
            <a:extLst>
              <a:ext uri="{FF2B5EF4-FFF2-40B4-BE49-F238E27FC236}">
                <a16:creationId xmlns:a16="http://schemas.microsoft.com/office/drawing/2014/main" id="{3925DDF9-CBF2-F64F-C259-B110365A7F97}"/>
              </a:ext>
            </a:extLst>
          </p:cNvPr>
          <p:cNvSpPr>
            <a:spLocks noGrp="1"/>
          </p:cNvSpPr>
          <p:nvPr>
            <p:ph idx="1"/>
          </p:nvPr>
        </p:nvSpPr>
        <p:spPr>
          <a:xfrm>
            <a:off x="457200" y="1097280"/>
            <a:ext cx="8229600" cy="4754880"/>
          </a:xfrm>
        </p:spPr>
        <p:txBody>
          <a:bodyPr/>
          <a:lstStyle/>
          <a:p>
            <a:pPr marL="0" indent="0">
              <a:buNone/>
            </a:pPr>
            <a:r>
              <a:rPr lang="en-US" dirty="0"/>
              <a:t>Endotherms, including mammals, use metabolic waste as a heat source.</a:t>
            </a:r>
          </a:p>
          <a:p>
            <a:r>
              <a:rPr lang="en-US" dirty="0"/>
              <a:t>When muscles contract, most of the energy from the ATP used is wasted and becomes heat.</a:t>
            </a:r>
          </a:p>
          <a:p>
            <a:r>
              <a:rPr lang="en-US" dirty="0"/>
              <a:t>Severe cold triggers a shivering reflex for heat generation.</a:t>
            </a:r>
          </a:p>
          <a:p>
            <a:r>
              <a:rPr lang="en-US" dirty="0"/>
              <a:t>Many also have brown fat, a type of adipose tissue, that generates heat.</a:t>
            </a:r>
          </a:p>
        </p:txBody>
      </p:sp>
    </p:spTree>
    <p:extLst>
      <p:ext uri="{BB962C8B-B14F-4D97-AF65-F5344CB8AC3E}">
        <p14:creationId xmlns:p14="http://schemas.microsoft.com/office/powerpoint/2010/main" val="3816779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12A5-3F12-120D-0699-E63C4DF4674B}"/>
              </a:ext>
            </a:extLst>
          </p:cNvPr>
          <p:cNvSpPr>
            <a:spLocks noGrp="1"/>
          </p:cNvSpPr>
          <p:nvPr>
            <p:ph type="title"/>
          </p:nvPr>
        </p:nvSpPr>
        <p:spPr/>
        <p:txBody>
          <a:bodyPr/>
          <a:lstStyle/>
          <a:p>
            <a:r>
              <a:rPr lang="en-US" dirty="0"/>
              <a:t>33.3 Figure 5</a:t>
            </a:r>
          </a:p>
        </p:txBody>
      </p:sp>
      <p:sp>
        <p:nvSpPr>
          <p:cNvPr id="4" name="TextBox 3">
            <a:extLst>
              <a:ext uri="{FF2B5EF4-FFF2-40B4-BE49-F238E27FC236}">
                <a16:creationId xmlns:a16="http://schemas.microsoft.com/office/drawing/2014/main" id="{B0C4A3BA-6EA6-857C-B3C7-ECE93CABD5DD}"/>
              </a:ext>
            </a:extLst>
          </p:cNvPr>
          <p:cNvSpPr txBox="1"/>
          <p:nvPr/>
        </p:nvSpPr>
        <p:spPr>
          <a:xfrm>
            <a:off x="2286000" y="5753100"/>
            <a:ext cx="4572000" cy="246221"/>
          </a:xfrm>
          <a:prstGeom prst="rect">
            <a:avLst/>
          </a:prstGeom>
          <a:noFill/>
        </p:spPr>
        <p:txBody>
          <a:bodyPr wrap="square">
            <a:spAutoFit/>
          </a:bodyPr>
          <a:lstStyle/>
          <a:p>
            <a:pPr algn="ctr"/>
            <a:r>
              <a:rPr lang="en-US" sz="1000" dirty="0"/>
              <a:t>www.scientificanimations.com on Wikimedia Commons. "Brown fat cell."</a:t>
            </a:r>
          </a:p>
        </p:txBody>
      </p:sp>
      <p:pic>
        <p:nvPicPr>
          <p:cNvPr id="7" name="Content Placeholder 5" descr="Image depicting a brown fat cell. Within the fat cell, lipid bodies can be seen. The lipid bodies are the medium sized spheres. The small purple flecks represent mitochondria">
            <a:extLst>
              <a:ext uri="{FF2B5EF4-FFF2-40B4-BE49-F238E27FC236}">
                <a16:creationId xmlns:a16="http://schemas.microsoft.com/office/drawing/2014/main" id="{FFA1A4DB-2395-758D-950B-BAA64E47F20C}"/>
              </a:ext>
            </a:extLst>
          </p:cNvPr>
          <p:cNvPicPr>
            <a:picLocks noGrp="1" noChangeAspect="1"/>
          </p:cNvPicPr>
          <p:nvPr>
            <p:ph idx="1"/>
          </p:nvPr>
        </p:nvPicPr>
        <p:blipFill>
          <a:blip r:embed="rId3"/>
          <a:srcRect l="22223" t="5333" r="22222" b="4667"/>
          <a:stretch/>
        </p:blipFill>
        <p:spPr>
          <a:xfrm>
            <a:off x="2286000" y="1447800"/>
            <a:ext cx="4572000" cy="4114800"/>
          </a:xfrm>
        </p:spPr>
      </p:pic>
    </p:spTree>
    <p:extLst>
      <p:ext uri="{BB962C8B-B14F-4D97-AF65-F5344CB8AC3E}">
        <p14:creationId xmlns:p14="http://schemas.microsoft.com/office/powerpoint/2010/main" val="3853057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3</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2026920"/>
          </a:xfrm>
        </p:spPr>
        <p:txBody>
          <a:bodyPr>
            <a:normAutofit/>
          </a:bodyPr>
          <a:lstStyle/>
          <a:p>
            <a:r>
              <a:rPr lang="en-US" dirty="0"/>
              <a:t>Brown fat cells have large stores of lipids and numerous mitochondria. </a:t>
            </a:r>
          </a:p>
          <a:p>
            <a:pPr marL="457200" indent="-457200">
              <a:buFont typeface="Arial" panose="020B0604020202020204" pitchFamily="34" charset="0"/>
              <a:buChar char="•"/>
            </a:pPr>
            <a:r>
              <a:rPr lang="en-US" dirty="0"/>
              <a:t>How are these two key facts related to the generation of heat?</a:t>
            </a:r>
          </a:p>
        </p:txBody>
      </p:sp>
    </p:spTree>
    <p:extLst>
      <p:ext uri="{BB962C8B-B14F-4D97-AF65-F5344CB8AC3E}">
        <p14:creationId xmlns:p14="http://schemas.microsoft.com/office/powerpoint/2010/main" val="1114113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54DE-04DD-FE82-44C8-A0B5B1C16EA5}"/>
              </a:ext>
            </a:extLst>
          </p:cNvPr>
          <p:cNvSpPr>
            <a:spLocks noGrp="1"/>
          </p:cNvSpPr>
          <p:nvPr>
            <p:ph type="title"/>
          </p:nvPr>
        </p:nvSpPr>
        <p:spPr/>
        <p:txBody>
          <a:bodyPr/>
          <a:lstStyle/>
          <a:p>
            <a:r>
              <a:rPr lang="en-US" dirty="0"/>
              <a:t>Thermoregulation Is Controlled by the Hypothalamus</a:t>
            </a:r>
          </a:p>
        </p:txBody>
      </p:sp>
      <p:sp>
        <p:nvSpPr>
          <p:cNvPr id="3" name="Content Placeholder 2">
            <a:extLst>
              <a:ext uri="{FF2B5EF4-FFF2-40B4-BE49-F238E27FC236}">
                <a16:creationId xmlns:a16="http://schemas.microsoft.com/office/drawing/2014/main" id="{119BA733-B6B0-A879-944B-0F4E055B4955}"/>
              </a:ext>
            </a:extLst>
          </p:cNvPr>
          <p:cNvSpPr>
            <a:spLocks noGrp="1"/>
          </p:cNvSpPr>
          <p:nvPr>
            <p:ph idx="1"/>
          </p:nvPr>
        </p:nvSpPr>
        <p:spPr>
          <a:xfrm>
            <a:off x="457200" y="1097280"/>
            <a:ext cx="8229600" cy="4754880"/>
          </a:xfrm>
        </p:spPr>
        <p:txBody>
          <a:bodyPr>
            <a:normAutofit lnSpcReduction="10000"/>
          </a:bodyPr>
          <a:lstStyle/>
          <a:p>
            <a:pPr marL="0" indent="0">
              <a:buNone/>
            </a:pPr>
            <a:r>
              <a:rPr lang="en-US" dirty="0"/>
              <a:t>The hypothalamus in the advanced animal brain controls the processes of homeostasis and thermoregulation.</a:t>
            </a:r>
          </a:p>
          <a:p>
            <a:r>
              <a:rPr lang="en-US" dirty="0"/>
              <a:t>It maintains the set point for body temperature.</a:t>
            </a:r>
          </a:p>
          <a:p>
            <a:r>
              <a:rPr lang="en-US" dirty="0"/>
              <a:t>When it senses the body is too warm, it activates:</a:t>
            </a:r>
          </a:p>
          <a:p>
            <a:pPr lvl="1"/>
            <a:r>
              <a:rPr lang="en-US" dirty="0"/>
              <a:t>Vasodilation</a:t>
            </a:r>
          </a:p>
          <a:p>
            <a:pPr lvl="1"/>
            <a:r>
              <a:rPr lang="en-US" dirty="0"/>
              <a:t>Sweating</a:t>
            </a:r>
          </a:p>
          <a:p>
            <a:r>
              <a:rPr lang="en-US" dirty="0"/>
              <a:t>When it senses the body is too cold, it activates:</a:t>
            </a:r>
          </a:p>
          <a:p>
            <a:pPr lvl="1"/>
            <a:r>
              <a:rPr lang="en-US" dirty="0"/>
              <a:t>Vasoconstriction</a:t>
            </a:r>
          </a:p>
          <a:p>
            <a:pPr lvl="1"/>
            <a:r>
              <a:rPr lang="en-US" dirty="0"/>
              <a:t>Shivering</a:t>
            </a:r>
          </a:p>
        </p:txBody>
      </p:sp>
    </p:spTree>
    <p:extLst>
      <p:ext uri="{BB962C8B-B14F-4D97-AF65-F5344CB8AC3E}">
        <p14:creationId xmlns:p14="http://schemas.microsoft.com/office/powerpoint/2010/main" val="3389049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Homeostasis</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lnSpcReduction="10000"/>
          </a:bodyPr>
          <a:lstStyle/>
          <a:p>
            <a:pPr marL="0" indent="0">
              <a:buNone/>
              <a:tabLst>
                <a:tab pos="461963" algn="l"/>
              </a:tabLst>
            </a:pPr>
            <a:r>
              <a:rPr lang="en-US" b="1" dirty="0">
                <a:solidFill>
                  <a:schemeClr val="tx1"/>
                </a:solidFill>
              </a:rPr>
              <a:t>Homeostasis</a:t>
            </a:r>
            <a:r>
              <a:rPr lang="en-US" dirty="0">
                <a:solidFill>
                  <a:schemeClr val="tx1"/>
                </a:solidFill>
              </a:rPr>
              <a:t> ("steady state") is the process by which animal organs and organ systems constantly adjust to internal and external changes to maintain dynamic equilibrium in the body.</a:t>
            </a:r>
          </a:p>
          <a:p>
            <a:pPr>
              <a:tabLst>
                <a:tab pos="461963" algn="l"/>
              </a:tabLst>
            </a:pPr>
            <a:r>
              <a:rPr lang="en-US" dirty="0">
                <a:solidFill>
                  <a:schemeClr val="tx1"/>
                </a:solidFill>
              </a:rPr>
              <a:t>Body functions are kept within a specific range.</a:t>
            </a:r>
          </a:p>
          <a:p>
            <a:pPr marL="457200" indent="-457200">
              <a:buFont typeface="Arial" panose="020B0604020202020204" pitchFamily="34" charset="0"/>
              <a:buChar char="•"/>
              <a:tabLst>
                <a:tab pos="461963" algn="l"/>
              </a:tabLst>
            </a:pPr>
            <a:r>
              <a:rPr lang="en-US" i="0" dirty="0">
                <a:solidFill>
                  <a:schemeClr val="tx1"/>
                </a:solidFill>
              </a:rPr>
              <a:t>Examples: </a:t>
            </a:r>
          </a:p>
          <a:p>
            <a:pPr lvl="1">
              <a:tabLst>
                <a:tab pos="461963" algn="l"/>
              </a:tabLst>
            </a:pPr>
            <a:r>
              <a:rPr lang="en-US" i="0" dirty="0">
                <a:solidFill>
                  <a:schemeClr val="tx1"/>
                </a:solidFill>
              </a:rPr>
              <a:t>Maintaining blood glucose level</a:t>
            </a:r>
          </a:p>
          <a:p>
            <a:pPr lvl="1">
              <a:tabLst>
                <a:tab pos="461963" algn="l"/>
              </a:tabLst>
            </a:pPr>
            <a:r>
              <a:rPr lang="en-US" i="0" dirty="0">
                <a:solidFill>
                  <a:schemeClr val="tx1"/>
                </a:solidFill>
              </a:rPr>
              <a:t>Maintaining blood calcium level</a:t>
            </a:r>
          </a:p>
          <a:p>
            <a:pPr lvl="1">
              <a:tabLst>
                <a:tab pos="461963" algn="l"/>
              </a:tabLst>
            </a:pPr>
            <a:r>
              <a:rPr lang="en-US" dirty="0">
                <a:solidFill>
                  <a:schemeClr val="tx1"/>
                </a:solidFill>
              </a:rPr>
              <a:t>Maintaining a consistent body temperature despite external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212A5-3F12-120D-0699-E63C4DF4674B}"/>
              </a:ext>
            </a:extLst>
          </p:cNvPr>
          <p:cNvSpPr>
            <a:spLocks noGrp="1"/>
          </p:cNvSpPr>
          <p:nvPr>
            <p:ph type="title"/>
          </p:nvPr>
        </p:nvSpPr>
        <p:spPr/>
        <p:txBody>
          <a:bodyPr/>
          <a:lstStyle/>
          <a:p>
            <a:r>
              <a:rPr lang="en-US" dirty="0"/>
              <a:t>33.3 Figure 6</a:t>
            </a:r>
          </a:p>
        </p:txBody>
      </p:sp>
      <p:sp>
        <p:nvSpPr>
          <p:cNvPr id="4" name="TextBox 3">
            <a:extLst>
              <a:ext uri="{FF2B5EF4-FFF2-40B4-BE49-F238E27FC236}">
                <a16:creationId xmlns:a16="http://schemas.microsoft.com/office/drawing/2014/main" id="{D1ACC316-914D-2786-A193-9823221156FD}"/>
              </a:ext>
            </a:extLst>
          </p:cNvPr>
          <p:cNvSpPr txBox="1"/>
          <p:nvPr/>
        </p:nvSpPr>
        <p:spPr>
          <a:xfrm>
            <a:off x="2286000" y="5760719"/>
            <a:ext cx="4572000" cy="246221"/>
          </a:xfrm>
          <a:prstGeom prst="rect">
            <a:avLst/>
          </a:prstGeom>
          <a:noFill/>
        </p:spPr>
        <p:txBody>
          <a:bodyPr wrap="square">
            <a:spAutoFit/>
          </a:bodyPr>
          <a:lstStyle/>
          <a:p>
            <a:pPr algn="ctr"/>
            <a:r>
              <a:rPr lang="en-US" sz="1000" dirty="0"/>
              <a:t>CNX OpenStax on Wikimedia Commons. "Thermal regulation."</a:t>
            </a:r>
          </a:p>
        </p:txBody>
      </p:sp>
      <p:pic>
        <p:nvPicPr>
          <p:cNvPr id="7" name="Content Placeholder 5" descr="An illustration of a human is shown. Two arrows point away from the body. One is pointing to the body temperature rises cycle, and the other is pointing to the body temperature falls cycle. In the body temperature rises cycle, the next step is &quot;Blood vessels dilate, resulting in heat loss to the environment. Sweat glands secrete fluid. As the fluid evaporates, heat is lost from the body.&quot; After that, &quot;Heat is lost to the environment,&quot; which returns the body to &quot;normal body temperature.&quot; In the body temperature falls cycle, the next step is &quot;Blood vessels constrict so that heat is conserved. Sweat glands do not secrete fluid. Shivering (involuntary contraction of muscles) generates heat, which warms the body.&quot; After that, &quot;Heat is retained,&quot; which returns the body to &quot;normal body temperature.&quot;">
            <a:extLst>
              <a:ext uri="{FF2B5EF4-FFF2-40B4-BE49-F238E27FC236}">
                <a16:creationId xmlns:a16="http://schemas.microsoft.com/office/drawing/2014/main" id="{C81E3D93-451B-023E-D39A-5EDEF6BA8761}"/>
              </a:ext>
            </a:extLst>
          </p:cNvPr>
          <p:cNvPicPr>
            <a:picLocks noGrp="1" noChangeAspect="1"/>
          </p:cNvPicPr>
          <p:nvPr>
            <p:ph idx="1"/>
          </p:nvPr>
        </p:nvPicPr>
        <p:blipFill>
          <a:blip r:embed="rId3"/>
          <a:srcRect l="12037" t="3667" r="12037" b="3000"/>
          <a:stretch/>
        </p:blipFill>
        <p:spPr>
          <a:xfrm>
            <a:off x="1280432" y="1264919"/>
            <a:ext cx="6583136" cy="4495800"/>
          </a:xfrm>
        </p:spPr>
      </p:pic>
    </p:spTree>
    <p:extLst>
      <p:ext uri="{BB962C8B-B14F-4D97-AF65-F5344CB8AC3E}">
        <p14:creationId xmlns:p14="http://schemas.microsoft.com/office/powerpoint/2010/main" val="449465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DB533-4B6C-4854-EF18-146CF673CC21}"/>
              </a:ext>
            </a:extLst>
          </p:cNvPr>
          <p:cNvSpPr>
            <a:spLocks noGrp="1"/>
          </p:cNvSpPr>
          <p:nvPr>
            <p:ph type="title"/>
          </p:nvPr>
        </p:nvSpPr>
        <p:spPr/>
        <p:txBody>
          <a:bodyPr/>
          <a:lstStyle/>
          <a:p>
            <a:r>
              <a:rPr lang="en-US" dirty="0"/>
              <a:t>The Fever Response</a:t>
            </a:r>
          </a:p>
        </p:txBody>
      </p:sp>
      <p:sp>
        <p:nvSpPr>
          <p:cNvPr id="3" name="Content Placeholder 2">
            <a:extLst>
              <a:ext uri="{FF2B5EF4-FFF2-40B4-BE49-F238E27FC236}">
                <a16:creationId xmlns:a16="http://schemas.microsoft.com/office/drawing/2014/main" id="{3B0C84CA-5688-01A4-4690-6DBEED82BBCC}"/>
              </a:ext>
            </a:extLst>
          </p:cNvPr>
          <p:cNvSpPr>
            <a:spLocks noGrp="1"/>
          </p:cNvSpPr>
          <p:nvPr>
            <p:ph idx="1"/>
          </p:nvPr>
        </p:nvSpPr>
        <p:spPr>
          <a:xfrm>
            <a:off x="457200" y="1097280"/>
            <a:ext cx="8229600" cy="5074920"/>
          </a:xfrm>
        </p:spPr>
        <p:txBody>
          <a:bodyPr>
            <a:normAutofit fontScale="85000" lnSpcReduction="10000"/>
          </a:bodyPr>
          <a:lstStyle/>
          <a:p>
            <a:pPr marL="0" indent="0">
              <a:buNone/>
            </a:pPr>
            <a:r>
              <a:rPr lang="en-US" dirty="0"/>
              <a:t>A fever is a normal defense mechanism in response to infection.</a:t>
            </a:r>
          </a:p>
          <a:p>
            <a:r>
              <a:rPr lang="en-US" dirty="0"/>
              <a:t>When a pathogen is destroyed by phagocytic leukocytes, endogenous pyrogens (chemical made in the body) are released into the blood.</a:t>
            </a:r>
          </a:p>
          <a:p>
            <a:r>
              <a:rPr lang="en-US" dirty="0"/>
              <a:t>When the pyrogens reach the hypothalamus, they raise its set point.</a:t>
            </a:r>
          </a:p>
          <a:p>
            <a:r>
              <a:rPr lang="en-US" dirty="0"/>
              <a:t>The body's temperature increases, resulting in fever.</a:t>
            </a:r>
          </a:p>
          <a:p>
            <a:r>
              <a:rPr lang="en-US" dirty="0"/>
              <a:t>This leads to:</a:t>
            </a:r>
          </a:p>
          <a:p>
            <a:pPr lvl="1"/>
            <a:r>
              <a:rPr lang="en-US" dirty="0"/>
              <a:t>The conservation of iron, which the pathogen needs.</a:t>
            </a:r>
          </a:p>
          <a:p>
            <a:pPr lvl="1"/>
            <a:r>
              <a:rPr lang="en-US" dirty="0"/>
              <a:t>An increase in the activity of the animal's enzymes and protective cells</a:t>
            </a:r>
          </a:p>
          <a:p>
            <a:pPr lvl="1"/>
            <a:r>
              <a:rPr lang="en-US" dirty="0"/>
              <a:t>A decrease in the activity of the pathogen's enzymes</a:t>
            </a:r>
          </a:p>
          <a:p>
            <a:pPr lvl="1"/>
            <a:r>
              <a:rPr lang="en-US" dirty="0"/>
              <a:t>Possible killing of the pathogen itself</a:t>
            </a:r>
          </a:p>
          <a:p>
            <a:pPr marL="0" indent="0">
              <a:buNone/>
            </a:pPr>
            <a:endParaRPr lang="en-US" dirty="0"/>
          </a:p>
        </p:txBody>
      </p:sp>
    </p:spTree>
    <p:extLst>
      <p:ext uri="{BB962C8B-B14F-4D97-AF65-F5344CB8AC3E}">
        <p14:creationId xmlns:p14="http://schemas.microsoft.com/office/powerpoint/2010/main" val="949926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4</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3398520"/>
          </a:xfrm>
        </p:spPr>
        <p:txBody>
          <a:bodyPr>
            <a:normAutofit lnSpcReduction="10000"/>
          </a:bodyPr>
          <a:lstStyle/>
          <a:p>
            <a:r>
              <a:rPr lang="en-US" dirty="0"/>
              <a:t>When the hypothalamus is acted upon by pyrogens, it is less able to sense heat and more able to sense cold. As a result, it interprets the current body temperature as below the set point and activates processes that will increase temperature. </a:t>
            </a:r>
          </a:p>
          <a:p>
            <a:endParaRPr lang="en-US" dirty="0"/>
          </a:p>
          <a:p>
            <a:pPr marL="457200" indent="-457200">
              <a:buFont typeface="Arial" panose="020B0604020202020204" pitchFamily="34" charset="0"/>
              <a:buChar char="•"/>
            </a:pPr>
            <a:r>
              <a:rPr lang="en-US" dirty="0"/>
              <a:t>What processes does the hypothalamus likely activate to increase body temperature?</a:t>
            </a:r>
          </a:p>
        </p:txBody>
      </p:sp>
    </p:spTree>
    <p:extLst>
      <p:ext uri="{BB962C8B-B14F-4D97-AF65-F5344CB8AC3E}">
        <p14:creationId xmlns:p14="http://schemas.microsoft.com/office/powerpoint/2010/main" val="1297091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2DE2-F474-E620-B47B-13BC718886D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964D923-F8D7-B959-285A-FE694EEC1E1C}"/>
              </a:ext>
            </a:extLst>
          </p:cNvPr>
          <p:cNvSpPr>
            <a:spLocks noGrp="1"/>
          </p:cNvSpPr>
          <p:nvPr>
            <p:ph idx="1"/>
          </p:nvPr>
        </p:nvSpPr>
        <p:spPr>
          <a:xfrm>
            <a:off x="457200" y="1143000"/>
            <a:ext cx="8229600" cy="4572000"/>
          </a:xfrm>
        </p:spPr>
        <p:txBody>
          <a:bodyPr/>
          <a:lstStyle/>
          <a:p>
            <a:pPr marL="0" indent="0">
              <a:buNone/>
            </a:pPr>
            <a:r>
              <a:rPr lang="en-US" dirty="0"/>
              <a:t>Homeostasis is a dynamic equilibrium that is maintained in body tissues and organs.</a:t>
            </a:r>
          </a:p>
          <a:p>
            <a:r>
              <a:rPr lang="en-US" dirty="0"/>
              <a:t>It is dynamic because it is constantly adjusting to the changes that the system encounters.</a:t>
            </a:r>
          </a:p>
          <a:p>
            <a:r>
              <a:rPr lang="en-US" dirty="0"/>
              <a:t>It is in equilibrium because body functions are kept within a normal range, with some fluctuations around a set point.</a:t>
            </a:r>
          </a:p>
        </p:txBody>
      </p:sp>
    </p:spTree>
    <p:extLst>
      <p:ext uri="{BB962C8B-B14F-4D97-AF65-F5344CB8AC3E}">
        <p14:creationId xmlns:p14="http://schemas.microsoft.com/office/powerpoint/2010/main" val="1041020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FCA2-F1D0-5227-D132-1AE3E7370D80}"/>
              </a:ext>
            </a:extLst>
          </p:cNvPr>
          <p:cNvSpPr>
            <a:spLocks noGrp="1"/>
          </p:cNvSpPr>
          <p:nvPr>
            <p:ph type="title"/>
          </p:nvPr>
        </p:nvSpPr>
        <p:spPr/>
        <p:txBody>
          <a:bodyPr/>
          <a:lstStyle/>
          <a:p>
            <a:r>
              <a:rPr lang="en-US" dirty="0"/>
              <a:t>Homeostatic Process</a:t>
            </a:r>
          </a:p>
        </p:txBody>
      </p:sp>
      <p:sp>
        <p:nvSpPr>
          <p:cNvPr id="3" name="Content Placeholder 2">
            <a:extLst>
              <a:ext uri="{FF2B5EF4-FFF2-40B4-BE49-F238E27FC236}">
                <a16:creationId xmlns:a16="http://schemas.microsoft.com/office/drawing/2014/main" id="{A9D3F296-E27D-FF98-679E-8CB565F9A05C}"/>
              </a:ext>
            </a:extLst>
          </p:cNvPr>
          <p:cNvSpPr>
            <a:spLocks noGrp="1"/>
          </p:cNvSpPr>
          <p:nvPr>
            <p:ph idx="1"/>
          </p:nvPr>
        </p:nvSpPr>
        <p:spPr>
          <a:xfrm>
            <a:off x="457200" y="990600"/>
            <a:ext cx="8229600" cy="5455920"/>
          </a:xfrm>
        </p:spPr>
        <p:txBody>
          <a:bodyPr>
            <a:normAutofit fontScale="85000" lnSpcReduction="20000"/>
          </a:bodyPr>
          <a:lstStyle/>
          <a:p>
            <a:r>
              <a:rPr lang="en-US" dirty="0"/>
              <a:t>The goal of homeostasis is to maintain equilibrium around a point or value called a </a:t>
            </a:r>
            <a:r>
              <a:rPr lang="en-US" b="1" dirty="0"/>
              <a:t>set point</a:t>
            </a:r>
            <a:r>
              <a:rPr lang="en-US" dirty="0"/>
              <a:t>.</a:t>
            </a:r>
          </a:p>
          <a:p>
            <a:pPr lvl="1"/>
            <a:r>
              <a:rPr lang="en-US" dirty="0"/>
              <a:t>While there are normal fluctuations, the body's systems will attempt to return to the set point.</a:t>
            </a:r>
          </a:p>
          <a:p>
            <a:r>
              <a:rPr lang="en-US" dirty="0"/>
              <a:t>The homeostatic process includes the following steps:</a:t>
            </a:r>
          </a:p>
          <a:p>
            <a:pPr lvl="1"/>
            <a:r>
              <a:rPr lang="en-US" dirty="0"/>
              <a:t>A stimulus (a change in the internal or external environment) occurs.</a:t>
            </a:r>
          </a:p>
          <a:p>
            <a:pPr lvl="1"/>
            <a:r>
              <a:rPr lang="en-US" dirty="0"/>
              <a:t>A receptor detects the stimulus.</a:t>
            </a:r>
          </a:p>
          <a:p>
            <a:pPr lvl="1"/>
            <a:r>
              <a:rPr lang="en-US" dirty="0"/>
              <a:t>The system responds by returning the parameter to the set point.</a:t>
            </a:r>
          </a:p>
          <a:p>
            <a:r>
              <a:rPr lang="en-US" dirty="0"/>
              <a:t>Examples:</a:t>
            </a:r>
          </a:p>
          <a:p>
            <a:pPr lvl="1"/>
            <a:r>
              <a:rPr lang="en-US" dirty="0"/>
              <a:t>If the body is too warm, adjustments cool the animal.</a:t>
            </a:r>
          </a:p>
          <a:p>
            <a:pPr lvl="1"/>
            <a:r>
              <a:rPr lang="en-US" dirty="0"/>
              <a:t>If blood glucose rises after a meal, adjustments are made to lower the blood glucose level by getting the nutrient to tissues that need it or to store it for later use.</a:t>
            </a:r>
          </a:p>
        </p:txBody>
      </p:sp>
    </p:spTree>
    <p:extLst>
      <p:ext uri="{BB962C8B-B14F-4D97-AF65-F5344CB8AC3E}">
        <p14:creationId xmlns:p14="http://schemas.microsoft.com/office/powerpoint/2010/main" val="2591101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BC1E-1A22-D090-35B9-5DF7C2F1DB32}"/>
              </a:ext>
            </a:extLst>
          </p:cNvPr>
          <p:cNvSpPr>
            <a:spLocks noGrp="1"/>
          </p:cNvSpPr>
          <p:nvPr>
            <p:ph type="title"/>
          </p:nvPr>
        </p:nvSpPr>
        <p:spPr/>
        <p:txBody>
          <a:bodyPr/>
          <a:lstStyle/>
          <a:p>
            <a:r>
              <a:rPr lang="en-US" dirty="0"/>
              <a:t>Control of Homeostasis</a:t>
            </a:r>
          </a:p>
        </p:txBody>
      </p:sp>
      <p:sp>
        <p:nvSpPr>
          <p:cNvPr id="3" name="Content Placeholder 2">
            <a:extLst>
              <a:ext uri="{FF2B5EF4-FFF2-40B4-BE49-F238E27FC236}">
                <a16:creationId xmlns:a16="http://schemas.microsoft.com/office/drawing/2014/main" id="{0B58A9CA-C941-B4D3-A684-287EFB7363D0}"/>
              </a:ext>
            </a:extLst>
          </p:cNvPr>
          <p:cNvSpPr>
            <a:spLocks noGrp="1"/>
          </p:cNvSpPr>
          <p:nvPr>
            <p:ph idx="1"/>
          </p:nvPr>
        </p:nvSpPr>
        <p:spPr>
          <a:xfrm>
            <a:off x="457200" y="990600"/>
            <a:ext cx="8229600" cy="5029200"/>
          </a:xfrm>
        </p:spPr>
        <p:txBody>
          <a:bodyPr>
            <a:normAutofit fontScale="92500"/>
          </a:bodyPr>
          <a:lstStyle/>
          <a:p>
            <a:r>
              <a:rPr lang="en-US" dirty="0"/>
              <a:t>When a receptor senses the change in the environment, it sends a signal to the control center (usually in the brain).</a:t>
            </a:r>
          </a:p>
          <a:p>
            <a:r>
              <a:rPr lang="en-US" dirty="0"/>
              <a:t>The control center generates a response, signaled to the effector.</a:t>
            </a:r>
          </a:p>
          <a:p>
            <a:r>
              <a:rPr lang="en-US" dirty="0"/>
              <a:t>The effector may be:</a:t>
            </a:r>
          </a:p>
          <a:p>
            <a:pPr lvl="1"/>
            <a:r>
              <a:rPr lang="en-US" dirty="0"/>
              <a:t>A muscle that contracts or relaxes</a:t>
            </a:r>
          </a:p>
          <a:p>
            <a:pPr lvl="1"/>
            <a:r>
              <a:rPr lang="en-US" dirty="0"/>
              <a:t>A gland that secretes a substance (often a hormone)</a:t>
            </a:r>
          </a:p>
          <a:p>
            <a:r>
              <a:rPr lang="en-US" dirty="0"/>
              <a:t>Homeostasis is controlled by 2 systems in mammals:</a:t>
            </a:r>
          </a:p>
          <a:p>
            <a:pPr lvl="1"/>
            <a:r>
              <a:rPr lang="en-US" dirty="0"/>
              <a:t>The nervous system</a:t>
            </a:r>
          </a:p>
          <a:p>
            <a:pPr lvl="1"/>
            <a:r>
              <a:rPr lang="en-US" dirty="0"/>
              <a:t>The endocrine system</a:t>
            </a:r>
          </a:p>
        </p:txBody>
      </p:sp>
    </p:spTree>
    <p:extLst>
      <p:ext uri="{BB962C8B-B14F-4D97-AF65-F5344CB8AC3E}">
        <p14:creationId xmlns:p14="http://schemas.microsoft.com/office/powerpoint/2010/main" val="179926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7F6B-C6E8-9A95-7DBF-99CEDA87DFB6}"/>
              </a:ext>
            </a:extLst>
          </p:cNvPr>
          <p:cNvSpPr>
            <a:spLocks noGrp="1"/>
          </p:cNvSpPr>
          <p:nvPr>
            <p:ph type="title"/>
          </p:nvPr>
        </p:nvSpPr>
        <p:spPr/>
        <p:txBody>
          <a:bodyPr/>
          <a:lstStyle/>
          <a:p>
            <a:r>
              <a:rPr lang="en-US" dirty="0"/>
              <a:t>Negative Feedback Loops</a:t>
            </a:r>
          </a:p>
        </p:txBody>
      </p:sp>
      <p:sp>
        <p:nvSpPr>
          <p:cNvPr id="3" name="Content Placeholder 2">
            <a:extLst>
              <a:ext uri="{FF2B5EF4-FFF2-40B4-BE49-F238E27FC236}">
                <a16:creationId xmlns:a16="http://schemas.microsoft.com/office/drawing/2014/main" id="{F0874984-133F-C7CA-7021-D4BC1C9CD002}"/>
              </a:ext>
            </a:extLst>
          </p:cNvPr>
          <p:cNvSpPr>
            <a:spLocks noGrp="1"/>
          </p:cNvSpPr>
          <p:nvPr>
            <p:ph idx="1"/>
          </p:nvPr>
        </p:nvSpPr>
        <p:spPr>
          <a:xfrm>
            <a:off x="457200" y="1097280"/>
            <a:ext cx="8229600" cy="4754880"/>
          </a:xfrm>
        </p:spPr>
        <p:txBody>
          <a:bodyPr>
            <a:normAutofit lnSpcReduction="10000"/>
          </a:bodyPr>
          <a:lstStyle/>
          <a:p>
            <a:pPr marL="0" indent="0">
              <a:buNone/>
            </a:pPr>
            <a:r>
              <a:rPr lang="en-US" dirty="0"/>
              <a:t>A </a:t>
            </a:r>
            <a:r>
              <a:rPr lang="en-US" b="1" dirty="0"/>
              <a:t>negative feedback loop</a:t>
            </a:r>
            <a:r>
              <a:rPr lang="en-US" dirty="0"/>
              <a:t>:</a:t>
            </a:r>
          </a:p>
          <a:p>
            <a:r>
              <a:rPr lang="en-US" dirty="0"/>
              <a:t>Is the predominant mechanism used to maintain homeostasis</a:t>
            </a:r>
          </a:p>
          <a:p>
            <a:r>
              <a:rPr lang="en-US" dirty="0"/>
              <a:t>Occurs when a homeostatic process changes the direction of the stimulus (leading to the term </a:t>
            </a:r>
            <a:r>
              <a:rPr lang="en-US" i="1" dirty="0"/>
              <a:t>negative feedback</a:t>
            </a:r>
            <a:r>
              <a:rPr lang="en-US" dirty="0"/>
              <a:t>)</a:t>
            </a:r>
          </a:p>
          <a:p>
            <a:pPr lvl="1"/>
            <a:r>
              <a:rPr lang="en-US" dirty="0"/>
              <a:t>The stimulus may increase or decrease, but it cannot continue in the same direction as before the receptor sensed it.</a:t>
            </a:r>
          </a:p>
          <a:p>
            <a:pPr lvl="1"/>
            <a:r>
              <a:rPr lang="en-US" dirty="0"/>
              <a:t>If a level is too high, the body does something to reduce it, and vice versa.</a:t>
            </a:r>
          </a:p>
        </p:txBody>
      </p:sp>
    </p:spTree>
    <p:extLst>
      <p:ext uri="{BB962C8B-B14F-4D97-AF65-F5344CB8AC3E}">
        <p14:creationId xmlns:p14="http://schemas.microsoft.com/office/powerpoint/2010/main" val="2035643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3E7E-D013-C4AC-1850-26F38487B6C2}"/>
              </a:ext>
            </a:extLst>
          </p:cNvPr>
          <p:cNvSpPr>
            <a:spLocks noGrp="1"/>
          </p:cNvSpPr>
          <p:nvPr>
            <p:ph type="title"/>
          </p:nvPr>
        </p:nvSpPr>
        <p:spPr/>
        <p:txBody>
          <a:bodyPr/>
          <a:lstStyle/>
          <a:p>
            <a:r>
              <a:rPr lang="en-US" dirty="0"/>
              <a:t>Negative Feedback Loop: Blood Glucose Levels</a:t>
            </a:r>
            <a:r>
              <a:rPr lang="en-US" sz="1400" baseline="-25000" dirty="0"/>
              <a:t>1</a:t>
            </a:r>
            <a:endParaRPr lang="en-US" dirty="0"/>
          </a:p>
        </p:txBody>
      </p:sp>
      <p:sp>
        <p:nvSpPr>
          <p:cNvPr id="3" name="Content Placeholder 2">
            <a:extLst>
              <a:ext uri="{FF2B5EF4-FFF2-40B4-BE49-F238E27FC236}">
                <a16:creationId xmlns:a16="http://schemas.microsoft.com/office/drawing/2014/main" id="{1B5E1846-DD26-8FA7-90D7-4C48B0720C4F}"/>
              </a:ext>
            </a:extLst>
          </p:cNvPr>
          <p:cNvSpPr>
            <a:spLocks noGrp="1"/>
          </p:cNvSpPr>
          <p:nvPr>
            <p:ph idx="1"/>
          </p:nvPr>
        </p:nvSpPr>
        <p:spPr>
          <a:xfrm>
            <a:off x="457200" y="990600"/>
            <a:ext cx="8229600" cy="5684520"/>
          </a:xfrm>
        </p:spPr>
        <p:txBody>
          <a:bodyPr>
            <a:normAutofit/>
          </a:bodyPr>
          <a:lstStyle/>
          <a:p>
            <a:pPr marL="0" indent="0">
              <a:buNone/>
            </a:pPr>
            <a:r>
              <a:rPr lang="en-US" dirty="0"/>
              <a:t>An animal's blood glucose level rises after a meal.</a:t>
            </a:r>
          </a:p>
          <a:p>
            <a:r>
              <a:rPr lang="en-US" dirty="0"/>
              <a:t>This change is sensed by cells in the pancreas, which release the hormone insulin in response.</a:t>
            </a:r>
          </a:p>
          <a:p>
            <a:r>
              <a:rPr lang="en-US" dirty="0"/>
              <a:t>Insulin:</a:t>
            </a:r>
          </a:p>
          <a:p>
            <a:pPr lvl="1"/>
            <a:r>
              <a:rPr lang="en-US" dirty="0"/>
              <a:t>Helps blood to enter body cells</a:t>
            </a:r>
          </a:p>
          <a:p>
            <a:pPr lvl="1"/>
            <a:r>
              <a:rPr lang="en-US" dirty="0"/>
              <a:t>Stimulates the liver to store glucose as glycogen</a:t>
            </a:r>
          </a:p>
          <a:p>
            <a:r>
              <a:rPr lang="en-US" dirty="0"/>
              <a:t>Blood glucose levels decrease (negative feedback).</a:t>
            </a:r>
          </a:p>
        </p:txBody>
      </p:sp>
    </p:spTree>
    <p:extLst>
      <p:ext uri="{BB962C8B-B14F-4D97-AF65-F5344CB8AC3E}">
        <p14:creationId xmlns:p14="http://schemas.microsoft.com/office/powerpoint/2010/main" val="145750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Negative Feedback: Reducing Blood Glucose Level</a:t>
            </a:r>
            <a:endParaRPr lang="en-US" sz="3200" dirty="0">
              <a:solidFill>
                <a:schemeClr val="accent1"/>
              </a:solidFill>
            </a:endParaRPr>
          </a:p>
        </p:txBody>
      </p:sp>
      <p:sp>
        <p:nvSpPr>
          <p:cNvPr id="6" name="TextBox 5">
            <a:extLst>
              <a:ext uri="{FF2B5EF4-FFF2-40B4-BE49-F238E27FC236}">
                <a16:creationId xmlns:a16="http://schemas.microsoft.com/office/drawing/2014/main" id="{789DB51F-75DD-D63F-282A-1718F9128AA0}"/>
              </a:ext>
            </a:extLst>
          </p:cNvPr>
          <p:cNvSpPr txBox="1"/>
          <p:nvPr/>
        </p:nvSpPr>
        <p:spPr>
          <a:xfrm>
            <a:off x="304800" y="1676400"/>
            <a:ext cx="1484141" cy="307777"/>
          </a:xfrm>
          <a:prstGeom prst="rect">
            <a:avLst/>
          </a:prstGeom>
          <a:noFill/>
        </p:spPr>
        <p:txBody>
          <a:bodyPr wrap="square" rtlCol="0">
            <a:spAutoFit/>
          </a:bodyPr>
          <a:lstStyle/>
          <a:p>
            <a:pPr algn="ctr"/>
            <a:r>
              <a:rPr lang="en-US" sz="1400" b="1" dirty="0"/>
              <a:t>33.3 Figure 1</a:t>
            </a:r>
          </a:p>
        </p:txBody>
      </p:sp>
      <p:pic>
        <p:nvPicPr>
          <p:cNvPr id="4" name="Content Placeholder 5" descr="Diagram illustrating the negative feedback loop involved in the control of blood sugar levels. The image showcases a cyclical process that maintains the balance of blood glucose concentration. Initially, the body detects an increase in blood sugar levels, triggering the release of insulin from the pancreas. Insulin acts as a signal to facilitate the uptake and storage of glucose by cells, thereby reducing the blood sugar concentration. As a result, the body's response inhibits further insulin release, preventing blood sugar from dropping excessively. Conversely, if blood sugar levels decrease, the body detects this change and prompts the release of glucagon, which stimulates the liver to convert stored glycogen into glucose, thus elevating blood sugar levels. This continuous negative feedback loop helps maintain blood sugar levels within a narrow and optimal range, ensuring the body's energy needs are adequately met.">
            <a:extLst>
              <a:ext uri="{FF2B5EF4-FFF2-40B4-BE49-F238E27FC236}">
                <a16:creationId xmlns:a16="http://schemas.microsoft.com/office/drawing/2014/main" id="{F5D9464F-D670-9D96-CD00-F8080E5E02B3}"/>
              </a:ext>
            </a:extLst>
          </p:cNvPr>
          <p:cNvPicPr>
            <a:picLocks noGrp="1" noChangeAspect="1"/>
          </p:cNvPicPr>
          <p:nvPr>
            <p:ph idx="1"/>
          </p:nvPr>
        </p:nvPicPr>
        <p:blipFill>
          <a:blip r:embed="rId3"/>
          <a:srcRect l="31481" t="3667" r="31482" b="41333"/>
          <a:stretch/>
        </p:blipFill>
        <p:spPr>
          <a:xfrm>
            <a:off x="1981200" y="1291590"/>
            <a:ext cx="5181600" cy="427482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3E7E-D013-C4AC-1850-26F38487B6C2}"/>
              </a:ext>
            </a:extLst>
          </p:cNvPr>
          <p:cNvSpPr>
            <a:spLocks noGrp="1"/>
          </p:cNvSpPr>
          <p:nvPr>
            <p:ph type="title"/>
          </p:nvPr>
        </p:nvSpPr>
        <p:spPr/>
        <p:txBody>
          <a:bodyPr/>
          <a:lstStyle/>
          <a:p>
            <a:r>
              <a:rPr lang="en-US" dirty="0"/>
              <a:t>Negative Feedback Loop: Blood Glucose Levels</a:t>
            </a:r>
            <a:r>
              <a:rPr lang="en-US" sz="1400" baseline="-25000" dirty="0"/>
              <a:t>2</a:t>
            </a:r>
            <a:endParaRPr lang="en-US" dirty="0"/>
          </a:p>
        </p:txBody>
      </p:sp>
      <p:sp>
        <p:nvSpPr>
          <p:cNvPr id="3" name="Content Placeholder 2">
            <a:extLst>
              <a:ext uri="{FF2B5EF4-FFF2-40B4-BE49-F238E27FC236}">
                <a16:creationId xmlns:a16="http://schemas.microsoft.com/office/drawing/2014/main" id="{1B5E1846-DD26-8FA7-90D7-4C48B0720C4F}"/>
              </a:ext>
            </a:extLst>
          </p:cNvPr>
          <p:cNvSpPr>
            <a:spLocks noGrp="1"/>
          </p:cNvSpPr>
          <p:nvPr>
            <p:ph idx="1"/>
          </p:nvPr>
        </p:nvSpPr>
        <p:spPr>
          <a:xfrm>
            <a:off x="457200" y="990600"/>
            <a:ext cx="8229600" cy="5181600"/>
          </a:xfrm>
        </p:spPr>
        <p:txBody>
          <a:bodyPr>
            <a:normAutofit/>
          </a:bodyPr>
          <a:lstStyle/>
          <a:p>
            <a:pPr marL="0" indent="0">
              <a:buNone/>
            </a:pPr>
            <a:r>
              <a:rPr lang="en-US" dirty="0"/>
              <a:t>An animal's blood glucose level decreases when it hasn't eaten in a while.</a:t>
            </a:r>
          </a:p>
          <a:p>
            <a:r>
              <a:rPr lang="en-US" dirty="0"/>
              <a:t>This change is sensed by different cells in the pancreas, which release the hormone glucagon in response.</a:t>
            </a:r>
          </a:p>
          <a:p>
            <a:r>
              <a:rPr lang="en-US" dirty="0"/>
              <a:t>Glucagon stimulates the liver to convert glycogen back into glucose, which it releases into the blood.</a:t>
            </a:r>
          </a:p>
          <a:p>
            <a:r>
              <a:rPr lang="en-US" dirty="0"/>
              <a:t>Blood glucose levels increase (negative feedback).</a:t>
            </a:r>
          </a:p>
        </p:txBody>
      </p:sp>
    </p:spTree>
    <p:extLst>
      <p:ext uri="{BB962C8B-B14F-4D97-AF65-F5344CB8AC3E}">
        <p14:creationId xmlns:p14="http://schemas.microsoft.com/office/powerpoint/2010/main" val="3238327422"/>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1955</TotalTime>
  <Words>2256</Words>
  <Application>Microsoft Office PowerPoint</Application>
  <PresentationFormat>On-screen Show (4:3)</PresentationFormat>
  <Paragraphs>210</Paragraphs>
  <Slides>34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Century Gothic</vt:lpstr>
      <vt:lpstr>Office Theme</vt:lpstr>
      <vt:lpstr>Lesson 33.3</vt:lpstr>
      <vt:lpstr>Objectives</vt:lpstr>
      <vt:lpstr>Homeostasis</vt:lpstr>
      <vt:lpstr>Homeostatic Process</vt:lpstr>
      <vt:lpstr>Control of Homeostasis</vt:lpstr>
      <vt:lpstr>Negative Feedback Loops</vt:lpstr>
      <vt:lpstr>Negative Feedback Loop: Blood Glucose Levels1</vt:lpstr>
      <vt:lpstr>Negative Feedback: Reducing Blood Glucose Level</vt:lpstr>
      <vt:lpstr>Negative Feedback Loop: Blood Glucose Levels2</vt:lpstr>
      <vt:lpstr>Negative Feedback: Increasing Blood Glucose Level</vt:lpstr>
      <vt:lpstr>Negative Feedback Loop: Blood Calcium Levels</vt:lpstr>
      <vt:lpstr>Positive Feedback Loops</vt:lpstr>
      <vt:lpstr>33.3 Figure 2</vt:lpstr>
      <vt:lpstr>Think It Through1</vt:lpstr>
      <vt:lpstr>Set Point Adjustments: Alteration</vt:lpstr>
      <vt:lpstr>33.3 Figure 3</vt:lpstr>
      <vt:lpstr>Set Point Adjustments: Acclimatization</vt:lpstr>
      <vt:lpstr>Homeostasis: Thermoregulation</vt:lpstr>
      <vt:lpstr>Think It Through2</vt:lpstr>
      <vt:lpstr>Thermoregulation: Ectotherms and Endotherms</vt:lpstr>
      <vt:lpstr>Heat Exchange Between Animal and Environment</vt:lpstr>
      <vt:lpstr>33.3 Figure 4</vt:lpstr>
      <vt:lpstr>Heat Conservation and Dissipation1</vt:lpstr>
      <vt:lpstr>Heat Conservation and Dissipation2</vt:lpstr>
      <vt:lpstr>Heat Conservation and Dissipation3</vt:lpstr>
      <vt:lpstr>Heat Conservation and Dissipation4</vt:lpstr>
      <vt:lpstr>33.3 Figure 5</vt:lpstr>
      <vt:lpstr>Think It Through3</vt:lpstr>
      <vt:lpstr>Thermoregulation Is Controlled by the Hypothalamus</vt:lpstr>
      <vt:lpstr>33.3 Figure 6</vt:lpstr>
      <vt:lpstr>The Fever Response</vt:lpstr>
      <vt:lpstr>Think It Through4</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181</cp:revision>
  <dcterms:created xsi:type="dcterms:W3CDTF">2013-04-26T14:43:13Z</dcterms:created>
  <dcterms:modified xsi:type="dcterms:W3CDTF">2024-10-23T15:12:10Z</dcterms:modified>
</cp:coreProperties>
</file>