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64"/>
  </p:notesMasterIdLst>
  <p:handoutMasterIdLst>
    <p:handoutMasterId r:id="rId65"/>
  </p:handoutMasterIdLst>
  <p:sldIdLst>
    <p:sldId id="272" r:id="rId2"/>
    <p:sldId id="264" r:id="rId3"/>
    <p:sldId id="265" r:id="rId4"/>
    <p:sldId id="277" r:id="rId5"/>
    <p:sldId id="267" r:id="rId6"/>
    <p:sldId id="278" r:id="rId7"/>
    <p:sldId id="279" r:id="rId8"/>
    <p:sldId id="280" r:id="rId9"/>
    <p:sldId id="281" r:id="rId10"/>
    <p:sldId id="282" r:id="rId11"/>
    <p:sldId id="283" r:id="rId12"/>
    <p:sldId id="284" r:id="rId13"/>
    <p:sldId id="285" r:id="rId14"/>
    <p:sldId id="286" r:id="rId15"/>
    <p:sldId id="287" r:id="rId16"/>
    <p:sldId id="288" r:id="rId17"/>
    <p:sldId id="271" r:id="rId18"/>
    <p:sldId id="289" r:id="rId19"/>
    <p:sldId id="290" r:id="rId20"/>
    <p:sldId id="291" r:id="rId21"/>
    <p:sldId id="292" r:id="rId22"/>
    <p:sldId id="293" r:id="rId23"/>
    <p:sldId id="294" r:id="rId24"/>
    <p:sldId id="295" r:id="rId25"/>
    <p:sldId id="296" r:id="rId26"/>
    <p:sldId id="297" r:id="rId27"/>
    <p:sldId id="298" r:id="rId28"/>
    <p:sldId id="299" r:id="rId29"/>
    <p:sldId id="301" r:id="rId30"/>
    <p:sldId id="300" r:id="rId31"/>
    <p:sldId id="268" r:id="rId32"/>
    <p:sldId id="302" r:id="rId33"/>
    <p:sldId id="305" r:id="rId34"/>
    <p:sldId id="306" r:id="rId35"/>
    <p:sldId id="303" r:id="rId36"/>
    <p:sldId id="304" r:id="rId37"/>
    <p:sldId id="307" r:id="rId38"/>
    <p:sldId id="309" r:id="rId39"/>
    <p:sldId id="308" r:id="rId40"/>
    <p:sldId id="310" r:id="rId41"/>
    <p:sldId id="311" r:id="rId42"/>
    <p:sldId id="312" r:id="rId43"/>
    <p:sldId id="314" r:id="rId44"/>
    <p:sldId id="315" r:id="rId45"/>
    <p:sldId id="316" r:id="rId46"/>
    <p:sldId id="317" r:id="rId47"/>
    <p:sldId id="318" r:id="rId48"/>
    <p:sldId id="319" r:id="rId49"/>
    <p:sldId id="320" r:id="rId50"/>
    <p:sldId id="321" r:id="rId51"/>
    <p:sldId id="322" r:id="rId52"/>
    <p:sldId id="326" r:id="rId53"/>
    <p:sldId id="323" r:id="rId54"/>
    <p:sldId id="324" r:id="rId55"/>
    <p:sldId id="325" r:id="rId56"/>
    <p:sldId id="327" r:id="rId57"/>
    <p:sldId id="330" r:id="rId58"/>
    <p:sldId id="328" r:id="rId59"/>
    <p:sldId id="329" r:id="rId60"/>
    <p:sldId id="270" r:id="rId61"/>
    <p:sldId id="274" r:id="rId62"/>
    <p:sldId id="331" r:id="rId63"/>
  </p:sldIdLst>
  <p:sldSz cx="9144000" cy="6858000" type="screen4x3"/>
  <p:notesSz cx="6858000" cy="9144000"/>
  <p:embeddedFontLst>
    <p:embeddedFont>
      <p:font typeface="Century Gothic" panose="020B0502020202020204" pitchFamily="34" charset="0"/>
      <p:regular r:id="rId66"/>
      <p:bold r:id="rId67"/>
      <p:italic r:id="rId68"/>
      <p:boldItalic r:id="rId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73" autoAdjust="0"/>
    <p:restoredTop sz="86385" autoAdjust="0"/>
  </p:normalViewPr>
  <p:slideViewPr>
    <p:cSldViewPr>
      <p:cViewPr varScale="1">
        <p:scale>
          <a:sx n="95" d="100"/>
          <a:sy n="95" d="100"/>
        </p:scale>
        <p:origin x="1482"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1.fntdata"/><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10/23/2024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10/23/2024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34.1 Figure 1: For humans, fruits and vegetables are important in maintaining a balanced diet.</a:t>
            </a:r>
          </a:p>
        </p:txBody>
      </p:sp>
      <p:sp>
        <p:nvSpPr>
          <p:cNvPr id="4" name="Slide Number Placeholder 3"/>
          <p:cNvSpPr>
            <a:spLocks noGrp="1"/>
          </p:cNvSpPr>
          <p:nvPr>
            <p:ph type="sldNum" sz="quarter" idx="5"/>
          </p:nvPr>
        </p:nvSpPr>
        <p:spPr/>
        <p:txBody>
          <a:bodyPr/>
          <a:lstStyle/>
          <a:p>
            <a:fld id="{7115ED13-301A-4C0A-8C7F-A4982DED9D67}" type="slidenum">
              <a:rPr lang="en-US" smtClean="0"/>
              <a:pPr/>
              <a:t>5</a:t>
            </a:fld>
            <a:endParaRPr lang="en-US" dirty="0"/>
          </a:p>
        </p:txBody>
      </p:sp>
    </p:spTree>
    <p:extLst>
      <p:ext uri="{BB962C8B-B14F-4D97-AF65-F5344CB8AC3E}">
        <p14:creationId xmlns:p14="http://schemas.microsoft.com/office/powerpoint/2010/main" val="34945405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22</a:t>
            </a:fld>
            <a:endParaRPr lang="en-US" dirty="0"/>
          </a:p>
        </p:txBody>
      </p:sp>
    </p:spTree>
    <p:extLst>
      <p:ext uri="{BB962C8B-B14F-4D97-AF65-F5344CB8AC3E}">
        <p14:creationId xmlns:p14="http://schemas.microsoft.com/office/powerpoint/2010/main" val="9134682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34.1 Figure 7: The avian esophagus has a pouch, called a crop, which stores food. Food passes from the crop to the first of two stomachs, called the proventriculus, which contains digestive juices that break down food. From the proventriculus, the food enters the second stomach, called the gizzard, which grinds food. Some birds swallow stones or grit, which are stored in the gizzard to aid the grinding process. Birds do not have separate openings to excrete urine and feces. Instead, uric acid from the kidneys is secreted into the large intestine and combined with waste from the digestive process. This waste is excreted through an opening called the cloaca.</a:t>
            </a:r>
          </a:p>
        </p:txBody>
      </p:sp>
      <p:sp>
        <p:nvSpPr>
          <p:cNvPr id="4" name="Slide Number Placeholder 3"/>
          <p:cNvSpPr>
            <a:spLocks noGrp="1"/>
          </p:cNvSpPr>
          <p:nvPr>
            <p:ph type="sldNum" sz="quarter" idx="5"/>
          </p:nvPr>
        </p:nvSpPr>
        <p:spPr/>
        <p:txBody>
          <a:bodyPr/>
          <a:lstStyle/>
          <a:p>
            <a:fld id="{7115ED13-301A-4C0A-8C7F-A4982DED9D67}" type="slidenum">
              <a:rPr lang="en-US" smtClean="0"/>
              <a:pPr/>
              <a:t>23</a:t>
            </a:fld>
            <a:endParaRPr lang="en-US" dirty="0"/>
          </a:p>
        </p:txBody>
      </p:sp>
    </p:spTree>
    <p:extLst>
      <p:ext uri="{BB962C8B-B14F-4D97-AF65-F5344CB8AC3E}">
        <p14:creationId xmlns:p14="http://schemas.microsoft.com/office/powerpoint/2010/main" val="4024009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34.1 Figure 8: Ruminant animals, such as goats and cows, have four chambers to their stomach. The first two chambers—the rumen and the reticulum—contain prokaryotes and protists that can digest cellulose. The ruminant regurgitates cud from the reticulum, chews it, and swallows it into a third chamber—the omasum—which removes water. The cud then passes onto the fourth chamber, the abomasum, where it is digested by enzymes produced by the ruminant.</a:t>
            </a:r>
          </a:p>
        </p:txBody>
      </p:sp>
      <p:sp>
        <p:nvSpPr>
          <p:cNvPr id="4" name="Slide Number Placeholder 3"/>
          <p:cNvSpPr>
            <a:spLocks noGrp="1"/>
          </p:cNvSpPr>
          <p:nvPr>
            <p:ph type="sldNum" sz="quarter" idx="5"/>
          </p:nvPr>
        </p:nvSpPr>
        <p:spPr/>
        <p:txBody>
          <a:bodyPr/>
          <a:lstStyle/>
          <a:p>
            <a:fld id="{7115ED13-301A-4C0A-8C7F-A4982DED9D67}" type="slidenum">
              <a:rPr lang="en-US" smtClean="0"/>
              <a:pPr/>
              <a:t>27</a:t>
            </a:fld>
            <a:endParaRPr lang="en-US" dirty="0"/>
          </a:p>
        </p:txBody>
      </p:sp>
    </p:spTree>
    <p:extLst>
      <p:ext uri="{BB962C8B-B14F-4D97-AF65-F5344CB8AC3E}">
        <p14:creationId xmlns:p14="http://schemas.microsoft.com/office/powerpoint/2010/main" val="1773780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34.1 Figure 9: The human digestive system is composed of the oral cavity, esophagus, stomach, small intestine, colon (large intestine), rectum, anus, and accessory organs, such as the pancreas and liver.</a:t>
            </a:r>
            <a:br>
              <a:rPr lang="en-US" dirty="0"/>
            </a:b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30</a:t>
            </a:fld>
            <a:endParaRPr lang="en-US" dirty="0"/>
          </a:p>
        </p:txBody>
      </p:sp>
    </p:spTree>
    <p:extLst>
      <p:ext uri="{BB962C8B-B14F-4D97-AF65-F5344CB8AC3E}">
        <p14:creationId xmlns:p14="http://schemas.microsoft.com/office/powerpoint/2010/main" val="2069412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31</a:t>
            </a:fld>
            <a:endParaRPr lang="en-US" dirty="0"/>
          </a:p>
        </p:txBody>
      </p:sp>
    </p:spTree>
    <p:extLst>
      <p:ext uri="{BB962C8B-B14F-4D97-AF65-F5344CB8AC3E}">
        <p14:creationId xmlns:p14="http://schemas.microsoft.com/office/powerpoint/2010/main" val="3342089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34.1 Figure 10: (a) Digestion of food begins in the oral cavity. Food is masticated by teeth.</a:t>
            </a:r>
          </a:p>
        </p:txBody>
      </p:sp>
      <p:sp>
        <p:nvSpPr>
          <p:cNvPr id="4" name="Slide Number Placeholder 3"/>
          <p:cNvSpPr>
            <a:spLocks noGrp="1"/>
          </p:cNvSpPr>
          <p:nvPr>
            <p:ph type="sldNum" sz="quarter" idx="5"/>
          </p:nvPr>
        </p:nvSpPr>
        <p:spPr/>
        <p:txBody>
          <a:bodyPr/>
          <a:lstStyle/>
          <a:p>
            <a:fld id="{7115ED13-301A-4C0A-8C7F-A4982DED9D67}" type="slidenum">
              <a:rPr lang="en-US" smtClean="0"/>
              <a:pPr/>
              <a:t>33</a:t>
            </a:fld>
            <a:endParaRPr lang="en-US" dirty="0"/>
          </a:p>
        </p:txBody>
      </p:sp>
    </p:spTree>
    <p:extLst>
      <p:ext uri="{BB962C8B-B14F-4D97-AF65-F5344CB8AC3E}">
        <p14:creationId xmlns:p14="http://schemas.microsoft.com/office/powerpoint/2010/main" val="3103264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34.1 Figure 10: Food is masticated by teeth and (b) moistened by saliva secreted from the salivary glands. Enzymes in the saliva begin to digest starches and fats. With the help of the tongue, the resulting bolus is moved into the esophagus by swallowing.</a:t>
            </a:r>
          </a:p>
        </p:txBody>
      </p:sp>
      <p:sp>
        <p:nvSpPr>
          <p:cNvPr id="4" name="Slide Number Placeholder 3"/>
          <p:cNvSpPr>
            <a:spLocks noGrp="1"/>
          </p:cNvSpPr>
          <p:nvPr>
            <p:ph type="sldNum" sz="quarter" idx="5"/>
          </p:nvPr>
        </p:nvSpPr>
        <p:spPr/>
        <p:txBody>
          <a:bodyPr/>
          <a:lstStyle/>
          <a:p>
            <a:fld id="{7115ED13-301A-4C0A-8C7F-A4982DED9D67}" type="slidenum">
              <a:rPr lang="en-US" smtClean="0"/>
              <a:pPr/>
              <a:t>34</a:t>
            </a:fld>
            <a:endParaRPr lang="en-US" dirty="0"/>
          </a:p>
        </p:txBody>
      </p:sp>
    </p:spTree>
    <p:extLst>
      <p:ext uri="{BB962C8B-B14F-4D97-AF65-F5344CB8AC3E}">
        <p14:creationId xmlns:p14="http://schemas.microsoft.com/office/powerpoint/2010/main" val="2820142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34.1 Figure 11: The esophagus transfers food from the mouth to the stomach through peristaltic movements.</a:t>
            </a:r>
            <a:br>
              <a:rPr lang="en-US" dirty="0"/>
            </a:b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38</a:t>
            </a:fld>
            <a:endParaRPr lang="en-US" dirty="0"/>
          </a:p>
        </p:txBody>
      </p:sp>
    </p:spTree>
    <p:extLst>
      <p:ext uri="{BB962C8B-B14F-4D97-AF65-F5344CB8AC3E}">
        <p14:creationId xmlns:p14="http://schemas.microsoft.com/office/powerpoint/2010/main" val="1681942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34.1 Figure 12: The human stomach has an extremely acidic environment where most of the protein gets digested.</a:t>
            </a:r>
          </a:p>
        </p:txBody>
      </p:sp>
      <p:sp>
        <p:nvSpPr>
          <p:cNvPr id="4" name="Slide Number Placeholder 3"/>
          <p:cNvSpPr>
            <a:spLocks noGrp="1"/>
          </p:cNvSpPr>
          <p:nvPr>
            <p:ph type="sldNum" sz="quarter" idx="5"/>
          </p:nvPr>
        </p:nvSpPr>
        <p:spPr/>
        <p:txBody>
          <a:bodyPr/>
          <a:lstStyle/>
          <a:p>
            <a:fld id="{7115ED13-301A-4C0A-8C7F-A4982DED9D67}" type="slidenum">
              <a:rPr lang="en-US" smtClean="0"/>
              <a:pPr/>
              <a:t>40</a:t>
            </a:fld>
            <a:endParaRPr lang="en-US" dirty="0"/>
          </a:p>
        </p:txBody>
      </p:sp>
    </p:spTree>
    <p:extLst>
      <p:ext uri="{BB962C8B-B14F-4D97-AF65-F5344CB8AC3E}">
        <p14:creationId xmlns:p14="http://schemas.microsoft.com/office/powerpoint/2010/main" val="38965944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44</a:t>
            </a:fld>
            <a:endParaRPr lang="en-US" dirty="0"/>
          </a:p>
        </p:txBody>
      </p:sp>
    </p:spTree>
    <p:extLst>
      <p:ext uri="{BB962C8B-B14F-4D97-AF65-F5344CB8AC3E}">
        <p14:creationId xmlns:p14="http://schemas.microsoft.com/office/powerpoint/2010/main" val="4067581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34.1 Figure 2: Herbivores, like this (a) koala and (b) monarch caterpillar, primarily eat plant material.</a:t>
            </a:r>
          </a:p>
        </p:txBody>
      </p:sp>
      <p:sp>
        <p:nvSpPr>
          <p:cNvPr id="4" name="Slide Number Placeholder 3"/>
          <p:cNvSpPr>
            <a:spLocks noGrp="1"/>
          </p:cNvSpPr>
          <p:nvPr>
            <p:ph type="sldNum" sz="quarter" idx="5"/>
          </p:nvPr>
        </p:nvSpPr>
        <p:spPr/>
        <p:txBody>
          <a:bodyPr/>
          <a:lstStyle/>
          <a:p>
            <a:fld id="{7115ED13-301A-4C0A-8C7F-A4982DED9D67}" type="slidenum">
              <a:rPr lang="en-US" smtClean="0"/>
              <a:pPr/>
              <a:t>8</a:t>
            </a:fld>
            <a:endParaRPr lang="en-US" dirty="0"/>
          </a:p>
        </p:txBody>
      </p:sp>
    </p:spTree>
    <p:extLst>
      <p:ext uri="{BB962C8B-B14F-4D97-AF65-F5344CB8AC3E}">
        <p14:creationId xmlns:p14="http://schemas.microsoft.com/office/powerpoint/2010/main" val="235008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34.1 Figure 13: Villi are fingerlike folds on the small intestine's surface. Enterocytes—epithelial cells of the intestines—line the villi. The apical surface of each enterocyte contains microscopic membrane protrusions called microvilli. These microvilli increase surface area to allow for absorption of nutrients.</a:t>
            </a:r>
          </a:p>
        </p:txBody>
      </p:sp>
      <p:sp>
        <p:nvSpPr>
          <p:cNvPr id="4" name="Slide Number Placeholder 3"/>
          <p:cNvSpPr>
            <a:spLocks noGrp="1"/>
          </p:cNvSpPr>
          <p:nvPr>
            <p:ph type="sldNum" sz="quarter" idx="5"/>
          </p:nvPr>
        </p:nvSpPr>
        <p:spPr/>
        <p:txBody>
          <a:bodyPr/>
          <a:lstStyle/>
          <a:p>
            <a:fld id="{7115ED13-301A-4C0A-8C7F-A4982DED9D67}" type="slidenum">
              <a:rPr lang="en-US" smtClean="0"/>
              <a:pPr/>
              <a:t>46</a:t>
            </a:fld>
            <a:endParaRPr lang="en-US" dirty="0"/>
          </a:p>
        </p:txBody>
      </p:sp>
    </p:spTree>
    <p:extLst>
      <p:ext uri="{BB962C8B-B14F-4D97-AF65-F5344CB8AC3E}">
        <p14:creationId xmlns:p14="http://schemas.microsoft.com/office/powerpoint/2010/main" val="1913945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47</a:t>
            </a:fld>
            <a:endParaRPr lang="en-US" dirty="0"/>
          </a:p>
        </p:txBody>
      </p:sp>
    </p:spTree>
    <p:extLst>
      <p:ext uri="{BB962C8B-B14F-4D97-AF65-F5344CB8AC3E}">
        <p14:creationId xmlns:p14="http://schemas.microsoft.com/office/powerpoint/2010/main" val="15530762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34.1 Figure 14: The large intestine reabsorbs water from undigested food and stores waste material until it is eliminated.</a:t>
            </a:r>
            <a:br>
              <a:rPr lang="en-US" dirty="0"/>
            </a:b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53</a:t>
            </a:fld>
            <a:endParaRPr lang="en-US" dirty="0"/>
          </a:p>
        </p:txBody>
      </p:sp>
    </p:spTree>
    <p:extLst>
      <p:ext uri="{BB962C8B-B14F-4D97-AF65-F5344CB8AC3E}">
        <p14:creationId xmlns:p14="http://schemas.microsoft.com/office/powerpoint/2010/main" val="21112682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54</a:t>
            </a:fld>
            <a:endParaRPr lang="en-US" dirty="0"/>
          </a:p>
        </p:txBody>
      </p:sp>
    </p:spTree>
    <p:extLst>
      <p:ext uri="{BB962C8B-B14F-4D97-AF65-F5344CB8AC3E}">
        <p14:creationId xmlns:p14="http://schemas.microsoft.com/office/powerpoint/2010/main" val="5122331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55</a:t>
            </a:fld>
            <a:endParaRPr lang="en-US" dirty="0"/>
          </a:p>
        </p:txBody>
      </p:sp>
    </p:spTree>
    <p:extLst>
      <p:ext uri="{BB962C8B-B14F-4D97-AF65-F5344CB8AC3E}">
        <p14:creationId xmlns:p14="http://schemas.microsoft.com/office/powerpoint/2010/main" val="31734299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34.1 Figure 15: The accessory organs of the digestive system include the salivary glands, liver, gallbladder, and pancreas.</a:t>
            </a:r>
          </a:p>
        </p:txBody>
      </p:sp>
      <p:sp>
        <p:nvSpPr>
          <p:cNvPr id="4" name="Slide Number Placeholder 3"/>
          <p:cNvSpPr>
            <a:spLocks noGrp="1"/>
          </p:cNvSpPr>
          <p:nvPr>
            <p:ph type="sldNum" sz="quarter" idx="5"/>
          </p:nvPr>
        </p:nvSpPr>
        <p:spPr/>
        <p:txBody>
          <a:bodyPr/>
          <a:lstStyle/>
          <a:p>
            <a:fld id="{7115ED13-301A-4C0A-8C7F-A4982DED9D67}" type="slidenum">
              <a:rPr lang="en-US" smtClean="0"/>
              <a:pPr/>
              <a:t>57</a:t>
            </a:fld>
            <a:endParaRPr lang="en-US" dirty="0"/>
          </a:p>
        </p:txBody>
      </p:sp>
    </p:spTree>
    <p:extLst>
      <p:ext uri="{BB962C8B-B14F-4D97-AF65-F5344CB8AC3E}">
        <p14:creationId xmlns:p14="http://schemas.microsoft.com/office/powerpoint/2010/main" val="20772519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The reflection question is included here to use as a talking point or for a think-pair-share activity.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60</a:t>
            </a:fld>
            <a:endParaRPr lang="en-US" dirty="0"/>
          </a:p>
        </p:txBody>
      </p:sp>
    </p:spTree>
    <p:extLst>
      <p:ext uri="{BB962C8B-B14F-4D97-AF65-F5344CB8AC3E}">
        <p14:creationId xmlns:p14="http://schemas.microsoft.com/office/powerpoint/2010/main" val="1119693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34.1 Figure 3: (a) Carnivores like the tiger eat primarily meat. (b) The ladybug is also a carnivore because it consumes small insects, such as aphids.</a:t>
            </a:r>
          </a:p>
        </p:txBody>
      </p:sp>
      <p:sp>
        <p:nvSpPr>
          <p:cNvPr id="4" name="Slide Number Placeholder 3"/>
          <p:cNvSpPr>
            <a:spLocks noGrp="1"/>
          </p:cNvSpPr>
          <p:nvPr>
            <p:ph type="sldNum" sz="quarter" idx="5"/>
          </p:nvPr>
        </p:nvSpPr>
        <p:spPr/>
        <p:txBody>
          <a:bodyPr/>
          <a:lstStyle/>
          <a:p>
            <a:fld id="{7115ED13-301A-4C0A-8C7F-A4982DED9D67}" type="slidenum">
              <a:rPr lang="en-US" smtClean="0"/>
              <a:pPr/>
              <a:t>10</a:t>
            </a:fld>
            <a:endParaRPr lang="en-US" dirty="0"/>
          </a:p>
        </p:txBody>
      </p:sp>
    </p:spTree>
    <p:extLst>
      <p:ext uri="{BB962C8B-B14F-4D97-AF65-F5344CB8AC3E}">
        <p14:creationId xmlns:p14="http://schemas.microsoft.com/office/powerpoint/2010/main" val="1034159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34.1 Figure 4: Omnivores like the (a) bear and (b) cockroach eat both plant- and animal-based food.</a:t>
            </a:r>
          </a:p>
        </p:txBody>
      </p:sp>
      <p:sp>
        <p:nvSpPr>
          <p:cNvPr id="4" name="Slide Number Placeholder 3"/>
          <p:cNvSpPr>
            <a:spLocks noGrp="1"/>
          </p:cNvSpPr>
          <p:nvPr>
            <p:ph type="sldNum" sz="quarter" idx="5"/>
          </p:nvPr>
        </p:nvSpPr>
        <p:spPr/>
        <p:txBody>
          <a:bodyPr/>
          <a:lstStyle/>
          <a:p>
            <a:fld id="{7115ED13-301A-4C0A-8C7F-A4982DED9D67}" type="slidenum">
              <a:rPr lang="en-US" smtClean="0"/>
              <a:pPr/>
              <a:t>12</a:t>
            </a:fld>
            <a:endParaRPr lang="en-US" dirty="0"/>
          </a:p>
        </p:txBody>
      </p:sp>
    </p:spTree>
    <p:extLst>
      <p:ext uri="{BB962C8B-B14F-4D97-AF65-F5344CB8AC3E}">
        <p14:creationId xmlns:p14="http://schemas.microsoft.com/office/powerpoint/2010/main" val="2780754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34.1 Figure 5: (a) A gastrovascular cavity has a single opening through which food is ingested, and waste is excreted, as shown in this hydra (left) and in this jellyfish medusa (right).</a:t>
            </a:r>
          </a:p>
        </p:txBody>
      </p:sp>
      <p:sp>
        <p:nvSpPr>
          <p:cNvPr id="4" name="Slide Number Placeholder 3"/>
          <p:cNvSpPr>
            <a:spLocks noGrp="1"/>
          </p:cNvSpPr>
          <p:nvPr>
            <p:ph type="sldNum" sz="quarter" idx="5"/>
          </p:nvPr>
        </p:nvSpPr>
        <p:spPr/>
        <p:txBody>
          <a:bodyPr/>
          <a:lstStyle/>
          <a:p>
            <a:fld id="{7115ED13-301A-4C0A-8C7F-A4982DED9D67}" type="slidenum">
              <a:rPr lang="en-US" smtClean="0"/>
              <a:pPr/>
              <a:t>14</a:t>
            </a:fld>
            <a:endParaRPr lang="en-US" dirty="0"/>
          </a:p>
        </p:txBody>
      </p:sp>
    </p:spTree>
    <p:extLst>
      <p:ext uri="{BB962C8B-B14F-4D97-AF65-F5344CB8AC3E}">
        <p14:creationId xmlns:p14="http://schemas.microsoft.com/office/powerpoint/2010/main" val="3314965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34.1 Figure 5: (b) An alimentary canal has two openings: a mouth for ingesting food and an anus for eliminating waste, as shown in this nematode.</a:t>
            </a:r>
          </a:p>
        </p:txBody>
      </p:sp>
      <p:sp>
        <p:nvSpPr>
          <p:cNvPr id="4" name="Slide Number Placeholder 3"/>
          <p:cNvSpPr>
            <a:spLocks noGrp="1"/>
          </p:cNvSpPr>
          <p:nvPr>
            <p:ph type="sldNum" sz="quarter" idx="5"/>
          </p:nvPr>
        </p:nvSpPr>
        <p:spPr/>
        <p:txBody>
          <a:bodyPr/>
          <a:lstStyle/>
          <a:p>
            <a:fld id="{7115ED13-301A-4C0A-8C7F-A4982DED9D67}" type="slidenum">
              <a:rPr lang="en-US" smtClean="0"/>
              <a:pPr/>
              <a:t>16</a:t>
            </a:fld>
            <a:endParaRPr lang="en-US" dirty="0"/>
          </a:p>
        </p:txBody>
      </p:sp>
    </p:spTree>
    <p:extLst>
      <p:ext uri="{BB962C8B-B14F-4D97-AF65-F5344CB8AC3E}">
        <p14:creationId xmlns:p14="http://schemas.microsoft.com/office/powerpoint/2010/main" val="4094033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17</a:t>
            </a:fld>
            <a:endParaRPr lang="en-US" dirty="0"/>
          </a:p>
        </p:txBody>
      </p:sp>
    </p:spTree>
    <p:extLst>
      <p:ext uri="{BB962C8B-B14F-4D97-AF65-F5344CB8AC3E}">
        <p14:creationId xmlns:p14="http://schemas.microsoft.com/office/powerpoint/2010/main" val="3476235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34.1 Figure 6: (a) Humans and herbivores, such as the (b) rabbit, have a monogastric digestive system. However, the rabbit small intestine and cecum (a pouch connected to the junction of the small and large intestines) are enlarged to allow more time to digest plant material. The enlarged organ provides more surface area for breakdown and absorption of nutrients. Rabbits digest their food twice; the first time food passes through the digestive system, it collects in the cecum, and then it passes as soft feces called cecotropes. The rabbit re-ingests these cecotropes directly from the anus to further digest them.</a:t>
            </a:r>
          </a:p>
        </p:txBody>
      </p:sp>
      <p:sp>
        <p:nvSpPr>
          <p:cNvPr id="4" name="Slide Number Placeholder 3"/>
          <p:cNvSpPr>
            <a:spLocks noGrp="1"/>
          </p:cNvSpPr>
          <p:nvPr>
            <p:ph type="sldNum" sz="quarter" idx="5"/>
          </p:nvPr>
        </p:nvSpPr>
        <p:spPr/>
        <p:txBody>
          <a:bodyPr/>
          <a:lstStyle/>
          <a:p>
            <a:fld id="{7115ED13-301A-4C0A-8C7F-A4982DED9D67}" type="slidenum">
              <a:rPr lang="en-US" smtClean="0"/>
              <a:pPr/>
              <a:t>20</a:t>
            </a:fld>
            <a:endParaRPr lang="en-US" dirty="0"/>
          </a:p>
        </p:txBody>
      </p:sp>
    </p:spTree>
    <p:extLst>
      <p:ext uri="{BB962C8B-B14F-4D97-AF65-F5344CB8AC3E}">
        <p14:creationId xmlns:p14="http://schemas.microsoft.com/office/powerpoint/2010/main" val="483990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21</a:t>
            </a:fld>
            <a:endParaRPr lang="en-US" dirty="0"/>
          </a:p>
        </p:txBody>
      </p:sp>
    </p:spTree>
    <p:extLst>
      <p:ext uri="{BB962C8B-B14F-4D97-AF65-F5344CB8AC3E}">
        <p14:creationId xmlns:p14="http://schemas.microsoft.com/office/powerpoint/2010/main" val="2177221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3186352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54"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34.1</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Digestive Systems</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34.1 Figure 3</a:t>
            </a:r>
            <a:endParaRPr lang="en-US" sz="3200" dirty="0">
              <a:solidFill>
                <a:schemeClr val="accent1"/>
              </a:solidFill>
            </a:endParaRPr>
          </a:p>
        </p:txBody>
      </p:sp>
      <p:sp>
        <p:nvSpPr>
          <p:cNvPr id="3" name="TextBox 2">
            <a:extLst>
              <a:ext uri="{FF2B5EF4-FFF2-40B4-BE49-F238E27FC236}">
                <a16:creationId xmlns:a16="http://schemas.microsoft.com/office/drawing/2014/main" id="{C0FC695D-58D1-49F2-9EB0-FF21C9FD45F2}"/>
              </a:ext>
            </a:extLst>
          </p:cNvPr>
          <p:cNvSpPr txBox="1"/>
          <p:nvPr/>
        </p:nvSpPr>
        <p:spPr>
          <a:xfrm>
            <a:off x="2285999" y="5257800"/>
            <a:ext cx="4572000" cy="400110"/>
          </a:xfrm>
          <a:prstGeom prst="rect">
            <a:avLst/>
          </a:prstGeom>
          <a:noFill/>
        </p:spPr>
        <p:txBody>
          <a:bodyPr wrap="square">
            <a:spAutoFit/>
          </a:bodyPr>
          <a:lstStyle/>
          <a:p>
            <a:pPr algn="ctr"/>
            <a:r>
              <a:rPr lang="en-US" sz="1000" dirty="0"/>
              <a:t>Dominik Lückmann on Unsplash. “Tiger.”</a:t>
            </a:r>
          </a:p>
          <a:p>
            <a:pPr algn="ctr"/>
            <a:r>
              <a:rPr lang="en-US" sz="1000" dirty="0"/>
              <a:t>Nimrod Oren on Pixabay. “Ladybug.”</a:t>
            </a:r>
          </a:p>
        </p:txBody>
      </p:sp>
      <p:pic>
        <p:nvPicPr>
          <p:cNvPr id="2" name="Content Placeholder 4" descr="Two images of carnivores, a tiger and a ladybug">
            <a:extLst>
              <a:ext uri="{FF2B5EF4-FFF2-40B4-BE49-F238E27FC236}">
                <a16:creationId xmlns:a16="http://schemas.microsoft.com/office/drawing/2014/main" id="{E28C0295-FB7F-3D75-7B50-FD7E5B94F1EA}"/>
              </a:ext>
            </a:extLst>
          </p:cNvPr>
          <p:cNvPicPr>
            <a:picLocks noChangeAspect="1"/>
          </p:cNvPicPr>
          <p:nvPr/>
        </p:nvPicPr>
        <p:blipFill>
          <a:blip r:embed="rId3"/>
          <a:srcRect t="3751" b="27915"/>
          <a:stretch/>
        </p:blipFill>
        <p:spPr>
          <a:xfrm>
            <a:off x="457199" y="1447800"/>
            <a:ext cx="8229600" cy="3124200"/>
          </a:xfrm>
          <a:prstGeom prst="rect">
            <a:avLst/>
          </a:prstGeom>
        </p:spPr>
      </p:pic>
    </p:spTree>
    <p:extLst>
      <p:ext uri="{BB962C8B-B14F-4D97-AF65-F5344CB8AC3E}">
        <p14:creationId xmlns:p14="http://schemas.microsoft.com/office/powerpoint/2010/main" val="2528673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9F41E-22D7-DC19-10A4-8577DB66F04A}"/>
              </a:ext>
            </a:extLst>
          </p:cNvPr>
          <p:cNvSpPr>
            <a:spLocks noGrp="1"/>
          </p:cNvSpPr>
          <p:nvPr>
            <p:ph type="title"/>
          </p:nvPr>
        </p:nvSpPr>
        <p:spPr/>
        <p:txBody>
          <a:bodyPr/>
          <a:lstStyle/>
          <a:p>
            <a:r>
              <a:rPr lang="en-US" dirty="0"/>
              <a:t>Omnivores</a:t>
            </a:r>
          </a:p>
        </p:txBody>
      </p:sp>
      <p:sp>
        <p:nvSpPr>
          <p:cNvPr id="3" name="Content Placeholder 2">
            <a:extLst>
              <a:ext uri="{FF2B5EF4-FFF2-40B4-BE49-F238E27FC236}">
                <a16:creationId xmlns:a16="http://schemas.microsoft.com/office/drawing/2014/main" id="{F7E7A56C-5A7E-5BDD-49A7-FC65D52416B2}"/>
              </a:ext>
            </a:extLst>
          </p:cNvPr>
          <p:cNvSpPr>
            <a:spLocks noGrp="1"/>
          </p:cNvSpPr>
          <p:nvPr>
            <p:ph idx="1"/>
          </p:nvPr>
        </p:nvSpPr>
        <p:spPr>
          <a:xfrm>
            <a:off x="457200" y="1143000"/>
            <a:ext cx="8229600" cy="4572000"/>
          </a:xfrm>
        </p:spPr>
        <p:txBody>
          <a:bodyPr/>
          <a:lstStyle/>
          <a:p>
            <a:pPr marL="0" indent="0">
              <a:buNone/>
            </a:pPr>
            <a:r>
              <a:rPr lang="en-US" b="1" dirty="0"/>
              <a:t>Omnivores</a:t>
            </a:r>
            <a:r>
              <a:rPr lang="en-US" dirty="0"/>
              <a:t> (“eat everything”) eat food derived from both animals and plants.</a:t>
            </a:r>
          </a:p>
          <a:p>
            <a:r>
              <a:rPr lang="en-US" dirty="0"/>
              <a:t>Vertebrate examples include humans, bears, and chickens.</a:t>
            </a:r>
          </a:p>
          <a:p>
            <a:r>
              <a:rPr lang="en-US" dirty="0"/>
              <a:t>Invertebrate examples include cockroaches and crayfish.</a:t>
            </a:r>
          </a:p>
        </p:txBody>
      </p:sp>
    </p:spTree>
    <p:extLst>
      <p:ext uri="{BB962C8B-B14F-4D97-AF65-F5344CB8AC3E}">
        <p14:creationId xmlns:p14="http://schemas.microsoft.com/office/powerpoint/2010/main" val="289944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34.1 Figure 4</a:t>
            </a:r>
            <a:endParaRPr lang="en-US" sz="3200" dirty="0">
              <a:solidFill>
                <a:schemeClr val="accent1"/>
              </a:solidFill>
            </a:endParaRPr>
          </a:p>
        </p:txBody>
      </p:sp>
      <p:sp>
        <p:nvSpPr>
          <p:cNvPr id="3" name="TextBox 2">
            <a:extLst>
              <a:ext uri="{FF2B5EF4-FFF2-40B4-BE49-F238E27FC236}">
                <a16:creationId xmlns:a16="http://schemas.microsoft.com/office/drawing/2014/main" id="{F435C417-0F33-26B3-6148-988619CDF485}"/>
              </a:ext>
            </a:extLst>
          </p:cNvPr>
          <p:cNvSpPr txBox="1"/>
          <p:nvPr/>
        </p:nvSpPr>
        <p:spPr>
          <a:xfrm>
            <a:off x="2285999" y="5486400"/>
            <a:ext cx="4572000" cy="400110"/>
          </a:xfrm>
          <a:prstGeom prst="rect">
            <a:avLst/>
          </a:prstGeom>
          <a:noFill/>
        </p:spPr>
        <p:txBody>
          <a:bodyPr wrap="square">
            <a:spAutoFit/>
          </a:bodyPr>
          <a:lstStyle/>
          <a:p>
            <a:pPr algn="ctr"/>
            <a:r>
              <a:rPr lang="en-US" sz="1000" dirty="0"/>
              <a:t>Bergadder on Pixabay. "Bear."</a:t>
            </a:r>
          </a:p>
          <a:p>
            <a:pPr algn="ctr"/>
            <a:r>
              <a:rPr lang="en-US" sz="1000" dirty="0"/>
              <a:t>Brett_Hondow on Pixabay. "Cockroach."</a:t>
            </a:r>
          </a:p>
        </p:txBody>
      </p:sp>
      <p:pic>
        <p:nvPicPr>
          <p:cNvPr id="2" name="Content Placeholder 4" descr="Two images of omnivores, a bear and a bug">
            <a:extLst>
              <a:ext uri="{FF2B5EF4-FFF2-40B4-BE49-F238E27FC236}">
                <a16:creationId xmlns:a16="http://schemas.microsoft.com/office/drawing/2014/main" id="{43AA91CD-207B-F49A-19A1-0DF4C5ABB02C}"/>
              </a:ext>
            </a:extLst>
          </p:cNvPr>
          <p:cNvPicPr>
            <a:picLocks noChangeAspect="1"/>
          </p:cNvPicPr>
          <p:nvPr/>
        </p:nvPicPr>
        <p:blipFill>
          <a:blip r:embed="rId3"/>
          <a:srcRect t="3667" b="18000"/>
          <a:stretch/>
        </p:blipFill>
        <p:spPr>
          <a:xfrm>
            <a:off x="457200" y="1524000"/>
            <a:ext cx="8229600" cy="3581400"/>
          </a:xfrm>
          <a:prstGeom prst="rect">
            <a:avLst/>
          </a:prstGeom>
        </p:spPr>
      </p:pic>
    </p:spTree>
    <p:extLst>
      <p:ext uri="{BB962C8B-B14F-4D97-AF65-F5344CB8AC3E}">
        <p14:creationId xmlns:p14="http://schemas.microsoft.com/office/powerpoint/2010/main" val="2115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997D0-7ADC-0B5C-D25D-52E2C2EA27CC}"/>
              </a:ext>
            </a:extLst>
          </p:cNvPr>
          <p:cNvSpPr>
            <a:spLocks noGrp="1"/>
          </p:cNvSpPr>
          <p:nvPr>
            <p:ph type="title"/>
          </p:nvPr>
        </p:nvSpPr>
        <p:spPr/>
        <p:txBody>
          <a:bodyPr/>
          <a:lstStyle/>
          <a:p>
            <a:r>
              <a:rPr lang="en-US" dirty="0"/>
              <a:t>Invertebrate Digestive Systems: Gastrovascular Cavity</a:t>
            </a:r>
          </a:p>
        </p:txBody>
      </p:sp>
      <p:sp>
        <p:nvSpPr>
          <p:cNvPr id="3" name="Content Placeholder 2">
            <a:extLst>
              <a:ext uri="{FF2B5EF4-FFF2-40B4-BE49-F238E27FC236}">
                <a16:creationId xmlns:a16="http://schemas.microsoft.com/office/drawing/2014/main" id="{3C4CAF19-A8D3-CDD7-F2FB-A4DE87D69EFC}"/>
              </a:ext>
            </a:extLst>
          </p:cNvPr>
          <p:cNvSpPr>
            <a:spLocks noGrp="1"/>
          </p:cNvSpPr>
          <p:nvPr>
            <p:ph idx="1"/>
          </p:nvPr>
        </p:nvSpPr>
        <p:spPr>
          <a:xfrm>
            <a:off x="457200" y="990600"/>
            <a:ext cx="8229600" cy="5074920"/>
          </a:xfrm>
        </p:spPr>
        <p:txBody>
          <a:bodyPr>
            <a:normAutofit fontScale="85000" lnSpcReduction="10000"/>
          </a:bodyPr>
          <a:lstStyle/>
          <a:p>
            <a:pPr marL="0" indent="0">
              <a:buNone/>
            </a:pPr>
            <a:r>
              <a:rPr lang="en-US" dirty="0"/>
              <a:t>The </a:t>
            </a:r>
            <a:r>
              <a:rPr lang="en-US" b="1" dirty="0"/>
              <a:t>gastrovascular cavity</a:t>
            </a:r>
            <a:r>
              <a:rPr lang="en-US" dirty="0"/>
              <a:t>:</a:t>
            </a:r>
          </a:p>
          <a:p>
            <a:r>
              <a:rPr lang="en-US" dirty="0"/>
              <a:t>Is the simplest type of digestive system</a:t>
            </a:r>
          </a:p>
          <a:p>
            <a:r>
              <a:rPr lang="en-US" dirty="0"/>
              <a:t>Is typically a blind tube or cavity with a </a:t>
            </a:r>
            <a:r>
              <a:rPr lang="en-US" i="1" dirty="0"/>
              <a:t>single</a:t>
            </a:r>
            <a:r>
              <a:rPr lang="en-US" dirty="0"/>
              <a:t> opening that serves as both the:</a:t>
            </a:r>
          </a:p>
          <a:p>
            <a:pPr lvl="1"/>
            <a:r>
              <a:rPr lang="en-US" dirty="0"/>
              <a:t>Mouth AND</a:t>
            </a:r>
          </a:p>
          <a:p>
            <a:pPr lvl="1"/>
            <a:r>
              <a:rPr lang="en-US" dirty="0"/>
              <a:t>Anus</a:t>
            </a:r>
          </a:p>
          <a:p>
            <a:r>
              <a:rPr lang="en-US" dirty="0"/>
              <a:t>Is found in Platyhelminthes (earthworms), Ctenophora (comb jellies), and Cnidaria (coral, jelly fish, and sea anemones).</a:t>
            </a:r>
          </a:p>
          <a:p>
            <a:pPr marL="0" indent="0">
              <a:buNone/>
            </a:pPr>
            <a:r>
              <a:rPr lang="en-US" dirty="0"/>
              <a:t>Digestion occurs as follows:</a:t>
            </a:r>
          </a:p>
          <a:p>
            <a:r>
              <a:rPr lang="en-US" dirty="0"/>
              <a:t>Ingested material enters the mouth.</a:t>
            </a:r>
          </a:p>
          <a:p>
            <a:r>
              <a:rPr lang="en-US" dirty="0"/>
              <a:t>It then passes through a hollow, tubular cavity where cells in the cavity secrete digestive enzymes to degrade the food.</a:t>
            </a:r>
          </a:p>
          <a:p>
            <a:r>
              <a:rPr lang="en-US" dirty="0"/>
              <a:t>Cells lining the cavity then engulf the food particles.</a:t>
            </a:r>
          </a:p>
        </p:txBody>
      </p:sp>
    </p:spTree>
    <p:extLst>
      <p:ext uri="{BB962C8B-B14F-4D97-AF65-F5344CB8AC3E}">
        <p14:creationId xmlns:p14="http://schemas.microsoft.com/office/powerpoint/2010/main" val="40926104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34.1 Figure 5 (a)</a:t>
            </a:r>
            <a:endParaRPr lang="en-US" sz="3200" dirty="0">
              <a:solidFill>
                <a:schemeClr val="accent1"/>
              </a:solidFill>
            </a:endParaRPr>
          </a:p>
        </p:txBody>
      </p:sp>
      <p:sp>
        <p:nvSpPr>
          <p:cNvPr id="3" name="TextBox 2">
            <a:extLst>
              <a:ext uri="{FF2B5EF4-FFF2-40B4-BE49-F238E27FC236}">
                <a16:creationId xmlns:a16="http://schemas.microsoft.com/office/drawing/2014/main" id="{59B25688-21D4-1F0F-9A25-38ABA0E68905}"/>
              </a:ext>
            </a:extLst>
          </p:cNvPr>
          <p:cNvSpPr txBox="1"/>
          <p:nvPr/>
        </p:nvSpPr>
        <p:spPr>
          <a:xfrm>
            <a:off x="2286000" y="5713809"/>
            <a:ext cx="4572000" cy="246221"/>
          </a:xfrm>
          <a:prstGeom prst="rect">
            <a:avLst/>
          </a:prstGeom>
          <a:noFill/>
        </p:spPr>
        <p:txBody>
          <a:bodyPr wrap="square">
            <a:spAutoFit/>
          </a:bodyPr>
          <a:lstStyle/>
          <a:p>
            <a:pPr algn="ctr"/>
            <a:r>
              <a:rPr lang="en-US" sz="1000" dirty="0"/>
              <a:t>CNX OpenStax on Wikimedia Commons. "Gastrovascular cavity."</a:t>
            </a:r>
          </a:p>
        </p:txBody>
      </p:sp>
      <p:pic>
        <p:nvPicPr>
          <p:cNvPr id="2" name="Content Placeholder 9" descr="Figure A shows a hydra, which has a vase-shaped body with tentacles around the rim. The hydra’s mouth is located between the tentacles, at the top of the vase shaped body. Next to the hydra is a jellyfish medusa, which is bell-shaped with tentacles hanging down from the edge of the bell. The mouth, in the lower middle part of the body, opens into the gastrovascular cavity.">
            <a:extLst>
              <a:ext uri="{FF2B5EF4-FFF2-40B4-BE49-F238E27FC236}">
                <a16:creationId xmlns:a16="http://schemas.microsoft.com/office/drawing/2014/main" id="{005DD681-C73A-3412-7E68-204FEE93D1F9}"/>
              </a:ext>
            </a:extLst>
          </p:cNvPr>
          <p:cNvPicPr>
            <a:picLocks noChangeAspect="1"/>
          </p:cNvPicPr>
          <p:nvPr/>
        </p:nvPicPr>
        <p:blipFill>
          <a:blip r:embed="rId3"/>
          <a:srcRect l="17592" t="3667" r="17592" b="43000"/>
          <a:stretch/>
        </p:blipFill>
        <p:spPr>
          <a:xfrm>
            <a:off x="154781" y="1295400"/>
            <a:ext cx="8834438" cy="4038600"/>
          </a:xfrm>
          <a:prstGeom prst="rect">
            <a:avLst/>
          </a:prstGeom>
        </p:spPr>
      </p:pic>
    </p:spTree>
    <p:extLst>
      <p:ext uri="{BB962C8B-B14F-4D97-AF65-F5344CB8AC3E}">
        <p14:creationId xmlns:p14="http://schemas.microsoft.com/office/powerpoint/2010/main" val="26221904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997D0-7ADC-0B5C-D25D-52E2C2EA27CC}"/>
              </a:ext>
            </a:extLst>
          </p:cNvPr>
          <p:cNvSpPr>
            <a:spLocks noGrp="1"/>
          </p:cNvSpPr>
          <p:nvPr>
            <p:ph type="title"/>
          </p:nvPr>
        </p:nvSpPr>
        <p:spPr/>
        <p:txBody>
          <a:bodyPr/>
          <a:lstStyle/>
          <a:p>
            <a:r>
              <a:rPr lang="en-US" dirty="0"/>
              <a:t>Invertebrate Digestive Systems: Alimentary Canal</a:t>
            </a:r>
          </a:p>
        </p:txBody>
      </p:sp>
      <p:sp>
        <p:nvSpPr>
          <p:cNvPr id="3" name="Content Placeholder 2">
            <a:extLst>
              <a:ext uri="{FF2B5EF4-FFF2-40B4-BE49-F238E27FC236}">
                <a16:creationId xmlns:a16="http://schemas.microsoft.com/office/drawing/2014/main" id="{3C4CAF19-A8D3-CDD7-F2FB-A4DE87D69EFC}"/>
              </a:ext>
            </a:extLst>
          </p:cNvPr>
          <p:cNvSpPr>
            <a:spLocks noGrp="1"/>
          </p:cNvSpPr>
          <p:nvPr>
            <p:ph idx="1"/>
          </p:nvPr>
        </p:nvSpPr>
        <p:spPr>
          <a:xfrm>
            <a:off x="457200" y="990600"/>
            <a:ext cx="8229600" cy="5074920"/>
          </a:xfrm>
        </p:spPr>
        <p:txBody>
          <a:bodyPr>
            <a:normAutofit fontScale="85000" lnSpcReduction="20000"/>
          </a:bodyPr>
          <a:lstStyle/>
          <a:p>
            <a:pPr marL="0" indent="0">
              <a:buNone/>
            </a:pPr>
            <a:r>
              <a:rPr lang="en-US" dirty="0"/>
              <a:t>The </a:t>
            </a:r>
            <a:r>
              <a:rPr lang="en-US" b="1" dirty="0"/>
              <a:t>alimentary canal</a:t>
            </a:r>
            <a:r>
              <a:rPr lang="en-US" dirty="0"/>
              <a:t>:</a:t>
            </a:r>
          </a:p>
          <a:p>
            <a:r>
              <a:rPr lang="en-US" dirty="0"/>
              <a:t>Is a more advanced digestive system</a:t>
            </a:r>
          </a:p>
          <a:p>
            <a:r>
              <a:rPr lang="en-US" dirty="0"/>
              <a:t>Consists of one tube with a</a:t>
            </a:r>
          </a:p>
          <a:p>
            <a:pPr lvl="1"/>
            <a:r>
              <a:rPr lang="en-US" dirty="0"/>
              <a:t>Mouth at one end AND an</a:t>
            </a:r>
          </a:p>
          <a:p>
            <a:pPr lvl="1"/>
            <a:r>
              <a:rPr lang="en-US" dirty="0"/>
              <a:t>Anus at the other end</a:t>
            </a:r>
          </a:p>
          <a:p>
            <a:r>
              <a:rPr lang="en-US" dirty="0"/>
              <a:t>Is found in earthworms</a:t>
            </a:r>
          </a:p>
          <a:p>
            <a:pPr marL="0" indent="0">
              <a:buNone/>
            </a:pPr>
            <a:r>
              <a:rPr lang="en-US" dirty="0"/>
              <a:t>Digestion occurs as follows:</a:t>
            </a:r>
          </a:p>
          <a:p>
            <a:r>
              <a:rPr lang="en-US" dirty="0"/>
              <a:t>Ingested material enters the mouth.</a:t>
            </a:r>
          </a:p>
          <a:p>
            <a:r>
              <a:rPr lang="en-US" dirty="0"/>
              <a:t>It then passes through the esophagus.</a:t>
            </a:r>
          </a:p>
          <a:p>
            <a:r>
              <a:rPr lang="en-US" dirty="0"/>
              <a:t>It is stored in an organ called the crop.</a:t>
            </a:r>
          </a:p>
          <a:p>
            <a:r>
              <a:rPr lang="en-US" dirty="0"/>
              <a:t>It then passes into the </a:t>
            </a:r>
            <a:r>
              <a:rPr lang="en-US" b="1" dirty="0"/>
              <a:t>gizzard</a:t>
            </a:r>
            <a:r>
              <a:rPr lang="en-US" dirty="0"/>
              <a:t> where it is churned and digested.</a:t>
            </a:r>
          </a:p>
          <a:p>
            <a:r>
              <a:rPr lang="en-US" dirty="0"/>
              <a:t>It then moves to the intestine, where nutrients are absorbed.</a:t>
            </a:r>
          </a:p>
          <a:p>
            <a:r>
              <a:rPr lang="en-US" dirty="0"/>
              <a:t>Waste (feces), called castings, is eliminated through the anus.</a:t>
            </a:r>
          </a:p>
        </p:txBody>
      </p:sp>
    </p:spTree>
    <p:extLst>
      <p:ext uri="{BB962C8B-B14F-4D97-AF65-F5344CB8AC3E}">
        <p14:creationId xmlns:p14="http://schemas.microsoft.com/office/powerpoint/2010/main" val="39719855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34.1 Figure 5 (b)</a:t>
            </a:r>
            <a:endParaRPr lang="en-US" sz="3200" dirty="0">
              <a:solidFill>
                <a:schemeClr val="accent1"/>
              </a:solidFill>
            </a:endParaRPr>
          </a:p>
        </p:txBody>
      </p:sp>
      <p:sp>
        <p:nvSpPr>
          <p:cNvPr id="4" name="TextBox 3">
            <a:extLst>
              <a:ext uri="{FF2B5EF4-FFF2-40B4-BE49-F238E27FC236}">
                <a16:creationId xmlns:a16="http://schemas.microsoft.com/office/drawing/2014/main" id="{27545D17-A49F-3672-D026-7162F596DAA6}"/>
              </a:ext>
            </a:extLst>
          </p:cNvPr>
          <p:cNvSpPr txBox="1"/>
          <p:nvPr/>
        </p:nvSpPr>
        <p:spPr>
          <a:xfrm>
            <a:off x="2286000" y="5713809"/>
            <a:ext cx="4572000" cy="246221"/>
          </a:xfrm>
          <a:prstGeom prst="rect">
            <a:avLst/>
          </a:prstGeom>
          <a:noFill/>
        </p:spPr>
        <p:txBody>
          <a:bodyPr wrap="square">
            <a:spAutoFit/>
          </a:bodyPr>
          <a:lstStyle/>
          <a:p>
            <a:pPr algn="ctr"/>
            <a:r>
              <a:rPr lang="en-US" sz="1000" dirty="0"/>
              <a:t>CNX OpenStax on Wikimedia Commons. "Gastrovascular cavity."</a:t>
            </a:r>
          </a:p>
        </p:txBody>
      </p:sp>
      <p:pic>
        <p:nvPicPr>
          <p:cNvPr id="2" name="Content Placeholder 9" descr="Figure B shows a nematode, which has a long, tube-like body that is wide at one end and tapers down to a tail at the other. The mouth is in the front of the wide end. It opens into an esophagus, then a pharynx. The pharynx empties into a long intestine, which ends at the anus a short distance before the tail.">
            <a:extLst>
              <a:ext uri="{FF2B5EF4-FFF2-40B4-BE49-F238E27FC236}">
                <a16:creationId xmlns:a16="http://schemas.microsoft.com/office/drawing/2014/main" id="{F7C9B105-C257-EE43-1859-C23BE6268D0E}"/>
              </a:ext>
            </a:extLst>
          </p:cNvPr>
          <p:cNvPicPr>
            <a:picLocks noChangeAspect="1"/>
          </p:cNvPicPr>
          <p:nvPr/>
        </p:nvPicPr>
        <p:blipFill>
          <a:blip r:embed="rId3"/>
          <a:srcRect l="17592" t="57000" r="17592" b="3026"/>
          <a:stretch/>
        </p:blipFill>
        <p:spPr>
          <a:xfrm>
            <a:off x="124103" y="1600200"/>
            <a:ext cx="8895793" cy="3048000"/>
          </a:xfrm>
          <a:prstGeom prst="rect">
            <a:avLst/>
          </a:prstGeom>
        </p:spPr>
      </p:pic>
    </p:spTree>
    <p:extLst>
      <p:ext uri="{BB962C8B-B14F-4D97-AF65-F5344CB8AC3E}">
        <p14:creationId xmlns:p14="http://schemas.microsoft.com/office/powerpoint/2010/main" val="20752755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400" baseline="-25000" dirty="0"/>
              <a:t>1</a:t>
            </a:r>
            <a:endParaRPr lang="en-US" dirty="0"/>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097280"/>
            <a:ext cx="8229600" cy="4754880"/>
          </a:xfrm>
        </p:spPr>
        <p:txBody>
          <a:bodyPr>
            <a:normAutofit fontScale="85000" lnSpcReduction="10000"/>
          </a:bodyPr>
          <a:lstStyle/>
          <a:p>
            <a:r>
              <a:rPr lang="en-US" dirty="0"/>
              <a:t>Identify the most </a:t>
            </a:r>
            <a:r>
              <a:rPr lang="en-US" b="1" dirty="0"/>
              <a:t>accurate</a:t>
            </a:r>
            <a:r>
              <a:rPr lang="en-US" dirty="0"/>
              <a:t> statement from the following choices. </a:t>
            </a:r>
          </a:p>
          <a:p>
            <a:endParaRPr lang="en-US" dirty="0"/>
          </a:p>
          <a:p>
            <a:pPr marL="457200" indent="-457200">
              <a:buFont typeface="Arial" panose="020B0604020202020204" pitchFamily="34" charset="0"/>
              <a:buChar char="•"/>
            </a:pPr>
            <a:r>
              <a:rPr lang="en-US" dirty="0"/>
              <a:t>Omnivores are animals that only eat plant-derived food.</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Carnivores are animals that eat animal- and plant-derived food.</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A gastrovascular cavity contains a single opening that functions for food entry and exit of waste.</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An alimentary canal consists of two tubes—one functions as the mouth, and the other functions as the anus.</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19335724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030C0-9EF2-CAE2-AF4F-DE57EE1816A9}"/>
              </a:ext>
            </a:extLst>
          </p:cNvPr>
          <p:cNvSpPr>
            <a:spLocks noGrp="1"/>
          </p:cNvSpPr>
          <p:nvPr>
            <p:ph type="title"/>
          </p:nvPr>
        </p:nvSpPr>
        <p:spPr/>
        <p:txBody>
          <a:bodyPr/>
          <a:lstStyle/>
          <a:p>
            <a:r>
              <a:rPr lang="en-US" dirty="0"/>
              <a:t>Vertebrate Digestive Systems: Monogastric Digestive System</a:t>
            </a:r>
            <a:r>
              <a:rPr lang="en-US" sz="1400" baseline="-25000" dirty="0"/>
              <a:t>1</a:t>
            </a:r>
            <a:endParaRPr lang="en-US" dirty="0"/>
          </a:p>
        </p:txBody>
      </p:sp>
      <p:sp>
        <p:nvSpPr>
          <p:cNvPr id="3" name="Content Placeholder 2">
            <a:extLst>
              <a:ext uri="{FF2B5EF4-FFF2-40B4-BE49-F238E27FC236}">
                <a16:creationId xmlns:a16="http://schemas.microsoft.com/office/drawing/2014/main" id="{65D4520E-EA77-C2FC-6F13-FBBCCBB8361A}"/>
              </a:ext>
            </a:extLst>
          </p:cNvPr>
          <p:cNvSpPr>
            <a:spLocks noGrp="1"/>
          </p:cNvSpPr>
          <p:nvPr>
            <p:ph idx="1"/>
          </p:nvPr>
        </p:nvSpPr>
        <p:spPr>
          <a:xfrm>
            <a:off x="381000" y="1097280"/>
            <a:ext cx="8382000" cy="4998720"/>
          </a:xfrm>
        </p:spPr>
        <p:txBody>
          <a:bodyPr>
            <a:normAutofit fontScale="85000" lnSpcReduction="10000"/>
          </a:bodyPr>
          <a:lstStyle/>
          <a:p>
            <a:pPr marL="0" indent="0">
              <a:buNone/>
            </a:pPr>
            <a:r>
              <a:rPr lang="en-US" dirty="0"/>
              <a:t>A </a:t>
            </a:r>
            <a:r>
              <a:rPr lang="en-US" b="1" dirty="0"/>
              <a:t>monogastric</a:t>
            </a:r>
            <a:r>
              <a:rPr lang="en-US" dirty="0"/>
              <a:t> digestive system has a single-chambered stomach.</a:t>
            </a:r>
          </a:p>
          <a:p>
            <a:r>
              <a:rPr lang="en-US" dirty="0"/>
              <a:t>Digestion begins in the mouth with food intake.</a:t>
            </a:r>
          </a:p>
          <a:p>
            <a:pPr lvl="1"/>
            <a:r>
              <a:rPr lang="en-US" dirty="0"/>
              <a:t>Physical digestion involves mastication (chewing) by the teeth.</a:t>
            </a:r>
          </a:p>
          <a:p>
            <a:pPr lvl="1"/>
            <a:r>
              <a:rPr lang="en-US" dirty="0"/>
              <a:t>Chemical digestion involves enzymes in the saliva.</a:t>
            </a:r>
          </a:p>
          <a:p>
            <a:r>
              <a:rPr lang="en-US" dirty="0"/>
              <a:t>The </a:t>
            </a:r>
            <a:r>
              <a:rPr lang="en-US" b="1" dirty="0"/>
              <a:t>esophagus</a:t>
            </a:r>
            <a:r>
              <a:rPr lang="en-US" dirty="0"/>
              <a:t> is a long tube connecting the mouth to the stomach.</a:t>
            </a:r>
          </a:p>
          <a:p>
            <a:pPr lvl="1"/>
            <a:r>
              <a:rPr lang="en-US" b="1" dirty="0"/>
              <a:t>Peristalsis</a:t>
            </a:r>
            <a:r>
              <a:rPr lang="en-US" dirty="0"/>
              <a:t> (wavelike smooth muscle contractions) push food to the stomach.</a:t>
            </a:r>
          </a:p>
          <a:p>
            <a:r>
              <a:rPr lang="en-US" dirty="0"/>
              <a:t>The stomach is very acidic (pH 1.5–2.5) to enhance enzymatic action.</a:t>
            </a:r>
          </a:p>
          <a:p>
            <a:pPr lvl="1"/>
            <a:r>
              <a:rPr lang="en-US" dirty="0"/>
              <a:t>Further chemical digestion of food involves enzymes in the gastric juices.</a:t>
            </a:r>
          </a:p>
          <a:p>
            <a:pPr lvl="1"/>
            <a:endParaRPr lang="en-US" dirty="0"/>
          </a:p>
        </p:txBody>
      </p:sp>
    </p:spTree>
    <p:extLst>
      <p:ext uri="{BB962C8B-B14F-4D97-AF65-F5344CB8AC3E}">
        <p14:creationId xmlns:p14="http://schemas.microsoft.com/office/powerpoint/2010/main" val="35139359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030C0-9EF2-CAE2-AF4F-DE57EE1816A9}"/>
              </a:ext>
            </a:extLst>
          </p:cNvPr>
          <p:cNvSpPr>
            <a:spLocks noGrp="1"/>
          </p:cNvSpPr>
          <p:nvPr>
            <p:ph type="title"/>
          </p:nvPr>
        </p:nvSpPr>
        <p:spPr/>
        <p:txBody>
          <a:bodyPr/>
          <a:lstStyle/>
          <a:p>
            <a:r>
              <a:rPr lang="en-US" dirty="0"/>
              <a:t>Vertebrate Digestive Systems: Monogastric Digestive System</a:t>
            </a:r>
            <a:r>
              <a:rPr lang="en-US" sz="1400" baseline="-25000" dirty="0"/>
              <a:t>2</a:t>
            </a:r>
            <a:endParaRPr lang="en-US" dirty="0"/>
          </a:p>
        </p:txBody>
      </p:sp>
      <p:sp>
        <p:nvSpPr>
          <p:cNvPr id="3" name="Content Placeholder 2">
            <a:extLst>
              <a:ext uri="{FF2B5EF4-FFF2-40B4-BE49-F238E27FC236}">
                <a16:creationId xmlns:a16="http://schemas.microsoft.com/office/drawing/2014/main" id="{65D4520E-EA77-C2FC-6F13-FBBCCBB8361A}"/>
              </a:ext>
            </a:extLst>
          </p:cNvPr>
          <p:cNvSpPr>
            <a:spLocks noGrp="1"/>
          </p:cNvSpPr>
          <p:nvPr>
            <p:ph idx="1"/>
          </p:nvPr>
        </p:nvSpPr>
        <p:spPr>
          <a:xfrm>
            <a:off x="381000" y="1097280"/>
            <a:ext cx="8382000" cy="4998720"/>
          </a:xfrm>
        </p:spPr>
        <p:txBody>
          <a:bodyPr>
            <a:normAutofit fontScale="92500"/>
          </a:bodyPr>
          <a:lstStyle/>
          <a:p>
            <a:r>
              <a:rPr lang="en-US" dirty="0"/>
              <a:t>The </a:t>
            </a:r>
            <a:r>
              <a:rPr lang="en-US" b="1" dirty="0"/>
              <a:t>small intestine</a:t>
            </a:r>
            <a:r>
              <a:rPr lang="en-US" dirty="0"/>
              <a:t> is the next place food is moved to.</a:t>
            </a:r>
          </a:p>
          <a:p>
            <a:pPr lvl="1"/>
            <a:r>
              <a:rPr lang="en-US" dirty="0"/>
              <a:t>Further chemical digestion of food occurs using enzymes produced by the small intestine, the liver, and the pancreas.</a:t>
            </a:r>
          </a:p>
          <a:p>
            <a:pPr lvl="1"/>
            <a:r>
              <a:rPr lang="en-US" dirty="0"/>
              <a:t>This is the primary site of nutrient absorption into the bloodstream across the epithelial lining of the small intestine.</a:t>
            </a:r>
          </a:p>
          <a:p>
            <a:r>
              <a:rPr lang="en-US" dirty="0"/>
              <a:t>The </a:t>
            </a:r>
            <a:r>
              <a:rPr lang="en-US" b="1" dirty="0"/>
              <a:t>large intestine</a:t>
            </a:r>
            <a:r>
              <a:rPr lang="en-US" dirty="0"/>
              <a:t> is where waste material travels to.</a:t>
            </a:r>
          </a:p>
          <a:p>
            <a:pPr lvl="1"/>
            <a:r>
              <a:rPr lang="en-US" dirty="0"/>
              <a:t>It is the primary site for water absorption.</a:t>
            </a:r>
          </a:p>
          <a:p>
            <a:pPr lvl="1"/>
            <a:r>
              <a:rPr lang="en-US" dirty="0"/>
              <a:t>The drier waste material is compacted into feces, stored, and excreted through the rectum.</a:t>
            </a:r>
          </a:p>
          <a:p>
            <a:endParaRPr lang="en-US" dirty="0"/>
          </a:p>
        </p:txBody>
      </p:sp>
    </p:spTree>
    <p:extLst>
      <p:ext uri="{BB962C8B-B14F-4D97-AF65-F5344CB8AC3E}">
        <p14:creationId xmlns:p14="http://schemas.microsoft.com/office/powerpoint/2010/main" val="8401270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3367076"/>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Compare and contrast</a:t>
            </a:r>
            <a:r>
              <a:rPr lang="en-US" dirty="0"/>
              <a:t> different types of digestive systems.</a:t>
            </a:r>
          </a:p>
          <a:p>
            <a:pPr marL="457200" indent="-457200">
              <a:buFont typeface="Arial" panose="020B0604020202020204" pitchFamily="34" charset="0"/>
              <a:buChar char="•"/>
              <a:tabLst>
                <a:tab pos="457200" algn="l"/>
              </a:tabLst>
            </a:pPr>
            <a:r>
              <a:rPr lang="en-US" b="1" dirty="0"/>
              <a:t>Describe</a:t>
            </a:r>
            <a:r>
              <a:rPr lang="en-US" dirty="0"/>
              <a:t> the ways in which organs work together to digest food and absorb nutrients.</a:t>
            </a:r>
          </a:p>
          <a:p>
            <a:pPr marL="457200" indent="-457200">
              <a:buFont typeface="Arial" panose="020B0604020202020204" pitchFamily="34" charset="0"/>
              <a:buChar char="•"/>
              <a:tabLst>
                <a:tab pos="457200" algn="l"/>
              </a:tabLst>
            </a:pPr>
            <a:r>
              <a:rPr lang="en-US" b="1" dirty="0"/>
              <a:t>Explain</a:t>
            </a:r>
            <a:r>
              <a:rPr lang="en-US" dirty="0"/>
              <a:t> the processes of digestion and absorption.</a:t>
            </a:r>
          </a:p>
          <a:p>
            <a:pPr marL="457200" indent="-457200">
              <a:buFont typeface="Arial" panose="020B0604020202020204" pitchFamily="34" charset="0"/>
              <a:buChar char="•"/>
              <a:tabLst>
                <a:tab pos="457200" algn="l"/>
              </a:tabLst>
            </a:pPr>
            <a:r>
              <a:rPr lang="en-US" b="1" dirty="0"/>
              <a:t>Explain</a:t>
            </a:r>
            <a:r>
              <a:rPr lang="en-US" dirty="0"/>
              <a:t> the specialized functions of the organs involved in processing food in the body.</a:t>
            </a:r>
            <a:endParaRPr lang="en-US" i="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34.1 Figure 6</a:t>
            </a:r>
            <a:endParaRPr lang="en-US" sz="3200" dirty="0">
              <a:solidFill>
                <a:schemeClr val="accent1"/>
              </a:solidFill>
            </a:endParaRPr>
          </a:p>
        </p:txBody>
      </p:sp>
      <p:sp>
        <p:nvSpPr>
          <p:cNvPr id="3" name="TextBox 2">
            <a:extLst>
              <a:ext uri="{FF2B5EF4-FFF2-40B4-BE49-F238E27FC236}">
                <a16:creationId xmlns:a16="http://schemas.microsoft.com/office/drawing/2014/main" id="{6CB6AE68-3F8D-8519-215F-C9908D6BE528}"/>
              </a:ext>
            </a:extLst>
          </p:cNvPr>
          <p:cNvSpPr txBox="1"/>
          <p:nvPr/>
        </p:nvSpPr>
        <p:spPr>
          <a:xfrm>
            <a:off x="2362200" y="5718770"/>
            <a:ext cx="4572000" cy="246221"/>
          </a:xfrm>
          <a:prstGeom prst="rect">
            <a:avLst/>
          </a:prstGeom>
          <a:noFill/>
        </p:spPr>
        <p:txBody>
          <a:bodyPr wrap="square">
            <a:spAutoFit/>
          </a:bodyPr>
          <a:lstStyle/>
          <a:p>
            <a:pPr algn="ctr"/>
            <a:r>
              <a:rPr lang="en-US" sz="1000" dirty="0"/>
              <a:t>CNX OpenStax on Wikimedia Commons. "Digestive system."</a:t>
            </a:r>
          </a:p>
        </p:txBody>
      </p:sp>
      <p:pic>
        <p:nvPicPr>
          <p:cNvPr id="2" name="Content Placeholder 4" descr="Two illustrations compare the human digestive system with the rabbit digestive system. The basic components of the human and rabbit digestive system are the same: each begins at the mouth. Food is swallowed through the esophagus and into the kidney-shaped stomach. The liver is located on top of the stomach, and the pancreas is underneath. Food passes from the stomach to the long, winding small intestine. From there it enters the wide large intestine before passing out the anus. At the junction of the small and large intestine is a pouch called the cecum. The small and large intestines are much longer in rabbits than in humans, and the cecum is much longer as well.">
            <a:extLst>
              <a:ext uri="{FF2B5EF4-FFF2-40B4-BE49-F238E27FC236}">
                <a16:creationId xmlns:a16="http://schemas.microsoft.com/office/drawing/2014/main" id="{A7312A97-F46D-6814-E071-4CA884CAA22B}"/>
              </a:ext>
            </a:extLst>
          </p:cNvPr>
          <p:cNvPicPr>
            <a:picLocks noChangeAspect="1"/>
          </p:cNvPicPr>
          <p:nvPr/>
        </p:nvPicPr>
        <p:blipFill>
          <a:blip r:embed="rId3"/>
          <a:srcRect l="16667" t="3667" r="16667" b="3000"/>
          <a:stretch/>
        </p:blipFill>
        <p:spPr>
          <a:xfrm>
            <a:off x="1752600" y="1214502"/>
            <a:ext cx="5791200" cy="4504268"/>
          </a:xfrm>
          <a:prstGeom prst="rect">
            <a:avLst/>
          </a:prstGeom>
        </p:spPr>
      </p:pic>
    </p:spTree>
    <p:extLst>
      <p:ext uri="{BB962C8B-B14F-4D97-AF65-F5344CB8AC3E}">
        <p14:creationId xmlns:p14="http://schemas.microsoft.com/office/powerpoint/2010/main" val="25025722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8B1CD-5161-F72F-C468-6135B78E54F9}"/>
              </a:ext>
            </a:extLst>
          </p:cNvPr>
          <p:cNvSpPr>
            <a:spLocks noGrp="1"/>
          </p:cNvSpPr>
          <p:nvPr>
            <p:ph type="title"/>
          </p:nvPr>
        </p:nvSpPr>
        <p:spPr/>
        <p:txBody>
          <a:bodyPr/>
          <a:lstStyle/>
          <a:p>
            <a:r>
              <a:rPr lang="en-US" dirty="0"/>
              <a:t>Vertebrate Digestive Systems: Avian Digestive System</a:t>
            </a:r>
            <a:r>
              <a:rPr lang="en-US" sz="1400" baseline="-25000" dirty="0"/>
              <a:t>1</a:t>
            </a:r>
            <a:endParaRPr lang="en-US" dirty="0"/>
          </a:p>
        </p:txBody>
      </p:sp>
      <p:sp>
        <p:nvSpPr>
          <p:cNvPr id="3" name="Content Placeholder 2">
            <a:extLst>
              <a:ext uri="{FF2B5EF4-FFF2-40B4-BE49-F238E27FC236}">
                <a16:creationId xmlns:a16="http://schemas.microsoft.com/office/drawing/2014/main" id="{3D51310A-31AA-6772-E39A-7A0F408ADC02}"/>
              </a:ext>
            </a:extLst>
          </p:cNvPr>
          <p:cNvSpPr>
            <a:spLocks noGrp="1"/>
          </p:cNvSpPr>
          <p:nvPr>
            <p:ph idx="1"/>
          </p:nvPr>
        </p:nvSpPr>
        <p:spPr>
          <a:xfrm>
            <a:off x="457200" y="1097280"/>
            <a:ext cx="8229600" cy="4998720"/>
          </a:xfrm>
        </p:spPr>
        <p:txBody>
          <a:bodyPr/>
          <a:lstStyle/>
          <a:p>
            <a:r>
              <a:rPr lang="en-US" dirty="0"/>
              <a:t>Birds face challenges in obtaining nutrition from food.</a:t>
            </a:r>
          </a:p>
          <a:p>
            <a:pPr lvl="1"/>
            <a:r>
              <a:rPr lang="en-US" dirty="0"/>
              <a:t>Because they lack teeth, their digestive system must process unmasticated food.</a:t>
            </a:r>
          </a:p>
          <a:p>
            <a:r>
              <a:rPr lang="en-US" dirty="0"/>
              <a:t>Birds have evolved various beak types that reflect the vast variety in their diet (from seeds and insects to fruits and nuts).</a:t>
            </a:r>
          </a:p>
          <a:p>
            <a:r>
              <a:rPr lang="en-US" dirty="0"/>
              <a:t>Birds have high metabolic rates to keep their body weights low to support flying.</a:t>
            </a:r>
          </a:p>
        </p:txBody>
      </p:sp>
    </p:spTree>
    <p:extLst>
      <p:ext uri="{BB962C8B-B14F-4D97-AF65-F5344CB8AC3E}">
        <p14:creationId xmlns:p14="http://schemas.microsoft.com/office/powerpoint/2010/main" val="21512241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8B1CD-5161-F72F-C468-6135B78E54F9}"/>
              </a:ext>
            </a:extLst>
          </p:cNvPr>
          <p:cNvSpPr>
            <a:spLocks noGrp="1"/>
          </p:cNvSpPr>
          <p:nvPr>
            <p:ph type="title"/>
          </p:nvPr>
        </p:nvSpPr>
        <p:spPr/>
        <p:txBody>
          <a:bodyPr/>
          <a:lstStyle/>
          <a:p>
            <a:r>
              <a:rPr lang="en-US" dirty="0"/>
              <a:t>Vertebrate Digestive Systems: Avian Digestive System</a:t>
            </a:r>
            <a:r>
              <a:rPr lang="en-US" sz="1400" baseline="-25000" dirty="0"/>
              <a:t>2</a:t>
            </a:r>
            <a:endParaRPr lang="en-US" dirty="0"/>
          </a:p>
        </p:txBody>
      </p:sp>
      <p:sp>
        <p:nvSpPr>
          <p:cNvPr id="3" name="Content Placeholder 2">
            <a:extLst>
              <a:ext uri="{FF2B5EF4-FFF2-40B4-BE49-F238E27FC236}">
                <a16:creationId xmlns:a16="http://schemas.microsoft.com/office/drawing/2014/main" id="{3D51310A-31AA-6772-E39A-7A0F408ADC02}"/>
              </a:ext>
            </a:extLst>
          </p:cNvPr>
          <p:cNvSpPr>
            <a:spLocks noGrp="1"/>
          </p:cNvSpPr>
          <p:nvPr>
            <p:ph idx="1"/>
          </p:nvPr>
        </p:nvSpPr>
        <p:spPr>
          <a:xfrm>
            <a:off x="457200" y="944880"/>
            <a:ext cx="8229600" cy="5151120"/>
          </a:xfrm>
        </p:spPr>
        <p:txBody>
          <a:bodyPr>
            <a:normAutofit fontScale="92500" lnSpcReduction="10000"/>
          </a:bodyPr>
          <a:lstStyle/>
          <a:p>
            <a:r>
              <a:rPr lang="en-US" dirty="0"/>
              <a:t>The stomach of a bird has 2 chambers:</a:t>
            </a:r>
          </a:p>
          <a:p>
            <a:pPr lvl="1"/>
            <a:r>
              <a:rPr lang="en-US" dirty="0"/>
              <a:t>The </a:t>
            </a:r>
            <a:r>
              <a:rPr lang="en-US" b="1" dirty="0"/>
              <a:t>proventriculus</a:t>
            </a:r>
            <a:r>
              <a:rPr lang="en-US" dirty="0"/>
              <a:t> is where gastric juices are produced to digest food before it enters the stomach.</a:t>
            </a:r>
          </a:p>
          <a:p>
            <a:pPr lvl="1"/>
            <a:r>
              <a:rPr lang="en-US" dirty="0"/>
              <a:t>The </a:t>
            </a:r>
            <a:r>
              <a:rPr lang="en-US" i="1" dirty="0"/>
              <a:t>gizzard</a:t>
            </a:r>
            <a:r>
              <a:rPr lang="en-US" dirty="0"/>
              <a:t> is where food is stored, soaked, and mechanically ground.</a:t>
            </a:r>
          </a:p>
          <a:p>
            <a:r>
              <a:rPr lang="en-US" dirty="0"/>
              <a:t>Undigested material forms food pellets that are sometimes regurgitated.</a:t>
            </a:r>
          </a:p>
          <a:p>
            <a:r>
              <a:rPr lang="en-US" dirty="0"/>
              <a:t>Most chemical digestion and absorption happen in the intestine.</a:t>
            </a:r>
          </a:p>
          <a:p>
            <a:r>
              <a:rPr lang="en-US" dirty="0"/>
              <a:t>Waste is excreted through the cloaca (a common opening that is used for the digestive, reproductive, and urinary tract in most vertebrates, except mammals).</a:t>
            </a:r>
          </a:p>
        </p:txBody>
      </p:sp>
    </p:spTree>
    <p:extLst>
      <p:ext uri="{BB962C8B-B14F-4D97-AF65-F5344CB8AC3E}">
        <p14:creationId xmlns:p14="http://schemas.microsoft.com/office/powerpoint/2010/main" val="24868421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34.1 Figure 7</a:t>
            </a:r>
            <a:endParaRPr lang="en-US" sz="3200" dirty="0">
              <a:solidFill>
                <a:schemeClr val="accent1"/>
              </a:solidFill>
            </a:endParaRPr>
          </a:p>
        </p:txBody>
      </p:sp>
      <p:sp>
        <p:nvSpPr>
          <p:cNvPr id="3" name="TextBox 2">
            <a:extLst>
              <a:ext uri="{FF2B5EF4-FFF2-40B4-BE49-F238E27FC236}">
                <a16:creationId xmlns:a16="http://schemas.microsoft.com/office/drawing/2014/main" id="{E33D0F85-F789-5612-D407-F69D393E1726}"/>
              </a:ext>
            </a:extLst>
          </p:cNvPr>
          <p:cNvSpPr txBox="1"/>
          <p:nvPr/>
        </p:nvSpPr>
        <p:spPr>
          <a:xfrm>
            <a:off x="2286000" y="6019800"/>
            <a:ext cx="4572000" cy="246221"/>
          </a:xfrm>
          <a:prstGeom prst="rect">
            <a:avLst/>
          </a:prstGeom>
          <a:noFill/>
        </p:spPr>
        <p:txBody>
          <a:bodyPr wrap="square">
            <a:spAutoFit/>
          </a:bodyPr>
          <a:lstStyle/>
          <a:p>
            <a:pPr algn="ctr"/>
            <a:r>
              <a:rPr lang="en-US" sz="1000" dirty="0"/>
              <a:t>CNX OpenStax on Wikimedia Commons. "Bird digestive system."</a:t>
            </a:r>
          </a:p>
        </p:txBody>
      </p:sp>
      <p:pic>
        <p:nvPicPr>
          <p:cNvPr id="2" name="Content Placeholder 4" descr="The illustration shows an avian digestive system. Food is swallowed through the esophagus into the crop, which is shaped like an upside-down heart. From the bottom of the crop food enters a tubular proventriculus, which empties into a spherical gizzard. From the gizzard, food enters the small intestine then the large intestine. Waste exits the body through the cloaca. The liver and pancreas are located between the crop and gizzard. Rather than a single cecum, birds have two caeca at the junction of the small and large intestine.">
            <a:extLst>
              <a:ext uri="{FF2B5EF4-FFF2-40B4-BE49-F238E27FC236}">
                <a16:creationId xmlns:a16="http://schemas.microsoft.com/office/drawing/2014/main" id="{E0EDA387-79AB-5B57-D153-405DDCC65B2B}"/>
              </a:ext>
            </a:extLst>
          </p:cNvPr>
          <p:cNvPicPr>
            <a:picLocks noChangeAspect="1"/>
          </p:cNvPicPr>
          <p:nvPr/>
        </p:nvPicPr>
        <p:blipFill>
          <a:blip r:embed="rId3"/>
          <a:srcRect l="30556" t="3667" r="30556" b="3000"/>
          <a:stretch/>
        </p:blipFill>
        <p:spPr>
          <a:xfrm>
            <a:off x="2837194" y="1075749"/>
            <a:ext cx="3622012" cy="4829350"/>
          </a:xfrm>
          <a:prstGeom prst="rect">
            <a:avLst/>
          </a:prstGeom>
        </p:spPr>
      </p:pic>
    </p:spTree>
    <p:extLst>
      <p:ext uri="{BB962C8B-B14F-4D97-AF65-F5344CB8AC3E}">
        <p14:creationId xmlns:p14="http://schemas.microsoft.com/office/powerpoint/2010/main" val="14127577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A7359-4BD4-CE78-F735-5A6AC5438AFE}"/>
              </a:ext>
            </a:extLst>
          </p:cNvPr>
          <p:cNvSpPr>
            <a:spLocks noGrp="1"/>
          </p:cNvSpPr>
          <p:nvPr>
            <p:ph type="title"/>
          </p:nvPr>
        </p:nvSpPr>
        <p:spPr/>
        <p:txBody>
          <a:bodyPr/>
          <a:lstStyle/>
          <a:p>
            <a:r>
              <a:rPr lang="en-US" dirty="0"/>
              <a:t>Evolution Connection</a:t>
            </a:r>
          </a:p>
        </p:txBody>
      </p:sp>
      <p:sp>
        <p:nvSpPr>
          <p:cNvPr id="3" name="Content Placeholder 2">
            <a:extLst>
              <a:ext uri="{FF2B5EF4-FFF2-40B4-BE49-F238E27FC236}">
                <a16:creationId xmlns:a16="http://schemas.microsoft.com/office/drawing/2014/main" id="{907409A5-C663-978D-5852-6BA7237398A2}"/>
              </a:ext>
            </a:extLst>
          </p:cNvPr>
          <p:cNvSpPr>
            <a:spLocks noGrp="1"/>
          </p:cNvSpPr>
          <p:nvPr>
            <p:ph idx="1"/>
          </p:nvPr>
        </p:nvSpPr>
        <p:spPr>
          <a:xfrm>
            <a:off x="457200" y="990600"/>
            <a:ext cx="8229600" cy="5151120"/>
          </a:xfrm>
        </p:spPr>
        <p:txBody>
          <a:bodyPr>
            <a:normAutofit fontScale="92500" lnSpcReduction="20000"/>
          </a:bodyPr>
          <a:lstStyle/>
          <a:p>
            <a:pPr marL="0" indent="0">
              <a:buNone/>
            </a:pPr>
            <a:r>
              <a:rPr lang="en-US" dirty="0"/>
              <a:t>Avian Adaptations</a:t>
            </a:r>
          </a:p>
          <a:p>
            <a:r>
              <a:rPr lang="en-US" dirty="0"/>
              <a:t>Recent fossil evidence shows that the divergence of birds from other land animals is characterized by birds’ simplifying and streamlining their digestive system.</a:t>
            </a:r>
          </a:p>
          <a:p>
            <a:pPr lvl="1"/>
            <a:r>
              <a:rPr lang="en-US" dirty="0"/>
              <a:t>Unlike many other land animals, birds lack teeth and lips, but have pointy beaks instead.</a:t>
            </a:r>
          </a:p>
          <a:p>
            <a:pPr lvl="1"/>
            <a:r>
              <a:rPr lang="en-US" dirty="0"/>
              <a:t>The horny beak, lack of jaws, and smaller tongue of birds can be traced back to their dinosaur ancestors.</a:t>
            </a:r>
          </a:p>
          <a:p>
            <a:pPr lvl="2"/>
            <a:r>
              <a:rPr lang="en-US" sz="2800" dirty="0"/>
              <a:t>The emergence of these traits corresponds to the inclusion of seeds in their diets.</a:t>
            </a:r>
          </a:p>
          <a:p>
            <a:pPr lvl="2"/>
            <a:r>
              <a:rPr lang="en-US" sz="2800" dirty="0"/>
              <a:t>Seed-eating birds have beaks shaped for grabbing seeds.</a:t>
            </a:r>
          </a:p>
          <a:p>
            <a:pPr lvl="1"/>
            <a:r>
              <a:rPr lang="en-US" dirty="0"/>
              <a:t>Bird metabolic rates are high to keep birds lightweight for flight, but they need to eat often.</a:t>
            </a:r>
          </a:p>
        </p:txBody>
      </p:sp>
    </p:spTree>
    <p:extLst>
      <p:ext uri="{BB962C8B-B14F-4D97-AF65-F5344CB8AC3E}">
        <p14:creationId xmlns:p14="http://schemas.microsoft.com/office/powerpoint/2010/main" val="41176761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F7E29-DA9C-AFD7-1251-07BE5A6D145A}"/>
              </a:ext>
            </a:extLst>
          </p:cNvPr>
          <p:cNvSpPr>
            <a:spLocks noGrp="1"/>
          </p:cNvSpPr>
          <p:nvPr>
            <p:ph type="title"/>
          </p:nvPr>
        </p:nvSpPr>
        <p:spPr/>
        <p:txBody>
          <a:bodyPr/>
          <a:lstStyle/>
          <a:p>
            <a:r>
              <a:rPr lang="en-US" dirty="0"/>
              <a:t>Vertebrate Digestive Systems: Ruminant Digestive Systems</a:t>
            </a:r>
            <a:r>
              <a:rPr lang="en-US" sz="1400" baseline="-25000" dirty="0"/>
              <a:t>1</a:t>
            </a:r>
            <a:endParaRPr lang="en-US" dirty="0"/>
          </a:p>
        </p:txBody>
      </p:sp>
      <p:sp>
        <p:nvSpPr>
          <p:cNvPr id="3" name="Content Placeholder 2">
            <a:extLst>
              <a:ext uri="{FF2B5EF4-FFF2-40B4-BE49-F238E27FC236}">
                <a16:creationId xmlns:a16="http://schemas.microsoft.com/office/drawing/2014/main" id="{1625134F-99E4-9E39-C376-D1717C3EC077}"/>
              </a:ext>
            </a:extLst>
          </p:cNvPr>
          <p:cNvSpPr>
            <a:spLocks noGrp="1"/>
          </p:cNvSpPr>
          <p:nvPr>
            <p:ph idx="1"/>
          </p:nvPr>
        </p:nvSpPr>
        <p:spPr>
          <a:xfrm>
            <a:off x="457200" y="1097280"/>
            <a:ext cx="8229600" cy="4754880"/>
          </a:xfrm>
        </p:spPr>
        <p:txBody>
          <a:bodyPr/>
          <a:lstStyle/>
          <a:p>
            <a:pPr marL="0" indent="0">
              <a:buNone/>
            </a:pPr>
            <a:r>
              <a:rPr lang="en-US" b="1" dirty="0"/>
              <a:t>Ruminants</a:t>
            </a:r>
            <a:r>
              <a:rPr lang="en-US" dirty="0"/>
              <a:t> are mainly herbivores whose entire diet consists of eating lots of </a:t>
            </a:r>
            <a:r>
              <a:rPr lang="en-US" b="1" dirty="0"/>
              <a:t>roughage</a:t>
            </a:r>
            <a:r>
              <a:rPr lang="en-US" dirty="0"/>
              <a:t> (fiber).</a:t>
            </a:r>
          </a:p>
          <a:p>
            <a:r>
              <a:rPr lang="en-US" dirty="0"/>
              <a:t>Examples include cows, sheep, and goats.</a:t>
            </a:r>
          </a:p>
          <a:p>
            <a:r>
              <a:rPr lang="en-US" dirty="0"/>
              <a:t>They have digestive systems that allow them to digest lots of cellulose.</a:t>
            </a:r>
          </a:p>
          <a:p>
            <a:r>
              <a:rPr lang="en-US" dirty="0"/>
              <a:t>They lack upper incisor teeth, but use their lower teeth, tongue, and lips to tear and chew their food.</a:t>
            </a:r>
          </a:p>
          <a:p>
            <a:r>
              <a:rPr lang="en-US" dirty="0"/>
              <a:t>Food moves from the mouth to the esophagus to the stomach.</a:t>
            </a:r>
          </a:p>
        </p:txBody>
      </p:sp>
    </p:spTree>
    <p:extLst>
      <p:ext uri="{BB962C8B-B14F-4D97-AF65-F5344CB8AC3E}">
        <p14:creationId xmlns:p14="http://schemas.microsoft.com/office/powerpoint/2010/main" val="40218638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F7E29-DA9C-AFD7-1251-07BE5A6D145A}"/>
              </a:ext>
            </a:extLst>
          </p:cNvPr>
          <p:cNvSpPr>
            <a:spLocks noGrp="1"/>
          </p:cNvSpPr>
          <p:nvPr>
            <p:ph type="title"/>
          </p:nvPr>
        </p:nvSpPr>
        <p:spPr/>
        <p:txBody>
          <a:bodyPr/>
          <a:lstStyle/>
          <a:p>
            <a:r>
              <a:rPr lang="en-US" dirty="0"/>
              <a:t>Vertebrate Digestive Systems: Ruminant Digestive Systems</a:t>
            </a:r>
            <a:r>
              <a:rPr lang="en-US" sz="1400" baseline="-25000" dirty="0"/>
              <a:t>2</a:t>
            </a:r>
            <a:endParaRPr lang="en-US" dirty="0"/>
          </a:p>
        </p:txBody>
      </p:sp>
      <p:sp>
        <p:nvSpPr>
          <p:cNvPr id="3" name="Content Placeholder 2">
            <a:extLst>
              <a:ext uri="{FF2B5EF4-FFF2-40B4-BE49-F238E27FC236}">
                <a16:creationId xmlns:a16="http://schemas.microsoft.com/office/drawing/2014/main" id="{1625134F-99E4-9E39-C376-D1717C3EC077}"/>
              </a:ext>
            </a:extLst>
          </p:cNvPr>
          <p:cNvSpPr>
            <a:spLocks noGrp="1"/>
          </p:cNvSpPr>
          <p:nvPr>
            <p:ph idx="1"/>
          </p:nvPr>
        </p:nvSpPr>
        <p:spPr>
          <a:xfrm>
            <a:off x="457200" y="990600"/>
            <a:ext cx="8229600" cy="5151120"/>
          </a:xfrm>
        </p:spPr>
        <p:txBody>
          <a:bodyPr>
            <a:normAutofit fontScale="85000" lnSpcReduction="10000"/>
          </a:bodyPr>
          <a:lstStyle/>
          <a:p>
            <a:r>
              <a:rPr lang="en-US" dirty="0"/>
              <a:t>A ruminant’s stomach has 4 chambers</a:t>
            </a:r>
          </a:p>
          <a:p>
            <a:pPr lvl="1"/>
            <a:r>
              <a:rPr lang="en-US" dirty="0"/>
              <a:t>The </a:t>
            </a:r>
            <a:r>
              <a:rPr lang="en-US" i="1" dirty="0"/>
              <a:t>rumen</a:t>
            </a:r>
          </a:p>
          <a:p>
            <a:pPr lvl="1"/>
            <a:r>
              <a:rPr lang="en-US" dirty="0"/>
              <a:t>The </a:t>
            </a:r>
            <a:r>
              <a:rPr lang="en-US" i="1" dirty="0"/>
              <a:t>reticulum</a:t>
            </a:r>
          </a:p>
          <a:p>
            <a:pPr lvl="1"/>
            <a:r>
              <a:rPr lang="en-US" dirty="0"/>
              <a:t>The </a:t>
            </a:r>
            <a:r>
              <a:rPr lang="en-US" i="1" dirty="0"/>
              <a:t>omasum</a:t>
            </a:r>
          </a:p>
          <a:p>
            <a:pPr lvl="1"/>
            <a:r>
              <a:rPr lang="en-US" dirty="0"/>
              <a:t>The </a:t>
            </a:r>
            <a:r>
              <a:rPr lang="en-US" i="1" dirty="0"/>
              <a:t>abomasum</a:t>
            </a:r>
            <a:r>
              <a:rPr lang="en-US" dirty="0"/>
              <a:t> (the “true stomach”, like the monogastric stomach chamber that secretes gastric juices)</a:t>
            </a:r>
          </a:p>
          <a:p>
            <a:r>
              <a:rPr lang="en-US" dirty="0"/>
              <a:t>Each chamber contains may microbes to break down cellulose and ferment ingested food.</a:t>
            </a:r>
          </a:p>
          <a:p>
            <a:r>
              <a:rPr lang="en-US" dirty="0"/>
              <a:t>The multiple chambers provides more space for microbes to digest plant materials.</a:t>
            </a:r>
          </a:p>
          <a:p>
            <a:r>
              <a:rPr lang="en-US" dirty="0"/>
              <a:t>The gas produced by fermentation must be eliminated.</a:t>
            </a:r>
          </a:p>
          <a:p>
            <a:r>
              <a:rPr lang="en-US" dirty="0"/>
              <a:t>The small intestine is important in nutrient absorption.</a:t>
            </a:r>
          </a:p>
          <a:p>
            <a:r>
              <a:rPr lang="en-US" dirty="0"/>
              <a:t>The large intestine aids in waste elimination.</a:t>
            </a:r>
          </a:p>
        </p:txBody>
      </p:sp>
    </p:spTree>
    <p:extLst>
      <p:ext uri="{BB962C8B-B14F-4D97-AF65-F5344CB8AC3E}">
        <p14:creationId xmlns:p14="http://schemas.microsoft.com/office/powerpoint/2010/main" val="24362934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34.1 Figure 8</a:t>
            </a:r>
            <a:endParaRPr lang="en-US" sz="3200" dirty="0">
              <a:solidFill>
                <a:schemeClr val="accent1"/>
              </a:solidFill>
            </a:endParaRPr>
          </a:p>
        </p:txBody>
      </p:sp>
      <p:pic>
        <p:nvPicPr>
          <p:cNvPr id="2" name="Content Placeholder 4" descr="It starts food entering the esophagus, which then goes into the stomach to a chamber called the reticulum and then another chamber called the omasum. From the omasum, the food goes into another chamber called the abomasum and then exits the stomach into the intestines. The other path that is shown is food entering the stomach through the esophagus, which then goes into a chamber of the stomach called the rumen, where it breaks down and then exits back up through the esophagus.">
            <a:extLst>
              <a:ext uri="{FF2B5EF4-FFF2-40B4-BE49-F238E27FC236}">
                <a16:creationId xmlns:a16="http://schemas.microsoft.com/office/drawing/2014/main" id="{3DF29AB3-40C5-27F1-3B7B-17FFA193A5CC}"/>
              </a:ext>
            </a:extLst>
          </p:cNvPr>
          <p:cNvPicPr>
            <a:picLocks noChangeAspect="1"/>
          </p:cNvPicPr>
          <p:nvPr/>
        </p:nvPicPr>
        <p:blipFill>
          <a:blip r:embed="rId3"/>
          <a:srcRect l="15741" t="3666" r="15741"/>
          <a:stretch/>
        </p:blipFill>
        <p:spPr>
          <a:xfrm>
            <a:off x="1466850" y="1097280"/>
            <a:ext cx="6210300" cy="4850748"/>
          </a:xfrm>
          <a:prstGeom prst="rect">
            <a:avLst/>
          </a:prstGeom>
        </p:spPr>
      </p:pic>
    </p:spTree>
    <p:extLst>
      <p:ext uri="{BB962C8B-B14F-4D97-AF65-F5344CB8AC3E}">
        <p14:creationId xmlns:p14="http://schemas.microsoft.com/office/powerpoint/2010/main" val="5975216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F7E29-DA9C-AFD7-1251-07BE5A6D145A}"/>
              </a:ext>
            </a:extLst>
          </p:cNvPr>
          <p:cNvSpPr>
            <a:spLocks noGrp="1"/>
          </p:cNvSpPr>
          <p:nvPr>
            <p:ph type="title"/>
          </p:nvPr>
        </p:nvSpPr>
        <p:spPr/>
        <p:txBody>
          <a:bodyPr/>
          <a:lstStyle/>
          <a:p>
            <a:r>
              <a:rPr lang="en-US" dirty="0"/>
              <a:t>Vertebrate Digestive Systems: Pseudo-Ruminant Digestive Systems</a:t>
            </a:r>
          </a:p>
        </p:txBody>
      </p:sp>
      <p:sp>
        <p:nvSpPr>
          <p:cNvPr id="3" name="Content Placeholder 2">
            <a:extLst>
              <a:ext uri="{FF2B5EF4-FFF2-40B4-BE49-F238E27FC236}">
                <a16:creationId xmlns:a16="http://schemas.microsoft.com/office/drawing/2014/main" id="{1625134F-99E4-9E39-C376-D1717C3EC077}"/>
              </a:ext>
            </a:extLst>
          </p:cNvPr>
          <p:cNvSpPr>
            <a:spLocks noGrp="1"/>
          </p:cNvSpPr>
          <p:nvPr>
            <p:ph idx="1"/>
          </p:nvPr>
        </p:nvSpPr>
        <p:spPr>
          <a:xfrm>
            <a:off x="457200" y="1021080"/>
            <a:ext cx="8229600" cy="5151120"/>
          </a:xfrm>
        </p:spPr>
        <p:txBody>
          <a:bodyPr>
            <a:normAutofit lnSpcReduction="10000"/>
          </a:bodyPr>
          <a:lstStyle/>
          <a:p>
            <a:pPr marL="0" indent="0">
              <a:buNone/>
            </a:pPr>
            <a:r>
              <a:rPr lang="en-US" dirty="0"/>
              <a:t>A pseudo-ruminant:</a:t>
            </a:r>
          </a:p>
          <a:p>
            <a:r>
              <a:rPr lang="en-US" dirty="0"/>
              <a:t>Eats a lot of plant material and roughage</a:t>
            </a:r>
          </a:p>
          <a:p>
            <a:r>
              <a:rPr lang="en-US" dirty="0"/>
              <a:t>Lacks its own digestive enzymes to break down cellulose from plants</a:t>
            </a:r>
          </a:p>
          <a:p>
            <a:r>
              <a:rPr lang="en-US" dirty="0"/>
              <a:t>Has a 3-chambered stomach including an omasum, an abomasum, and a reticulum, but lacking a rumen</a:t>
            </a:r>
          </a:p>
          <a:p>
            <a:r>
              <a:rPr lang="en-US" dirty="0"/>
              <a:t>Instead has a large cecum, a pouch organ at the beginning of the large intestine that houses microbes that ferment and digest roughage</a:t>
            </a:r>
          </a:p>
          <a:p>
            <a:pPr marL="0" indent="0">
              <a:buNone/>
            </a:pPr>
            <a:r>
              <a:rPr lang="en-US" dirty="0"/>
              <a:t>Examples of pseudo-ruminants include camels and alpacas.</a:t>
            </a:r>
          </a:p>
        </p:txBody>
      </p:sp>
    </p:spTree>
    <p:extLst>
      <p:ext uri="{BB962C8B-B14F-4D97-AF65-F5344CB8AC3E}">
        <p14:creationId xmlns:p14="http://schemas.microsoft.com/office/powerpoint/2010/main" val="42682850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04AD5-C024-5F04-9595-C591DF7EDBE6}"/>
              </a:ext>
            </a:extLst>
          </p:cNvPr>
          <p:cNvSpPr>
            <a:spLocks noGrp="1"/>
          </p:cNvSpPr>
          <p:nvPr>
            <p:ph type="title"/>
          </p:nvPr>
        </p:nvSpPr>
        <p:spPr/>
        <p:txBody>
          <a:bodyPr/>
          <a:lstStyle/>
          <a:p>
            <a:r>
              <a:rPr lang="en-US" dirty="0"/>
              <a:t>Human Digestive System</a:t>
            </a:r>
          </a:p>
        </p:txBody>
      </p:sp>
      <p:sp>
        <p:nvSpPr>
          <p:cNvPr id="3" name="Content Placeholder 2">
            <a:extLst>
              <a:ext uri="{FF2B5EF4-FFF2-40B4-BE49-F238E27FC236}">
                <a16:creationId xmlns:a16="http://schemas.microsoft.com/office/drawing/2014/main" id="{9668972C-BBD2-1278-E162-0827D7C9A551}"/>
              </a:ext>
            </a:extLst>
          </p:cNvPr>
          <p:cNvSpPr>
            <a:spLocks noGrp="1"/>
          </p:cNvSpPr>
          <p:nvPr>
            <p:ph idx="1"/>
          </p:nvPr>
        </p:nvSpPr>
        <p:spPr>
          <a:xfrm>
            <a:off x="457200" y="1097280"/>
            <a:ext cx="8229600" cy="4998720"/>
          </a:xfrm>
        </p:spPr>
        <p:txBody>
          <a:bodyPr>
            <a:normAutofit fontScale="92500" lnSpcReduction="20000"/>
          </a:bodyPr>
          <a:lstStyle/>
          <a:p>
            <a:pPr marL="0" indent="0">
              <a:buNone/>
            </a:pPr>
            <a:r>
              <a:rPr lang="en-US" dirty="0"/>
              <a:t>The human digestive system includes the:</a:t>
            </a:r>
          </a:p>
          <a:p>
            <a:r>
              <a:rPr lang="en-US" dirty="0"/>
              <a:t>Mouth (oral cavity)</a:t>
            </a:r>
          </a:p>
          <a:p>
            <a:r>
              <a:rPr lang="en-US" dirty="0"/>
              <a:t>Salivary glands (accessory organs)</a:t>
            </a:r>
          </a:p>
          <a:p>
            <a:r>
              <a:rPr lang="en-US" dirty="0"/>
              <a:t>Esophagus</a:t>
            </a:r>
          </a:p>
          <a:p>
            <a:r>
              <a:rPr lang="en-US" dirty="0"/>
              <a:t>Stomach</a:t>
            </a:r>
          </a:p>
          <a:p>
            <a:r>
              <a:rPr lang="en-US" dirty="0"/>
              <a:t>Small intestine</a:t>
            </a:r>
          </a:p>
          <a:p>
            <a:r>
              <a:rPr lang="en-US" dirty="0"/>
              <a:t>Colon (large intestine)</a:t>
            </a:r>
          </a:p>
          <a:p>
            <a:r>
              <a:rPr lang="en-US" dirty="0"/>
              <a:t>Rectum</a:t>
            </a:r>
          </a:p>
          <a:p>
            <a:r>
              <a:rPr lang="en-US" dirty="0"/>
              <a:t>Anus</a:t>
            </a:r>
          </a:p>
          <a:p>
            <a:r>
              <a:rPr lang="en-US" dirty="0"/>
              <a:t>Pancreas (an accessory organ)</a:t>
            </a:r>
          </a:p>
          <a:p>
            <a:r>
              <a:rPr lang="en-US" dirty="0"/>
              <a:t>Liver (an accessory organ)</a:t>
            </a:r>
          </a:p>
          <a:p>
            <a:r>
              <a:rPr lang="en-US" dirty="0"/>
              <a:t>Gallbladder (an accessory organ)</a:t>
            </a:r>
          </a:p>
        </p:txBody>
      </p:sp>
    </p:spTree>
    <p:extLst>
      <p:ext uri="{BB962C8B-B14F-4D97-AF65-F5344CB8AC3E}">
        <p14:creationId xmlns:p14="http://schemas.microsoft.com/office/powerpoint/2010/main" val="3075892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Digestion Overview</a:t>
            </a:r>
          </a:p>
        </p:txBody>
      </p:sp>
      <p:sp>
        <p:nvSpPr>
          <p:cNvPr id="11267" name="Rectangle 3"/>
          <p:cNvSpPr>
            <a:spLocks noGrp="1"/>
          </p:cNvSpPr>
          <p:nvPr>
            <p:ph idx="1"/>
          </p:nvPr>
        </p:nvSpPr>
        <p:spPr>
          <a:xfrm>
            <a:off x="457200" y="1097280"/>
            <a:ext cx="8229600" cy="4998720"/>
          </a:xfrm>
          <a:prstGeom prst="rect">
            <a:avLst/>
          </a:prstGeom>
        </p:spPr>
        <p:txBody>
          <a:bodyPr>
            <a:normAutofit fontScale="77500" lnSpcReduction="20000"/>
          </a:bodyPr>
          <a:lstStyle/>
          <a:p>
            <a:pPr>
              <a:tabLst>
                <a:tab pos="461963" algn="l"/>
              </a:tabLst>
            </a:pPr>
            <a:r>
              <a:rPr lang="en-US" dirty="0">
                <a:solidFill>
                  <a:schemeClr val="tx1"/>
                </a:solidFill>
              </a:rPr>
              <a:t>All living organisms require nutrients.</a:t>
            </a:r>
          </a:p>
          <a:p>
            <a:pPr lvl="1">
              <a:tabLst>
                <a:tab pos="461963" algn="l"/>
              </a:tabLst>
            </a:pPr>
            <a:r>
              <a:rPr lang="en-US" dirty="0">
                <a:solidFill>
                  <a:schemeClr val="tx1"/>
                </a:solidFill>
              </a:rPr>
              <a:t>Plants can make their own by photosynthesis.</a:t>
            </a:r>
            <a:endParaRPr lang="en-US" i="0" dirty="0">
              <a:solidFill>
                <a:schemeClr val="tx1"/>
              </a:solidFill>
            </a:endParaRPr>
          </a:p>
          <a:p>
            <a:pPr lvl="1">
              <a:tabLst>
                <a:tab pos="461963" algn="l"/>
              </a:tabLst>
            </a:pPr>
            <a:r>
              <a:rPr lang="en-US" dirty="0">
                <a:solidFill>
                  <a:schemeClr val="tx1"/>
                </a:solidFill>
              </a:rPr>
              <a:t>Animals must consume other organisms to obtain theirs.</a:t>
            </a:r>
          </a:p>
          <a:p>
            <a:pPr>
              <a:tabLst>
                <a:tab pos="461963" algn="l"/>
              </a:tabLst>
            </a:pPr>
            <a:r>
              <a:rPr lang="en-US" i="0" dirty="0">
                <a:solidFill>
                  <a:schemeClr val="tx1"/>
                </a:solidFill>
              </a:rPr>
              <a:t>The biological molecules needed for animal function are:</a:t>
            </a:r>
          </a:p>
          <a:p>
            <a:pPr lvl="1">
              <a:tabLst>
                <a:tab pos="461963" algn="l"/>
              </a:tabLst>
            </a:pPr>
            <a:r>
              <a:rPr lang="en-US" dirty="0">
                <a:solidFill>
                  <a:schemeClr val="tx1"/>
                </a:solidFill>
              </a:rPr>
              <a:t>Proteins</a:t>
            </a:r>
          </a:p>
          <a:p>
            <a:pPr lvl="1">
              <a:tabLst>
                <a:tab pos="461963" algn="l"/>
              </a:tabLst>
            </a:pPr>
            <a:r>
              <a:rPr lang="en-US" dirty="0">
                <a:solidFill>
                  <a:schemeClr val="tx1"/>
                </a:solidFill>
              </a:rPr>
              <a:t>Fats</a:t>
            </a:r>
          </a:p>
          <a:p>
            <a:pPr lvl="1">
              <a:tabLst>
                <a:tab pos="461963" algn="l"/>
              </a:tabLst>
            </a:pPr>
            <a:r>
              <a:rPr lang="en-US" dirty="0">
                <a:solidFill>
                  <a:schemeClr val="tx1"/>
                </a:solidFill>
              </a:rPr>
              <a:t>Complex carbohydrates</a:t>
            </a:r>
          </a:p>
          <a:p>
            <a:pPr>
              <a:tabLst>
                <a:tab pos="461963" algn="l"/>
              </a:tabLst>
            </a:pPr>
            <a:r>
              <a:rPr lang="en-US" dirty="0">
                <a:solidFill>
                  <a:schemeClr val="tx1"/>
                </a:solidFill>
              </a:rPr>
              <a:t>Animals convert macromolecules to simpler molecules to maintain cellular function, including building new molecules, cells, and tissues.</a:t>
            </a:r>
          </a:p>
          <a:p>
            <a:pPr>
              <a:tabLst>
                <a:tab pos="461963" algn="l"/>
              </a:tabLst>
            </a:pPr>
            <a:r>
              <a:rPr lang="en-US" dirty="0">
                <a:solidFill>
                  <a:schemeClr val="tx1"/>
                </a:solidFill>
              </a:rPr>
              <a:t>The conversion of food to nutrients involves:</a:t>
            </a:r>
          </a:p>
          <a:p>
            <a:pPr lvl="1">
              <a:tabLst>
                <a:tab pos="461963" algn="l"/>
              </a:tabLst>
            </a:pPr>
            <a:r>
              <a:rPr lang="en-US" dirty="0">
                <a:solidFill>
                  <a:schemeClr val="tx1"/>
                </a:solidFill>
              </a:rPr>
              <a:t>Digestion: the breakdown of food particles to smaller components</a:t>
            </a:r>
          </a:p>
          <a:p>
            <a:pPr lvl="1">
              <a:tabLst>
                <a:tab pos="461963" algn="l"/>
              </a:tabLst>
            </a:pPr>
            <a:r>
              <a:rPr lang="en-US" i="0" dirty="0">
                <a:solidFill>
                  <a:schemeClr val="tx1"/>
                </a:solidFill>
              </a:rPr>
              <a:t>Absorption: the take-up of nutrients into the bloodstream		</a:t>
            </a:r>
            <a:endParaRPr lang="en-US"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6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26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267">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26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BF3A1-2443-8DC1-C3AD-5855011D5F75}"/>
              </a:ext>
            </a:extLst>
          </p:cNvPr>
          <p:cNvSpPr>
            <a:spLocks noGrp="1"/>
          </p:cNvSpPr>
          <p:nvPr>
            <p:ph type="title"/>
          </p:nvPr>
        </p:nvSpPr>
        <p:spPr/>
        <p:txBody>
          <a:bodyPr/>
          <a:lstStyle/>
          <a:p>
            <a:r>
              <a:rPr lang="en-US" dirty="0"/>
              <a:t>34.1 Figure 9</a:t>
            </a:r>
          </a:p>
        </p:txBody>
      </p:sp>
      <p:sp>
        <p:nvSpPr>
          <p:cNvPr id="5" name="TextBox 4">
            <a:extLst>
              <a:ext uri="{FF2B5EF4-FFF2-40B4-BE49-F238E27FC236}">
                <a16:creationId xmlns:a16="http://schemas.microsoft.com/office/drawing/2014/main" id="{E9170E36-88AA-F9A4-83AD-0BF6FE2B2B19}"/>
              </a:ext>
            </a:extLst>
          </p:cNvPr>
          <p:cNvSpPr txBox="1"/>
          <p:nvPr/>
        </p:nvSpPr>
        <p:spPr>
          <a:xfrm>
            <a:off x="2286000" y="5821326"/>
            <a:ext cx="4572000" cy="246221"/>
          </a:xfrm>
          <a:prstGeom prst="rect">
            <a:avLst/>
          </a:prstGeom>
          <a:noFill/>
        </p:spPr>
        <p:txBody>
          <a:bodyPr wrap="square">
            <a:spAutoFit/>
          </a:bodyPr>
          <a:lstStyle/>
          <a:p>
            <a:pPr algn="ctr"/>
            <a:r>
              <a:rPr lang="en-US" sz="1000" dirty="0"/>
              <a:t>Clker-Free-Vector-Images on Pixabay. "Digestive system diagram."</a:t>
            </a:r>
          </a:p>
        </p:txBody>
      </p:sp>
      <p:pic>
        <p:nvPicPr>
          <p:cNvPr id="3" name="Content Placeholder 4" descr="Illustration shows the human digestive system, which begins with the oral cavity, consisting of the uvula and tongue. Salivary glands in the oral cavity include parotid, submandibular, and sublingual glands. Food travels down the esophagus and into the stomach, a sac that lies above the large intestine and the pancreas. The stomach empties into the small intestine, which is a long, highly folded tube. The beginning of the small intestine is called the duodenum, the long middle part is called the jejunum, and the end is called the ileum. The ileum empties into the large intestine on the right side of the body. Beneath the junction of the small and large intestine is a small pouch called the cecum. The appendix is at the bottom end of the cecum. The large intestine travels up the left side of the body, across the top of the small intestine, then down the right side of the body. These parts of the large intestine are called the ascending colon, the transverse colon and the descending colon, respectively. The large intestine empties into the rectum, which is connected to the anus. The pancreas is sandwiched between the stomach and large intestine. The liver is a triangular organ that sits above and slightly to the right of the stomach. The gallbladder is a small bulb between the liver and stomach.">
            <a:extLst>
              <a:ext uri="{FF2B5EF4-FFF2-40B4-BE49-F238E27FC236}">
                <a16:creationId xmlns:a16="http://schemas.microsoft.com/office/drawing/2014/main" id="{1DCD8629-D918-4155-BFBD-A853C739BE35}"/>
              </a:ext>
            </a:extLst>
          </p:cNvPr>
          <p:cNvPicPr>
            <a:picLocks noChangeAspect="1"/>
          </p:cNvPicPr>
          <p:nvPr/>
        </p:nvPicPr>
        <p:blipFill>
          <a:blip r:embed="rId3"/>
          <a:srcRect l="30555" t="3667" r="29630" b="3000"/>
          <a:stretch/>
        </p:blipFill>
        <p:spPr>
          <a:xfrm>
            <a:off x="2743200" y="1047307"/>
            <a:ext cx="3657600" cy="4763386"/>
          </a:xfrm>
          <a:prstGeom prst="rect">
            <a:avLst/>
          </a:prstGeom>
        </p:spPr>
      </p:pic>
    </p:spTree>
    <p:extLst>
      <p:ext uri="{BB962C8B-B14F-4D97-AF65-F5344CB8AC3E}">
        <p14:creationId xmlns:p14="http://schemas.microsoft.com/office/powerpoint/2010/main" val="19820808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a:xfrm>
            <a:off x="457200" y="1120140"/>
            <a:ext cx="8229600" cy="2148840"/>
          </a:xfrm>
        </p:spPr>
        <p:txBody>
          <a:bodyPr/>
          <a:lstStyle/>
          <a:p>
            <a:r>
              <a:rPr lang="en-US" dirty="0"/>
              <a:t>As a group, create a list of at least ten vertebrates.</a:t>
            </a:r>
          </a:p>
          <a:p>
            <a:pPr marL="457200" indent="-457200">
              <a:buFont typeface="Arial" panose="020B0604020202020204" pitchFamily="34" charset="0"/>
              <a:buChar char="•"/>
            </a:pPr>
            <a:r>
              <a:rPr lang="en-US" dirty="0"/>
              <a:t>What type of digestive system do each of them have? </a:t>
            </a:r>
          </a:p>
          <a:p>
            <a:pPr marL="457200" indent="-457200">
              <a:buFont typeface="Arial" panose="020B0604020202020204" pitchFamily="34" charset="0"/>
              <a:buChar char="•"/>
            </a:pPr>
            <a:r>
              <a:rPr lang="en-US" dirty="0"/>
              <a:t>Discuss as a group why you think so.</a:t>
            </a:r>
          </a:p>
        </p:txBody>
      </p:sp>
    </p:spTree>
    <p:extLst>
      <p:ext uri="{BB962C8B-B14F-4D97-AF65-F5344CB8AC3E}">
        <p14:creationId xmlns:p14="http://schemas.microsoft.com/office/powerpoint/2010/main" val="20696396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9BEEA-A2E5-E4F1-656F-00B170C10384}"/>
              </a:ext>
            </a:extLst>
          </p:cNvPr>
          <p:cNvSpPr>
            <a:spLocks noGrp="1"/>
          </p:cNvSpPr>
          <p:nvPr>
            <p:ph type="title"/>
          </p:nvPr>
        </p:nvSpPr>
        <p:spPr/>
        <p:txBody>
          <a:bodyPr/>
          <a:lstStyle/>
          <a:p>
            <a:r>
              <a:rPr lang="en-US" dirty="0"/>
              <a:t>Human Digestive System: Oral Cavity</a:t>
            </a:r>
            <a:r>
              <a:rPr lang="en-US" sz="1400" baseline="-25000" dirty="0"/>
              <a:t>1</a:t>
            </a:r>
            <a:endParaRPr lang="en-US" dirty="0"/>
          </a:p>
        </p:txBody>
      </p:sp>
      <p:sp>
        <p:nvSpPr>
          <p:cNvPr id="3" name="Content Placeholder 2">
            <a:extLst>
              <a:ext uri="{FF2B5EF4-FFF2-40B4-BE49-F238E27FC236}">
                <a16:creationId xmlns:a16="http://schemas.microsoft.com/office/drawing/2014/main" id="{94383B8F-B006-C268-8336-5B9DEA48F21D}"/>
              </a:ext>
            </a:extLst>
          </p:cNvPr>
          <p:cNvSpPr>
            <a:spLocks noGrp="1"/>
          </p:cNvSpPr>
          <p:nvPr>
            <p:ph idx="1"/>
          </p:nvPr>
        </p:nvSpPr>
        <p:spPr>
          <a:xfrm>
            <a:off x="457200" y="1097280"/>
            <a:ext cx="8229600" cy="4754880"/>
          </a:xfrm>
        </p:spPr>
        <p:txBody>
          <a:bodyPr>
            <a:normAutofit lnSpcReduction="10000"/>
          </a:bodyPr>
          <a:lstStyle/>
          <a:p>
            <a:pPr marL="0" indent="0">
              <a:buNone/>
            </a:pPr>
            <a:r>
              <a:rPr lang="en-US" dirty="0"/>
              <a:t>The mouth (oral cavity) is where food enters.</a:t>
            </a:r>
          </a:p>
          <a:p>
            <a:r>
              <a:rPr lang="en-US" dirty="0"/>
              <a:t>Food is broken into smaller particles by mastication and mixed with saliva, a watery substance.</a:t>
            </a:r>
          </a:p>
          <a:p>
            <a:r>
              <a:rPr lang="en-US" dirty="0"/>
              <a:t>Chemical digestion begins here.</a:t>
            </a:r>
          </a:p>
          <a:p>
            <a:pPr lvl="1"/>
            <a:r>
              <a:rPr lang="en-US" dirty="0"/>
              <a:t>Saliva is made by three major glands:</a:t>
            </a:r>
          </a:p>
          <a:p>
            <a:pPr lvl="2"/>
            <a:r>
              <a:rPr lang="en-US" sz="2800" dirty="0"/>
              <a:t>The parotid gland (in front of the ears on either side of the face)</a:t>
            </a:r>
          </a:p>
          <a:p>
            <a:pPr lvl="2"/>
            <a:r>
              <a:rPr lang="en-US" sz="2800" dirty="0"/>
              <a:t>The submandibular glands (below the jaw)</a:t>
            </a:r>
          </a:p>
          <a:p>
            <a:pPr lvl="2"/>
            <a:r>
              <a:rPr lang="en-US" sz="2800" dirty="0"/>
              <a:t>The sublingual glands (under the floor of the mouth on either side of the tongue)</a:t>
            </a:r>
          </a:p>
        </p:txBody>
      </p:sp>
    </p:spTree>
    <p:extLst>
      <p:ext uri="{BB962C8B-B14F-4D97-AF65-F5344CB8AC3E}">
        <p14:creationId xmlns:p14="http://schemas.microsoft.com/office/powerpoint/2010/main" val="12128340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BF3A1-2443-8DC1-C3AD-5855011D5F75}"/>
              </a:ext>
            </a:extLst>
          </p:cNvPr>
          <p:cNvSpPr>
            <a:spLocks noGrp="1"/>
          </p:cNvSpPr>
          <p:nvPr>
            <p:ph type="title"/>
          </p:nvPr>
        </p:nvSpPr>
        <p:spPr/>
        <p:txBody>
          <a:bodyPr/>
          <a:lstStyle/>
          <a:p>
            <a:r>
              <a:rPr lang="en-US" dirty="0"/>
              <a:t>34.1 Figure 10 (a)</a:t>
            </a:r>
          </a:p>
        </p:txBody>
      </p:sp>
      <p:pic>
        <p:nvPicPr>
          <p:cNvPr id="3" name="Content Placeholder 4" descr="Figure A shows the parts of the human oral cavity. The tongue rests in the lower part of the mouth. The flap that hangs from the back of the mouth is the uvula. The airway behind the uvula, called the pharynx, extends up to the nostrils and down to the esophagus, which begins in the neck.">
            <a:extLst>
              <a:ext uri="{FF2B5EF4-FFF2-40B4-BE49-F238E27FC236}">
                <a16:creationId xmlns:a16="http://schemas.microsoft.com/office/drawing/2014/main" id="{61E0EC73-3ECA-7239-C71D-62BDD9E09754}"/>
              </a:ext>
            </a:extLst>
          </p:cNvPr>
          <p:cNvPicPr>
            <a:picLocks noChangeAspect="1"/>
          </p:cNvPicPr>
          <p:nvPr/>
        </p:nvPicPr>
        <p:blipFill>
          <a:blip r:embed="rId3"/>
          <a:srcRect t="4611" r="59259" b="26333"/>
          <a:stretch/>
        </p:blipFill>
        <p:spPr>
          <a:xfrm>
            <a:off x="1981200" y="1143000"/>
            <a:ext cx="5181600" cy="4879340"/>
          </a:xfrm>
          <a:prstGeom prst="snipRoundRect">
            <a:avLst/>
          </a:prstGeom>
        </p:spPr>
      </p:pic>
    </p:spTree>
    <p:extLst>
      <p:ext uri="{BB962C8B-B14F-4D97-AF65-F5344CB8AC3E}">
        <p14:creationId xmlns:p14="http://schemas.microsoft.com/office/powerpoint/2010/main" val="17366064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BF3A1-2443-8DC1-C3AD-5855011D5F75}"/>
              </a:ext>
            </a:extLst>
          </p:cNvPr>
          <p:cNvSpPr>
            <a:spLocks noGrp="1"/>
          </p:cNvSpPr>
          <p:nvPr>
            <p:ph type="title"/>
          </p:nvPr>
        </p:nvSpPr>
        <p:spPr/>
        <p:txBody>
          <a:bodyPr/>
          <a:lstStyle/>
          <a:p>
            <a:r>
              <a:rPr lang="en-US" dirty="0"/>
              <a:t>34.1 Figure 10 (b)</a:t>
            </a:r>
          </a:p>
        </p:txBody>
      </p:sp>
      <p:pic>
        <p:nvPicPr>
          <p:cNvPr id="7" name="Content Placeholder 5" descr="Figure B shows the salivary glands, which are located beneath the tongue, the sublingual and the submandibular. A third salivary gland, the parotid, is located behind the pharynx.">
            <a:extLst>
              <a:ext uri="{FF2B5EF4-FFF2-40B4-BE49-F238E27FC236}">
                <a16:creationId xmlns:a16="http://schemas.microsoft.com/office/drawing/2014/main" id="{F7454173-6E2C-F7D1-1234-B780ACEEFA3B}"/>
              </a:ext>
            </a:extLst>
          </p:cNvPr>
          <p:cNvPicPr>
            <a:picLocks noChangeAspect="1"/>
          </p:cNvPicPr>
          <p:nvPr/>
        </p:nvPicPr>
        <p:blipFill rotWithShape="1">
          <a:blip r:embed="rId3">
            <a:extLst>
              <a:ext uri="{28A0092B-C50C-407E-A947-70E740481C1C}">
                <a14:useLocalDpi xmlns:a14="http://schemas.microsoft.com/office/drawing/2010/main" val="0"/>
              </a:ext>
            </a:extLst>
          </a:blip>
          <a:srcRect l="42588" t="18637"/>
          <a:stretch/>
        </p:blipFill>
        <p:spPr>
          <a:xfrm>
            <a:off x="914400" y="1371600"/>
            <a:ext cx="7620000" cy="4487571"/>
          </a:xfrm>
          <a:prstGeom prst="rect">
            <a:avLst/>
          </a:prstGeom>
        </p:spPr>
      </p:pic>
    </p:spTree>
    <p:extLst>
      <p:ext uri="{BB962C8B-B14F-4D97-AF65-F5344CB8AC3E}">
        <p14:creationId xmlns:p14="http://schemas.microsoft.com/office/powerpoint/2010/main" val="18034334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9BEEA-A2E5-E4F1-656F-00B170C10384}"/>
              </a:ext>
            </a:extLst>
          </p:cNvPr>
          <p:cNvSpPr>
            <a:spLocks noGrp="1"/>
          </p:cNvSpPr>
          <p:nvPr>
            <p:ph type="title"/>
          </p:nvPr>
        </p:nvSpPr>
        <p:spPr/>
        <p:txBody>
          <a:bodyPr/>
          <a:lstStyle/>
          <a:p>
            <a:r>
              <a:rPr lang="en-US" dirty="0"/>
              <a:t>Human Digestive System: Oral Cavity</a:t>
            </a:r>
            <a:r>
              <a:rPr lang="en-US" sz="1400" baseline="-25000" dirty="0"/>
              <a:t>2</a:t>
            </a:r>
            <a:endParaRPr lang="en-US" dirty="0"/>
          </a:p>
        </p:txBody>
      </p:sp>
      <p:sp>
        <p:nvSpPr>
          <p:cNvPr id="3" name="Content Placeholder 2">
            <a:extLst>
              <a:ext uri="{FF2B5EF4-FFF2-40B4-BE49-F238E27FC236}">
                <a16:creationId xmlns:a16="http://schemas.microsoft.com/office/drawing/2014/main" id="{94383B8F-B006-C268-8336-5B9DEA48F21D}"/>
              </a:ext>
            </a:extLst>
          </p:cNvPr>
          <p:cNvSpPr>
            <a:spLocks noGrp="1"/>
          </p:cNvSpPr>
          <p:nvPr>
            <p:ph idx="1"/>
          </p:nvPr>
        </p:nvSpPr>
        <p:spPr>
          <a:xfrm>
            <a:off x="457200" y="1097280"/>
            <a:ext cx="8229600" cy="4754880"/>
          </a:xfrm>
        </p:spPr>
        <p:txBody>
          <a:bodyPr>
            <a:normAutofit lnSpcReduction="10000"/>
          </a:bodyPr>
          <a:lstStyle/>
          <a:p>
            <a:r>
              <a:rPr lang="en-US" dirty="0"/>
              <a:t>Saliva contains:</a:t>
            </a:r>
          </a:p>
          <a:p>
            <a:pPr lvl="1"/>
            <a:r>
              <a:rPr lang="en-US" dirty="0"/>
              <a:t>Mucus, which moistens food and buffers the food’s pH</a:t>
            </a:r>
          </a:p>
          <a:p>
            <a:pPr lvl="1"/>
            <a:r>
              <a:rPr lang="en-US" dirty="0"/>
              <a:t>Immunoglobulins (antibodies) and lysozymes (antimicrobial enzymes) to defend the body against pathogens and reduce tooth decay</a:t>
            </a:r>
          </a:p>
          <a:p>
            <a:pPr lvl="1"/>
            <a:r>
              <a:rPr lang="en-US" b="1" dirty="0"/>
              <a:t>Salivary amylase</a:t>
            </a:r>
            <a:r>
              <a:rPr lang="en-US" dirty="0"/>
              <a:t>, and enzyme that converts starches into maltose (a disaccharide)</a:t>
            </a:r>
          </a:p>
          <a:p>
            <a:r>
              <a:rPr lang="en-US" dirty="0"/>
              <a:t>Lingual </a:t>
            </a:r>
            <a:r>
              <a:rPr lang="en-US" b="1" dirty="0"/>
              <a:t>lipase</a:t>
            </a:r>
            <a:r>
              <a:rPr lang="en-US" dirty="0"/>
              <a:t> is produced by tongue cells.</a:t>
            </a:r>
          </a:p>
          <a:p>
            <a:pPr lvl="1"/>
            <a:r>
              <a:rPr lang="en-US" dirty="0"/>
              <a:t>It breaks down triglycerides (fats).</a:t>
            </a:r>
          </a:p>
        </p:txBody>
      </p:sp>
    </p:spTree>
    <p:extLst>
      <p:ext uri="{BB962C8B-B14F-4D97-AF65-F5344CB8AC3E}">
        <p14:creationId xmlns:p14="http://schemas.microsoft.com/office/powerpoint/2010/main" val="21482109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9BEEA-A2E5-E4F1-656F-00B170C10384}"/>
              </a:ext>
            </a:extLst>
          </p:cNvPr>
          <p:cNvSpPr>
            <a:spLocks noGrp="1"/>
          </p:cNvSpPr>
          <p:nvPr>
            <p:ph type="title"/>
          </p:nvPr>
        </p:nvSpPr>
        <p:spPr/>
        <p:txBody>
          <a:bodyPr/>
          <a:lstStyle/>
          <a:p>
            <a:r>
              <a:rPr lang="en-US" dirty="0"/>
              <a:t>Human Digestive System: Oral Cavity</a:t>
            </a:r>
            <a:r>
              <a:rPr lang="en-US" sz="1400" baseline="-25000" dirty="0"/>
              <a:t>3</a:t>
            </a:r>
            <a:endParaRPr lang="en-US" dirty="0"/>
          </a:p>
        </p:txBody>
      </p:sp>
      <p:sp>
        <p:nvSpPr>
          <p:cNvPr id="3" name="Content Placeholder 2">
            <a:extLst>
              <a:ext uri="{FF2B5EF4-FFF2-40B4-BE49-F238E27FC236}">
                <a16:creationId xmlns:a16="http://schemas.microsoft.com/office/drawing/2014/main" id="{94383B8F-B006-C268-8336-5B9DEA48F21D}"/>
              </a:ext>
            </a:extLst>
          </p:cNvPr>
          <p:cNvSpPr>
            <a:spLocks noGrp="1"/>
          </p:cNvSpPr>
          <p:nvPr>
            <p:ph idx="1"/>
          </p:nvPr>
        </p:nvSpPr>
        <p:spPr>
          <a:xfrm>
            <a:off x="457200" y="1097280"/>
            <a:ext cx="8229600" cy="4998720"/>
          </a:xfrm>
        </p:spPr>
        <p:txBody>
          <a:bodyPr>
            <a:normAutofit fontScale="92500"/>
          </a:bodyPr>
          <a:lstStyle/>
          <a:p>
            <a:pPr marL="0" indent="0">
              <a:buNone/>
            </a:pPr>
            <a:r>
              <a:rPr lang="en-US" dirty="0"/>
              <a:t>Swallowing involves the following:</a:t>
            </a:r>
          </a:p>
          <a:p>
            <a:r>
              <a:rPr lang="en-US" dirty="0"/>
              <a:t>The chewing and wetting actions of the teeth and saliva prepare the food into a mass called a </a:t>
            </a:r>
            <a:r>
              <a:rPr lang="en-US" b="1" dirty="0"/>
              <a:t>bolus</a:t>
            </a:r>
            <a:r>
              <a:rPr lang="en-US" dirty="0"/>
              <a:t>.</a:t>
            </a:r>
          </a:p>
          <a:p>
            <a:r>
              <a:rPr lang="en-US" dirty="0"/>
              <a:t>The tongue moves the bolus from the mouth into the pharynx in preparation for swallowing.</a:t>
            </a:r>
          </a:p>
          <a:p>
            <a:r>
              <a:rPr lang="en-US" dirty="0"/>
              <a:t>The pharynx opens to 2 passageways:</a:t>
            </a:r>
          </a:p>
          <a:p>
            <a:pPr lvl="1"/>
            <a:r>
              <a:rPr lang="en-US" dirty="0"/>
              <a:t>The trachea, which leads to the lungs</a:t>
            </a:r>
          </a:p>
          <a:p>
            <a:pPr lvl="1"/>
            <a:r>
              <a:rPr lang="en-US" dirty="0"/>
              <a:t>The </a:t>
            </a:r>
            <a:r>
              <a:rPr lang="en-US" b="1" dirty="0"/>
              <a:t>esophagus</a:t>
            </a:r>
            <a:r>
              <a:rPr lang="en-US" dirty="0"/>
              <a:t>, a tube leading to the stomach</a:t>
            </a:r>
          </a:p>
          <a:p>
            <a:r>
              <a:rPr lang="en-US" dirty="0"/>
              <a:t>The epiglottis, a cartilaginous flap that covers the opening to the trachea (the glottis) closes during swallowing, keeping food out of the trachea and lungs.</a:t>
            </a:r>
          </a:p>
        </p:txBody>
      </p:sp>
    </p:spTree>
    <p:extLst>
      <p:ext uri="{BB962C8B-B14F-4D97-AF65-F5344CB8AC3E}">
        <p14:creationId xmlns:p14="http://schemas.microsoft.com/office/powerpoint/2010/main" val="41961503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51C40-6359-C5A1-C189-C64E2FE56FBD}"/>
              </a:ext>
            </a:extLst>
          </p:cNvPr>
          <p:cNvSpPr>
            <a:spLocks noGrp="1"/>
          </p:cNvSpPr>
          <p:nvPr>
            <p:ph type="title"/>
          </p:nvPr>
        </p:nvSpPr>
        <p:spPr/>
        <p:txBody>
          <a:bodyPr/>
          <a:lstStyle/>
          <a:p>
            <a:r>
              <a:rPr lang="en-US" dirty="0"/>
              <a:t>Human Digestive System: Esophagus</a:t>
            </a:r>
          </a:p>
        </p:txBody>
      </p:sp>
      <p:sp>
        <p:nvSpPr>
          <p:cNvPr id="3" name="Content Placeholder 2">
            <a:extLst>
              <a:ext uri="{FF2B5EF4-FFF2-40B4-BE49-F238E27FC236}">
                <a16:creationId xmlns:a16="http://schemas.microsoft.com/office/drawing/2014/main" id="{F4F67F5F-8475-1107-2072-B441CF72493E}"/>
              </a:ext>
            </a:extLst>
          </p:cNvPr>
          <p:cNvSpPr>
            <a:spLocks noGrp="1"/>
          </p:cNvSpPr>
          <p:nvPr>
            <p:ph idx="1"/>
          </p:nvPr>
        </p:nvSpPr>
        <p:spPr>
          <a:xfrm>
            <a:off x="457200" y="990600"/>
            <a:ext cx="8229600" cy="5181600"/>
          </a:xfrm>
        </p:spPr>
        <p:txBody>
          <a:bodyPr>
            <a:normAutofit fontScale="85000" lnSpcReduction="10000"/>
          </a:bodyPr>
          <a:lstStyle/>
          <a:p>
            <a:pPr marL="0" indent="0">
              <a:buNone/>
            </a:pPr>
            <a:r>
              <a:rPr lang="en-US" dirty="0"/>
              <a:t>The esophagus is a tubular organ connecting the mouth to the stomach through which softened food enters after being swallowed.</a:t>
            </a:r>
          </a:p>
          <a:p>
            <a:r>
              <a:rPr lang="en-US" dirty="0"/>
              <a:t>Its smooth muscles undergo </a:t>
            </a:r>
            <a:r>
              <a:rPr lang="en-US" b="1" dirty="0"/>
              <a:t>peristalsis</a:t>
            </a:r>
            <a:r>
              <a:rPr lang="en-US" dirty="0"/>
              <a:t>, a series of involuntary wavelike movements that push the food down unidirectionally toward the stomach in response to swallowing.</a:t>
            </a:r>
          </a:p>
          <a:p>
            <a:pPr marL="0" indent="0">
              <a:buNone/>
            </a:pPr>
            <a:r>
              <a:rPr lang="en-US" dirty="0"/>
              <a:t>Ringlike muscles called </a:t>
            </a:r>
            <a:r>
              <a:rPr lang="en-US" b="1" dirty="0"/>
              <a:t>sphincters</a:t>
            </a:r>
            <a:r>
              <a:rPr lang="en-US" dirty="0"/>
              <a:t> are digestive system valves.</a:t>
            </a:r>
          </a:p>
          <a:p>
            <a:r>
              <a:rPr lang="en-US" dirty="0"/>
              <a:t>The gastroesophageal sphincter is a valve between the esophagus and the stomach that opens in response to swallowing and pressure from the bolus.</a:t>
            </a:r>
          </a:p>
          <a:p>
            <a:pPr lvl="1"/>
            <a:r>
              <a:rPr lang="en-US" dirty="0"/>
              <a:t>Acid reflux (“heartburn”) results when digestive juices escape into the esophagus.</a:t>
            </a:r>
          </a:p>
          <a:p>
            <a:r>
              <a:rPr lang="en-US" dirty="0"/>
              <a:t>Many animals have true sphincters, but humans do not.</a:t>
            </a:r>
          </a:p>
          <a:p>
            <a:pPr marL="457200" lvl="1" indent="0">
              <a:buNone/>
            </a:pPr>
            <a:endParaRPr lang="en-US" dirty="0"/>
          </a:p>
        </p:txBody>
      </p:sp>
    </p:spTree>
    <p:extLst>
      <p:ext uri="{BB962C8B-B14F-4D97-AF65-F5344CB8AC3E}">
        <p14:creationId xmlns:p14="http://schemas.microsoft.com/office/powerpoint/2010/main" val="1214981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BF3A1-2443-8DC1-C3AD-5855011D5F75}"/>
              </a:ext>
            </a:extLst>
          </p:cNvPr>
          <p:cNvSpPr>
            <a:spLocks noGrp="1"/>
          </p:cNvSpPr>
          <p:nvPr>
            <p:ph type="title"/>
          </p:nvPr>
        </p:nvSpPr>
        <p:spPr/>
        <p:txBody>
          <a:bodyPr/>
          <a:lstStyle/>
          <a:p>
            <a:r>
              <a:rPr lang="en-US" dirty="0"/>
              <a:t>34.1 Figure 11</a:t>
            </a:r>
          </a:p>
        </p:txBody>
      </p:sp>
      <p:pic>
        <p:nvPicPr>
          <p:cNvPr id="3" name="Content Placeholder 4" descr="The first part of the illustration shows a cross section of the esophagus so you can see the food bolus with in it. The area of contraction is above the food bolus, and it pinches the food down the esophagus. The area of relaxation is after the food bolus, allowing the food to move down. The next part shows the same illustration with the food farther down the esophagus, and the last illustration shows the food exiting the esophagus.">
            <a:extLst>
              <a:ext uri="{FF2B5EF4-FFF2-40B4-BE49-F238E27FC236}">
                <a16:creationId xmlns:a16="http://schemas.microsoft.com/office/drawing/2014/main" id="{7B4F769C-9C9F-BB89-A342-773F2AE76BF7}"/>
              </a:ext>
            </a:extLst>
          </p:cNvPr>
          <p:cNvPicPr>
            <a:picLocks noChangeAspect="1"/>
          </p:cNvPicPr>
          <p:nvPr/>
        </p:nvPicPr>
        <p:blipFill>
          <a:blip r:embed="rId3"/>
          <a:srcRect l="9259" t="3666" r="9259"/>
          <a:stretch/>
        </p:blipFill>
        <p:spPr>
          <a:xfrm>
            <a:off x="990600" y="1219200"/>
            <a:ext cx="7162800" cy="4704657"/>
          </a:xfrm>
          <a:prstGeom prst="rect">
            <a:avLst/>
          </a:prstGeom>
        </p:spPr>
      </p:pic>
    </p:spTree>
    <p:extLst>
      <p:ext uri="{BB962C8B-B14F-4D97-AF65-F5344CB8AC3E}">
        <p14:creationId xmlns:p14="http://schemas.microsoft.com/office/powerpoint/2010/main" val="9605007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51C40-6359-C5A1-C189-C64E2FE56FBD}"/>
              </a:ext>
            </a:extLst>
          </p:cNvPr>
          <p:cNvSpPr>
            <a:spLocks noGrp="1"/>
          </p:cNvSpPr>
          <p:nvPr>
            <p:ph type="title"/>
          </p:nvPr>
        </p:nvSpPr>
        <p:spPr/>
        <p:txBody>
          <a:bodyPr/>
          <a:lstStyle/>
          <a:p>
            <a:r>
              <a:rPr lang="en-US" dirty="0"/>
              <a:t>Human Digestive System: Stomach</a:t>
            </a:r>
            <a:r>
              <a:rPr lang="en-US" sz="1400" baseline="-25000" dirty="0"/>
              <a:t>1</a:t>
            </a:r>
            <a:endParaRPr lang="en-US" dirty="0"/>
          </a:p>
        </p:txBody>
      </p:sp>
      <p:sp>
        <p:nvSpPr>
          <p:cNvPr id="3" name="Content Placeholder 2">
            <a:extLst>
              <a:ext uri="{FF2B5EF4-FFF2-40B4-BE49-F238E27FC236}">
                <a16:creationId xmlns:a16="http://schemas.microsoft.com/office/drawing/2014/main" id="{F4F67F5F-8475-1107-2072-B441CF72493E}"/>
              </a:ext>
            </a:extLst>
          </p:cNvPr>
          <p:cNvSpPr>
            <a:spLocks noGrp="1"/>
          </p:cNvSpPr>
          <p:nvPr>
            <p:ph idx="1"/>
          </p:nvPr>
        </p:nvSpPr>
        <p:spPr>
          <a:xfrm>
            <a:off x="457200" y="1097280"/>
            <a:ext cx="8229600" cy="4754880"/>
          </a:xfrm>
        </p:spPr>
        <p:txBody>
          <a:bodyPr>
            <a:normAutofit/>
          </a:bodyPr>
          <a:lstStyle/>
          <a:p>
            <a:pPr marL="0" indent="0">
              <a:buNone/>
            </a:pPr>
            <a:r>
              <a:rPr lang="en-US" dirty="0"/>
              <a:t>The </a:t>
            </a:r>
            <a:r>
              <a:rPr lang="en-US" b="1" dirty="0"/>
              <a:t>stomach:</a:t>
            </a:r>
          </a:p>
          <a:p>
            <a:r>
              <a:rPr lang="en-US" dirty="0"/>
              <a:t>Is a saclike organ that secretes gastric juices</a:t>
            </a:r>
          </a:p>
          <a:p>
            <a:r>
              <a:rPr lang="en-US" dirty="0"/>
              <a:t>Has a pH of 1.5–2.5, which is needed for chemical breakdown of food and nutrient extraction</a:t>
            </a:r>
          </a:p>
          <a:p>
            <a:r>
              <a:rPr lang="en-US" dirty="0"/>
              <a:t>Is small when empty</a:t>
            </a:r>
          </a:p>
          <a:p>
            <a:r>
              <a:rPr lang="en-US" dirty="0"/>
              <a:t>Can expand to 20X its size when full, allowing animals to eat when food is available</a:t>
            </a:r>
          </a:p>
        </p:txBody>
      </p:sp>
    </p:spTree>
    <p:extLst>
      <p:ext uri="{BB962C8B-B14F-4D97-AF65-F5344CB8AC3E}">
        <p14:creationId xmlns:p14="http://schemas.microsoft.com/office/powerpoint/2010/main" val="2002432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CBEF4-896B-E1C7-DB3F-6A56418BA613}"/>
              </a:ext>
            </a:extLst>
          </p:cNvPr>
          <p:cNvSpPr>
            <a:spLocks noGrp="1"/>
          </p:cNvSpPr>
          <p:nvPr>
            <p:ph type="title"/>
          </p:nvPr>
        </p:nvSpPr>
        <p:spPr/>
        <p:txBody>
          <a:bodyPr/>
          <a:lstStyle/>
          <a:p>
            <a:r>
              <a:rPr lang="en-US" dirty="0"/>
              <a:t>Human Nutrition</a:t>
            </a:r>
          </a:p>
        </p:txBody>
      </p:sp>
      <p:sp>
        <p:nvSpPr>
          <p:cNvPr id="3" name="Content Placeholder 2">
            <a:extLst>
              <a:ext uri="{FF2B5EF4-FFF2-40B4-BE49-F238E27FC236}">
                <a16:creationId xmlns:a16="http://schemas.microsoft.com/office/drawing/2014/main" id="{3254B53C-0AEA-B8EB-6D83-86750283DE26}"/>
              </a:ext>
            </a:extLst>
          </p:cNvPr>
          <p:cNvSpPr>
            <a:spLocks noGrp="1"/>
          </p:cNvSpPr>
          <p:nvPr>
            <p:ph idx="1"/>
          </p:nvPr>
        </p:nvSpPr>
        <p:spPr/>
        <p:txBody>
          <a:bodyPr/>
          <a:lstStyle/>
          <a:p>
            <a:pPr marL="0" indent="0">
              <a:buNone/>
            </a:pPr>
            <a:r>
              <a:rPr lang="en-US" dirty="0"/>
              <a:t>Human nutrition must balance:</a:t>
            </a:r>
          </a:p>
          <a:p>
            <a:r>
              <a:rPr lang="en-US" dirty="0"/>
              <a:t>Food intake</a:t>
            </a:r>
          </a:p>
          <a:p>
            <a:r>
              <a:rPr lang="en-US" dirty="0"/>
              <a:t>Storage</a:t>
            </a:r>
          </a:p>
          <a:p>
            <a:r>
              <a:rPr lang="en-US" dirty="0"/>
              <a:t>Energy expenditures</a:t>
            </a:r>
          </a:p>
          <a:p>
            <a:pPr marL="0" indent="0">
              <a:buNone/>
            </a:pPr>
            <a:r>
              <a:rPr lang="en-US" dirty="0"/>
              <a:t>Imbalances can have serious health consequences.</a:t>
            </a:r>
          </a:p>
          <a:p>
            <a:r>
              <a:rPr lang="en-US" dirty="0"/>
              <a:t>If food intake exceeds energy expenditures, this leads to obesity.</a:t>
            </a:r>
          </a:p>
          <a:p>
            <a:pPr lvl="1"/>
            <a:r>
              <a:rPr lang="en-US" dirty="0"/>
              <a:t>Obesity is associated with type 2 diabetes, cardiovascular disease, and other illnesses.</a:t>
            </a:r>
          </a:p>
        </p:txBody>
      </p:sp>
    </p:spTree>
    <p:extLst>
      <p:ext uri="{BB962C8B-B14F-4D97-AF65-F5344CB8AC3E}">
        <p14:creationId xmlns:p14="http://schemas.microsoft.com/office/powerpoint/2010/main" val="15425940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BF3A1-2443-8DC1-C3AD-5855011D5F75}"/>
              </a:ext>
            </a:extLst>
          </p:cNvPr>
          <p:cNvSpPr>
            <a:spLocks noGrp="1"/>
          </p:cNvSpPr>
          <p:nvPr>
            <p:ph type="title"/>
          </p:nvPr>
        </p:nvSpPr>
        <p:spPr/>
        <p:txBody>
          <a:bodyPr/>
          <a:lstStyle/>
          <a:p>
            <a:r>
              <a:rPr lang="en-US" dirty="0"/>
              <a:t>34.1 Figure 12</a:t>
            </a:r>
          </a:p>
        </p:txBody>
      </p:sp>
      <p:sp>
        <p:nvSpPr>
          <p:cNvPr id="4" name="TextBox 3">
            <a:extLst>
              <a:ext uri="{FF2B5EF4-FFF2-40B4-BE49-F238E27FC236}">
                <a16:creationId xmlns:a16="http://schemas.microsoft.com/office/drawing/2014/main" id="{5B5EC252-3B85-3123-18E2-E7B074A6D555}"/>
              </a:ext>
            </a:extLst>
          </p:cNvPr>
          <p:cNvSpPr txBox="1"/>
          <p:nvPr/>
        </p:nvSpPr>
        <p:spPr>
          <a:xfrm>
            <a:off x="2286000" y="5752652"/>
            <a:ext cx="4572000" cy="246221"/>
          </a:xfrm>
          <a:prstGeom prst="rect">
            <a:avLst/>
          </a:prstGeom>
          <a:noFill/>
        </p:spPr>
        <p:txBody>
          <a:bodyPr wrap="square">
            <a:spAutoFit/>
          </a:bodyPr>
          <a:lstStyle/>
          <a:p>
            <a:pPr algn="ctr"/>
            <a:r>
              <a:rPr lang="en-US" sz="1000" dirty="0"/>
              <a:t>www.scientificanimations.com on Wikimedia Commons. "Stomach diagram."</a:t>
            </a:r>
          </a:p>
        </p:txBody>
      </p:sp>
      <p:pic>
        <p:nvPicPr>
          <p:cNvPr id="3" name="Content Placeholder 4" descr="Figure shows the esophagus leading to the stomach, a muscle made up of the fundus, cardia, and pylorus tissues.">
            <a:extLst>
              <a:ext uri="{FF2B5EF4-FFF2-40B4-BE49-F238E27FC236}">
                <a16:creationId xmlns:a16="http://schemas.microsoft.com/office/drawing/2014/main" id="{4BC7E2A9-4932-219D-6AC7-3101635F0F36}"/>
              </a:ext>
            </a:extLst>
          </p:cNvPr>
          <p:cNvPicPr>
            <a:picLocks noGrp="1" noChangeAspect="1"/>
          </p:cNvPicPr>
          <p:nvPr>
            <p:ph idx="1"/>
          </p:nvPr>
        </p:nvPicPr>
        <p:blipFill>
          <a:blip r:embed="rId3"/>
          <a:srcRect l="9259" t="3667" r="9259" b="3000"/>
          <a:stretch/>
        </p:blipFill>
        <p:spPr>
          <a:xfrm>
            <a:off x="876300" y="1073157"/>
            <a:ext cx="7391400" cy="4703618"/>
          </a:xfrm>
        </p:spPr>
      </p:pic>
    </p:spTree>
    <p:extLst>
      <p:ext uri="{BB962C8B-B14F-4D97-AF65-F5344CB8AC3E}">
        <p14:creationId xmlns:p14="http://schemas.microsoft.com/office/powerpoint/2010/main" val="13973290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1C097-FB6A-2877-B11C-25FDA6B55D23}"/>
              </a:ext>
            </a:extLst>
          </p:cNvPr>
          <p:cNvSpPr>
            <a:spLocks noGrp="1"/>
          </p:cNvSpPr>
          <p:nvPr>
            <p:ph type="title"/>
          </p:nvPr>
        </p:nvSpPr>
        <p:spPr/>
        <p:txBody>
          <a:bodyPr/>
          <a:lstStyle/>
          <a:p>
            <a:r>
              <a:rPr lang="en-US" dirty="0"/>
              <a:t>Human Digestive System: Stomach</a:t>
            </a:r>
            <a:r>
              <a:rPr lang="en-US" sz="1400" baseline="-25000" dirty="0"/>
              <a:t>2</a:t>
            </a:r>
            <a:endParaRPr lang="en-US" dirty="0"/>
          </a:p>
        </p:txBody>
      </p:sp>
      <p:sp>
        <p:nvSpPr>
          <p:cNvPr id="3" name="Content Placeholder 2">
            <a:extLst>
              <a:ext uri="{FF2B5EF4-FFF2-40B4-BE49-F238E27FC236}">
                <a16:creationId xmlns:a16="http://schemas.microsoft.com/office/drawing/2014/main" id="{166D1A27-E1CD-8060-5F91-E3D1A0A468F2}"/>
              </a:ext>
            </a:extLst>
          </p:cNvPr>
          <p:cNvSpPr>
            <a:spLocks noGrp="1"/>
          </p:cNvSpPr>
          <p:nvPr>
            <p:ph idx="1"/>
          </p:nvPr>
        </p:nvSpPr>
        <p:spPr>
          <a:xfrm>
            <a:off x="457200" y="1097280"/>
            <a:ext cx="8229600" cy="4922520"/>
          </a:xfrm>
        </p:spPr>
        <p:txBody>
          <a:bodyPr>
            <a:normAutofit fontScale="92500" lnSpcReduction="10000"/>
          </a:bodyPr>
          <a:lstStyle/>
          <a:p>
            <a:pPr marL="0" indent="0">
              <a:buNone/>
            </a:pPr>
            <a:r>
              <a:rPr lang="en-US" dirty="0"/>
              <a:t>Protein digestion occurs in the stomach of animals other than ruminants.</a:t>
            </a:r>
          </a:p>
          <a:p>
            <a:r>
              <a:rPr lang="en-US" dirty="0"/>
              <a:t>Chief cells secrete </a:t>
            </a:r>
            <a:r>
              <a:rPr lang="en-US" b="1" dirty="0"/>
              <a:t>pepsinogen</a:t>
            </a:r>
            <a:r>
              <a:rPr lang="en-US" dirty="0"/>
              <a:t> (an inactive enzyme).</a:t>
            </a:r>
          </a:p>
          <a:p>
            <a:r>
              <a:rPr lang="en-US" dirty="0"/>
              <a:t>Parietal cells secrete H</a:t>
            </a:r>
            <a:r>
              <a:rPr lang="en-US" baseline="30000" dirty="0"/>
              <a:t>+</a:t>
            </a:r>
            <a:r>
              <a:rPr lang="en-US" dirty="0"/>
              <a:t> and Cl</a:t>
            </a:r>
            <a:r>
              <a:rPr lang="en-US" baseline="30000" dirty="0"/>
              <a:t>-</a:t>
            </a:r>
            <a:r>
              <a:rPr lang="en-US" dirty="0"/>
              <a:t> ions, which combine to form HCl.</a:t>
            </a:r>
          </a:p>
          <a:p>
            <a:pPr lvl="1"/>
            <a:r>
              <a:rPr lang="en-US" dirty="0"/>
              <a:t>HCl makes the stomach acidic, which kills many food microbes.</a:t>
            </a:r>
          </a:p>
          <a:p>
            <a:pPr lvl="1"/>
            <a:r>
              <a:rPr lang="en-US" dirty="0"/>
              <a:t>HCl helps to convert pepsinogen into active </a:t>
            </a:r>
            <a:r>
              <a:rPr lang="en-US" b="1" dirty="0"/>
              <a:t>pepsin</a:t>
            </a:r>
            <a:r>
              <a:rPr lang="en-US" dirty="0"/>
              <a:t>.</a:t>
            </a:r>
          </a:p>
          <a:p>
            <a:r>
              <a:rPr lang="en-US" dirty="0"/>
              <a:t>Pepsin breaks peptide bonds and cleaves proteins into smaller polypeptides, an activity enhanced by HCl.</a:t>
            </a:r>
          </a:p>
          <a:p>
            <a:pPr lvl="1"/>
            <a:r>
              <a:rPr lang="en-US" dirty="0"/>
              <a:t>It helps to active more pepsinogen through positive feedback.</a:t>
            </a:r>
          </a:p>
        </p:txBody>
      </p:sp>
    </p:spTree>
    <p:extLst>
      <p:ext uri="{BB962C8B-B14F-4D97-AF65-F5344CB8AC3E}">
        <p14:creationId xmlns:p14="http://schemas.microsoft.com/office/powerpoint/2010/main" val="30107596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8F7DA-E0EE-7CB1-5A1A-64142B660CAB}"/>
              </a:ext>
            </a:extLst>
          </p:cNvPr>
          <p:cNvSpPr>
            <a:spLocks noGrp="1"/>
          </p:cNvSpPr>
          <p:nvPr>
            <p:ph type="title"/>
          </p:nvPr>
        </p:nvSpPr>
        <p:spPr/>
        <p:txBody>
          <a:bodyPr/>
          <a:lstStyle/>
          <a:p>
            <a:r>
              <a:rPr lang="en-US" dirty="0"/>
              <a:t>Human Digestive System: Stomach</a:t>
            </a:r>
            <a:r>
              <a:rPr lang="en-US" sz="1400" baseline="-25000" dirty="0"/>
              <a:t>3</a:t>
            </a:r>
            <a:endParaRPr lang="en-US" dirty="0"/>
          </a:p>
        </p:txBody>
      </p:sp>
      <p:sp>
        <p:nvSpPr>
          <p:cNvPr id="3" name="Content Placeholder 2">
            <a:extLst>
              <a:ext uri="{FF2B5EF4-FFF2-40B4-BE49-F238E27FC236}">
                <a16:creationId xmlns:a16="http://schemas.microsoft.com/office/drawing/2014/main" id="{8906813C-4E4B-304B-C23D-2DC41922C153}"/>
              </a:ext>
            </a:extLst>
          </p:cNvPr>
          <p:cNvSpPr>
            <a:spLocks noGrp="1"/>
          </p:cNvSpPr>
          <p:nvPr>
            <p:ph idx="1"/>
          </p:nvPr>
        </p:nvSpPr>
        <p:spPr>
          <a:xfrm>
            <a:off x="457200" y="1097280"/>
            <a:ext cx="8229600" cy="4754880"/>
          </a:xfrm>
        </p:spPr>
        <p:txBody>
          <a:bodyPr>
            <a:normAutofit/>
          </a:bodyPr>
          <a:lstStyle/>
          <a:p>
            <a:pPr marL="0" indent="0">
              <a:buNone/>
            </a:pPr>
            <a:r>
              <a:rPr lang="en-US" dirty="0"/>
              <a:t>Churning of the stomach facilitates chemical digestion.</a:t>
            </a:r>
          </a:p>
          <a:p>
            <a:r>
              <a:rPr lang="en-US" dirty="0"/>
              <a:t>Contraction and relaxation of smooth muscles mixes the stomach contents about every 20 minutes.</a:t>
            </a:r>
          </a:p>
          <a:p>
            <a:r>
              <a:rPr lang="en-US" b="1" dirty="0"/>
              <a:t>Chyme</a:t>
            </a:r>
            <a:r>
              <a:rPr lang="en-US" dirty="0"/>
              <a:t>, the partially digested food and gastric juice mixture, passes from the stomach to the small intestine through the pyloric sphincter.</a:t>
            </a:r>
          </a:p>
          <a:p>
            <a:pPr lvl="1"/>
            <a:r>
              <a:rPr lang="en-US" dirty="0"/>
              <a:t>Gastric emptying occurs within 2–6 hours after a meal.</a:t>
            </a:r>
          </a:p>
          <a:p>
            <a:pPr lvl="1"/>
            <a:r>
              <a:rPr lang="en-US" dirty="0"/>
              <a:t>The sphincter regulates the movement of chyme into the stomach only a small amount at a time.</a:t>
            </a:r>
          </a:p>
        </p:txBody>
      </p:sp>
    </p:spTree>
    <p:extLst>
      <p:ext uri="{BB962C8B-B14F-4D97-AF65-F5344CB8AC3E}">
        <p14:creationId xmlns:p14="http://schemas.microsoft.com/office/powerpoint/2010/main" val="35298398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91AC9-5B78-8FD2-B586-26822E4A4002}"/>
              </a:ext>
            </a:extLst>
          </p:cNvPr>
          <p:cNvSpPr>
            <a:spLocks noGrp="1"/>
          </p:cNvSpPr>
          <p:nvPr>
            <p:ph type="title"/>
          </p:nvPr>
        </p:nvSpPr>
        <p:spPr/>
        <p:txBody>
          <a:bodyPr/>
          <a:lstStyle/>
          <a:p>
            <a:r>
              <a:rPr lang="en-US" dirty="0"/>
              <a:t>Human Digestive System: Stomach</a:t>
            </a:r>
            <a:r>
              <a:rPr lang="en-US" sz="1400" baseline="-25000" dirty="0"/>
              <a:t>4</a:t>
            </a:r>
            <a:endParaRPr lang="en-US" dirty="0"/>
          </a:p>
        </p:txBody>
      </p:sp>
      <p:sp>
        <p:nvSpPr>
          <p:cNvPr id="3" name="Content Placeholder 2">
            <a:extLst>
              <a:ext uri="{FF2B5EF4-FFF2-40B4-BE49-F238E27FC236}">
                <a16:creationId xmlns:a16="http://schemas.microsoft.com/office/drawing/2014/main" id="{B00C290D-7190-0061-4695-ED6F1F83E301}"/>
              </a:ext>
            </a:extLst>
          </p:cNvPr>
          <p:cNvSpPr>
            <a:spLocks noGrp="1"/>
          </p:cNvSpPr>
          <p:nvPr>
            <p:ph idx="1"/>
          </p:nvPr>
        </p:nvSpPr>
        <p:spPr>
          <a:xfrm>
            <a:off x="457200" y="914400"/>
            <a:ext cx="8229600" cy="5151120"/>
          </a:xfrm>
        </p:spPr>
        <p:txBody>
          <a:bodyPr>
            <a:normAutofit/>
          </a:bodyPr>
          <a:lstStyle/>
          <a:p>
            <a:pPr marL="0" indent="0">
              <a:buNone/>
            </a:pPr>
            <a:r>
              <a:rPr lang="en-US" dirty="0"/>
              <a:t>The stomach lining is protected from pepsin digestion in 2 ways:</a:t>
            </a:r>
          </a:p>
          <a:p>
            <a:r>
              <a:rPr lang="en-US" dirty="0"/>
              <a:t>The pepsin is synthesized in an inactive form, protecting the chief cells that make it.</a:t>
            </a:r>
          </a:p>
          <a:p>
            <a:r>
              <a:rPr lang="en-US" dirty="0"/>
              <a:t>The stomach has a thick mucus lining that protect underlying tissues from the action of digestive juices.</a:t>
            </a:r>
          </a:p>
          <a:p>
            <a:pPr lvl="1"/>
            <a:r>
              <a:rPr lang="en-US" dirty="0"/>
              <a:t>When the mucus lining is disrupted, ulcers (open wounds) can form.</a:t>
            </a:r>
          </a:p>
          <a:p>
            <a:pPr lvl="1"/>
            <a:r>
              <a:rPr lang="en-US" dirty="0"/>
              <a:t>Ulcers are also caused by infection with </a:t>
            </a:r>
            <a:r>
              <a:rPr lang="en-US" i="1" dirty="0"/>
              <a:t>Helicobacter pylori</a:t>
            </a:r>
            <a:r>
              <a:rPr lang="en-US" dirty="0"/>
              <a:t> bacteria.</a:t>
            </a:r>
          </a:p>
        </p:txBody>
      </p:sp>
    </p:spTree>
    <p:extLst>
      <p:ext uri="{BB962C8B-B14F-4D97-AF65-F5344CB8AC3E}">
        <p14:creationId xmlns:p14="http://schemas.microsoft.com/office/powerpoint/2010/main" val="11967114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400" baseline="-25000" dirty="0"/>
              <a:t>2</a:t>
            </a:r>
            <a:endParaRPr lang="en-US" dirty="0"/>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097280"/>
            <a:ext cx="8229600" cy="4754880"/>
          </a:xfrm>
        </p:spPr>
        <p:txBody>
          <a:bodyPr>
            <a:normAutofit/>
          </a:bodyPr>
          <a:lstStyle/>
          <a:p>
            <a:r>
              <a:rPr lang="en-US" dirty="0"/>
              <a:t>Provide the digestive enzyme that performs each function.</a:t>
            </a:r>
          </a:p>
          <a:p>
            <a:pPr marL="457200" indent="-457200">
              <a:buFont typeface="Arial" panose="020B0604020202020204" pitchFamily="34" charset="0"/>
              <a:buChar char="•"/>
            </a:pPr>
            <a:r>
              <a:rPr lang="en-US" dirty="0"/>
              <a:t>Breaks down triglycerides in food</a:t>
            </a:r>
          </a:p>
          <a:p>
            <a:pPr marL="457200" indent="-457200">
              <a:buFont typeface="Arial" panose="020B0604020202020204" pitchFamily="34" charset="0"/>
              <a:buChar char="•"/>
            </a:pPr>
            <a:r>
              <a:rPr lang="en-US" dirty="0"/>
              <a:t>Breaks peptide bonds and cleaves proteins into smaller polypeptides</a:t>
            </a:r>
          </a:p>
          <a:p>
            <a:pPr marL="457200" indent="-457200">
              <a:buFont typeface="Arial" panose="020B0604020202020204" pitchFamily="34" charset="0"/>
              <a:buChar char="•"/>
            </a:pPr>
            <a:r>
              <a:rPr lang="en-US" dirty="0"/>
              <a:t>Converts starches into disaccharides</a:t>
            </a:r>
          </a:p>
          <a:p>
            <a:endParaRPr lang="en-US" dirty="0"/>
          </a:p>
          <a:p>
            <a:endParaRPr lang="en-US" dirty="0"/>
          </a:p>
        </p:txBody>
      </p:sp>
    </p:spTree>
    <p:extLst>
      <p:ext uri="{BB962C8B-B14F-4D97-AF65-F5344CB8AC3E}">
        <p14:creationId xmlns:p14="http://schemas.microsoft.com/office/powerpoint/2010/main" val="23349095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C0599-7952-771B-5078-75C50628E758}"/>
              </a:ext>
            </a:extLst>
          </p:cNvPr>
          <p:cNvSpPr>
            <a:spLocks noGrp="1"/>
          </p:cNvSpPr>
          <p:nvPr>
            <p:ph type="title"/>
          </p:nvPr>
        </p:nvSpPr>
        <p:spPr/>
        <p:txBody>
          <a:bodyPr/>
          <a:lstStyle/>
          <a:p>
            <a:r>
              <a:rPr lang="en-US" dirty="0"/>
              <a:t>Human Digestive System: Small Intestine</a:t>
            </a:r>
            <a:r>
              <a:rPr lang="en-US" sz="1400" baseline="-25000" dirty="0"/>
              <a:t>1</a:t>
            </a:r>
            <a:endParaRPr lang="en-US" dirty="0"/>
          </a:p>
        </p:txBody>
      </p:sp>
      <p:sp>
        <p:nvSpPr>
          <p:cNvPr id="3" name="Content Placeholder 2">
            <a:extLst>
              <a:ext uri="{FF2B5EF4-FFF2-40B4-BE49-F238E27FC236}">
                <a16:creationId xmlns:a16="http://schemas.microsoft.com/office/drawing/2014/main" id="{F8214A3E-05D3-DCED-5572-A0B9321427D9}"/>
              </a:ext>
            </a:extLst>
          </p:cNvPr>
          <p:cNvSpPr>
            <a:spLocks noGrp="1"/>
          </p:cNvSpPr>
          <p:nvPr>
            <p:ph idx="1"/>
          </p:nvPr>
        </p:nvSpPr>
        <p:spPr>
          <a:xfrm>
            <a:off x="457200" y="1097280"/>
            <a:ext cx="8229600" cy="5303520"/>
          </a:xfrm>
        </p:spPr>
        <p:txBody>
          <a:bodyPr>
            <a:normAutofit fontScale="85000" lnSpcReduction="20000"/>
          </a:bodyPr>
          <a:lstStyle/>
          <a:p>
            <a:pPr marL="0" indent="0">
              <a:buNone/>
            </a:pPr>
            <a:r>
              <a:rPr lang="en-US" dirty="0"/>
              <a:t>The </a:t>
            </a:r>
            <a:r>
              <a:rPr lang="en-US" b="1" dirty="0"/>
              <a:t>small intestine</a:t>
            </a:r>
            <a:r>
              <a:rPr lang="en-US" dirty="0"/>
              <a:t> is a long, tubelike organ that completes the digestion of protein, fats, and carbohydrates. </a:t>
            </a:r>
          </a:p>
          <a:p>
            <a:r>
              <a:rPr lang="en-US" dirty="0"/>
              <a:t>It has a highly folded surface with fingerlike projections called </a:t>
            </a:r>
            <a:r>
              <a:rPr lang="en-US" b="1" dirty="0"/>
              <a:t>villi</a:t>
            </a:r>
            <a:r>
              <a:rPr lang="en-US" dirty="0"/>
              <a:t>.</a:t>
            </a:r>
          </a:p>
          <a:p>
            <a:r>
              <a:rPr lang="en-US" dirty="0"/>
              <a:t>The apical surface (facing the lumen) has many microscopic projections (membrane protrusions) called </a:t>
            </a:r>
            <a:r>
              <a:rPr lang="en-US" b="1" dirty="0"/>
              <a:t>microvilli</a:t>
            </a:r>
            <a:r>
              <a:rPr lang="en-US" dirty="0"/>
              <a:t>.</a:t>
            </a:r>
          </a:p>
          <a:p>
            <a:r>
              <a:rPr lang="en-US" dirty="0"/>
              <a:t>Together, these increase the surface area for absorption of digested food across the epithelial cells into:</a:t>
            </a:r>
          </a:p>
          <a:p>
            <a:pPr lvl="1"/>
            <a:r>
              <a:rPr lang="en-US" dirty="0"/>
              <a:t>Capillaries: where amino acids, carbohydrates, and salts are absorbed into the blood stream, then carried in the hepatic portal vein to the liver for distribution to the body and detoxification </a:t>
            </a:r>
          </a:p>
          <a:p>
            <a:pPr lvl="1"/>
            <a:r>
              <a:rPr lang="en-US" dirty="0"/>
              <a:t>Lacteals: where fats are absorbed into lymphatic fluid and are transported by the lymphatic network to the thoracic duct which empties lymph into the blood</a:t>
            </a:r>
          </a:p>
        </p:txBody>
      </p:sp>
    </p:spTree>
    <p:extLst>
      <p:ext uri="{BB962C8B-B14F-4D97-AF65-F5344CB8AC3E}">
        <p14:creationId xmlns:p14="http://schemas.microsoft.com/office/powerpoint/2010/main" val="11063235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BF3A1-2443-8DC1-C3AD-5855011D5F75}"/>
              </a:ext>
            </a:extLst>
          </p:cNvPr>
          <p:cNvSpPr>
            <a:spLocks noGrp="1"/>
          </p:cNvSpPr>
          <p:nvPr>
            <p:ph type="title"/>
          </p:nvPr>
        </p:nvSpPr>
        <p:spPr/>
        <p:txBody>
          <a:bodyPr/>
          <a:lstStyle/>
          <a:p>
            <a:r>
              <a:rPr lang="en-US" dirty="0"/>
              <a:t>34.1 Figure 13</a:t>
            </a:r>
          </a:p>
        </p:txBody>
      </p:sp>
      <p:pic>
        <p:nvPicPr>
          <p:cNvPr id="4" name="Content Placeholder 4" descr="Shown is the small intestine system, made up of three parts: the duodenum, jejunum, and ileum. Surrounding the small intestine is the large intestine, made up of the transverse colon, descending colon, sigmoid colon, the cecum, and the rectum. A closer look a fold of the intestinal lining shows that the small intestine is lined with villi. Villi are packed with arterioles, lymphatic vessels, lacteal cells, epithelial cells, and capillary networks. The epithelial cells themselves are covered in microvilli, allowing the cell to better absorb nutrients.">
            <a:extLst>
              <a:ext uri="{FF2B5EF4-FFF2-40B4-BE49-F238E27FC236}">
                <a16:creationId xmlns:a16="http://schemas.microsoft.com/office/drawing/2014/main" id="{ECEECA30-73EA-D1A5-657A-E741AC5340BB}"/>
              </a:ext>
            </a:extLst>
          </p:cNvPr>
          <p:cNvPicPr>
            <a:picLocks noChangeAspect="1"/>
          </p:cNvPicPr>
          <p:nvPr/>
        </p:nvPicPr>
        <p:blipFill>
          <a:blip r:embed="rId3"/>
          <a:srcRect l="12963" t="3666" r="12963"/>
          <a:stretch/>
        </p:blipFill>
        <p:spPr>
          <a:xfrm>
            <a:off x="1219200" y="1070484"/>
            <a:ext cx="6705600" cy="4844796"/>
          </a:xfrm>
          <a:prstGeom prst="rect">
            <a:avLst/>
          </a:prstGeom>
        </p:spPr>
      </p:pic>
    </p:spTree>
    <p:extLst>
      <p:ext uri="{BB962C8B-B14F-4D97-AF65-F5344CB8AC3E}">
        <p14:creationId xmlns:p14="http://schemas.microsoft.com/office/powerpoint/2010/main" val="29658740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400" baseline="-25000" dirty="0"/>
              <a:t>3</a:t>
            </a:r>
            <a:endParaRPr lang="en-US" dirty="0"/>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097280"/>
            <a:ext cx="8229600" cy="4617720"/>
          </a:xfrm>
        </p:spPr>
        <p:txBody>
          <a:bodyPr>
            <a:normAutofit fontScale="85000" lnSpcReduction="20000"/>
          </a:bodyPr>
          <a:lstStyle/>
          <a:p>
            <a:r>
              <a:rPr lang="en-US" dirty="0"/>
              <a:t>Which of the following statements about the small intestine is </a:t>
            </a:r>
            <a:r>
              <a:rPr lang="en-US" b="1" dirty="0"/>
              <a:t>false</a:t>
            </a:r>
            <a:r>
              <a:rPr lang="en-US" dirty="0"/>
              <a:t>?</a:t>
            </a:r>
          </a:p>
          <a:p>
            <a:endParaRPr lang="en-US" dirty="0"/>
          </a:p>
          <a:p>
            <a:pPr marL="457200" indent="-457200">
              <a:buFont typeface="Arial" panose="020B0604020202020204" pitchFamily="34" charset="0"/>
              <a:buChar char="•"/>
            </a:pPr>
            <a:r>
              <a:rPr lang="en-US" dirty="0"/>
              <a:t>Absorptive cells that line the small intestine have microvilli—small projections that increase surface area and aid in the absorption of food.</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The inside of the small intestine has many folds called villi.</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Microvilli absorb nutrients from the capillaries and lacteals that line the interior of the small intestine.</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Villi contain blood vessels as well as lymphatic vessels.</a:t>
            </a:r>
          </a:p>
        </p:txBody>
      </p:sp>
    </p:spTree>
    <p:extLst>
      <p:ext uri="{BB962C8B-B14F-4D97-AF65-F5344CB8AC3E}">
        <p14:creationId xmlns:p14="http://schemas.microsoft.com/office/powerpoint/2010/main" val="10082717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DB5E2-B9C6-94BB-AFD5-3A37AB1BB692}"/>
              </a:ext>
            </a:extLst>
          </p:cNvPr>
          <p:cNvSpPr>
            <a:spLocks noGrp="1"/>
          </p:cNvSpPr>
          <p:nvPr>
            <p:ph type="title"/>
          </p:nvPr>
        </p:nvSpPr>
        <p:spPr/>
        <p:txBody>
          <a:bodyPr/>
          <a:lstStyle/>
          <a:p>
            <a:r>
              <a:rPr lang="en-US" dirty="0"/>
              <a:t>Human Digestive System: Small Intestine</a:t>
            </a:r>
            <a:r>
              <a:rPr lang="en-US" sz="1400" baseline="-25000" dirty="0"/>
              <a:t>2</a:t>
            </a:r>
            <a:endParaRPr lang="en-US" dirty="0"/>
          </a:p>
        </p:txBody>
      </p:sp>
      <p:sp>
        <p:nvSpPr>
          <p:cNvPr id="3" name="Content Placeholder 2">
            <a:extLst>
              <a:ext uri="{FF2B5EF4-FFF2-40B4-BE49-F238E27FC236}">
                <a16:creationId xmlns:a16="http://schemas.microsoft.com/office/drawing/2014/main" id="{3CC03092-5D13-E279-9C01-CB3BE5CF37AD}"/>
              </a:ext>
            </a:extLst>
          </p:cNvPr>
          <p:cNvSpPr>
            <a:spLocks noGrp="1"/>
          </p:cNvSpPr>
          <p:nvPr>
            <p:ph idx="1"/>
          </p:nvPr>
        </p:nvSpPr>
        <p:spPr/>
        <p:txBody>
          <a:bodyPr/>
          <a:lstStyle/>
          <a:p>
            <a:pPr marL="0" indent="0">
              <a:buNone/>
            </a:pPr>
            <a:r>
              <a:rPr lang="en-US" dirty="0"/>
              <a:t>The small intestine is over 6 m long and divided into 3 parts:</a:t>
            </a:r>
          </a:p>
          <a:p>
            <a:r>
              <a:rPr lang="en-US" dirty="0"/>
              <a:t>The </a:t>
            </a:r>
            <a:r>
              <a:rPr lang="en-US" i="1" dirty="0"/>
              <a:t>duodenum</a:t>
            </a:r>
          </a:p>
          <a:p>
            <a:r>
              <a:rPr lang="en-US" dirty="0"/>
              <a:t>The </a:t>
            </a:r>
            <a:r>
              <a:rPr lang="en-US" i="1" dirty="0"/>
              <a:t>jejunum</a:t>
            </a:r>
          </a:p>
          <a:p>
            <a:r>
              <a:rPr lang="en-US" dirty="0"/>
              <a:t>The </a:t>
            </a:r>
            <a:r>
              <a:rPr lang="en-US" i="1" dirty="0"/>
              <a:t>ileum</a:t>
            </a:r>
          </a:p>
        </p:txBody>
      </p:sp>
    </p:spTree>
    <p:extLst>
      <p:ext uri="{BB962C8B-B14F-4D97-AF65-F5344CB8AC3E}">
        <p14:creationId xmlns:p14="http://schemas.microsoft.com/office/powerpoint/2010/main" val="41463980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4AADC-71CC-E357-EA14-C0AB3AAAB280}"/>
              </a:ext>
            </a:extLst>
          </p:cNvPr>
          <p:cNvSpPr>
            <a:spLocks noGrp="1"/>
          </p:cNvSpPr>
          <p:nvPr>
            <p:ph type="title"/>
          </p:nvPr>
        </p:nvSpPr>
        <p:spPr/>
        <p:txBody>
          <a:bodyPr/>
          <a:lstStyle/>
          <a:p>
            <a:r>
              <a:rPr lang="en-US" dirty="0"/>
              <a:t>Small Intestine: The Duodenum</a:t>
            </a:r>
          </a:p>
        </p:txBody>
      </p:sp>
      <p:sp>
        <p:nvSpPr>
          <p:cNvPr id="3" name="Content Placeholder 2">
            <a:extLst>
              <a:ext uri="{FF2B5EF4-FFF2-40B4-BE49-F238E27FC236}">
                <a16:creationId xmlns:a16="http://schemas.microsoft.com/office/drawing/2014/main" id="{263812BA-B79F-CFDD-EFED-ED454CBAF5A0}"/>
              </a:ext>
            </a:extLst>
          </p:cNvPr>
          <p:cNvSpPr>
            <a:spLocks noGrp="1"/>
          </p:cNvSpPr>
          <p:nvPr>
            <p:ph idx="1"/>
          </p:nvPr>
        </p:nvSpPr>
        <p:spPr>
          <a:xfrm>
            <a:off x="457200" y="990600"/>
            <a:ext cx="8229600" cy="5379720"/>
          </a:xfrm>
        </p:spPr>
        <p:txBody>
          <a:bodyPr>
            <a:normAutofit fontScale="85000" lnSpcReduction="20000"/>
          </a:bodyPr>
          <a:lstStyle/>
          <a:p>
            <a:pPr marL="0" indent="0">
              <a:buNone/>
            </a:pPr>
            <a:r>
              <a:rPr lang="en-US" dirty="0"/>
              <a:t>The </a:t>
            </a:r>
            <a:r>
              <a:rPr lang="en-US" b="1" dirty="0"/>
              <a:t>duodenum</a:t>
            </a:r>
            <a:r>
              <a:rPr lang="en-US" dirty="0"/>
              <a:t>:</a:t>
            </a:r>
          </a:p>
          <a:p>
            <a:r>
              <a:rPr lang="en-US" dirty="0"/>
              <a:t>Is C-shaped and fixed</a:t>
            </a:r>
          </a:p>
          <a:p>
            <a:r>
              <a:rPr lang="en-US" dirty="0"/>
              <a:t>Is separated from the stomach by the pyloric sphincter</a:t>
            </a:r>
          </a:p>
          <a:p>
            <a:r>
              <a:rPr lang="en-US" dirty="0"/>
              <a:t>Is where chyme is mixed with pancreatic juices in an alkaline solution rick in bicarbonate to neutralize the chyme’s acidity</a:t>
            </a:r>
          </a:p>
          <a:p>
            <a:r>
              <a:rPr lang="en-US" dirty="0"/>
              <a:t>Is where digestive juices from the pancreas, liver and gall bladder, as well as intestinal gland cells, enter</a:t>
            </a:r>
          </a:p>
          <a:p>
            <a:pPr lvl="1"/>
            <a:r>
              <a:rPr lang="en-US" b="1" dirty="0"/>
              <a:t>Bile</a:t>
            </a:r>
            <a:r>
              <a:rPr lang="en-US" dirty="0"/>
              <a:t>, produced by the liver and stored and concentrated in the gall bladder, contains bile salts that emulsify lipids.</a:t>
            </a:r>
          </a:p>
          <a:p>
            <a:pPr lvl="1"/>
            <a:r>
              <a:rPr lang="en-US" dirty="0"/>
              <a:t>The pancreas produce enzymes that break down starches, disaccharides, proteins, and fats.</a:t>
            </a:r>
          </a:p>
          <a:p>
            <a:pPr lvl="1"/>
            <a:r>
              <a:rPr lang="en-US" dirty="0"/>
              <a:t>These juices break down food to glucose, triglycerides, and amino acids.</a:t>
            </a:r>
          </a:p>
          <a:p>
            <a:r>
              <a:rPr lang="en-US" dirty="0"/>
              <a:t>Is where some chemical digestion and fatty acid absorption occur</a:t>
            </a:r>
          </a:p>
        </p:txBody>
      </p:sp>
    </p:spTree>
    <p:extLst>
      <p:ext uri="{BB962C8B-B14F-4D97-AF65-F5344CB8AC3E}">
        <p14:creationId xmlns:p14="http://schemas.microsoft.com/office/powerpoint/2010/main" val="686544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34.1 Figure 1</a:t>
            </a:r>
            <a:endParaRPr lang="en-US" sz="3200" dirty="0">
              <a:solidFill>
                <a:schemeClr val="accent1"/>
              </a:solidFill>
            </a:endParaRPr>
          </a:p>
        </p:txBody>
      </p:sp>
      <p:sp>
        <p:nvSpPr>
          <p:cNvPr id="4" name="TextBox 3">
            <a:extLst>
              <a:ext uri="{FF2B5EF4-FFF2-40B4-BE49-F238E27FC236}">
                <a16:creationId xmlns:a16="http://schemas.microsoft.com/office/drawing/2014/main" id="{CCE2A6C0-32DE-0F15-F60A-D09E6AA69CBD}"/>
              </a:ext>
            </a:extLst>
          </p:cNvPr>
          <p:cNvSpPr txBox="1"/>
          <p:nvPr/>
        </p:nvSpPr>
        <p:spPr>
          <a:xfrm>
            <a:off x="2286000" y="5804710"/>
            <a:ext cx="4572000" cy="246221"/>
          </a:xfrm>
          <a:prstGeom prst="rect">
            <a:avLst/>
          </a:prstGeom>
          <a:noFill/>
        </p:spPr>
        <p:txBody>
          <a:bodyPr wrap="square">
            <a:spAutoFit/>
          </a:bodyPr>
          <a:lstStyle/>
          <a:p>
            <a:pPr algn="ctr"/>
            <a:r>
              <a:rPr lang="en-US" sz="1000" dirty="0"/>
              <a:t>Mittmac on Pixabay. "Various foods."</a:t>
            </a:r>
          </a:p>
        </p:txBody>
      </p:sp>
      <p:pic>
        <p:nvPicPr>
          <p:cNvPr id="3" name="Content Placeholder 5" descr="A photograph shows a variety of fruits and vegetables as well as some cookbooks on a table.">
            <a:extLst>
              <a:ext uri="{FF2B5EF4-FFF2-40B4-BE49-F238E27FC236}">
                <a16:creationId xmlns:a16="http://schemas.microsoft.com/office/drawing/2014/main" id="{67DBA6AC-98DF-936F-B4DF-923E4D73CDD2}"/>
              </a:ext>
            </a:extLst>
          </p:cNvPr>
          <p:cNvPicPr>
            <a:picLocks noChangeAspect="1"/>
          </p:cNvPicPr>
          <p:nvPr/>
        </p:nvPicPr>
        <p:blipFill>
          <a:blip r:embed="rId3"/>
          <a:srcRect t="5385" b="4614"/>
          <a:stretch/>
        </p:blipFill>
        <p:spPr>
          <a:xfrm>
            <a:off x="919160" y="1097280"/>
            <a:ext cx="7305679" cy="4769182"/>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15944-F944-C790-F19C-23B2B40882A7}"/>
              </a:ext>
            </a:extLst>
          </p:cNvPr>
          <p:cNvSpPr>
            <a:spLocks noGrp="1"/>
          </p:cNvSpPr>
          <p:nvPr>
            <p:ph type="title"/>
          </p:nvPr>
        </p:nvSpPr>
        <p:spPr/>
        <p:txBody>
          <a:bodyPr/>
          <a:lstStyle/>
          <a:p>
            <a:r>
              <a:rPr lang="en-US" dirty="0"/>
              <a:t>Small Intestine: The Jejunum and Ileum</a:t>
            </a:r>
          </a:p>
        </p:txBody>
      </p:sp>
      <p:sp>
        <p:nvSpPr>
          <p:cNvPr id="3" name="Content Placeholder 2">
            <a:extLst>
              <a:ext uri="{FF2B5EF4-FFF2-40B4-BE49-F238E27FC236}">
                <a16:creationId xmlns:a16="http://schemas.microsoft.com/office/drawing/2014/main" id="{62A2051A-2E85-CF29-03F9-494309115BBC}"/>
              </a:ext>
            </a:extLst>
          </p:cNvPr>
          <p:cNvSpPr>
            <a:spLocks noGrp="1"/>
          </p:cNvSpPr>
          <p:nvPr>
            <p:ph idx="1"/>
          </p:nvPr>
        </p:nvSpPr>
        <p:spPr>
          <a:xfrm>
            <a:off x="457200" y="990600"/>
            <a:ext cx="8229600" cy="5029200"/>
          </a:xfrm>
        </p:spPr>
        <p:txBody>
          <a:bodyPr>
            <a:normAutofit fontScale="85000" lnSpcReduction="10000"/>
          </a:bodyPr>
          <a:lstStyle/>
          <a:p>
            <a:pPr marL="0" indent="0">
              <a:buNone/>
            </a:pPr>
            <a:r>
              <a:rPr lang="en-US" dirty="0"/>
              <a:t>The </a:t>
            </a:r>
            <a:r>
              <a:rPr lang="en-US" b="1" dirty="0"/>
              <a:t>jejunum</a:t>
            </a:r>
            <a:r>
              <a:rPr lang="en-US" dirty="0"/>
              <a:t>:</a:t>
            </a:r>
          </a:p>
          <a:p>
            <a:r>
              <a:rPr lang="en-US" dirty="0"/>
              <a:t>Is where the bulk of both chemical digestion and nutrient absorption occurs</a:t>
            </a:r>
          </a:p>
          <a:p>
            <a:pPr lvl="1"/>
            <a:r>
              <a:rPr lang="en-US" dirty="0"/>
              <a:t>Most carbohydrates and amino acids are absorbed here.</a:t>
            </a:r>
          </a:p>
          <a:p>
            <a:pPr marL="0" indent="0">
              <a:buNone/>
            </a:pPr>
            <a:r>
              <a:rPr lang="en-US" dirty="0"/>
              <a:t>The </a:t>
            </a:r>
            <a:r>
              <a:rPr lang="en-US" b="1" dirty="0"/>
              <a:t>ileum</a:t>
            </a:r>
            <a:r>
              <a:rPr lang="en-US" dirty="0"/>
              <a:t>:</a:t>
            </a:r>
          </a:p>
          <a:p>
            <a:r>
              <a:rPr lang="en-US" dirty="0"/>
              <a:t>Is the last part of the small intestine</a:t>
            </a:r>
          </a:p>
          <a:p>
            <a:r>
              <a:rPr lang="en-US" dirty="0"/>
              <a:t>Is where bile salts and vitamins are absorbed into the blood stream</a:t>
            </a:r>
          </a:p>
          <a:p>
            <a:r>
              <a:rPr lang="en-US" dirty="0"/>
              <a:t>Sends undigested food to the colon via peristaltic movements</a:t>
            </a:r>
          </a:p>
          <a:p>
            <a:r>
              <a:rPr lang="en-US" dirty="0"/>
              <a:t>Is connected to the colon at the ileocecal valve</a:t>
            </a:r>
          </a:p>
          <a:p>
            <a:pPr lvl="1"/>
            <a:r>
              <a:rPr lang="en-US" dirty="0"/>
              <a:t>The appendix, a wormlike structure with no role in digestion and a small role in immunity, is located here.</a:t>
            </a:r>
          </a:p>
        </p:txBody>
      </p:sp>
    </p:spTree>
    <p:extLst>
      <p:ext uri="{BB962C8B-B14F-4D97-AF65-F5344CB8AC3E}">
        <p14:creationId xmlns:p14="http://schemas.microsoft.com/office/powerpoint/2010/main" val="9268150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34416-E726-2A79-DF8D-02AD37714920}"/>
              </a:ext>
            </a:extLst>
          </p:cNvPr>
          <p:cNvSpPr>
            <a:spLocks noGrp="1"/>
          </p:cNvSpPr>
          <p:nvPr>
            <p:ph type="title"/>
          </p:nvPr>
        </p:nvSpPr>
        <p:spPr/>
        <p:txBody>
          <a:bodyPr/>
          <a:lstStyle/>
          <a:p>
            <a:r>
              <a:rPr lang="en-US" dirty="0"/>
              <a:t>Human Digestive System: Large Intestine</a:t>
            </a:r>
          </a:p>
        </p:txBody>
      </p:sp>
      <p:sp>
        <p:nvSpPr>
          <p:cNvPr id="3" name="Content Placeholder 2">
            <a:extLst>
              <a:ext uri="{FF2B5EF4-FFF2-40B4-BE49-F238E27FC236}">
                <a16:creationId xmlns:a16="http://schemas.microsoft.com/office/drawing/2014/main" id="{092AF268-84E6-C6E6-116C-58EC3E4C85F3}"/>
              </a:ext>
            </a:extLst>
          </p:cNvPr>
          <p:cNvSpPr>
            <a:spLocks noGrp="1"/>
          </p:cNvSpPr>
          <p:nvPr>
            <p:ph idx="1"/>
          </p:nvPr>
        </p:nvSpPr>
        <p:spPr>
          <a:xfrm>
            <a:off x="457200" y="1066800"/>
            <a:ext cx="8229600" cy="5227320"/>
          </a:xfrm>
        </p:spPr>
        <p:txBody>
          <a:bodyPr>
            <a:normAutofit/>
          </a:bodyPr>
          <a:lstStyle/>
          <a:p>
            <a:pPr marL="0" indent="0">
              <a:buNone/>
            </a:pPr>
            <a:r>
              <a:rPr lang="en-US" dirty="0"/>
              <a:t>The </a:t>
            </a:r>
            <a:r>
              <a:rPr lang="en-US" b="1" dirty="0"/>
              <a:t>large intestine</a:t>
            </a:r>
            <a:r>
              <a:rPr lang="en-US" dirty="0"/>
              <a:t>:</a:t>
            </a:r>
          </a:p>
          <a:p>
            <a:r>
              <a:rPr lang="en-US" dirty="0"/>
              <a:t>Reabsorbs water from undigested food</a:t>
            </a:r>
          </a:p>
          <a:p>
            <a:r>
              <a:rPr lang="en-US" dirty="0"/>
              <a:t>Processes the waste material</a:t>
            </a:r>
          </a:p>
          <a:p>
            <a:r>
              <a:rPr lang="en-US" dirty="0"/>
              <a:t>Is much smaller in length than the small intestine</a:t>
            </a:r>
          </a:p>
          <a:p>
            <a:r>
              <a:rPr lang="en-US" dirty="0"/>
              <a:t>Has 3 parts:</a:t>
            </a:r>
          </a:p>
          <a:p>
            <a:pPr lvl="1"/>
            <a:r>
              <a:rPr lang="en-US" dirty="0"/>
              <a:t>The </a:t>
            </a:r>
            <a:r>
              <a:rPr lang="en-US" i="1" dirty="0"/>
              <a:t>cecum</a:t>
            </a:r>
            <a:r>
              <a:rPr lang="en-US" dirty="0"/>
              <a:t> </a:t>
            </a:r>
          </a:p>
          <a:p>
            <a:pPr lvl="1"/>
            <a:r>
              <a:rPr lang="en-US" dirty="0"/>
              <a:t>The </a:t>
            </a:r>
            <a:r>
              <a:rPr lang="en-US" i="1" dirty="0"/>
              <a:t>colon</a:t>
            </a:r>
            <a:endParaRPr lang="en-US" dirty="0"/>
          </a:p>
          <a:p>
            <a:pPr lvl="1"/>
            <a:r>
              <a:rPr lang="en-US" dirty="0"/>
              <a:t>The </a:t>
            </a:r>
            <a:r>
              <a:rPr lang="en-US" i="1" dirty="0"/>
              <a:t>rectum</a:t>
            </a:r>
          </a:p>
        </p:txBody>
      </p:sp>
    </p:spTree>
    <p:extLst>
      <p:ext uri="{BB962C8B-B14F-4D97-AF65-F5344CB8AC3E}">
        <p14:creationId xmlns:p14="http://schemas.microsoft.com/office/powerpoint/2010/main" val="29082572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34416-E726-2A79-DF8D-02AD37714920}"/>
              </a:ext>
            </a:extLst>
          </p:cNvPr>
          <p:cNvSpPr>
            <a:spLocks noGrp="1"/>
          </p:cNvSpPr>
          <p:nvPr>
            <p:ph type="title"/>
          </p:nvPr>
        </p:nvSpPr>
        <p:spPr/>
        <p:txBody>
          <a:bodyPr/>
          <a:lstStyle/>
          <a:p>
            <a:r>
              <a:rPr lang="en-US" dirty="0"/>
              <a:t>Large Intestine: The Cecum and Colon</a:t>
            </a:r>
          </a:p>
        </p:txBody>
      </p:sp>
      <p:sp>
        <p:nvSpPr>
          <p:cNvPr id="3" name="Content Placeholder 2">
            <a:extLst>
              <a:ext uri="{FF2B5EF4-FFF2-40B4-BE49-F238E27FC236}">
                <a16:creationId xmlns:a16="http://schemas.microsoft.com/office/drawing/2014/main" id="{092AF268-84E6-C6E6-116C-58EC3E4C85F3}"/>
              </a:ext>
            </a:extLst>
          </p:cNvPr>
          <p:cNvSpPr>
            <a:spLocks noGrp="1"/>
          </p:cNvSpPr>
          <p:nvPr>
            <p:ph idx="1"/>
          </p:nvPr>
        </p:nvSpPr>
        <p:spPr>
          <a:xfrm>
            <a:off x="457200" y="1066800"/>
            <a:ext cx="8229600" cy="5227320"/>
          </a:xfrm>
        </p:spPr>
        <p:txBody>
          <a:bodyPr>
            <a:normAutofit/>
          </a:bodyPr>
          <a:lstStyle/>
          <a:p>
            <a:r>
              <a:rPr lang="en-US" dirty="0"/>
              <a:t>The </a:t>
            </a:r>
            <a:r>
              <a:rPr lang="en-US" i="1" dirty="0"/>
              <a:t>cecum</a:t>
            </a:r>
            <a:r>
              <a:rPr lang="en-US" dirty="0"/>
              <a:t> joins the ilium to the colon and is a receiving pouch for waster matter.</a:t>
            </a:r>
          </a:p>
          <a:p>
            <a:r>
              <a:rPr lang="en-US" dirty="0"/>
              <a:t>The </a:t>
            </a:r>
            <a:r>
              <a:rPr lang="en-US" i="1" dirty="0"/>
              <a:t>colon</a:t>
            </a:r>
            <a:r>
              <a:rPr lang="en-US" dirty="0"/>
              <a:t>:</a:t>
            </a:r>
          </a:p>
          <a:p>
            <a:pPr lvl="2"/>
            <a:r>
              <a:rPr lang="en-US" sz="2800" dirty="0"/>
              <a:t>Is home to many bacteria that aid in digestion</a:t>
            </a:r>
          </a:p>
          <a:p>
            <a:pPr lvl="2"/>
            <a:r>
              <a:rPr lang="en-US" sz="2800" dirty="0"/>
              <a:t>Can be divided into 4 parts: ascending, transverse, descending, and sigmoid</a:t>
            </a:r>
          </a:p>
          <a:p>
            <a:pPr lvl="2"/>
            <a:r>
              <a:rPr lang="en-US" sz="2800" dirty="0"/>
              <a:t>Extracts water and mineral salts</a:t>
            </a:r>
          </a:p>
          <a:p>
            <a:pPr lvl="2"/>
            <a:r>
              <a:rPr lang="en-US" sz="2800" dirty="0"/>
              <a:t>Stores waste material</a:t>
            </a:r>
          </a:p>
          <a:p>
            <a:pPr lvl="2"/>
            <a:r>
              <a:rPr lang="en-US" sz="2800" dirty="0"/>
              <a:t>Is shorter in carnivores than in herbivores due to dietary differences</a:t>
            </a:r>
          </a:p>
        </p:txBody>
      </p:sp>
    </p:spTree>
    <p:extLst>
      <p:ext uri="{BB962C8B-B14F-4D97-AF65-F5344CB8AC3E}">
        <p14:creationId xmlns:p14="http://schemas.microsoft.com/office/powerpoint/2010/main" val="18010935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BF3A1-2443-8DC1-C3AD-5855011D5F75}"/>
              </a:ext>
            </a:extLst>
          </p:cNvPr>
          <p:cNvSpPr>
            <a:spLocks noGrp="1"/>
          </p:cNvSpPr>
          <p:nvPr>
            <p:ph type="title"/>
          </p:nvPr>
        </p:nvSpPr>
        <p:spPr/>
        <p:txBody>
          <a:bodyPr/>
          <a:lstStyle/>
          <a:p>
            <a:r>
              <a:rPr lang="en-US" dirty="0"/>
              <a:t>34.1 Figure 14</a:t>
            </a:r>
          </a:p>
        </p:txBody>
      </p:sp>
      <p:pic>
        <p:nvPicPr>
          <p:cNvPr id="3" name="Content Placeholder 4" descr="Illustration shows the structure of the large intestine, which begins with the ascending colon. Below the ascending colon is the cecum, followed by the appendix. The ascending colon travels up the right side of the body, then turns into the transverse colon. On the left side of the body the large intestine turns into the descending colon. At the bottom, the descending colon curves up; this part of the intestine is called the sigmoid colon. The sigmoid colon empties into the rectum. The rectum travels straight down, to the anus.">
            <a:extLst>
              <a:ext uri="{FF2B5EF4-FFF2-40B4-BE49-F238E27FC236}">
                <a16:creationId xmlns:a16="http://schemas.microsoft.com/office/drawing/2014/main" id="{31F3FF47-9DAE-4E3A-036D-57FC65193EB7}"/>
              </a:ext>
            </a:extLst>
          </p:cNvPr>
          <p:cNvPicPr>
            <a:picLocks noChangeAspect="1"/>
          </p:cNvPicPr>
          <p:nvPr/>
        </p:nvPicPr>
        <p:blipFill>
          <a:blip r:embed="rId3"/>
          <a:srcRect l="19444" t="3666" r="19444"/>
          <a:stretch/>
        </p:blipFill>
        <p:spPr>
          <a:xfrm>
            <a:off x="1828800" y="1111515"/>
            <a:ext cx="5486400" cy="4804756"/>
          </a:xfrm>
          <a:prstGeom prst="rect">
            <a:avLst/>
          </a:prstGeom>
        </p:spPr>
      </p:pic>
    </p:spTree>
    <p:extLst>
      <p:ext uri="{BB962C8B-B14F-4D97-AF65-F5344CB8AC3E}">
        <p14:creationId xmlns:p14="http://schemas.microsoft.com/office/powerpoint/2010/main" val="19414275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400" baseline="-25000" dirty="0"/>
              <a:t>4</a:t>
            </a:r>
            <a:endParaRPr lang="en-US" dirty="0"/>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097280"/>
            <a:ext cx="8229600" cy="4693920"/>
          </a:xfrm>
        </p:spPr>
        <p:txBody>
          <a:bodyPr>
            <a:normAutofit fontScale="85000" lnSpcReduction="20000"/>
          </a:bodyPr>
          <a:lstStyle/>
          <a:p>
            <a:r>
              <a:rPr lang="en-US" dirty="0"/>
              <a:t>Which of the following statements about the digestive system is </a:t>
            </a:r>
            <a:r>
              <a:rPr lang="en-US" b="1" dirty="0"/>
              <a:t>false</a:t>
            </a:r>
            <a:r>
              <a:rPr lang="en-US" dirty="0"/>
              <a:t>?</a:t>
            </a:r>
          </a:p>
          <a:p>
            <a:endParaRPr lang="en-US" dirty="0"/>
          </a:p>
          <a:p>
            <a:pPr marL="457200" indent="-457200">
              <a:buFont typeface="Arial" panose="020B0604020202020204" pitchFamily="34" charset="0"/>
              <a:buChar char="•"/>
            </a:pPr>
            <a:r>
              <a:rPr lang="en-US" dirty="0"/>
              <a:t>Chyme is a mixture of food and digestive juices that is produced in the stomach.</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Food enters the large intestine before the small intestine.</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In the small intestine, chyme mixes with bile, which emulsifies fats.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The stomach is separated from the small intestine by the pyloric sphincter.</a:t>
            </a:r>
          </a:p>
        </p:txBody>
      </p:sp>
    </p:spTree>
    <p:extLst>
      <p:ext uri="{BB962C8B-B14F-4D97-AF65-F5344CB8AC3E}">
        <p14:creationId xmlns:p14="http://schemas.microsoft.com/office/powerpoint/2010/main" val="4037566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BF3A1-2443-8DC1-C3AD-5855011D5F75}"/>
              </a:ext>
            </a:extLst>
          </p:cNvPr>
          <p:cNvSpPr>
            <a:spLocks noGrp="1"/>
          </p:cNvSpPr>
          <p:nvPr>
            <p:ph type="title"/>
          </p:nvPr>
        </p:nvSpPr>
        <p:spPr/>
        <p:txBody>
          <a:bodyPr/>
          <a:lstStyle/>
          <a:p>
            <a:r>
              <a:rPr lang="en-US" dirty="0"/>
              <a:t>Large Intestine: The Rectum and Anus</a:t>
            </a:r>
          </a:p>
        </p:txBody>
      </p:sp>
      <p:sp>
        <p:nvSpPr>
          <p:cNvPr id="4" name="Content Placeholder 3">
            <a:extLst>
              <a:ext uri="{FF2B5EF4-FFF2-40B4-BE49-F238E27FC236}">
                <a16:creationId xmlns:a16="http://schemas.microsoft.com/office/drawing/2014/main" id="{F5CC5A9A-B516-A8A4-2564-1DA98DFA2D2E}"/>
              </a:ext>
            </a:extLst>
          </p:cNvPr>
          <p:cNvSpPr>
            <a:spLocks noGrp="1"/>
          </p:cNvSpPr>
          <p:nvPr>
            <p:ph idx="1"/>
          </p:nvPr>
        </p:nvSpPr>
        <p:spPr>
          <a:xfrm>
            <a:off x="457200" y="990600"/>
            <a:ext cx="8229600" cy="4861560"/>
          </a:xfrm>
        </p:spPr>
        <p:txBody>
          <a:bodyPr>
            <a:normAutofit fontScale="92500" lnSpcReduction="10000"/>
          </a:bodyPr>
          <a:lstStyle/>
          <a:p>
            <a:pPr marL="0" indent="0">
              <a:buNone/>
            </a:pPr>
            <a:r>
              <a:rPr lang="en-US" dirty="0"/>
              <a:t>The rectum:</a:t>
            </a:r>
          </a:p>
          <a:p>
            <a:r>
              <a:rPr lang="en-US" dirty="0"/>
              <a:t>Is the terminal end of the large intestine</a:t>
            </a:r>
          </a:p>
          <a:p>
            <a:r>
              <a:rPr lang="en-US" dirty="0"/>
              <a:t>Stores feces until defecation</a:t>
            </a:r>
          </a:p>
          <a:p>
            <a:pPr lvl="1"/>
            <a:r>
              <a:rPr lang="en-US" dirty="0"/>
              <a:t>Feces is propelled by peristalsis during elimination.</a:t>
            </a:r>
          </a:p>
          <a:p>
            <a:pPr marL="0" indent="0">
              <a:buNone/>
            </a:pPr>
            <a:r>
              <a:rPr lang="en-US" dirty="0"/>
              <a:t>The </a:t>
            </a:r>
            <a:r>
              <a:rPr lang="en-US" b="1" dirty="0"/>
              <a:t>anus</a:t>
            </a:r>
            <a:r>
              <a:rPr lang="en-US" dirty="0"/>
              <a:t>:</a:t>
            </a:r>
          </a:p>
          <a:p>
            <a:r>
              <a:rPr lang="en-US" dirty="0"/>
              <a:t>Is an opening at the far end of the digestive tract</a:t>
            </a:r>
          </a:p>
          <a:p>
            <a:r>
              <a:rPr lang="en-US" dirty="0"/>
              <a:t>Is the exit point for waste material</a:t>
            </a:r>
          </a:p>
          <a:p>
            <a:r>
              <a:rPr lang="en-US" dirty="0"/>
              <a:t>Two sphincters between the rectum and anus control elimination:</a:t>
            </a:r>
          </a:p>
          <a:p>
            <a:pPr lvl="1"/>
            <a:r>
              <a:rPr lang="en-US" dirty="0"/>
              <a:t>The inner sphincter is involuntary.</a:t>
            </a:r>
          </a:p>
          <a:p>
            <a:pPr lvl="1"/>
            <a:r>
              <a:rPr lang="en-US" dirty="0"/>
              <a:t>The outer sphincter is voluntary.</a:t>
            </a:r>
          </a:p>
        </p:txBody>
      </p:sp>
    </p:spTree>
    <p:extLst>
      <p:ext uri="{BB962C8B-B14F-4D97-AF65-F5344CB8AC3E}">
        <p14:creationId xmlns:p14="http://schemas.microsoft.com/office/powerpoint/2010/main" val="14829017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6AF87-92FF-7708-6E94-01D1F753B03C}"/>
              </a:ext>
            </a:extLst>
          </p:cNvPr>
          <p:cNvSpPr>
            <a:spLocks noGrp="1"/>
          </p:cNvSpPr>
          <p:nvPr>
            <p:ph type="title"/>
          </p:nvPr>
        </p:nvSpPr>
        <p:spPr/>
        <p:txBody>
          <a:bodyPr/>
          <a:lstStyle/>
          <a:p>
            <a:r>
              <a:rPr lang="en-US" dirty="0"/>
              <a:t>Human Digestive System: Accessory Organs</a:t>
            </a:r>
            <a:r>
              <a:rPr lang="en-US" sz="1400" baseline="-25000" dirty="0"/>
              <a:t>1</a:t>
            </a:r>
            <a:r>
              <a:rPr lang="en-US" dirty="0"/>
              <a:t> </a:t>
            </a:r>
          </a:p>
        </p:txBody>
      </p:sp>
      <p:sp>
        <p:nvSpPr>
          <p:cNvPr id="3" name="Content Placeholder 2">
            <a:extLst>
              <a:ext uri="{FF2B5EF4-FFF2-40B4-BE49-F238E27FC236}">
                <a16:creationId xmlns:a16="http://schemas.microsoft.com/office/drawing/2014/main" id="{B1DE5263-B6E6-B651-705A-74289A87DD57}"/>
              </a:ext>
            </a:extLst>
          </p:cNvPr>
          <p:cNvSpPr>
            <a:spLocks noGrp="1"/>
          </p:cNvSpPr>
          <p:nvPr>
            <p:ph idx="1"/>
          </p:nvPr>
        </p:nvSpPr>
        <p:spPr>
          <a:xfrm>
            <a:off x="477078" y="1097280"/>
            <a:ext cx="8229600" cy="4861560"/>
          </a:xfrm>
        </p:spPr>
        <p:txBody>
          <a:bodyPr>
            <a:normAutofit lnSpcReduction="10000"/>
          </a:bodyPr>
          <a:lstStyle/>
          <a:p>
            <a:pPr marL="0" indent="0">
              <a:buNone/>
            </a:pPr>
            <a:r>
              <a:rPr lang="en-US" dirty="0"/>
              <a:t>Accessory organs:</a:t>
            </a:r>
          </a:p>
          <a:p>
            <a:r>
              <a:rPr lang="en-US" dirty="0"/>
              <a:t>Add secretions (enzymes) that catabolize food into nutrients</a:t>
            </a:r>
          </a:p>
          <a:p>
            <a:r>
              <a:rPr lang="en-US" dirty="0"/>
              <a:t>Include:</a:t>
            </a:r>
          </a:p>
          <a:p>
            <a:pPr lvl="1"/>
            <a:r>
              <a:rPr lang="en-US" dirty="0"/>
              <a:t>The salivary glands</a:t>
            </a:r>
          </a:p>
          <a:p>
            <a:pPr lvl="1"/>
            <a:r>
              <a:rPr lang="en-US" dirty="0"/>
              <a:t>The liver </a:t>
            </a:r>
          </a:p>
          <a:p>
            <a:pPr lvl="1"/>
            <a:r>
              <a:rPr lang="en-US" dirty="0"/>
              <a:t>The pancreas</a:t>
            </a:r>
          </a:p>
          <a:p>
            <a:pPr lvl="1"/>
            <a:r>
              <a:rPr lang="en-US" dirty="0"/>
              <a:t>The gall bladder</a:t>
            </a:r>
          </a:p>
          <a:p>
            <a:r>
              <a:rPr lang="en-US" dirty="0"/>
              <a:t>All (except the salivary glands) are hormonally regulated in response to food consumed</a:t>
            </a:r>
          </a:p>
          <a:p>
            <a:pPr marL="0" indent="0">
              <a:buNone/>
            </a:pPr>
            <a:endParaRPr lang="en-US" dirty="0"/>
          </a:p>
        </p:txBody>
      </p:sp>
    </p:spTree>
    <p:extLst>
      <p:ext uri="{BB962C8B-B14F-4D97-AF65-F5344CB8AC3E}">
        <p14:creationId xmlns:p14="http://schemas.microsoft.com/office/powerpoint/2010/main" val="4792841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BF3A1-2443-8DC1-C3AD-5855011D5F75}"/>
              </a:ext>
            </a:extLst>
          </p:cNvPr>
          <p:cNvSpPr>
            <a:spLocks noGrp="1"/>
          </p:cNvSpPr>
          <p:nvPr>
            <p:ph type="title"/>
          </p:nvPr>
        </p:nvSpPr>
        <p:spPr/>
        <p:txBody>
          <a:bodyPr/>
          <a:lstStyle/>
          <a:p>
            <a:r>
              <a:rPr lang="en-US" dirty="0"/>
              <a:t>34.1 Figure 15</a:t>
            </a:r>
          </a:p>
        </p:txBody>
      </p:sp>
      <p:sp>
        <p:nvSpPr>
          <p:cNvPr id="4" name="TextBox 3">
            <a:extLst>
              <a:ext uri="{FF2B5EF4-FFF2-40B4-BE49-F238E27FC236}">
                <a16:creationId xmlns:a16="http://schemas.microsoft.com/office/drawing/2014/main" id="{C015DB41-47DE-4026-3A29-BB916F90DE44}"/>
              </a:ext>
            </a:extLst>
          </p:cNvPr>
          <p:cNvSpPr txBox="1"/>
          <p:nvPr/>
        </p:nvSpPr>
        <p:spPr>
          <a:xfrm>
            <a:off x="2286000" y="5793475"/>
            <a:ext cx="4572000" cy="246221"/>
          </a:xfrm>
          <a:prstGeom prst="rect">
            <a:avLst/>
          </a:prstGeom>
          <a:noFill/>
        </p:spPr>
        <p:txBody>
          <a:bodyPr wrap="square">
            <a:spAutoFit/>
          </a:bodyPr>
          <a:lstStyle/>
          <a:p>
            <a:pPr algn="ctr"/>
            <a:r>
              <a:rPr lang="en-US" sz="1000" dirty="0"/>
              <a:t>Cancer Research UK on Wikimedia Commons. "Position of pancreas diagram."</a:t>
            </a:r>
          </a:p>
        </p:txBody>
      </p:sp>
      <p:pic>
        <p:nvPicPr>
          <p:cNvPr id="3" name="Content Placeholder 5" descr="Shown are the accessory organs that catabolize food in the digestive system. This include the liver, stomach, gallbladder, duodenum, and pancreas.">
            <a:extLst>
              <a:ext uri="{FF2B5EF4-FFF2-40B4-BE49-F238E27FC236}">
                <a16:creationId xmlns:a16="http://schemas.microsoft.com/office/drawing/2014/main" id="{591A945B-9C45-9954-806E-6E9DA8FCA188}"/>
              </a:ext>
            </a:extLst>
          </p:cNvPr>
          <p:cNvPicPr>
            <a:picLocks noChangeAspect="1"/>
          </p:cNvPicPr>
          <p:nvPr/>
        </p:nvPicPr>
        <p:blipFill>
          <a:blip r:embed="rId3"/>
          <a:srcRect t="3681" b="2987"/>
          <a:stretch/>
        </p:blipFill>
        <p:spPr>
          <a:xfrm>
            <a:off x="1749252" y="1080902"/>
            <a:ext cx="5645496" cy="4696195"/>
          </a:xfrm>
          <a:prstGeom prst="rect">
            <a:avLst/>
          </a:prstGeom>
        </p:spPr>
      </p:pic>
    </p:spTree>
    <p:extLst>
      <p:ext uri="{BB962C8B-B14F-4D97-AF65-F5344CB8AC3E}">
        <p14:creationId xmlns:p14="http://schemas.microsoft.com/office/powerpoint/2010/main" val="15900049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70635-AA13-3FE8-3232-9D8F246CBE2E}"/>
              </a:ext>
            </a:extLst>
          </p:cNvPr>
          <p:cNvSpPr>
            <a:spLocks noGrp="1"/>
          </p:cNvSpPr>
          <p:nvPr>
            <p:ph type="title"/>
          </p:nvPr>
        </p:nvSpPr>
        <p:spPr/>
        <p:txBody>
          <a:bodyPr/>
          <a:lstStyle/>
          <a:p>
            <a:r>
              <a:rPr lang="en-US" dirty="0"/>
              <a:t>Accessory Organs: The Liver </a:t>
            </a:r>
          </a:p>
        </p:txBody>
      </p:sp>
      <p:sp>
        <p:nvSpPr>
          <p:cNvPr id="3" name="Content Placeholder 2">
            <a:extLst>
              <a:ext uri="{FF2B5EF4-FFF2-40B4-BE49-F238E27FC236}">
                <a16:creationId xmlns:a16="http://schemas.microsoft.com/office/drawing/2014/main" id="{FE4CA720-4366-15B6-DB3C-098FDC338F6B}"/>
              </a:ext>
            </a:extLst>
          </p:cNvPr>
          <p:cNvSpPr>
            <a:spLocks noGrp="1"/>
          </p:cNvSpPr>
          <p:nvPr>
            <p:ph idx="1"/>
          </p:nvPr>
        </p:nvSpPr>
        <p:spPr/>
        <p:txBody>
          <a:bodyPr/>
          <a:lstStyle/>
          <a:p>
            <a:pPr marL="0" indent="0">
              <a:buNone/>
            </a:pPr>
            <a:r>
              <a:rPr lang="en-US" dirty="0"/>
              <a:t>The </a:t>
            </a:r>
            <a:r>
              <a:rPr lang="en-US" b="1" dirty="0"/>
              <a:t>liver</a:t>
            </a:r>
            <a:r>
              <a:rPr lang="en-US" dirty="0"/>
              <a:t>:</a:t>
            </a:r>
          </a:p>
          <a:p>
            <a:r>
              <a:rPr lang="en-US" dirty="0"/>
              <a:t>Is the largest internal organ in humans</a:t>
            </a:r>
          </a:p>
          <a:p>
            <a:r>
              <a:rPr lang="en-US" dirty="0"/>
              <a:t>Plays an important role in fat digestion and detoxification of the blood</a:t>
            </a:r>
          </a:p>
          <a:p>
            <a:r>
              <a:rPr lang="en-US" dirty="0"/>
              <a:t>Produces bile that breaks down fats in food in the duodenum</a:t>
            </a:r>
          </a:p>
          <a:p>
            <a:r>
              <a:rPr lang="en-US" dirty="0"/>
              <a:t>Processes vitamins and fats</a:t>
            </a:r>
          </a:p>
          <a:p>
            <a:r>
              <a:rPr lang="en-US" dirty="0"/>
              <a:t>Synthesizes many plasma proteins</a:t>
            </a:r>
          </a:p>
        </p:txBody>
      </p:sp>
    </p:spTree>
    <p:extLst>
      <p:ext uri="{BB962C8B-B14F-4D97-AF65-F5344CB8AC3E}">
        <p14:creationId xmlns:p14="http://schemas.microsoft.com/office/powerpoint/2010/main" val="33548046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7C947-552A-EB0F-C083-F3699BF05A6B}"/>
              </a:ext>
            </a:extLst>
          </p:cNvPr>
          <p:cNvSpPr>
            <a:spLocks noGrp="1"/>
          </p:cNvSpPr>
          <p:nvPr>
            <p:ph type="title"/>
          </p:nvPr>
        </p:nvSpPr>
        <p:spPr/>
        <p:txBody>
          <a:bodyPr/>
          <a:lstStyle/>
          <a:p>
            <a:r>
              <a:rPr lang="en-US" dirty="0"/>
              <a:t>Accessory Organs: The Pancreas and Gallbladder</a:t>
            </a:r>
          </a:p>
        </p:txBody>
      </p:sp>
      <p:sp>
        <p:nvSpPr>
          <p:cNvPr id="3" name="Content Placeholder 2">
            <a:extLst>
              <a:ext uri="{FF2B5EF4-FFF2-40B4-BE49-F238E27FC236}">
                <a16:creationId xmlns:a16="http://schemas.microsoft.com/office/drawing/2014/main" id="{0908C1F9-B746-E6AF-F21F-92C87CCEFFBD}"/>
              </a:ext>
            </a:extLst>
          </p:cNvPr>
          <p:cNvSpPr>
            <a:spLocks noGrp="1"/>
          </p:cNvSpPr>
          <p:nvPr>
            <p:ph idx="1"/>
          </p:nvPr>
        </p:nvSpPr>
        <p:spPr>
          <a:xfrm>
            <a:off x="457200" y="1097280"/>
            <a:ext cx="8229600" cy="4754880"/>
          </a:xfrm>
        </p:spPr>
        <p:txBody>
          <a:bodyPr>
            <a:normAutofit lnSpcReduction="10000"/>
          </a:bodyPr>
          <a:lstStyle/>
          <a:p>
            <a:pPr marL="0" indent="0">
              <a:buNone/>
            </a:pPr>
            <a:r>
              <a:rPr lang="en-US" dirty="0"/>
              <a:t>The </a:t>
            </a:r>
            <a:r>
              <a:rPr lang="en-US" b="1" dirty="0"/>
              <a:t>pancreas</a:t>
            </a:r>
            <a:r>
              <a:rPr lang="en-US" dirty="0"/>
              <a:t>:</a:t>
            </a:r>
          </a:p>
          <a:p>
            <a:r>
              <a:rPr lang="en-US" dirty="0"/>
              <a:t>Secretes digestive juices that contain:</a:t>
            </a:r>
          </a:p>
          <a:p>
            <a:pPr lvl="1"/>
            <a:r>
              <a:rPr lang="en-US" dirty="0"/>
              <a:t>Bicarbonate to neutralize acidic chyme</a:t>
            </a:r>
          </a:p>
          <a:p>
            <a:pPr lvl="1"/>
            <a:r>
              <a:rPr lang="en-US" dirty="0"/>
              <a:t>Enzymes to digest proteins and carbohydrates</a:t>
            </a:r>
          </a:p>
          <a:p>
            <a:pPr marL="0" indent="0">
              <a:buNone/>
            </a:pPr>
            <a:endParaRPr lang="en-US" dirty="0"/>
          </a:p>
          <a:p>
            <a:pPr marL="0" indent="0">
              <a:buNone/>
            </a:pPr>
            <a:r>
              <a:rPr lang="en-US" dirty="0"/>
              <a:t>The </a:t>
            </a:r>
            <a:r>
              <a:rPr lang="en-US" b="1" dirty="0"/>
              <a:t>gallbladder</a:t>
            </a:r>
            <a:r>
              <a:rPr lang="en-US" dirty="0"/>
              <a:t>:</a:t>
            </a:r>
          </a:p>
          <a:p>
            <a:r>
              <a:rPr lang="en-US" dirty="0"/>
              <a:t>Is a small organ that stores bile and concentrates bile salts</a:t>
            </a:r>
          </a:p>
          <a:p>
            <a:r>
              <a:rPr lang="en-US" dirty="0"/>
              <a:t>Releases bile into the duodenum when chyme containing fatty acids enters the duodenum</a:t>
            </a:r>
          </a:p>
        </p:txBody>
      </p:sp>
    </p:spTree>
    <p:extLst>
      <p:ext uri="{BB962C8B-B14F-4D97-AF65-F5344CB8AC3E}">
        <p14:creationId xmlns:p14="http://schemas.microsoft.com/office/powerpoint/2010/main" val="3134455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C7219-0C4F-EDDD-09CE-074F006F7A06}"/>
              </a:ext>
            </a:extLst>
          </p:cNvPr>
          <p:cNvSpPr>
            <a:spLocks noGrp="1"/>
          </p:cNvSpPr>
          <p:nvPr>
            <p:ph type="title"/>
          </p:nvPr>
        </p:nvSpPr>
        <p:spPr/>
        <p:txBody>
          <a:bodyPr/>
          <a:lstStyle/>
          <a:p>
            <a:r>
              <a:rPr lang="en-US" dirty="0"/>
              <a:t>Classifications of Animals Based Upon Diet</a:t>
            </a:r>
          </a:p>
        </p:txBody>
      </p:sp>
      <p:sp>
        <p:nvSpPr>
          <p:cNvPr id="3" name="Content Placeholder 2">
            <a:extLst>
              <a:ext uri="{FF2B5EF4-FFF2-40B4-BE49-F238E27FC236}">
                <a16:creationId xmlns:a16="http://schemas.microsoft.com/office/drawing/2014/main" id="{C9C52CF9-A6DD-1386-A6B6-B4713543DF71}"/>
              </a:ext>
            </a:extLst>
          </p:cNvPr>
          <p:cNvSpPr>
            <a:spLocks noGrp="1"/>
          </p:cNvSpPr>
          <p:nvPr>
            <p:ph idx="1"/>
          </p:nvPr>
        </p:nvSpPr>
        <p:spPr>
          <a:xfrm>
            <a:off x="457200" y="1097280"/>
            <a:ext cx="8229600" cy="4754880"/>
          </a:xfrm>
        </p:spPr>
        <p:txBody>
          <a:bodyPr>
            <a:normAutofit lnSpcReduction="10000"/>
          </a:bodyPr>
          <a:lstStyle/>
          <a:p>
            <a:r>
              <a:rPr lang="en-US" dirty="0"/>
              <a:t>Animals can be classified into 3 categories based upon diet:</a:t>
            </a:r>
          </a:p>
          <a:p>
            <a:pPr lvl="1"/>
            <a:r>
              <a:rPr lang="en-US" dirty="0"/>
              <a:t>Herbivores (plant eaters)</a:t>
            </a:r>
          </a:p>
          <a:p>
            <a:pPr lvl="1"/>
            <a:r>
              <a:rPr lang="en-US" dirty="0"/>
              <a:t>Carnivores (meat eaters )</a:t>
            </a:r>
          </a:p>
          <a:p>
            <a:pPr lvl="1"/>
            <a:r>
              <a:rPr lang="en-US" dirty="0"/>
              <a:t>Omnivores (those that eat both plants and animals)</a:t>
            </a:r>
          </a:p>
          <a:p>
            <a:r>
              <a:rPr lang="en-US" dirty="0"/>
              <a:t>The nutrients and macromolecules in food must be processed to make the nutrients accessible for cellular function.</a:t>
            </a:r>
          </a:p>
          <a:p>
            <a:r>
              <a:rPr lang="en-US" dirty="0"/>
              <a:t>Animal digestive systems have evolved to accommodate their various dietary needs.</a:t>
            </a:r>
          </a:p>
          <a:p>
            <a:pPr marL="0" indent="0">
              <a:buNone/>
            </a:pPr>
            <a:endParaRPr lang="en-US" dirty="0"/>
          </a:p>
        </p:txBody>
      </p:sp>
    </p:spTree>
    <p:extLst>
      <p:ext uri="{BB962C8B-B14F-4D97-AF65-F5344CB8AC3E}">
        <p14:creationId xmlns:p14="http://schemas.microsoft.com/office/powerpoint/2010/main" val="14484230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dirty="0"/>
              <a:t>Reflection Question</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539241"/>
          </a:xfrm>
        </p:spPr>
        <p:txBody>
          <a:bodyPr/>
          <a:lstStyle/>
          <a:p>
            <a:r>
              <a:rPr lang="en-US" dirty="0"/>
              <a:t>What effect would a cholecystectomy (surgical removal of the gallbladder) have on the digestive system of a human?</a:t>
            </a:r>
          </a:p>
        </p:txBody>
      </p:sp>
    </p:spTree>
    <p:extLst>
      <p:ext uri="{BB962C8B-B14F-4D97-AF65-F5344CB8AC3E}">
        <p14:creationId xmlns:p14="http://schemas.microsoft.com/office/powerpoint/2010/main" val="30291629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1AC7-75BC-420C-33AB-1FBF5BDC2A10}"/>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3047BA40-33E6-4BEC-A58B-47B696E48C00}"/>
              </a:ext>
            </a:extLst>
          </p:cNvPr>
          <p:cNvSpPr>
            <a:spLocks noGrp="1"/>
          </p:cNvSpPr>
          <p:nvPr>
            <p:ph idx="1"/>
          </p:nvPr>
        </p:nvSpPr>
        <p:spPr>
          <a:xfrm>
            <a:off x="457200" y="1066800"/>
            <a:ext cx="8229600" cy="5410200"/>
          </a:xfrm>
        </p:spPr>
        <p:txBody>
          <a:bodyPr>
            <a:normAutofit fontScale="77500" lnSpcReduction="20000"/>
          </a:bodyPr>
          <a:lstStyle/>
          <a:p>
            <a:r>
              <a:rPr lang="en-US" dirty="0"/>
              <a:t>Different animals evolved different types of digestive systems to meet their dietary needs.</a:t>
            </a:r>
          </a:p>
          <a:p>
            <a:pPr marL="457200" indent="-457200">
              <a:buFont typeface="Arial" panose="020B0604020202020204" pitchFamily="34" charset="0"/>
              <a:buChar char="•"/>
            </a:pPr>
            <a:r>
              <a:rPr lang="en-US" dirty="0"/>
              <a:t>Humans and many other animals have monogastric digestive systems (having a single-chambered stomach).</a:t>
            </a:r>
          </a:p>
          <a:p>
            <a:pPr marL="457200" indent="-457200">
              <a:buFont typeface="Arial" panose="020B0604020202020204" pitchFamily="34" charset="0"/>
              <a:buChar char="•"/>
            </a:pPr>
            <a:r>
              <a:rPr lang="en-US" dirty="0"/>
              <a:t>Birds have evolved a digestive system including a gizzard for crushing food because they lack teeth.</a:t>
            </a:r>
          </a:p>
          <a:p>
            <a:pPr marL="457200" indent="-457200">
              <a:buFont typeface="Arial" panose="020B0604020202020204" pitchFamily="34" charset="0"/>
              <a:buChar char="•"/>
            </a:pPr>
            <a:r>
              <a:rPr lang="en-US" dirty="0"/>
              <a:t>Ruminants have multi-chambered stomachs to digest plants.</a:t>
            </a:r>
          </a:p>
          <a:p>
            <a:pPr marL="457200" indent="-457200">
              <a:buFont typeface="Arial" panose="020B0604020202020204" pitchFamily="34" charset="0"/>
              <a:buChar char="•"/>
            </a:pPr>
            <a:r>
              <a:rPr lang="en-US" dirty="0"/>
              <a:t>Pseudo-ruminants have similar stomachs but lacking rumens.</a:t>
            </a:r>
          </a:p>
          <a:p>
            <a:r>
              <a:rPr lang="en-US" dirty="0"/>
              <a:t>Food processing includes ingestion, digestion, absorption, and elimination, and in humans, many organs work together.</a:t>
            </a:r>
          </a:p>
          <a:p>
            <a:pPr marL="457200" indent="-457200">
              <a:buFont typeface="Arial" panose="020B0604020202020204" pitchFamily="34" charset="0"/>
              <a:buChar char="•"/>
            </a:pPr>
            <a:r>
              <a:rPr lang="en-US" dirty="0"/>
              <a:t>The mouth is the point of ingestion and where mechanical and chemical digestion (via amylase) begin.</a:t>
            </a:r>
          </a:p>
          <a:p>
            <a:pPr marL="457200" indent="-457200">
              <a:buFont typeface="Arial" panose="020B0604020202020204" pitchFamily="34" charset="0"/>
              <a:buChar char="•"/>
            </a:pPr>
            <a:r>
              <a:rPr lang="en-US" dirty="0"/>
              <a:t>The food bolus moves through the esophagus to an extremely acidic stomach, where pepsin digests protein.</a:t>
            </a:r>
          </a:p>
          <a:p>
            <a:pPr marL="457200" indent="-457200">
              <a:buFont typeface="Arial" panose="020B0604020202020204" pitchFamily="34" charset="0"/>
              <a:buChar char="•"/>
            </a:pPr>
            <a:r>
              <a:rPr lang="en-US" dirty="0"/>
              <a:t>Further digestion and absorption occur in the small intestine.</a:t>
            </a:r>
          </a:p>
          <a:p>
            <a:pPr marL="457200" indent="-457200">
              <a:buFont typeface="Arial" panose="020B0604020202020204" pitchFamily="34" charset="0"/>
              <a:buChar char="•"/>
            </a:pPr>
            <a:r>
              <a:rPr lang="en-US" dirty="0"/>
              <a:t>The large intestine reabsorbs water and stores waste.</a:t>
            </a:r>
          </a:p>
          <a:p>
            <a:pPr marL="1200150" lvl="1" indent="-457200">
              <a:buFont typeface="Arial" panose="020B0604020202020204" pitchFamily="34" charset="0"/>
              <a:buChar char="•"/>
            </a:pPr>
            <a:endParaRPr lang="en-US" dirty="0"/>
          </a:p>
        </p:txBody>
      </p:sp>
    </p:spTree>
    <p:extLst>
      <p:ext uri="{BB962C8B-B14F-4D97-AF65-F5344CB8AC3E}">
        <p14:creationId xmlns:p14="http://schemas.microsoft.com/office/powerpoint/2010/main" val="29009551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D0F86EC0-8730-A033-A660-07D4E40AB7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F7C25-2B0B-684B-D991-145672288792}"/>
              </a:ext>
            </a:extLst>
          </p:cNvPr>
          <p:cNvSpPr>
            <a:spLocks noGrp="1"/>
          </p:cNvSpPr>
          <p:nvPr>
            <p:ph type="title"/>
          </p:nvPr>
        </p:nvSpPr>
        <p:spPr/>
        <p:txBody>
          <a:bodyPr/>
          <a:lstStyle/>
          <a:p>
            <a:r>
              <a:rPr lang="en-US" dirty="0"/>
              <a:t>Herbivores</a:t>
            </a:r>
          </a:p>
        </p:txBody>
      </p:sp>
      <p:sp>
        <p:nvSpPr>
          <p:cNvPr id="3" name="Content Placeholder 2">
            <a:extLst>
              <a:ext uri="{FF2B5EF4-FFF2-40B4-BE49-F238E27FC236}">
                <a16:creationId xmlns:a16="http://schemas.microsoft.com/office/drawing/2014/main" id="{A01562D9-FABC-3D6E-D15A-C47152F4DD56}"/>
              </a:ext>
            </a:extLst>
          </p:cNvPr>
          <p:cNvSpPr>
            <a:spLocks noGrp="1"/>
          </p:cNvSpPr>
          <p:nvPr>
            <p:ph idx="1"/>
          </p:nvPr>
        </p:nvSpPr>
        <p:spPr>
          <a:xfrm>
            <a:off x="457200" y="1097280"/>
            <a:ext cx="8229600" cy="4754880"/>
          </a:xfrm>
        </p:spPr>
        <p:txBody>
          <a:bodyPr>
            <a:normAutofit fontScale="92500" lnSpcReduction="20000"/>
          </a:bodyPr>
          <a:lstStyle/>
          <a:p>
            <a:pPr marL="0" indent="0">
              <a:buNone/>
            </a:pPr>
            <a:r>
              <a:rPr lang="en-US" b="1" dirty="0"/>
              <a:t>Herbivores</a:t>
            </a:r>
            <a:r>
              <a:rPr lang="en-US" dirty="0"/>
              <a:t> (“plant eaters”) use plant material as their primary food source.</a:t>
            </a:r>
          </a:p>
          <a:p>
            <a:r>
              <a:rPr lang="en-US" dirty="0"/>
              <a:t>Vertebrate herbivores include deer, koalas, and some birds.</a:t>
            </a:r>
          </a:p>
          <a:p>
            <a:r>
              <a:rPr lang="en-US" dirty="0"/>
              <a:t>Invertebrate herbivores include crickets and caterpillars.</a:t>
            </a:r>
          </a:p>
          <a:p>
            <a:r>
              <a:rPr lang="en-US" dirty="0"/>
              <a:t>They have digestive systems that can handle large amounts of plant material.</a:t>
            </a:r>
          </a:p>
          <a:p>
            <a:r>
              <a:rPr lang="en-US" dirty="0"/>
              <a:t>They are further classified into:</a:t>
            </a:r>
          </a:p>
          <a:p>
            <a:pPr lvl="1"/>
            <a:r>
              <a:rPr lang="en-US" dirty="0"/>
              <a:t>Frugivores (fruit eaters)</a:t>
            </a:r>
          </a:p>
          <a:p>
            <a:pPr lvl="1"/>
            <a:r>
              <a:rPr lang="en-US" dirty="0"/>
              <a:t>Granivores (seed eaters)</a:t>
            </a:r>
          </a:p>
          <a:p>
            <a:pPr lvl="1"/>
            <a:r>
              <a:rPr lang="en-US" dirty="0"/>
              <a:t>Nectivores (nectar feeders)</a:t>
            </a:r>
          </a:p>
          <a:p>
            <a:pPr lvl="1"/>
            <a:r>
              <a:rPr lang="en-US" dirty="0"/>
              <a:t>Folivores (leaf eaters)</a:t>
            </a:r>
          </a:p>
        </p:txBody>
      </p:sp>
    </p:spTree>
    <p:extLst>
      <p:ext uri="{BB962C8B-B14F-4D97-AF65-F5344CB8AC3E}">
        <p14:creationId xmlns:p14="http://schemas.microsoft.com/office/powerpoint/2010/main" val="2571975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34.1 Figure 2</a:t>
            </a:r>
            <a:endParaRPr lang="en-US" sz="3200" dirty="0">
              <a:solidFill>
                <a:schemeClr val="accent1"/>
              </a:solidFill>
            </a:endParaRPr>
          </a:p>
        </p:txBody>
      </p:sp>
      <p:sp>
        <p:nvSpPr>
          <p:cNvPr id="3" name="TextBox 2">
            <a:extLst>
              <a:ext uri="{FF2B5EF4-FFF2-40B4-BE49-F238E27FC236}">
                <a16:creationId xmlns:a16="http://schemas.microsoft.com/office/drawing/2014/main" id="{55BE657B-2B29-9C4F-F79A-EA82F4E7B965}"/>
              </a:ext>
            </a:extLst>
          </p:cNvPr>
          <p:cNvSpPr txBox="1"/>
          <p:nvPr/>
        </p:nvSpPr>
        <p:spPr>
          <a:xfrm>
            <a:off x="2285999" y="5410200"/>
            <a:ext cx="4572000" cy="400110"/>
          </a:xfrm>
          <a:prstGeom prst="rect">
            <a:avLst/>
          </a:prstGeom>
          <a:noFill/>
        </p:spPr>
        <p:txBody>
          <a:bodyPr wrap="square">
            <a:spAutoFit/>
          </a:bodyPr>
          <a:lstStyle/>
          <a:p>
            <a:pPr algn="ctr"/>
            <a:r>
              <a:rPr lang="en-US" sz="1000" dirty="0"/>
              <a:t>Syahir Hakim on Pixabay. "Koala."</a:t>
            </a:r>
          </a:p>
          <a:p>
            <a:pPr algn="ctr"/>
            <a:r>
              <a:rPr lang="en-US" sz="1000" dirty="0"/>
              <a:t>631372 on Pixabay. "Caterpillar."</a:t>
            </a:r>
          </a:p>
        </p:txBody>
      </p:sp>
      <p:pic>
        <p:nvPicPr>
          <p:cNvPr id="2" name="Content Placeholder 4" descr="Two images of herbivores, a koloa and a caterpillar. ">
            <a:extLst>
              <a:ext uri="{FF2B5EF4-FFF2-40B4-BE49-F238E27FC236}">
                <a16:creationId xmlns:a16="http://schemas.microsoft.com/office/drawing/2014/main" id="{5F85FC9E-44D4-26AA-A0D9-83061D03D617}"/>
              </a:ext>
            </a:extLst>
          </p:cNvPr>
          <p:cNvPicPr>
            <a:picLocks noChangeAspect="1"/>
          </p:cNvPicPr>
          <p:nvPr/>
        </p:nvPicPr>
        <p:blipFill>
          <a:blip r:embed="rId3"/>
          <a:srcRect t="3666" b="29667"/>
          <a:stretch/>
        </p:blipFill>
        <p:spPr>
          <a:xfrm>
            <a:off x="238397" y="1828800"/>
            <a:ext cx="8641080" cy="3200400"/>
          </a:xfrm>
          <a:prstGeom prst="rect">
            <a:avLst/>
          </a:prstGeom>
        </p:spPr>
      </p:pic>
    </p:spTree>
    <p:extLst>
      <p:ext uri="{BB962C8B-B14F-4D97-AF65-F5344CB8AC3E}">
        <p14:creationId xmlns:p14="http://schemas.microsoft.com/office/powerpoint/2010/main" val="638733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45F70-C602-CF77-3DEC-CD28C7461261}"/>
              </a:ext>
            </a:extLst>
          </p:cNvPr>
          <p:cNvSpPr>
            <a:spLocks noGrp="1"/>
          </p:cNvSpPr>
          <p:nvPr>
            <p:ph type="title"/>
          </p:nvPr>
        </p:nvSpPr>
        <p:spPr/>
        <p:txBody>
          <a:bodyPr/>
          <a:lstStyle/>
          <a:p>
            <a:r>
              <a:rPr lang="en-US" dirty="0"/>
              <a:t>Carnivores</a:t>
            </a:r>
          </a:p>
        </p:txBody>
      </p:sp>
      <p:sp>
        <p:nvSpPr>
          <p:cNvPr id="3" name="Content Placeholder 2">
            <a:extLst>
              <a:ext uri="{FF2B5EF4-FFF2-40B4-BE49-F238E27FC236}">
                <a16:creationId xmlns:a16="http://schemas.microsoft.com/office/drawing/2014/main" id="{03FDEF72-6169-DB73-BC5C-2759CE416A4E}"/>
              </a:ext>
            </a:extLst>
          </p:cNvPr>
          <p:cNvSpPr>
            <a:spLocks noGrp="1"/>
          </p:cNvSpPr>
          <p:nvPr>
            <p:ph idx="1"/>
          </p:nvPr>
        </p:nvSpPr>
        <p:spPr>
          <a:xfrm>
            <a:off x="457200" y="1143000"/>
            <a:ext cx="8229600" cy="5181600"/>
          </a:xfrm>
        </p:spPr>
        <p:txBody>
          <a:bodyPr>
            <a:normAutofit fontScale="92500" lnSpcReduction="20000"/>
          </a:bodyPr>
          <a:lstStyle/>
          <a:p>
            <a:pPr marL="0" indent="0">
              <a:buNone/>
            </a:pPr>
            <a:r>
              <a:rPr lang="en-US" b="1" dirty="0"/>
              <a:t>Carnivores</a:t>
            </a:r>
            <a:r>
              <a:rPr lang="en-US" dirty="0"/>
              <a:t> (“meat eaters”) eat other animals.</a:t>
            </a:r>
          </a:p>
          <a:p>
            <a:r>
              <a:rPr lang="en-US" dirty="0"/>
              <a:t>Vertebrate carnivores include wild cats (lions and tigers), snakes, and sharks.</a:t>
            </a:r>
          </a:p>
          <a:p>
            <a:r>
              <a:rPr lang="en-US" dirty="0"/>
              <a:t>Invertebrate carnivores include sea stars, spiders, and ladybugs.</a:t>
            </a:r>
          </a:p>
          <a:p>
            <a:r>
              <a:rPr lang="en-US" dirty="0"/>
              <a:t>Obligate carnivores rely entirely on animal flesh.</a:t>
            </a:r>
          </a:p>
          <a:p>
            <a:pPr lvl="1"/>
            <a:r>
              <a:rPr lang="en-US" dirty="0"/>
              <a:t>Examples include members of the cat family (lions and cheetahs).</a:t>
            </a:r>
          </a:p>
          <a:p>
            <a:r>
              <a:rPr lang="en-US" dirty="0"/>
              <a:t>Facultative carnivores are those that also eat nonanimal food in addition to animal food.</a:t>
            </a:r>
          </a:p>
          <a:p>
            <a:pPr lvl="1"/>
            <a:r>
              <a:rPr lang="en-US" dirty="0"/>
              <a:t>There is no clear line distinguishing them from omnivores.</a:t>
            </a:r>
          </a:p>
          <a:p>
            <a:pPr lvl="1"/>
            <a:r>
              <a:rPr lang="en-US" dirty="0"/>
              <a:t>Domesticated dogs are facultative carnivores.</a:t>
            </a:r>
          </a:p>
          <a:p>
            <a:pPr marL="0" indent="0">
              <a:buNone/>
            </a:pPr>
            <a:endParaRPr lang="en-US" dirty="0"/>
          </a:p>
        </p:txBody>
      </p:sp>
    </p:spTree>
    <p:extLst>
      <p:ext uri="{BB962C8B-B14F-4D97-AF65-F5344CB8AC3E}">
        <p14:creationId xmlns:p14="http://schemas.microsoft.com/office/powerpoint/2010/main" val="1259422715"/>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3333</TotalTime>
  <Words>4328</Words>
  <Application>Microsoft Office PowerPoint</Application>
  <PresentationFormat>On-screen Show (4:3)</PresentationFormat>
  <Paragraphs>429</Paragraphs>
  <Slides>62</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62</vt:i4>
      </vt:variant>
    </vt:vector>
  </HeadingPairs>
  <TitlesOfParts>
    <vt:vector size="67" baseType="lpstr">
      <vt:lpstr>Arial</vt:lpstr>
      <vt:lpstr>Calibri</vt:lpstr>
      <vt:lpstr>Century Gothic</vt:lpstr>
      <vt:lpstr>Aptos</vt:lpstr>
      <vt:lpstr>Office Theme</vt:lpstr>
      <vt:lpstr>Lesson 34.1</vt:lpstr>
      <vt:lpstr>Objectives</vt:lpstr>
      <vt:lpstr>Digestion Overview</vt:lpstr>
      <vt:lpstr>Human Nutrition</vt:lpstr>
      <vt:lpstr>34.1 Figure 1</vt:lpstr>
      <vt:lpstr>Classifications of Animals Based Upon Diet</vt:lpstr>
      <vt:lpstr>Herbivores</vt:lpstr>
      <vt:lpstr>34.1 Figure 2</vt:lpstr>
      <vt:lpstr>Carnivores</vt:lpstr>
      <vt:lpstr>34.1 Figure 3</vt:lpstr>
      <vt:lpstr>Omnivores</vt:lpstr>
      <vt:lpstr>34.1 Figure 4</vt:lpstr>
      <vt:lpstr>Invertebrate Digestive Systems: Gastrovascular Cavity</vt:lpstr>
      <vt:lpstr>34.1 Figure 5 (a)</vt:lpstr>
      <vt:lpstr>Invertebrate Digestive Systems: Alimentary Canal</vt:lpstr>
      <vt:lpstr>34.1 Figure 5 (b)</vt:lpstr>
      <vt:lpstr>Think It Through1</vt:lpstr>
      <vt:lpstr>Vertebrate Digestive Systems: Monogastric Digestive System1</vt:lpstr>
      <vt:lpstr>Vertebrate Digestive Systems: Monogastric Digestive System2</vt:lpstr>
      <vt:lpstr>34.1 Figure 6</vt:lpstr>
      <vt:lpstr>Vertebrate Digestive Systems: Avian Digestive System1</vt:lpstr>
      <vt:lpstr>Vertebrate Digestive Systems: Avian Digestive System2</vt:lpstr>
      <vt:lpstr>34.1 Figure 7</vt:lpstr>
      <vt:lpstr>Evolution Connection</vt:lpstr>
      <vt:lpstr>Vertebrate Digestive Systems: Ruminant Digestive Systems1</vt:lpstr>
      <vt:lpstr>Vertebrate Digestive Systems: Ruminant Digestive Systems2</vt:lpstr>
      <vt:lpstr>34.1 Figure 8</vt:lpstr>
      <vt:lpstr>Vertebrate Digestive Systems: Pseudo-Ruminant Digestive Systems</vt:lpstr>
      <vt:lpstr>Human Digestive System</vt:lpstr>
      <vt:lpstr>34.1 Figure 9</vt:lpstr>
      <vt:lpstr>Group Activity</vt:lpstr>
      <vt:lpstr>Human Digestive System: Oral Cavity1</vt:lpstr>
      <vt:lpstr>34.1 Figure 10 (a)</vt:lpstr>
      <vt:lpstr>34.1 Figure 10 (b)</vt:lpstr>
      <vt:lpstr>Human Digestive System: Oral Cavity2</vt:lpstr>
      <vt:lpstr>Human Digestive System: Oral Cavity3</vt:lpstr>
      <vt:lpstr>Human Digestive System: Esophagus</vt:lpstr>
      <vt:lpstr>34.1 Figure 11</vt:lpstr>
      <vt:lpstr>Human Digestive System: Stomach1</vt:lpstr>
      <vt:lpstr>34.1 Figure 12</vt:lpstr>
      <vt:lpstr>Human Digestive System: Stomach2</vt:lpstr>
      <vt:lpstr>Human Digestive System: Stomach3</vt:lpstr>
      <vt:lpstr>Human Digestive System: Stomach4</vt:lpstr>
      <vt:lpstr>Think It Through2</vt:lpstr>
      <vt:lpstr>Human Digestive System: Small Intestine1</vt:lpstr>
      <vt:lpstr>34.1 Figure 13</vt:lpstr>
      <vt:lpstr>Think It Through3</vt:lpstr>
      <vt:lpstr>Human Digestive System: Small Intestine2</vt:lpstr>
      <vt:lpstr>Small Intestine: The Duodenum</vt:lpstr>
      <vt:lpstr>Small Intestine: The Jejunum and Ileum</vt:lpstr>
      <vt:lpstr>Human Digestive System: Large Intestine</vt:lpstr>
      <vt:lpstr>Large Intestine: The Cecum and Colon</vt:lpstr>
      <vt:lpstr>34.1 Figure 14</vt:lpstr>
      <vt:lpstr>Think It Through4</vt:lpstr>
      <vt:lpstr>Large Intestine: The Rectum and Anus</vt:lpstr>
      <vt:lpstr>Human Digestive System: Accessory Organs1 </vt:lpstr>
      <vt:lpstr>34.1 Figure 15</vt:lpstr>
      <vt:lpstr>Accessory Organs: The Liver </vt:lpstr>
      <vt:lpstr>Accessory Organs: The Pancreas and Gallbladder</vt:lpstr>
      <vt:lpstr>Reflection Question</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Annaleise Radchenko</cp:lastModifiedBy>
  <cp:revision>194</cp:revision>
  <dcterms:created xsi:type="dcterms:W3CDTF">2013-04-26T14:43:13Z</dcterms:created>
  <dcterms:modified xsi:type="dcterms:W3CDTF">2024-10-23T19:05:42Z</dcterms:modified>
</cp:coreProperties>
</file>