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27"/>
  </p:notesMasterIdLst>
  <p:handoutMasterIdLst>
    <p:handoutMasterId r:id="rId28"/>
  </p:handoutMasterIdLst>
  <p:sldIdLst>
    <p:sldId id="272" r:id="rId2"/>
    <p:sldId id="264" r:id="rId3"/>
    <p:sldId id="265" r:id="rId4"/>
    <p:sldId id="273" r:id="rId5"/>
    <p:sldId id="271" r:id="rId6"/>
    <p:sldId id="274" r:id="rId7"/>
    <p:sldId id="279" r:id="rId8"/>
    <p:sldId id="280" r:id="rId9"/>
    <p:sldId id="268" r:id="rId10"/>
    <p:sldId id="275" r:id="rId11"/>
    <p:sldId id="281" r:id="rId12"/>
    <p:sldId id="282" r:id="rId13"/>
    <p:sldId id="283" r:id="rId14"/>
    <p:sldId id="284" r:id="rId15"/>
    <p:sldId id="285" r:id="rId16"/>
    <p:sldId id="286" r:id="rId17"/>
    <p:sldId id="287" r:id="rId18"/>
    <p:sldId id="277" r:id="rId19"/>
    <p:sldId id="267" r:id="rId20"/>
    <p:sldId id="276" r:id="rId21"/>
    <p:sldId id="288" r:id="rId22"/>
    <p:sldId id="289" r:id="rId23"/>
    <p:sldId id="278" r:id="rId24"/>
    <p:sldId id="290" r:id="rId25"/>
    <p:sldId id="291" r:id="rId26"/>
  </p:sldIdLst>
  <p:sldSz cx="9144000" cy="6858000" type="screen4x3"/>
  <p:notesSz cx="6858000" cy="9144000"/>
  <p:embeddedFontLst>
    <p:embeddedFont>
      <p:font typeface="Century Gothic" panose="020B0502020202020204" pitchFamily="34" charset="0"/>
      <p:regular r:id="rId29"/>
      <p:bold r:id="rId30"/>
      <p:italic r:id="rId31"/>
      <p:boldItalic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2D7D9F"/>
    <a:srgbClr val="0000FF"/>
    <a:srgbClr val="366092"/>
    <a:srgbClr val="000099"/>
    <a:srgbClr val="000000"/>
    <a:srgbClr val="1F497C"/>
    <a:srgbClr val="99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73" autoAdjust="0"/>
    <p:restoredTop sz="94552" autoAdjust="0"/>
  </p:normalViewPr>
  <p:slideViewPr>
    <p:cSldViewPr>
      <p:cViewPr varScale="1">
        <p:scale>
          <a:sx n="104" d="100"/>
          <a:sy n="104" d="100"/>
        </p:scale>
        <p:origin x="1242" y="114"/>
      </p:cViewPr>
      <p:guideLst>
        <p:guide orient="horz" pos="2160"/>
        <p:guide pos="2880"/>
      </p:guideLst>
    </p:cSldViewPr>
  </p:slideViewPr>
  <p:outlineViewPr>
    <p:cViewPr>
      <p:scale>
        <a:sx n="33" d="100"/>
        <a:sy n="33" d="100"/>
      </p:scale>
      <p:origin x="0" y="-6414"/>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84" d="100"/>
          <a:sy n="84" d="100"/>
        </p:scale>
        <p:origin x="391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2.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10/23/2024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dirty="0"/>
          </a:p>
        </p:txBody>
      </p:sp>
    </p:spTree>
    <p:extLst>
      <p:ext uri="{BB962C8B-B14F-4D97-AF65-F5344CB8AC3E}">
        <p14:creationId xmlns:p14="http://schemas.microsoft.com/office/powerpoint/2010/main" val="30209662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9F262B-740E-4480-8DD6-7DF3785A307D}" type="datetimeFigureOut">
              <a:rPr lang="en-US" smtClean="0"/>
              <a:pPr/>
              <a:t>10/23/2024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15ED13-301A-4C0A-8C7F-A4982DED9D67}" type="slidenum">
              <a:rPr lang="en-US" smtClean="0"/>
              <a:pPr/>
              <a:t>‹#›</a:t>
            </a:fld>
            <a:endParaRPr lang="en-US" dirty="0"/>
          </a:p>
        </p:txBody>
      </p:sp>
    </p:spTree>
    <p:extLst>
      <p:ext uri="{BB962C8B-B14F-4D97-AF65-F5344CB8AC3E}">
        <p14:creationId xmlns:p14="http://schemas.microsoft.com/office/powerpoint/2010/main" val="2568856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Aptos" panose="020B0004020202020204" pitchFamily="34" charset="0"/>
              </a:rPr>
              <a:t>Originally an On Your Own. This is included here to use as a talking point or for a think-pair-share activity.</a:t>
            </a:r>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5</a:t>
            </a:fld>
            <a:endParaRPr lang="en-US" dirty="0"/>
          </a:p>
        </p:txBody>
      </p:sp>
    </p:spTree>
    <p:extLst>
      <p:ext uri="{BB962C8B-B14F-4D97-AF65-F5344CB8AC3E}">
        <p14:creationId xmlns:p14="http://schemas.microsoft.com/office/powerpoint/2010/main" val="34762353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9</a:t>
            </a:fld>
            <a:endParaRPr lang="en-US" dirty="0"/>
          </a:p>
        </p:txBody>
      </p:sp>
    </p:spTree>
    <p:extLst>
      <p:ext uri="{BB962C8B-B14F-4D97-AF65-F5344CB8AC3E}">
        <p14:creationId xmlns:p14="http://schemas.microsoft.com/office/powerpoint/2010/main" val="33420897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Aptos" panose="020B0004020202020204" pitchFamily="34" charset="0"/>
              </a:rPr>
              <a:t>Originally an On Your Own. This is included here to use as a talking point or for a think-pair-share activity.</a:t>
            </a:r>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18</a:t>
            </a:fld>
            <a:endParaRPr lang="en-US" dirty="0"/>
          </a:p>
        </p:txBody>
      </p:sp>
    </p:spTree>
    <p:extLst>
      <p:ext uri="{BB962C8B-B14F-4D97-AF65-F5344CB8AC3E}">
        <p14:creationId xmlns:p14="http://schemas.microsoft.com/office/powerpoint/2010/main" val="871451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This is included as a relevant application for this topic.</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20</a:t>
            </a:fld>
            <a:endParaRPr lang="en-US" dirty="0"/>
          </a:p>
        </p:txBody>
      </p:sp>
    </p:spTree>
    <p:extLst>
      <p:ext uri="{BB962C8B-B14F-4D97-AF65-F5344CB8AC3E}">
        <p14:creationId xmlns:p14="http://schemas.microsoft.com/office/powerpoint/2010/main" val="21045648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This is included as a relevant application for this topic.</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23</a:t>
            </a:fld>
            <a:endParaRPr lang="en-US" dirty="0"/>
          </a:p>
        </p:txBody>
      </p:sp>
    </p:spTree>
    <p:extLst>
      <p:ext uri="{BB962C8B-B14F-4D97-AF65-F5344CB8AC3E}">
        <p14:creationId xmlns:p14="http://schemas.microsoft.com/office/powerpoint/2010/main" val="33158030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pic>
        <p:nvPicPr>
          <p:cNvPr id="3" name="Picture 2">
            <a:extLst>
              <a:ext uri="{FF2B5EF4-FFF2-40B4-BE49-F238E27FC236}">
                <a16:creationId xmlns:a16="http://schemas.microsoft.com/office/drawing/2014/main" id="{608EB715-DC18-4A09-A71D-E9CABC0599EB}"/>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05200" y="-320615"/>
            <a:ext cx="5893594" cy="6858000"/>
          </a:xfrm>
          <a:prstGeom prst="rect">
            <a:avLst/>
          </a:prstGeom>
        </p:spPr>
      </p:pic>
      <p:sp>
        <p:nvSpPr>
          <p:cNvPr id="4" name="TextBox 3">
            <a:extLst>
              <a:ext uri="{FF2B5EF4-FFF2-40B4-BE49-F238E27FC236}">
                <a16:creationId xmlns:a16="http://schemas.microsoft.com/office/drawing/2014/main" id="{5E55021B-8C83-0E64-7853-247E9DC8E5CC}"/>
              </a:ext>
            </a:extLst>
          </p:cNvPr>
          <p:cNvSpPr txBox="1"/>
          <p:nvPr userDrawn="1"/>
        </p:nvSpPr>
        <p:spPr>
          <a:xfrm>
            <a:off x="3276600" y="6096038"/>
            <a:ext cx="8381999" cy="464743"/>
          </a:xfrm>
          <a:prstGeom prst="rect">
            <a:avLst/>
          </a:prstGeom>
          <a:noFill/>
        </p:spPr>
        <p:txBody>
          <a:bodyPr wrap="square">
            <a:spAutoFit/>
          </a:bodyPr>
          <a:lstStyle/>
          <a:p>
            <a:pPr defTabSz="457200">
              <a:spcBef>
                <a:spcPct val="20000"/>
              </a:spcBef>
              <a:defRPr/>
            </a:pPr>
            <a:r>
              <a:rPr lang="en-US" sz="1050" dirty="0"/>
              <a:t>© 2023 Hawkes Learning. All rights reserved. Authorized only for instructor use in the classroom.</a:t>
            </a:r>
          </a:p>
          <a:p>
            <a:pPr defTabSz="457200">
              <a:spcBef>
                <a:spcPct val="20000"/>
              </a:spcBef>
              <a:defRPr/>
            </a:pPr>
            <a:r>
              <a:rPr lang="en-US" sz="1050" dirty="0"/>
              <a:t>No reproduction or further distribution permitted without the prior written consent of Hawkes Learning.</a:t>
            </a:r>
          </a:p>
        </p:txBody>
      </p:sp>
      <p:sp>
        <p:nvSpPr>
          <p:cNvPr id="9" name="Content Placeholder 8">
            <a:extLst>
              <a:ext uri="{FF2B5EF4-FFF2-40B4-BE49-F238E27FC236}">
                <a16:creationId xmlns:a16="http://schemas.microsoft.com/office/drawing/2014/main" id="{93791900-F9C7-EB19-6E5D-FAAB3EFAF3EE}"/>
              </a:ext>
            </a:extLst>
          </p:cNvPr>
          <p:cNvSpPr>
            <a:spLocks noGrp="1"/>
          </p:cNvSpPr>
          <p:nvPr>
            <p:ph sz="quarter" idx="10" hasCustomPrompt="1"/>
          </p:nvPr>
        </p:nvSpPr>
        <p:spPr>
          <a:xfrm>
            <a:off x="381000" y="2800183"/>
            <a:ext cx="3581400" cy="990600"/>
          </a:xfrm>
          <a:prstGeom prst="rect">
            <a:avLst/>
          </a:prstGeom>
        </p:spPr>
        <p:txBody>
          <a:bodyPr/>
          <a:lstStyle>
            <a:lvl1pPr marL="0" indent="0">
              <a:buNone/>
              <a:defRPr b="1"/>
            </a:lvl1pPr>
          </a:lstStyle>
          <a:p>
            <a:pPr lvl="0"/>
            <a:r>
              <a:rPr lang="en-US" dirty="0"/>
              <a:t>Lesson Title</a:t>
            </a:r>
          </a:p>
        </p:txBody>
      </p:sp>
      <p:sp>
        <p:nvSpPr>
          <p:cNvPr id="13" name="Text Placeholder 12">
            <a:extLst>
              <a:ext uri="{FF2B5EF4-FFF2-40B4-BE49-F238E27FC236}">
                <a16:creationId xmlns:a16="http://schemas.microsoft.com/office/drawing/2014/main" id="{D0492872-1E9F-75D1-A86E-4EAE19934D9B}"/>
              </a:ext>
            </a:extLst>
          </p:cNvPr>
          <p:cNvSpPr>
            <a:spLocks noGrp="1"/>
          </p:cNvSpPr>
          <p:nvPr>
            <p:ph type="body" sz="quarter" idx="11" hasCustomPrompt="1"/>
          </p:nvPr>
        </p:nvSpPr>
        <p:spPr>
          <a:xfrm>
            <a:off x="379562" y="1729204"/>
            <a:ext cx="3581400" cy="914400"/>
          </a:xfrm>
          <a:prstGeom prst="rect">
            <a:avLst/>
          </a:prstGeom>
        </p:spPr>
        <p:txBody>
          <a:bodyPr/>
          <a:lstStyle>
            <a:lvl1pPr marL="0" indent="0">
              <a:buNone/>
              <a:defRPr sz="4400" b="1">
                <a:latin typeface="Arial" panose="020B0604020202020204" pitchFamily="34" charset="0"/>
                <a:cs typeface="Arial" panose="020B0604020202020204" pitchFamily="34" charset="0"/>
              </a:defRPr>
            </a:lvl1pPr>
          </a:lstStyle>
          <a:p>
            <a:pPr lvl="0"/>
            <a:r>
              <a:rPr lang="en-US" dirty="0"/>
              <a:t>Lesson X.X</a:t>
            </a:r>
          </a:p>
        </p:txBody>
      </p:sp>
    </p:spTree>
    <p:extLst>
      <p:ext uri="{BB962C8B-B14F-4D97-AF65-F5344CB8AC3E}">
        <p14:creationId xmlns:p14="http://schemas.microsoft.com/office/powerpoint/2010/main" val="310307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ink It Through">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Think It Through</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rgbClr val="1F497D"/>
          </a:solidFill>
        </p:spPr>
        <p:txBody>
          <a:bodyPr>
            <a:normAutofit/>
          </a:bodyPr>
          <a:lstStyle>
            <a:lvl1pPr marL="0" indent="0">
              <a:buFontTx/>
              <a:buNone/>
              <a:defRPr sz="2800" b="0" i="0" baseline="0">
                <a:solidFill>
                  <a:schemeClr val="bg1"/>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881831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rgbClr val="2D7D9F"/>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966751E-D7BB-F58F-6EF7-988C1DD7F7EC}"/>
              </a:ext>
              <a:ext uri="{C183D7F6-B498-43B3-948B-1728B52AA6E4}">
                <adec:decorative xmlns:adec="http://schemas.microsoft.com/office/drawing/2017/decorative" val="1"/>
              </a:ext>
            </a:extLst>
          </p:cNvPr>
          <p:cNvGrpSpPr/>
          <p:nvPr userDrawn="1"/>
        </p:nvGrpSpPr>
        <p:grpSpPr>
          <a:xfrm>
            <a:off x="21566" y="1981200"/>
            <a:ext cx="9144000" cy="2250283"/>
            <a:chOff x="1524000" y="1410227"/>
            <a:chExt cx="9144000" cy="2250283"/>
          </a:xfrm>
        </p:grpSpPr>
        <p:cxnSp>
          <p:nvCxnSpPr>
            <p:cNvPr id="4" name="Straight Connector 3">
              <a:extLst>
                <a:ext uri="{FF2B5EF4-FFF2-40B4-BE49-F238E27FC236}">
                  <a16:creationId xmlns:a16="http://schemas.microsoft.com/office/drawing/2014/main" id="{E5745617-7817-BAD4-50DB-96682A18AA8C}"/>
                </a:ext>
              </a:extLst>
            </p:cNvPr>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664544EB-EC3E-1655-8249-41F759480F18}"/>
                </a:ext>
              </a:extLst>
            </p:cNvPr>
            <p:cNvSpPr txBox="1"/>
            <p:nvPr/>
          </p:nvSpPr>
          <p:spPr>
            <a:xfrm>
              <a:off x="1524000" y="1410227"/>
              <a:ext cx="9144000" cy="1200329"/>
            </a:xfrm>
            <a:prstGeom prst="rect">
              <a:avLst/>
            </a:prstGeom>
            <a:noFill/>
          </p:spPr>
          <p:txBody>
            <a:bodyPr wrap="square" rtlCol="0">
              <a:spAutoFit/>
            </a:bodyPr>
            <a:lstStyle/>
            <a:p>
              <a:pPr algn="ctr"/>
              <a:r>
                <a:rPr lang="en-US" sz="7200" b="1" dirty="0">
                  <a:solidFill>
                    <a:schemeClr val="bg1"/>
                  </a:solidFill>
                  <a:latin typeface="Century Gothic" panose="020B0502020202020204" pitchFamily="34" charset="0"/>
                </a:rPr>
                <a:t>HAWKES</a:t>
              </a:r>
              <a:r>
                <a:rPr lang="en-US" sz="7200" dirty="0">
                  <a:solidFill>
                    <a:schemeClr val="bg1"/>
                  </a:solidFill>
                  <a:latin typeface="Century Gothic" panose="020B0502020202020204" pitchFamily="34" charset="0"/>
                </a:rPr>
                <a:t> LEARNING</a:t>
              </a:r>
            </a:p>
          </p:txBody>
        </p:sp>
        <p:pic>
          <p:nvPicPr>
            <p:cNvPr id="6" name="Picture 5">
              <a:extLst>
                <a:ext uri="{FF2B5EF4-FFF2-40B4-BE49-F238E27FC236}">
                  <a16:creationId xmlns:a16="http://schemas.microsoft.com/office/drawing/2014/main" id="{09AE6A06-DC07-3D52-BB89-86F2EF077C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a:extLst>
                <a:ext uri="{FF2B5EF4-FFF2-40B4-BE49-F238E27FC236}">
                  <a16:creationId xmlns:a16="http://schemas.microsoft.com/office/drawing/2014/main" id="{C2522F05-C169-5A8E-BEE7-C2AF4A8B2F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a:extLst>
                <a:ext uri="{FF2B5EF4-FFF2-40B4-BE49-F238E27FC236}">
                  <a16:creationId xmlns:a16="http://schemas.microsoft.com/office/drawing/2014/main" id="{F787E3FD-08C2-8D03-8749-14D0892684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grpSp>
      <p:pic>
        <p:nvPicPr>
          <p:cNvPr id="9" name="Picture 8">
            <a:extLst>
              <a:ext uri="{FF2B5EF4-FFF2-40B4-BE49-F238E27FC236}">
                <a16:creationId xmlns:a16="http://schemas.microsoft.com/office/drawing/2014/main" id="{06388AC8-6D6B-52AD-1753-6A2F27A1765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265631" y="3621883"/>
            <a:ext cx="609600" cy="609600"/>
          </a:xfrm>
          <a:prstGeom prst="rect">
            <a:avLst/>
          </a:prstGeom>
        </p:spPr>
      </p:pic>
    </p:spTree>
    <p:extLst>
      <p:ext uri="{BB962C8B-B14F-4D97-AF65-F5344CB8AC3E}">
        <p14:creationId xmlns:p14="http://schemas.microsoft.com/office/powerpoint/2010/main" val="37117599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1255139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Objectives</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Arial" panose="020B0604020202020204" pitchFamily="34" charset="0"/>
              <a:buChar char="•"/>
              <a:defRPr sz="2800" b="0" i="0" baseline="0">
                <a:solidFill>
                  <a:srgbClr val="366092"/>
                </a:solidFill>
              </a:defRPr>
            </a:lvl1pPr>
            <a:lvl2pPr marL="914400" indent="-457200">
              <a:buFont typeface="Arial" panose="020B0604020202020204" pitchFamily="34" charset="0"/>
              <a:buChar char="•"/>
              <a:defRPr/>
            </a:lvl2pPr>
          </a:lstStyle>
          <a:p>
            <a:pPr lvl="0"/>
            <a:r>
              <a:rPr lang="en-US" dirty="0"/>
              <a:t>Click to edit Master text style</a:t>
            </a:r>
          </a:p>
          <a:p>
            <a:pPr lvl="1"/>
            <a:r>
              <a:rPr lang="en-US" dirty="0"/>
              <a:t>Example</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541659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862073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2606038"/>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80790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38862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2" name="Content Placeholder 2">
            <a:extLst>
              <a:ext uri="{FF2B5EF4-FFF2-40B4-BE49-F238E27FC236}">
                <a16:creationId xmlns:a16="http://schemas.microsoft.com/office/drawing/2014/main" id="{A199D9D7-D46E-5BC7-C02C-BCF6B528DBB8}"/>
              </a:ext>
            </a:extLst>
          </p:cNvPr>
          <p:cNvSpPr>
            <a:spLocks noGrp="1"/>
          </p:cNvSpPr>
          <p:nvPr>
            <p:ph idx="10"/>
          </p:nvPr>
        </p:nvSpPr>
        <p:spPr>
          <a:xfrm>
            <a:off x="4419600" y="1280160"/>
            <a:ext cx="42672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3331883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igure Number">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Lesson X.X Figure Number</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4088564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oup Activit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Group Activity</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chemeClr val="accent1"/>
          </a:solidFill>
        </p:spPr>
        <p:txBody>
          <a:bodyPr>
            <a:normAutofit/>
          </a:bodyPr>
          <a:lstStyle>
            <a:lvl1pPr marL="0" indent="0">
              <a:buFontTx/>
              <a:buNone/>
              <a:defRPr sz="2800" b="0" i="0" baseline="0">
                <a:solidFill>
                  <a:schemeClr val="bg1"/>
                </a:solidFill>
              </a:defRPr>
            </a:lvl1pPr>
          </a:lstStyle>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995995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cience and You">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Science and You</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chemeClr val="accent1"/>
          </a:solidFill>
        </p:spPr>
        <p:txBody>
          <a:bodyPr>
            <a:normAutofit/>
          </a:bodyPr>
          <a:lstStyle>
            <a:lvl1pPr marL="0" indent="0">
              <a:buFontTx/>
              <a:buNone/>
              <a:defRPr sz="2800" b="0" i="0" baseline="0">
                <a:solidFill>
                  <a:schemeClr val="bg1"/>
                </a:solidFill>
              </a:defRPr>
            </a:lvl1pPr>
          </a:lstStyle>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901683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flection Question">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Reflection Question</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59"/>
            <a:ext cx="8229600" cy="4572001"/>
          </a:xfrm>
          <a:prstGeom prst="rect">
            <a:avLst/>
          </a:prstGeom>
          <a:solidFill>
            <a:srgbClr val="1F497D"/>
          </a:solidFill>
        </p:spPr>
        <p:txBody>
          <a:bodyPr>
            <a:normAutofit/>
          </a:bodyPr>
          <a:lstStyle>
            <a:lvl1pPr marL="0" indent="0">
              <a:buFont typeface="Arial" panose="020B0604020202020204" pitchFamily="34" charset="0"/>
              <a:buNone/>
              <a:defRPr sz="2800" b="0" i="0" baseline="0">
                <a:solidFill>
                  <a:schemeClr val="bg1"/>
                </a:solidFill>
              </a:defRPr>
            </a:lvl1pPr>
          </a:lstStyle>
          <a:p>
            <a:pPr lvl="0"/>
            <a:endParaRPr lang="en-US" dirty="0"/>
          </a:p>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407743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9" r:id="rId4"/>
    <p:sldLayoutId id="2147483655" r:id="rId5"/>
    <p:sldLayoutId id="2147483652" r:id="rId6"/>
    <p:sldLayoutId id="2147483653" r:id="rId7"/>
    <p:sldLayoutId id="2147483658" r:id="rId8"/>
    <p:sldLayoutId id="2147483656" r:id="rId9"/>
    <p:sldLayoutId id="2147483657" r:id="rId10"/>
    <p:sldLayoutId id="2147483654"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2">
            <a:extLst>
              <a:ext uri="{FF2B5EF4-FFF2-40B4-BE49-F238E27FC236}">
                <a16:creationId xmlns:a16="http://schemas.microsoft.com/office/drawing/2014/main" id="{4E7A1944-20A9-5EFC-CF5D-428D07B9FF1F}"/>
              </a:ext>
            </a:extLst>
          </p:cNvPr>
          <p:cNvSpPr>
            <a:spLocks noGrp="1"/>
          </p:cNvSpPr>
          <p:nvPr>
            <p:ph type="title" idx="4294967295"/>
          </p:nvPr>
        </p:nvSpPr>
        <p:spPr>
          <a:xfrm>
            <a:off x="379562" y="1729204"/>
            <a:ext cx="35814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buNone/>
              <a:defRPr sz="4400" b="1">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4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Lesson 34.2</a:t>
            </a:r>
          </a:p>
        </p:txBody>
      </p:sp>
      <p:sp>
        <p:nvSpPr>
          <p:cNvPr id="3" name="Content Placeholder 8">
            <a:extLst>
              <a:ext uri="{FF2B5EF4-FFF2-40B4-BE49-F238E27FC236}">
                <a16:creationId xmlns:a16="http://schemas.microsoft.com/office/drawing/2014/main" id="{FF68ED90-5F09-E335-E8D2-4F2687C0EB59}"/>
              </a:ext>
            </a:extLst>
          </p:cNvPr>
          <p:cNvSpPr>
            <a:spLocks noGrp="1"/>
          </p:cNvSpPr>
          <p:nvPr>
            <p:ph sz="quarter" idx="10" hasCustomPrompt="1"/>
          </p:nvPr>
        </p:nvSpPr>
        <p:spPr>
          <a:xfrm>
            <a:off x="379562" y="2627694"/>
            <a:ext cx="3581400" cy="990600"/>
          </a:xfrm>
          <a:prstGeom prst="rect">
            <a:avLst/>
          </a:prstGeom>
        </p:spPr>
        <p:txBody>
          <a:bodyPr/>
          <a:lstStyle>
            <a:lvl1pPr marL="0" indent="0">
              <a:buNone/>
              <a:defRPr b="1"/>
            </a:lvl1pPr>
          </a:lstStyle>
          <a:p>
            <a:pPr lvl="0"/>
            <a:r>
              <a:rPr lang="en-US" dirty="0"/>
              <a:t>Nutrition and Energy Production</a:t>
            </a:r>
          </a:p>
        </p:txBody>
      </p:sp>
    </p:spTree>
    <p:extLst>
      <p:ext uri="{BB962C8B-B14F-4D97-AF65-F5344CB8AC3E}">
        <p14:creationId xmlns:p14="http://schemas.microsoft.com/office/powerpoint/2010/main" val="3886239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B2976-ED80-2EF3-C761-DCF2590A1859}"/>
              </a:ext>
            </a:extLst>
          </p:cNvPr>
          <p:cNvSpPr>
            <a:spLocks noGrp="1"/>
          </p:cNvSpPr>
          <p:nvPr>
            <p:ph type="title"/>
          </p:nvPr>
        </p:nvSpPr>
        <p:spPr/>
        <p:txBody>
          <a:bodyPr/>
          <a:lstStyle/>
          <a:p>
            <a:r>
              <a:rPr lang="en-US" dirty="0"/>
              <a:t>Table 1: Water-Soluble Essential Vitamins</a:t>
            </a:r>
          </a:p>
        </p:txBody>
      </p:sp>
      <p:graphicFrame>
        <p:nvGraphicFramePr>
          <p:cNvPr id="4" name="Content Placeholder 3" descr="Table 1: Water-Soluble Essential Vitamins. Vitamin B1 (thiamine) is needed by the body to process lipids, proteins, and carbohydrates; coenzyme removes carbon dioxide from organic compounds. Deficiencies can lead to muscle weakness, beriberi: reduced heart function, C N S problems. Sources of vitamin B 1 include milk, meat, dried beans, and whole grains. &#10;&#10;Vitamin B 2 (riboflavin) takes an active role in metabolism, aiding in the conversion of food to energy (F A D and F M N). Deficiencies can lead to  cracks or sores on the outer surface of the lips (cheliosis); inflammation and redness of the tongue; moist, scaly skin inflammation (seborrheic dermatitis). Sources of vitamin B 2 are meat, eggs, enriched grains, and vegetables. &#10;&#10;&#10;Vitamin B 3 (niacin) is used by the body to release energy from carbohydrates and to process alcohol; required for the synthesis of sex hormones; component of coenzyme N A D positive and N A D P positive. Deficiencies can lead to pellagra, which can result in dermatitis, diarrhea, dementia, and death. Vitamin B 3 sources include meat, eggs, grains, nuts, and potatoes.&#10;&#10;&#10;&#10;&#10; ">
            <a:extLst>
              <a:ext uri="{FF2B5EF4-FFF2-40B4-BE49-F238E27FC236}">
                <a16:creationId xmlns:a16="http://schemas.microsoft.com/office/drawing/2014/main" id="{7752BC44-D9D7-973A-D839-65E26F7F18B2}"/>
              </a:ext>
            </a:extLst>
          </p:cNvPr>
          <p:cNvGraphicFramePr>
            <a:graphicFrameLocks noGrp="1"/>
          </p:cNvGraphicFramePr>
          <p:nvPr>
            <p:ph idx="1"/>
            <p:extLst>
              <p:ext uri="{D42A27DB-BD31-4B8C-83A1-F6EECF244321}">
                <p14:modId xmlns:p14="http://schemas.microsoft.com/office/powerpoint/2010/main" val="1300513946"/>
              </p:ext>
            </p:extLst>
          </p:nvPr>
        </p:nvGraphicFramePr>
        <p:xfrm>
          <a:off x="0" y="990600"/>
          <a:ext cx="9144000" cy="5035749"/>
        </p:xfrm>
        <a:graphic>
          <a:graphicData uri="http://schemas.openxmlformats.org/drawingml/2006/table">
            <a:tbl>
              <a:tblPr firstRow="1" bandRow="1">
                <a:tableStyleId>{5C22544A-7EE6-4342-B048-85BDC9FD1C3A}</a:tableStyleId>
              </a:tblPr>
              <a:tblGrid>
                <a:gridCol w="1981200">
                  <a:extLst>
                    <a:ext uri="{9D8B030D-6E8A-4147-A177-3AD203B41FA5}">
                      <a16:colId xmlns:a16="http://schemas.microsoft.com/office/drawing/2014/main" val="1522627793"/>
                    </a:ext>
                  </a:extLst>
                </a:gridCol>
                <a:gridCol w="2942492">
                  <a:extLst>
                    <a:ext uri="{9D8B030D-6E8A-4147-A177-3AD203B41FA5}">
                      <a16:colId xmlns:a16="http://schemas.microsoft.com/office/drawing/2014/main" val="4293862904"/>
                    </a:ext>
                  </a:extLst>
                </a:gridCol>
                <a:gridCol w="2696308">
                  <a:extLst>
                    <a:ext uri="{9D8B030D-6E8A-4147-A177-3AD203B41FA5}">
                      <a16:colId xmlns:a16="http://schemas.microsoft.com/office/drawing/2014/main" val="1570581887"/>
                    </a:ext>
                  </a:extLst>
                </a:gridCol>
                <a:gridCol w="1524000">
                  <a:extLst>
                    <a:ext uri="{9D8B030D-6E8A-4147-A177-3AD203B41FA5}">
                      <a16:colId xmlns:a16="http://schemas.microsoft.com/office/drawing/2014/main" val="435066104"/>
                    </a:ext>
                  </a:extLst>
                </a:gridCol>
              </a:tblGrid>
              <a:tr h="519902">
                <a:tc>
                  <a:txBody>
                    <a:bodyPr/>
                    <a:lstStyle/>
                    <a:p>
                      <a:pPr algn="l"/>
                      <a:r>
                        <a:rPr lang="en-IN" sz="1600" b="0" dirty="0">
                          <a:solidFill>
                            <a:schemeClr val="bg1"/>
                          </a:solidFill>
                          <a:effectLst/>
                          <a:latin typeface="+mn-lt"/>
                        </a:rPr>
                        <a:t>Vitamin</a:t>
                      </a:r>
                    </a:p>
                  </a:txBody>
                  <a:tcPr anchor="ctr"/>
                </a:tc>
                <a:tc>
                  <a:txBody>
                    <a:bodyPr/>
                    <a:lstStyle/>
                    <a:p>
                      <a:pPr algn="l"/>
                      <a:r>
                        <a:rPr lang="en-IN" sz="1600" b="0" dirty="0">
                          <a:solidFill>
                            <a:schemeClr val="bg1"/>
                          </a:solidFill>
                          <a:effectLst/>
                          <a:latin typeface="+mn-lt"/>
                        </a:rPr>
                        <a:t>Function</a:t>
                      </a:r>
                    </a:p>
                  </a:txBody>
                  <a:tcPr anchor="ctr"/>
                </a:tc>
                <a:tc>
                  <a:txBody>
                    <a:bodyPr/>
                    <a:lstStyle/>
                    <a:p>
                      <a:pPr algn="l"/>
                      <a:r>
                        <a:rPr lang="en-IN" sz="1600" b="0" dirty="0">
                          <a:solidFill>
                            <a:schemeClr val="bg1"/>
                          </a:solidFill>
                          <a:effectLst/>
                          <a:latin typeface="+mn-lt"/>
                        </a:rPr>
                        <a:t>Deficiencies Can Lead To</a:t>
                      </a:r>
                    </a:p>
                  </a:txBody>
                  <a:tcPr anchor="ctr"/>
                </a:tc>
                <a:tc>
                  <a:txBody>
                    <a:bodyPr/>
                    <a:lstStyle/>
                    <a:p>
                      <a:pPr algn="l"/>
                      <a:r>
                        <a:rPr lang="en-IN" sz="1600" b="0" dirty="0">
                          <a:solidFill>
                            <a:schemeClr val="bg1"/>
                          </a:solidFill>
                          <a:effectLst/>
                          <a:latin typeface="+mn-lt"/>
                        </a:rPr>
                        <a:t>Sources</a:t>
                      </a:r>
                    </a:p>
                  </a:txBody>
                  <a:tcPr anchor="ctr"/>
                </a:tc>
                <a:extLst>
                  <a:ext uri="{0D108BD9-81ED-4DB2-BD59-A6C34878D82A}">
                    <a16:rowId xmlns:a16="http://schemas.microsoft.com/office/drawing/2014/main" val="1420373151"/>
                  </a:ext>
                </a:extLst>
              </a:tr>
              <a:tr h="1203072">
                <a:tc>
                  <a:txBody>
                    <a:bodyPr/>
                    <a:lstStyle/>
                    <a:p>
                      <a:r>
                        <a:rPr lang="en-IN" sz="1600" b="0" dirty="0">
                          <a:solidFill>
                            <a:srgbClr val="1F497D"/>
                          </a:solidFill>
                          <a:effectLst/>
                          <a:latin typeface="+mn-lt"/>
                        </a:rPr>
                        <a:t>vitamin B</a:t>
                      </a:r>
                      <a:r>
                        <a:rPr lang="en-IN" sz="1600" b="0" baseline="-25000" dirty="0">
                          <a:solidFill>
                            <a:srgbClr val="1F497D"/>
                          </a:solidFill>
                          <a:effectLst/>
                          <a:latin typeface="+mn-lt"/>
                        </a:rPr>
                        <a:t>1</a:t>
                      </a:r>
                      <a:r>
                        <a:rPr lang="en-IN" sz="1600" b="0" dirty="0">
                          <a:solidFill>
                            <a:srgbClr val="1F497D"/>
                          </a:solidFill>
                          <a:effectLst/>
                          <a:latin typeface="+mn-lt"/>
                        </a:rPr>
                        <a:t> (thiamine)</a:t>
                      </a:r>
                    </a:p>
                  </a:txBody>
                  <a:tcPr anchor="ctr"/>
                </a:tc>
                <a:tc>
                  <a:txBody>
                    <a:bodyPr/>
                    <a:lstStyle/>
                    <a:p>
                      <a:r>
                        <a:rPr lang="en-US" sz="1600" b="0" dirty="0">
                          <a:solidFill>
                            <a:srgbClr val="1F497D"/>
                          </a:solidFill>
                          <a:effectLst/>
                          <a:latin typeface="+mn-lt"/>
                        </a:rPr>
                        <a:t>needed by the body to process lipids, proteins, and carbohydrates; coenzyme removes CO</a:t>
                      </a:r>
                      <a:r>
                        <a:rPr lang="en-US" sz="1600" b="0" baseline="-25000" dirty="0">
                          <a:solidFill>
                            <a:srgbClr val="1F497D"/>
                          </a:solidFill>
                          <a:effectLst/>
                          <a:latin typeface="+mn-lt"/>
                        </a:rPr>
                        <a:t>2</a:t>
                      </a:r>
                      <a:r>
                        <a:rPr lang="en-US" sz="1600" b="0" dirty="0">
                          <a:solidFill>
                            <a:srgbClr val="1F497D"/>
                          </a:solidFill>
                          <a:effectLst/>
                          <a:latin typeface="+mn-lt"/>
                        </a:rPr>
                        <a:t> from organic compounds</a:t>
                      </a:r>
                      <a:endParaRPr lang="en-IN" sz="1600" b="0" dirty="0">
                        <a:solidFill>
                          <a:srgbClr val="1F497D"/>
                        </a:solidFill>
                        <a:effectLst/>
                        <a:latin typeface="+mn-lt"/>
                      </a:endParaRPr>
                    </a:p>
                  </a:txBody>
                  <a:tcPr anchor="ctr"/>
                </a:tc>
                <a:tc>
                  <a:txBody>
                    <a:bodyPr/>
                    <a:lstStyle/>
                    <a:p>
                      <a:r>
                        <a:rPr lang="en-US" sz="1600" b="0" dirty="0">
                          <a:solidFill>
                            <a:srgbClr val="1F497D"/>
                          </a:solidFill>
                          <a:effectLst/>
                          <a:latin typeface="+mn-lt"/>
                        </a:rPr>
                        <a:t>muscle weakness, beriberi: reduced heart function, CNS problems</a:t>
                      </a:r>
                      <a:endParaRPr lang="en-IN" sz="1600" b="0" dirty="0">
                        <a:solidFill>
                          <a:srgbClr val="1F497D"/>
                        </a:solidFill>
                        <a:effectLst/>
                        <a:latin typeface="+mn-lt"/>
                      </a:endParaRPr>
                    </a:p>
                  </a:txBody>
                  <a:tcPr anchor="ctr"/>
                </a:tc>
                <a:tc>
                  <a:txBody>
                    <a:bodyPr/>
                    <a:lstStyle/>
                    <a:p>
                      <a:r>
                        <a:rPr lang="en-US" sz="1600" b="0" dirty="0">
                          <a:solidFill>
                            <a:srgbClr val="1F497D"/>
                          </a:solidFill>
                          <a:effectLst/>
                          <a:latin typeface="+mn-lt"/>
                        </a:rPr>
                        <a:t>milk, meat, dried beans, whole grains</a:t>
                      </a:r>
                      <a:endParaRPr lang="en-IN" sz="1600" b="0" dirty="0">
                        <a:solidFill>
                          <a:srgbClr val="1F497D"/>
                        </a:solidFill>
                        <a:effectLst/>
                        <a:latin typeface="+mn-lt"/>
                      </a:endParaRPr>
                    </a:p>
                  </a:txBody>
                  <a:tcPr anchor="ctr"/>
                </a:tc>
                <a:extLst>
                  <a:ext uri="{0D108BD9-81ED-4DB2-BD59-A6C34878D82A}">
                    <a16:rowId xmlns:a16="http://schemas.microsoft.com/office/drawing/2014/main" val="3412931234"/>
                  </a:ext>
                </a:extLst>
              </a:tr>
              <a:tr h="1650727">
                <a:tc>
                  <a:txBody>
                    <a:bodyPr/>
                    <a:lstStyle/>
                    <a:p>
                      <a:r>
                        <a:rPr lang="en-IN" sz="1600" b="0" dirty="0">
                          <a:solidFill>
                            <a:srgbClr val="1F497D"/>
                          </a:solidFill>
                          <a:effectLst/>
                          <a:latin typeface="+mn-lt"/>
                        </a:rPr>
                        <a:t>vitamin B</a:t>
                      </a:r>
                      <a:r>
                        <a:rPr lang="en-IN" sz="1600" b="0" baseline="-25000" dirty="0">
                          <a:solidFill>
                            <a:srgbClr val="1F497D"/>
                          </a:solidFill>
                          <a:effectLst/>
                          <a:latin typeface="+mn-lt"/>
                        </a:rPr>
                        <a:t>2</a:t>
                      </a:r>
                      <a:r>
                        <a:rPr lang="en-IN" sz="1600" b="0" dirty="0">
                          <a:solidFill>
                            <a:srgbClr val="1F497D"/>
                          </a:solidFill>
                          <a:effectLst/>
                          <a:latin typeface="+mn-lt"/>
                        </a:rPr>
                        <a:t> (riboflavin)</a:t>
                      </a:r>
                    </a:p>
                  </a:txBody>
                  <a:tcPr anchor="ctr"/>
                </a:tc>
                <a:tc>
                  <a:txBody>
                    <a:bodyPr/>
                    <a:lstStyle/>
                    <a:p>
                      <a:r>
                        <a:rPr lang="en-US" sz="1600" b="0" dirty="0">
                          <a:solidFill>
                            <a:srgbClr val="1F497D"/>
                          </a:solidFill>
                          <a:effectLst/>
                          <a:latin typeface="+mn-lt"/>
                        </a:rPr>
                        <a:t>takes an active role in metabolism, aiding in the conversion of food to energy (FAD and FMN)</a:t>
                      </a:r>
                      <a:endParaRPr lang="en-IN" sz="1600" b="0" dirty="0">
                        <a:solidFill>
                          <a:srgbClr val="1F497D"/>
                        </a:solidFill>
                        <a:effectLst/>
                        <a:latin typeface="+mn-lt"/>
                      </a:endParaRPr>
                    </a:p>
                  </a:txBody>
                  <a:tcPr anchor="ctr"/>
                </a:tc>
                <a:tc>
                  <a:txBody>
                    <a:bodyPr/>
                    <a:lstStyle/>
                    <a:p>
                      <a:r>
                        <a:rPr lang="en-US" sz="1600" b="0" dirty="0">
                          <a:solidFill>
                            <a:srgbClr val="1F497D"/>
                          </a:solidFill>
                          <a:effectLst/>
                          <a:latin typeface="+mn-lt"/>
                        </a:rPr>
                        <a:t>cracks or sores on the outer surface of the lips (cheliosis); inflammation and redness of the tongue; moist, scaly skin inflammation (seborrheic dermatitis)</a:t>
                      </a:r>
                      <a:endParaRPr lang="en-IN" sz="1600" b="0" dirty="0">
                        <a:solidFill>
                          <a:srgbClr val="1F497D"/>
                        </a:solidFill>
                        <a:effectLst/>
                        <a:latin typeface="+mn-lt"/>
                      </a:endParaRPr>
                    </a:p>
                  </a:txBody>
                  <a:tcPr anchor="ctr"/>
                </a:tc>
                <a:tc>
                  <a:txBody>
                    <a:bodyPr/>
                    <a:lstStyle/>
                    <a:p>
                      <a:r>
                        <a:rPr lang="en-IN" sz="1600" b="0" dirty="0">
                          <a:solidFill>
                            <a:srgbClr val="1F497D"/>
                          </a:solidFill>
                          <a:effectLst/>
                          <a:latin typeface="+mn-lt"/>
                        </a:rPr>
                        <a:t>meat, eggs, enriched grains, vegetables</a:t>
                      </a:r>
                    </a:p>
                  </a:txBody>
                  <a:tcPr anchor="ctr"/>
                </a:tc>
                <a:extLst>
                  <a:ext uri="{0D108BD9-81ED-4DB2-BD59-A6C34878D82A}">
                    <a16:rowId xmlns:a16="http://schemas.microsoft.com/office/drawing/2014/main" val="1548708678"/>
                  </a:ext>
                </a:extLst>
              </a:tr>
              <a:tr h="1426899">
                <a:tc>
                  <a:txBody>
                    <a:bodyPr/>
                    <a:lstStyle/>
                    <a:p>
                      <a:r>
                        <a:rPr lang="en-IN" sz="1600" b="0" dirty="0">
                          <a:solidFill>
                            <a:srgbClr val="1F497D"/>
                          </a:solidFill>
                          <a:effectLst/>
                          <a:latin typeface="+mn-lt"/>
                        </a:rPr>
                        <a:t>vitamin B</a:t>
                      </a:r>
                      <a:r>
                        <a:rPr lang="en-IN" sz="1600" b="0" baseline="-25000" dirty="0">
                          <a:solidFill>
                            <a:srgbClr val="1F497D"/>
                          </a:solidFill>
                          <a:effectLst/>
                          <a:latin typeface="+mn-lt"/>
                        </a:rPr>
                        <a:t>3</a:t>
                      </a:r>
                      <a:r>
                        <a:rPr lang="en-IN" sz="1600" b="0" dirty="0">
                          <a:solidFill>
                            <a:srgbClr val="1F497D"/>
                          </a:solidFill>
                          <a:effectLst/>
                          <a:latin typeface="+mn-lt"/>
                        </a:rPr>
                        <a:t> (niacin)</a:t>
                      </a:r>
                    </a:p>
                  </a:txBody>
                  <a:tcPr anchor="ctr"/>
                </a:tc>
                <a:tc>
                  <a:txBody>
                    <a:bodyPr/>
                    <a:lstStyle/>
                    <a:p>
                      <a:r>
                        <a:rPr lang="en-US" sz="1600" b="0" dirty="0">
                          <a:solidFill>
                            <a:srgbClr val="1F497D"/>
                          </a:solidFill>
                          <a:effectLst/>
                          <a:latin typeface="+mn-lt"/>
                        </a:rPr>
                        <a:t>used by the body to release energy from carbohydrates and to process alcohol; required for the synthesis of sex hormones; component of coenzyme NAD</a:t>
                      </a:r>
                      <a:r>
                        <a:rPr lang="en-US" sz="1600" b="0" baseline="30000" dirty="0">
                          <a:solidFill>
                            <a:srgbClr val="1F497D"/>
                          </a:solidFill>
                          <a:effectLst/>
                          <a:latin typeface="+mn-lt"/>
                        </a:rPr>
                        <a:t>+</a:t>
                      </a:r>
                      <a:r>
                        <a:rPr lang="en-US" sz="1600" b="0" dirty="0">
                          <a:solidFill>
                            <a:srgbClr val="1F497D"/>
                          </a:solidFill>
                          <a:effectLst/>
                          <a:latin typeface="+mn-lt"/>
                        </a:rPr>
                        <a:t> and NADP</a:t>
                      </a:r>
                      <a:r>
                        <a:rPr lang="en-US" sz="1600" b="0" baseline="30000" dirty="0">
                          <a:solidFill>
                            <a:srgbClr val="1F497D"/>
                          </a:solidFill>
                          <a:effectLst/>
                          <a:latin typeface="+mn-lt"/>
                        </a:rPr>
                        <a:t>+</a:t>
                      </a:r>
                      <a:endParaRPr lang="en-IN" sz="1600" b="0" baseline="30000" dirty="0">
                        <a:solidFill>
                          <a:srgbClr val="1F497D"/>
                        </a:solidFill>
                        <a:effectLst/>
                        <a:latin typeface="+mn-lt"/>
                      </a:endParaRPr>
                    </a:p>
                  </a:txBody>
                  <a:tcPr anchor="ctr"/>
                </a:tc>
                <a:tc>
                  <a:txBody>
                    <a:bodyPr/>
                    <a:lstStyle/>
                    <a:p>
                      <a:r>
                        <a:rPr lang="en-US" sz="1600" b="0" dirty="0">
                          <a:solidFill>
                            <a:srgbClr val="1F497D"/>
                          </a:solidFill>
                          <a:effectLst/>
                          <a:latin typeface="+mn-lt"/>
                        </a:rPr>
                        <a:t>pellagra, which can result in dermatitis, diarrhea, dementia, and death</a:t>
                      </a:r>
                      <a:endParaRPr lang="en-IN" sz="1600" b="0" dirty="0">
                        <a:solidFill>
                          <a:srgbClr val="1F497D"/>
                        </a:solidFill>
                        <a:effectLst/>
                        <a:latin typeface="+mn-lt"/>
                      </a:endParaRPr>
                    </a:p>
                  </a:txBody>
                  <a:tcPr anchor="ctr"/>
                </a:tc>
                <a:tc>
                  <a:txBody>
                    <a:bodyPr/>
                    <a:lstStyle/>
                    <a:p>
                      <a:r>
                        <a:rPr lang="en-US" sz="1600" b="0" dirty="0">
                          <a:solidFill>
                            <a:srgbClr val="1F497D"/>
                          </a:solidFill>
                          <a:effectLst/>
                          <a:latin typeface="+mn-lt"/>
                        </a:rPr>
                        <a:t>meat, eggs, grains, nuts, potatoes</a:t>
                      </a:r>
                      <a:endParaRPr lang="en-IN" sz="1600" b="0" dirty="0">
                        <a:solidFill>
                          <a:srgbClr val="1F497D"/>
                        </a:solidFill>
                        <a:effectLst/>
                        <a:latin typeface="+mn-lt"/>
                      </a:endParaRPr>
                    </a:p>
                  </a:txBody>
                  <a:tcPr anchor="ctr"/>
                </a:tc>
                <a:extLst>
                  <a:ext uri="{0D108BD9-81ED-4DB2-BD59-A6C34878D82A}">
                    <a16:rowId xmlns:a16="http://schemas.microsoft.com/office/drawing/2014/main" val="2157668464"/>
                  </a:ext>
                </a:extLst>
              </a:tr>
            </a:tbl>
          </a:graphicData>
        </a:graphic>
      </p:graphicFrame>
    </p:spTree>
    <p:extLst>
      <p:ext uri="{BB962C8B-B14F-4D97-AF65-F5344CB8AC3E}">
        <p14:creationId xmlns:p14="http://schemas.microsoft.com/office/powerpoint/2010/main" val="6191213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B2976-ED80-2EF3-C761-DCF2590A1859}"/>
              </a:ext>
            </a:extLst>
          </p:cNvPr>
          <p:cNvSpPr>
            <a:spLocks noGrp="1"/>
          </p:cNvSpPr>
          <p:nvPr>
            <p:ph type="title"/>
          </p:nvPr>
        </p:nvSpPr>
        <p:spPr>
          <a:xfrm>
            <a:off x="304800" y="141186"/>
            <a:ext cx="8534400" cy="914400"/>
          </a:xfrm>
        </p:spPr>
        <p:txBody>
          <a:bodyPr/>
          <a:lstStyle/>
          <a:p>
            <a:r>
              <a:rPr lang="en-US" dirty="0"/>
              <a:t>Table 1: Water-Soluble Essential Vitamins (Cont.)</a:t>
            </a:r>
            <a:r>
              <a:rPr lang="en-US" sz="1400" baseline="-25000" dirty="0"/>
              <a:t>1</a:t>
            </a:r>
          </a:p>
        </p:txBody>
      </p:sp>
      <p:graphicFrame>
        <p:nvGraphicFramePr>
          <p:cNvPr id="4" name="Content Placeholder 3" descr="Vitamin B 5 (pantothenic acid) assists in producing energy from foods (lipids, in particular); component of coenzyme A. Deficiencies can lead to fatigue, poor coordination, retarded growth, numbness, and tingling of hands and feet. Sources include meat, whole grains, milk, fruits, and vegetables.&#10;&#10;Vitamin B 6 (pyridoxine) is the principal vitamin for processing amino acids and lipids; also helps convert nutrients into energy. Deficiencies can lead to irritability, depression, confusion, mouth sores or ulcers, anemia, muscular twitching. Sources include meat, dairy products, whole grains, and orange juice.&#10;&#10;Vitamin B 7 (biotin) is used in energy and amino acid metabolism, fat synthesis, and fat breakdown; helps the body use blood sugar. Deficiencies can lead to hair loss, dermatitis, depression, numbness and tingling in the extremities, and neuromuscular disorders. Sources include meat, eggs, legumes, and other vegetables.">
            <a:extLst>
              <a:ext uri="{FF2B5EF4-FFF2-40B4-BE49-F238E27FC236}">
                <a16:creationId xmlns:a16="http://schemas.microsoft.com/office/drawing/2014/main" id="{7752BC44-D9D7-973A-D839-65E26F7F18B2}"/>
              </a:ext>
            </a:extLst>
          </p:cNvPr>
          <p:cNvGraphicFramePr>
            <a:graphicFrameLocks noGrp="1"/>
          </p:cNvGraphicFramePr>
          <p:nvPr>
            <p:ph idx="1"/>
            <p:extLst>
              <p:ext uri="{D42A27DB-BD31-4B8C-83A1-F6EECF244321}">
                <p14:modId xmlns:p14="http://schemas.microsoft.com/office/powerpoint/2010/main" val="2071872251"/>
              </p:ext>
            </p:extLst>
          </p:nvPr>
        </p:nvGraphicFramePr>
        <p:xfrm>
          <a:off x="39356" y="1295400"/>
          <a:ext cx="9067800" cy="4300855"/>
        </p:xfrm>
        <a:graphic>
          <a:graphicData uri="http://schemas.openxmlformats.org/drawingml/2006/table">
            <a:tbl>
              <a:tblPr firstRow="1" bandRow="1">
                <a:tableStyleId>{5C22544A-7EE6-4342-B048-85BDC9FD1C3A}</a:tableStyleId>
              </a:tblPr>
              <a:tblGrid>
                <a:gridCol w="2094244">
                  <a:extLst>
                    <a:ext uri="{9D8B030D-6E8A-4147-A177-3AD203B41FA5}">
                      <a16:colId xmlns:a16="http://schemas.microsoft.com/office/drawing/2014/main" val="1522627793"/>
                    </a:ext>
                  </a:extLst>
                </a:gridCol>
                <a:gridCol w="2439656">
                  <a:extLst>
                    <a:ext uri="{9D8B030D-6E8A-4147-A177-3AD203B41FA5}">
                      <a16:colId xmlns:a16="http://schemas.microsoft.com/office/drawing/2014/main" val="4293862904"/>
                    </a:ext>
                  </a:extLst>
                </a:gridCol>
                <a:gridCol w="2360944">
                  <a:extLst>
                    <a:ext uri="{9D8B030D-6E8A-4147-A177-3AD203B41FA5}">
                      <a16:colId xmlns:a16="http://schemas.microsoft.com/office/drawing/2014/main" val="1570581887"/>
                    </a:ext>
                  </a:extLst>
                </a:gridCol>
                <a:gridCol w="2172956">
                  <a:extLst>
                    <a:ext uri="{9D8B030D-6E8A-4147-A177-3AD203B41FA5}">
                      <a16:colId xmlns:a16="http://schemas.microsoft.com/office/drawing/2014/main" val="435066104"/>
                    </a:ext>
                  </a:extLst>
                </a:gridCol>
              </a:tblGrid>
              <a:tr h="612775">
                <a:tc>
                  <a:txBody>
                    <a:bodyPr/>
                    <a:lstStyle/>
                    <a:p>
                      <a:pPr algn="l"/>
                      <a:r>
                        <a:rPr lang="en-IN" sz="1600" b="0" dirty="0">
                          <a:solidFill>
                            <a:schemeClr val="bg1"/>
                          </a:solidFill>
                          <a:effectLst/>
                          <a:latin typeface="+mn-lt"/>
                        </a:rPr>
                        <a:t>Vitamin</a:t>
                      </a:r>
                    </a:p>
                  </a:txBody>
                  <a:tcPr anchor="ctr"/>
                </a:tc>
                <a:tc>
                  <a:txBody>
                    <a:bodyPr/>
                    <a:lstStyle/>
                    <a:p>
                      <a:pPr algn="l"/>
                      <a:r>
                        <a:rPr lang="en-IN" sz="1600" b="0" dirty="0">
                          <a:solidFill>
                            <a:schemeClr val="bg1"/>
                          </a:solidFill>
                          <a:effectLst/>
                          <a:latin typeface="+mn-lt"/>
                        </a:rPr>
                        <a:t>Function</a:t>
                      </a:r>
                    </a:p>
                  </a:txBody>
                  <a:tcPr anchor="ctr"/>
                </a:tc>
                <a:tc>
                  <a:txBody>
                    <a:bodyPr/>
                    <a:lstStyle/>
                    <a:p>
                      <a:pPr algn="l"/>
                      <a:r>
                        <a:rPr lang="en-IN" sz="1600" b="0" dirty="0">
                          <a:solidFill>
                            <a:schemeClr val="bg1"/>
                          </a:solidFill>
                          <a:effectLst/>
                          <a:latin typeface="+mn-lt"/>
                        </a:rPr>
                        <a:t>Deficiencies Can Lead To</a:t>
                      </a:r>
                    </a:p>
                  </a:txBody>
                  <a:tcPr anchor="ctr"/>
                </a:tc>
                <a:tc>
                  <a:txBody>
                    <a:bodyPr/>
                    <a:lstStyle/>
                    <a:p>
                      <a:pPr algn="l"/>
                      <a:r>
                        <a:rPr lang="en-IN" sz="1600" b="0" dirty="0">
                          <a:solidFill>
                            <a:schemeClr val="bg1"/>
                          </a:solidFill>
                          <a:effectLst/>
                          <a:latin typeface="+mn-lt"/>
                        </a:rPr>
                        <a:t>Sources</a:t>
                      </a:r>
                    </a:p>
                  </a:txBody>
                  <a:tcPr anchor="ctr"/>
                </a:tc>
                <a:extLst>
                  <a:ext uri="{0D108BD9-81ED-4DB2-BD59-A6C34878D82A}">
                    <a16:rowId xmlns:a16="http://schemas.microsoft.com/office/drawing/2014/main" val="1420373151"/>
                  </a:ext>
                </a:extLst>
              </a:tr>
              <a:tr h="612775">
                <a:tc>
                  <a:txBody>
                    <a:bodyPr/>
                    <a:lstStyle/>
                    <a:p>
                      <a:r>
                        <a:rPr lang="en-IN" sz="1600" b="0" dirty="0">
                          <a:solidFill>
                            <a:srgbClr val="1F497D"/>
                          </a:solidFill>
                          <a:effectLst/>
                          <a:latin typeface="+mn-lt"/>
                        </a:rPr>
                        <a:t>vitamin B</a:t>
                      </a:r>
                      <a:r>
                        <a:rPr lang="en-IN" sz="1600" b="0" baseline="-25000" dirty="0">
                          <a:solidFill>
                            <a:srgbClr val="1F497D"/>
                          </a:solidFill>
                          <a:effectLst/>
                          <a:latin typeface="+mn-lt"/>
                        </a:rPr>
                        <a:t>5</a:t>
                      </a:r>
                      <a:r>
                        <a:rPr lang="en-IN" sz="1600" b="0" dirty="0">
                          <a:solidFill>
                            <a:srgbClr val="1F497D"/>
                          </a:solidFill>
                          <a:effectLst/>
                          <a:latin typeface="+mn-lt"/>
                        </a:rPr>
                        <a:t> (pantothenic acid)</a:t>
                      </a:r>
                    </a:p>
                  </a:txBody>
                  <a:tcPr anchor="ctr"/>
                </a:tc>
                <a:tc>
                  <a:txBody>
                    <a:bodyPr/>
                    <a:lstStyle/>
                    <a:p>
                      <a:r>
                        <a:rPr lang="en-US" sz="1600" b="0" dirty="0">
                          <a:solidFill>
                            <a:srgbClr val="1F497D"/>
                          </a:solidFill>
                          <a:effectLst/>
                          <a:latin typeface="+mn-lt"/>
                        </a:rPr>
                        <a:t>assists in producing energy from foods (lipids, in particular); component of coenzyme A</a:t>
                      </a:r>
                      <a:endParaRPr lang="en-IN" sz="1600" b="0" dirty="0">
                        <a:solidFill>
                          <a:srgbClr val="1F497D"/>
                        </a:solidFill>
                        <a:effectLst/>
                        <a:latin typeface="+mn-lt"/>
                      </a:endParaRPr>
                    </a:p>
                  </a:txBody>
                  <a:tcPr anchor="ctr"/>
                </a:tc>
                <a:tc>
                  <a:txBody>
                    <a:bodyPr/>
                    <a:lstStyle/>
                    <a:p>
                      <a:r>
                        <a:rPr lang="en-US" sz="1600" b="0" dirty="0">
                          <a:solidFill>
                            <a:srgbClr val="1F497D"/>
                          </a:solidFill>
                          <a:effectLst/>
                          <a:latin typeface="+mn-lt"/>
                        </a:rPr>
                        <a:t>fatigue, poor coordination, retarded growth, numbness, tingling of hands and feet</a:t>
                      </a:r>
                      <a:endParaRPr lang="en-IN" sz="1600" b="0" dirty="0">
                        <a:solidFill>
                          <a:srgbClr val="1F497D"/>
                        </a:solidFill>
                        <a:effectLst/>
                        <a:latin typeface="+mn-lt"/>
                      </a:endParaRPr>
                    </a:p>
                  </a:txBody>
                  <a:tcPr anchor="ctr"/>
                </a:tc>
                <a:tc>
                  <a:txBody>
                    <a:bodyPr/>
                    <a:lstStyle/>
                    <a:p>
                      <a:r>
                        <a:rPr lang="en-US" sz="1600" b="0" dirty="0">
                          <a:solidFill>
                            <a:srgbClr val="1F497D"/>
                          </a:solidFill>
                          <a:effectLst/>
                          <a:latin typeface="+mn-lt"/>
                        </a:rPr>
                        <a:t>meat, whole grains, milk, fruits, vegetables</a:t>
                      </a:r>
                      <a:endParaRPr lang="en-IN" sz="1600" b="0" dirty="0">
                        <a:solidFill>
                          <a:srgbClr val="1F497D"/>
                        </a:solidFill>
                        <a:effectLst/>
                        <a:latin typeface="+mn-lt"/>
                      </a:endParaRPr>
                    </a:p>
                  </a:txBody>
                  <a:tcPr anchor="ctr"/>
                </a:tc>
                <a:extLst>
                  <a:ext uri="{0D108BD9-81ED-4DB2-BD59-A6C34878D82A}">
                    <a16:rowId xmlns:a16="http://schemas.microsoft.com/office/drawing/2014/main" val="3412931234"/>
                  </a:ext>
                </a:extLst>
              </a:tr>
              <a:tr h="612775">
                <a:tc>
                  <a:txBody>
                    <a:bodyPr/>
                    <a:lstStyle/>
                    <a:p>
                      <a:r>
                        <a:rPr lang="en-IN" sz="1600" b="0" dirty="0">
                          <a:solidFill>
                            <a:srgbClr val="1F497D"/>
                          </a:solidFill>
                          <a:effectLst/>
                          <a:latin typeface="+mn-lt"/>
                        </a:rPr>
                        <a:t>vitamin B</a:t>
                      </a:r>
                      <a:r>
                        <a:rPr lang="en-IN" sz="1600" b="0" baseline="-25000" dirty="0">
                          <a:solidFill>
                            <a:srgbClr val="1F497D"/>
                          </a:solidFill>
                          <a:effectLst/>
                          <a:latin typeface="+mn-lt"/>
                        </a:rPr>
                        <a:t>6</a:t>
                      </a:r>
                      <a:r>
                        <a:rPr lang="en-IN" sz="1600" b="0" dirty="0">
                          <a:solidFill>
                            <a:srgbClr val="1F497D"/>
                          </a:solidFill>
                          <a:effectLst/>
                          <a:latin typeface="+mn-lt"/>
                        </a:rPr>
                        <a:t> (pyridoxine)</a:t>
                      </a:r>
                    </a:p>
                  </a:txBody>
                  <a:tcPr anchor="ctr"/>
                </a:tc>
                <a:tc>
                  <a:txBody>
                    <a:bodyPr/>
                    <a:lstStyle/>
                    <a:p>
                      <a:r>
                        <a:rPr lang="en-US" sz="1600" b="0" dirty="0">
                          <a:solidFill>
                            <a:srgbClr val="1F497D"/>
                          </a:solidFill>
                          <a:effectLst/>
                          <a:latin typeface="+mn-lt"/>
                        </a:rPr>
                        <a:t>the principal vitamin for processing amino acids and lipids; also helps convert nutrients into energy</a:t>
                      </a:r>
                      <a:endParaRPr lang="en-IN" sz="1600" b="0" dirty="0">
                        <a:solidFill>
                          <a:srgbClr val="1F497D"/>
                        </a:solidFill>
                        <a:effectLst/>
                        <a:latin typeface="+mn-lt"/>
                      </a:endParaRPr>
                    </a:p>
                  </a:txBody>
                  <a:tcPr anchor="ctr"/>
                </a:tc>
                <a:tc>
                  <a:txBody>
                    <a:bodyPr/>
                    <a:lstStyle/>
                    <a:p>
                      <a:r>
                        <a:rPr lang="en-US" sz="1600" b="0" i="0" kern="1200" dirty="0">
                          <a:solidFill>
                            <a:srgbClr val="1F497D"/>
                          </a:solidFill>
                          <a:effectLst/>
                          <a:latin typeface="+mn-lt"/>
                          <a:ea typeface="+mn-ea"/>
                          <a:cs typeface="+mn-cs"/>
                        </a:rPr>
                        <a:t>irritability, depression, confusion, mouth sores or ulcers, anemia, muscular twitching</a:t>
                      </a:r>
                      <a:endParaRPr lang="en-IN" sz="1600" b="0" dirty="0">
                        <a:solidFill>
                          <a:srgbClr val="1F497D"/>
                        </a:solidFill>
                        <a:effectLst/>
                        <a:latin typeface="+mn-lt"/>
                      </a:endParaRPr>
                    </a:p>
                  </a:txBody>
                  <a:tcPr anchor="ctr"/>
                </a:tc>
                <a:tc>
                  <a:txBody>
                    <a:bodyPr/>
                    <a:lstStyle/>
                    <a:p>
                      <a:r>
                        <a:rPr lang="en-US" sz="1600" b="0" i="0" kern="1200" dirty="0">
                          <a:solidFill>
                            <a:srgbClr val="1F497D"/>
                          </a:solidFill>
                          <a:effectLst/>
                          <a:latin typeface="+mn-lt"/>
                          <a:ea typeface="+mn-ea"/>
                          <a:cs typeface="+mn-cs"/>
                        </a:rPr>
                        <a:t>meat, dairy products, whole grains, orange juice</a:t>
                      </a:r>
                      <a:endParaRPr lang="en-IN" sz="1600" b="0" dirty="0">
                        <a:solidFill>
                          <a:srgbClr val="1F497D"/>
                        </a:solidFill>
                        <a:effectLst/>
                        <a:latin typeface="+mn-lt"/>
                      </a:endParaRPr>
                    </a:p>
                  </a:txBody>
                  <a:tcPr anchor="ctr"/>
                </a:tc>
                <a:extLst>
                  <a:ext uri="{0D108BD9-81ED-4DB2-BD59-A6C34878D82A}">
                    <a16:rowId xmlns:a16="http://schemas.microsoft.com/office/drawing/2014/main" val="1548708678"/>
                  </a:ext>
                </a:extLst>
              </a:tr>
              <a:tr h="612775">
                <a:tc>
                  <a:txBody>
                    <a:bodyPr/>
                    <a:lstStyle/>
                    <a:p>
                      <a:r>
                        <a:rPr lang="en-IN" sz="1600" b="0" dirty="0">
                          <a:solidFill>
                            <a:srgbClr val="1F497D"/>
                          </a:solidFill>
                          <a:effectLst/>
                          <a:latin typeface="+mn-lt"/>
                        </a:rPr>
                        <a:t>vitamin B</a:t>
                      </a:r>
                      <a:r>
                        <a:rPr lang="en-IN" sz="1600" b="0" baseline="-25000" dirty="0">
                          <a:solidFill>
                            <a:srgbClr val="1F497D"/>
                          </a:solidFill>
                          <a:effectLst/>
                          <a:latin typeface="+mn-lt"/>
                        </a:rPr>
                        <a:t>7</a:t>
                      </a:r>
                      <a:r>
                        <a:rPr lang="en-IN" sz="1600" b="0" dirty="0">
                          <a:solidFill>
                            <a:srgbClr val="1F497D"/>
                          </a:solidFill>
                          <a:effectLst/>
                          <a:latin typeface="+mn-lt"/>
                        </a:rPr>
                        <a:t> (biotin)</a:t>
                      </a:r>
                    </a:p>
                  </a:txBody>
                  <a:tcPr anchor="ctr"/>
                </a:tc>
                <a:tc>
                  <a:txBody>
                    <a:bodyPr/>
                    <a:lstStyle/>
                    <a:p>
                      <a:r>
                        <a:rPr lang="en-US" sz="1600" b="0" dirty="0">
                          <a:solidFill>
                            <a:srgbClr val="1F497D"/>
                          </a:solidFill>
                          <a:effectLst/>
                          <a:latin typeface="+mn-lt"/>
                        </a:rPr>
                        <a:t>used in energy and amino acid metabolism, fat synthesis, and fat breakdown; helps the body use blood sugar</a:t>
                      </a:r>
                      <a:endParaRPr lang="en-IN" sz="1600" b="0" dirty="0">
                        <a:solidFill>
                          <a:srgbClr val="1F497D"/>
                        </a:solidFill>
                        <a:effectLst/>
                        <a:latin typeface="+mn-lt"/>
                      </a:endParaRPr>
                    </a:p>
                  </a:txBody>
                  <a:tcPr anchor="ctr"/>
                </a:tc>
                <a:tc>
                  <a:txBody>
                    <a:bodyPr/>
                    <a:lstStyle/>
                    <a:p>
                      <a:r>
                        <a:rPr lang="en-US" sz="1600" b="0" dirty="0">
                          <a:solidFill>
                            <a:srgbClr val="1F497D"/>
                          </a:solidFill>
                          <a:effectLst/>
                          <a:latin typeface="+mn-lt"/>
                        </a:rPr>
                        <a:t>hair loss, dermatitis, depression, numbness and tingling in the extremities; neuromuscular disorders</a:t>
                      </a:r>
                      <a:endParaRPr lang="en-IN" sz="1600" b="0" dirty="0">
                        <a:solidFill>
                          <a:srgbClr val="1F497D"/>
                        </a:solidFill>
                        <a:effectLst/>
                        <a:latin typeface="+mn-lt"/>
                      </a:endParaRPr>
                    </a:p>
                  </a:txBody>
                  <a:tcPr anchor="ctr"/>
                </a:tc>
                <a:tc>
                  <a:txBody>
                    <a:bodyPr/>
                    <a:lstStyle/>
                    <a:p>
                      <a:r>
                        <a:rPr lang="en-US" sz="1600" b="0" dirty="0">
                          <a:solidFill>
                            <a:srgbClr val="1F497D"/>
                          </a:solidFill>
                          <a:effectLst/>
                          <a:latin typeface="+mn-lt"/>
                        </a:rPr>
                        <a:t>meat, eggs, legumes, and other vegetables</a:t>
                      </a:r>
                      <a:endParaRPr lang="en-IN" sz="1600" b="0" dirty="0">
                        <a:solidFill>
                          <a:srgbClr val="1F497D"/>
                        </a:solidFill>
                        <a:effectLst/>
                        <a:latin typeface="+mn-lt"/>
                      </a:endParaRPr>
                    </a:p>
                  </a:txBody>
                  <a:tcPr anchor="ctr"/>
                </a:tc>
                <a:extLst>
                  <a:ext uri="{0D108BD9-81ED-4DB2-BD59-A6C34878D82A}">
                    <a16:rowId xmlns:a16="http://schemas.microsoft.com/office/drawing/2014/main" val="2157668464"/>
                  </a:ext>
                </a:extLst>
              </a:tr>
            </a:tbl>
          </a:graphicData>
        </a:graphic>
      </p:graphicFrame>
    </p:spTree>
    <p:extLst>
      <p:ext uri="{BB962C8B-B14F-4D97-AF65-F5344CB8AC3E}">
        <p14:creationId xmlns:p14="http://schemas.microsoft.com/office/powerpoint/2010/main" val="10285618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B2976-ED80-2EF3-C761-DCF2590A1859}"/>
              </a:ext>
            </a:extLst>
          </p:cNvPr>
          <p:cNvSpPr>
            <a:spLocks noGrp="1"/>
          </p:cNvSpPr>
          <p:nvPr>
            <p:ph type="title"/>
          </p:nvPr>
        </p:nvSpPr>
        <p:spPr>
          <a:xfrm>
            <a:off x="381000" y="228600"/>
            <a:ext cx="8382000" cy="914400"/>
          </a:xfrm>
        </p:spPr>
        <p:txBody>
          <a:bodyPr/>
          <a:lstStyle/>
          <a:p>
            <a:r>
              <a:rPr lang="en-US" dirty="0"/>
              <a:t>Table 1: Water-Soluble Essential Vitamins (Cont.)</a:t>
            </a:r>
            <a:r>
              <a:rPr lang="en-US" sz="1400" baseline="-25000" dirty="0"/>
              <a:t>2</a:t>
            </a:r>
            <a:endParaRPr lang="en-US" dirty="0"/>
          </a:p>
        </p:txBody>
      </p:sp>
      <p:graphicFrame>
        <p:nvGraphicFramePr>
          <p:cNvPr id="4" name="Content Placeholder 3" descr="Vitamin B 9 (folic acid) assists the normal development of cells, especially during fetal development; helps metabolize nucleic and amino acids. Deficiency during pregnancy associated with birth defects, such as neural tube defects and anemia. Sources include leafy green vegetables, whole wheat, fruits, nuts, and legumes.&#10;&#10;Vitamin B 12 (cobalamin) maintains healthy nervous system and assists with blood cell formation; coenzyme in nucleic acid metabolism. Deficiencies can lead to anemia, neurological disorders, numbness, and loss of balance. Sources include &#10;meat, eggs, and animal products.&#10;&#10;Vitamin C (ascorbic acid) helps maintain connective tissue: bone, cartilage, and dentin; boosts the immune system. Deficiencies can lead to scurvy, which results in bleeding, hair and tooth loss, joint pain and swelling, and delayed wound healing. Sources include citrus fruits, broccoli, tomatoes, red sweet bell peppers.">
            <a:extLst>
              <a:ext uri="{FF2B5EF4-FFF2-40B4-BE49-F238E27FC236}">
                <a16:creationId xmlns:a16="http://schemas.microsoft.com/office/drawing/2014/main" id="{7752BC44-D9D7-973A-D839-65E26F7F18B2}"/>
              </a:ext>
            </a:extLst>
          </p:cNvPr>
          <p:cNvGraphicFramePr>
            <a:graphicFrameLocks noGrp="1"/>
          </p:cNvGraphicFramePr>
          <p:nvPr>
            <p:ph idx="1"/>
            <p:extLst>
              <p:ext uri="{D42A27DB-BD31-4B8C-83A1-F6EECF244321}">
                <p14:modId xmlns:p14="http://schemas.microsoft.com/office/powerpoint/2010/main" val="1244209919"/>
              </p:ext>
            </p:extLst>
          </p:nvPr>
        </p:nvGraphicFramePr>
        <p:xfrm>
          <a:off x="0" y="1106156"/>
          <a:ext cx="9144000" cy="4544695"/>
        </p:xfrm>
        <a:graphic>
          <a:graphicData uri="http://schemas.openxmlformats.org/drawingml/2006/table">
            <a:tbl>
              <a:tblPr firstRow="1" bandRow="1">
                <a:tableStyleId>{5C22544A-7EE6-4342-B048-85BDC9FD1C3A}</a:tableStyleId>
              </a:tblPr>
              <a:tblGrid>
                <a:gridCol w="2133600">
                  <a:extLst>
                    <a:ext uri="{9D8B030D-6E8A-4147-A177-3AD203B41FA5}">
                      <a16:colId xmlns:a16="http://schemas.microsoft.com/office/drawing/2014/main" val="1522627793"/>
                    </a:ext>
                  </a:extLst>
                </a:gridCol>
                <a:gridCol w="2438400">
                  <a:extLst>
                    <a:ext uri="{9D8B030D-6E8A-4147-A177-3AD203B41FA5}">
                      <a16:colId xmlns:a16="http://schemas.microsoft.com/office/drawing/2014/main" val="4293862904"/>
                    </a:ext>
                  </a:extLst>
                </a:gridCol>
                <a:gridCol w="2514600">
                  <a:extLst>
                    <a:ext uri="{9D8B030D-6E8A-4147-A177-3AD203B41FA5}">
                      <a16:colId xmlns:a16="http://schemas.microsoft.com/office/drawing/2014/main" val="1570581887"/>
                    </a:ext>
                  </a:extLst>
                </a:gridCol>
                <a:gridCol w="2057400">
                  <a:extLst>
                    <a:ext uri="{9D8B030D-6E8A-4147-A177-3AD203B41FA5}">
                      <a16:colId xmlns:a16="http://schemas.microsoft.com/office/drawing/2014/main" val="435066104"/>
                    </a:ext>
                  </a:extLst>
                </a:gridCol>
              </a:tblGrid>
              <a:tr h="612775">
                <a:tc>
                  <a:txBody>
                    <a:bodyPr/>
                    <a:lstStyle/>
                    <a:p>
                      <a:pPr algn="l"/>
                      <a:r>
                        <a:rPr lang="en-IN" sz="1600" b="0" dirty="0">
                          <a:solidFill>
                            <a:schemeClr val="bg1"/>
                          </a:solidFill>
                          <a:effectLst/>
                          <a:latin typeface="+mn-lt"/>
                        </a:rPr>
                        <a:t>Vitamin</a:t>
                      </a:r>
                    </a:p>
                  </a:txBody>
                  <a:tcPr anchor="ctr"/>
                </a:tc>
                <a:tc>
                  <a:txBody>
                    <a:bodyPr/>
                    <a:lstStyle/>
                    <a:p>
                      <a:pPr algn="l"/>
                      <a:r>
                        <a:rPr lang="en-IN" sz="1600" b="0" dirty="0">
                          <a:solidFill>
                            <a:schemeClr val="bg1"/>
                          </a:solidFill>
                          <a:effectLst/>
                          <a:latin typeface="+mn-lt"/>
                        </a:rPr>
                        <a:t>Function</a:t>
                      </a:r>
                    </a:p>
                  </a:txBody>
                  <a:tcPr anchor="ctr"/>
                </a:tc>
                <a:tc>
                  <a:txBody>
                    <a:bodyPr/>
                    <a:lstStyle/>
                    <a:p>
                      <a:pPr algn="l"/>
                      <a:r>
                        <a:rPr lang="en-IN" sz="1600" b="0" dirty="0">
                          <a:solidFill>
                            <a:schemeClr val="bg1"/>
                          </a:solidFill>
                          <a:effectLst/>
                          <a:latin typeface="+mn-lt"/>
                        </a:rPr>
                        <a:t>Deficiencies Can Lead To</a:t>
                      </a:r>
                    </a:p>
                  </a:txBody>
                  <a:tcPr anchor="ctr"/>
                </a:tc>
                <a:tc>
                  <a:txBody>
                    <a:bodyPr/>
                    <a:lstStyle/>
                    <a:p>
                      <a:pPr algn="l"/>
                      <a:r>
                        <a:rPr lang="en-IN" sz="1600" b="0" dirty="0">
                          <a:solidFill>
                            <a:schemeClr val="bg1"/>
                          </a:solidFill>
                          <a:effectLst/>
                          <a:latin typeface="+mn-lt"/>
                        </a:rPr>
                        <a:t>Sources</a:t>
                      </a:r>
                    </a:p>
                  </a:txBody>
                  <a:tcPr anchor="ctr"/>
                </a:tc>
                <a:extLst>
                  <a:ext uri="{0D108BD9-81ED-4DB2-BD59-A6C34878D82A}">
                    <a16:rowId xmlns:a16="http://schemas.microsoft.com/office/drawing/2014/main" val="1420373151"/>
                  </a:ext>
                </a:extLst>
              </a:tr>
              <a:tr h="612775">
                <a:tc>
                  <a:txBody>
                    <a:bodyPr/>
                    <a:lstStyle/>
                    <a:p>
                      <a:r>
                        <a:rPr lang="en-IN" sz="1600" b="0" dirty="0">
                          <a:solidFill>
                            <a:srgbClr val="1F497D"/>
                          </a:solidFill>
                          <a:effectLst/>
                          <a:latin typeface="+mn-lt"/>
                        </a:rPr>
                        <a:t>vitamin B</a:t>
                      </a:r>
                      <a:r>
                        <a:rPr lang="en-IN" sz="1600" b="0" baseline="-25000" dirty="0">
                          <a:solidFill>
                            <a:srgbClr val="1F497D"/>
                          </a:solidFill>
                          <a:effectLst/>
                          <a:latin typeface="+mn-lt"/>
                        </a:rPr>
                        <a:t>9</a:t>
                      </a:r>
                      <a:r>
                        <a:rPr lang="en-IN" sz="1600" b="0" dirty="0">
                          <a:solidFill>
                            <a:srgbClr val="1F497D"/>
                          </a:solidFill>
                          <a:effectLst/>
                          <a:latin typeface="+mn-lt"/>
                        </a:rPr>
                        <a:t> (folic acid)</a:t>
                      </a:r>
                    </a:p>
                  </a:txBody>
                  <a:tcPr anchor="ctr"/>
                </a:tc>
                <a:tc>
                  <a:txBody>
                    <a:bodyPr/>
                    <a:lstStyle/>
                    <a:p>
                      <a:r>
                        <a:rPr lang="en-US" sz="1600" b="0" dirty="0">
                          <a:solidFill>
                            <a:srgbClr val="1F497D"/>
                          </a:solidFill>
                          <a:effectLst/>
                          <a:latin typeface="+mn-lt"/>
                        </a:rPr>
                        <a:t>assists the normal development of cells, especially during fetal development; helps metabolize nucleic and amino acids</a:t>
                      </a:r>
                      <a:endParaRPr lang="en-IN" sz="1600" b="0" dirty="0">
                        <a:solidFill>
                          <a:srgbClr val="1F497D"/>
                        </a:solidFill>
                        <a:effectLst/>
                        <a:latin typeface="+mn-lt"/>
                      </a:endParaRPr>
                    </a:p>
                  </a:txBody>
                  <a:tcPr anchor="ctr"/>
                </a:tc>
                <a:tc>
                  <a:txBody>
                    <a:bodyPr/>
                    <a:lstStyle/>
                    <a:p>
                      <a:r>
                        <a:rPr lang="en-US" sz="1600" b="0" dirty="0">
                          <a:solidFill>
                            <a:srgbClr val="1F497D"/>
                          </a:solidFill>
                          <a:effectLst/>
                          <a:latin typeface="+mn-lt"/>
                        </a:rPr>
                        <a:t>deficiency during pregnancy associated with birth defects, such as neural tube defects and anemia</a:t>
                      </a:r>
                      <a:endParaRPr lang="en-IN" sz="1600" b="0" dirty="0">
                        <a:solidFill>
                          <a:srgbClr val="1F497D"/>
                        </a:solidFill>
                        <a:effectLst/>
                        <a:latin typeface="+mn-lt"/>
                      </a:endParaRPr>
                    </a:p>
                  </a:txBody>
                  <a:tcPr anchor="ctr"/>
                </a:tc>
                <a:tc>
                  <a:txBody>
                    <a:bodyPr/>
                    <a:lstStyle/>
                    <a:p>
                      <a:r>
                        <a:rPr lang="en-US" sz="1600" b="0" dirty="0">
                          <a:solidFill>
                            <a:srgbClr val="1F497D"/>
                          </a:solidFill>
                          <a:effectLst/>
                          <a:latin typeface="+mn-lt"/>
                        </a:rPr>
                        <a:t>leafy green vegetables, whole wheat, fruits, nuts, legumes</a:t>
                      </a:r>
                      <a:endParaRPr lang="en-IN" sz="1600" b="0" dirty="0">
                        <a:solidFill>
                          <a:srgbClr val="1F497D"/>
                        </a:solidFill>
                        <a:effectLst/>
                        <a:latin typeface="+mn-lt"/>
                      </a:endParaRPr>
                    </a:p>
                  </a:txBody>
                  <a:tcPr anchor="ctr"/>
                </a:tc>
                <a:extLst>
                  <a:ext uri="{0D108BD9-81ED-4DB2-BD59-A6C34878D82A}">
                    <a16:rowId xmlns:a16="http://schemas.microsoft.com/office/drawing/2014/main" val="3412931234"/>
                  </a:ext>
                </a:extLst>
              </a:tr>
              <a:tr h="612775">
                <a:tc>
                  <a:txBody>
                    <a:bodyPr/>
                    <a:lstStyle/>
                    <a:p>
                      <a:r>
                        <a:rPr lang="en-IN" sz="1600" b="0" dirty="0">
                          <a:solidFill>
                            <a:srgbClr val="1F497D"/>
                          </a:solidFill>
                          <a:effectLst/>
                          <a:latin typeface="+mn-lt"/>
                        </a:rPr>
                        <a:t>vitamin B</a:t>
                      </a:r>
                      <a:r>
                        <a:rPr lang="en-IN" sz="1600" b="0" baseline="-25000" dirty="0">
                          <a:solidFill>
                            <a:srgbClr val="1F497D"/>
                          </a:solidFill>
                          <a:effectLst/>
                          <a:latin typeface="+mn-lt"/>
                        </a:rPr>
                        <a:t>12</a:t>
                      </a:r>
                      <a:r>
                        <a:rPr lang="en-IN" sz="1600" b="0" dirty="0">
                          <a:solidFill>
                            <a:srgbClr val="1F497D"/>
                          </a:solidFill>
                          <a:effectLst/>
                          <a:latin typeface="+mn-lt"/>
                        </a:rPr>
                        <a:t> (cobalamin)</a:t>
                      </a:r>
                    </a:p>
                  </a:txBody>
                  <a:tcPr anchor="ctr"/>
                </a:tc>
                <a:tc>
                  <a:txBody>
                    <a:bodyPr/>
                    <a:lstStyle/>
                    <a:p>
                      <a:r>
                        <a:rPr lang="en-US" sz="1600" b="0" dirty="0">
                          <a:solidFill>
                            <a:srgbClr val="1F497D"/>
                          </a:solidFill>
                          <a:effectLst/>
                          <a:latin typeface="+mn-lt"/>
                        </a:rPr>
                        <a:t>maintains healthy nervous system and assists with blood cell formation; coenzyme in nucleic acid metabolism</a:t>
                      </a:r>
                      <a:endParaRPr lang="en-IN" sz="1600" b="0" dirty="0">
                        <a:solidFill>
                          <a:srgbClr val="1F497D"/>
                        </a:solidFill>
                        <a:effectLst/>
                        <a:latin typeface="+mn-lt"/>
                      </a:endParaRPr>
                    </a:p>
                  </a:txBody>
                  <a:tcPr anchor="ctr"/>
                </a:tc>
                <a:tc>
                  <a:txBody>
                    <a:bodyPr/>
                    <a:lstStyle/>
                    <a:p>
                      <a:r>
                        <a:rPr lang="en-US" sz="1600" b="0" dirty="0">
                          <a:solidFill>
                            <a:srgbClr val="1F497D"/>
                          </a:solidFill>
                          <a:effectLst/>
                          <a:latin typeface="+mn-lt"/>
                        </a:rPr>
                        <a:t>anemia, neurological disorders, numbness, loss of balance</a:t>
                      </a:r>
                      <a:endParaRPr lang="en-IN" sz="1600" b="0" dirty="0">
                        <a:solidFill>
                          <a:srgbClr val="1F497D"/>
                        </a:solidFill>
                        <a:effectLst/>
                        <a:latin typeface="+mn-lt"/>
                      </a:endParaRPr>
                    </a:p>
                  </a:txBody>
                  <a:tcPr anchor="ctr"/>
                </a:tc>
                <a:tc>
                  <a:txBody>
                    <a:bodyPr/>
                    <a:lstStyle/>
                    <a:p>
                      <a:r>
                        <a:rPr lang="en-IN" sz="1600" b="0" dirty="0">
                          <a:solidFill>
                            <a:srgbClr val="1F497D"/>
                          </a:solidFill>
                          <a:effectLst/>
                          <a:latin typeface="+mn-lt"/>
                        </a:rPr>
                        <a:t>meat, eggs, animal products</a:t>
                      </a:r>
                    </a:p>
                  </a:txBody>
                  <a:tcPr anchor="ctr"/>
                </a:tc>
                <a:extLst>
                  <a:ext uri="{0D108BD9-81ED-4DB2-BD59-A6C34878D82A}">
                    <a16:rowId xmlns:a16="http://schemas.microsoft.com/office/drawing/2014/main" val="1548708678"/>
                  </a:ext>
                </a:extLst>
              </a:tr>
              <a:tr h="612775">
                <a:tc>
                  <a:txBody>
                    <a:bodyPr/>
                    <a:lstStyle/>
                    <a:p>
                      <a:r>
                        <a:rPr lang="en-IN" sz="1600" b="0" dirty="0">
                          <a:solidFill>
                            <a:srgbClr val="1F497D"/>
                          </a:solidFill>
                          <a:effectLst/>
                          <a:latin typeface="+mn-lt"/>
                        </a:rPr>
                        <a:t>vitamin C (ascorbic acid)</a:t>
                      </a:r>
                    </a:p>
                  </a:txBody>
                  <a:tcPr anchor="ctr"/>
                </a:tc>
                <a:tc>
                  <a:txBody>
                    <a:bodyPr/>
                    <a:lstStyle/>
                    <a:p>
                      <a:r>
                        <a:rPr lang="en-US" sz="1600" b="0" dirty="0">
                          <a:solidFill>
                            <a:srgbClr val="1F497D"/>
                          </a:solidFill>
                          <a:effectLst/>
                          <a:latin typeface="+mn-lt"/>
                        </a:rPr>
                        <a:t>helps maintain connective tissue: bone, cartilage, and dentin; boosts the immune system</a:t>
                      </a:r>
                      <a:endParaRPr lang="en-IN" sz="1600" b="0" dirty="0">
                        <a:solidFill>
                          <a:srgbClr val="1F497D"/>
                        </a:solidFill>
                        <a:effectLst/>
                        <a:latin typeface="+mn-lt"/>
                      </a:endParaRPr>
                    </a:p>
                  </a:txBody>
                  <a:tcPr anchor="ctr"/>
                </a:tc>
                <a:tc>
                  <a:txBody>
                    <a:bodyPr/>
                    <a:lstStyle/>
                    <a:p>
                      <a:r>
                        <a:rPr lang="en-US" sz="1600" b="0" dirty="0">
                          <a:solidFill>
                            <a:srgbClr val="1F497D"/>
                          </a:solidFill>
                          <a:effectLst/>
                          <a:latin typeface="+mn-lt"/>
                        </a:rPr>
                        <a:t>scurvy, which results in bleeding, hair and tooth loss; joint pain and swelling; delayed wound healing</a:t>
                      </a:r>
                      <a:endParaRPr lang="en-IN" sz="1600" b="0" dirty="0">
                        <a:solidFill>
                          <a:srgbClr val="1F497D"/>
                        </a:solidFill>
                        <a:effectLst/>
                        <a:latin typeface="+mn-lt"/>
                      </a:endParaRPr>
                    </a:p>
                  </a:txBody>
                  <a:tcPr anchor="ctr"/>
                </a:tc>
                <a:tc>
                  <a:txBody>
                    <a:bodyPr/>
                    <a:lstStyle/>
                    <a:p>
                      <a:r>
                        <a:rPr lang="en-US" sz="1600" b="0" i="0" kern="1200" dirty="0">
                          <a:solidFill>
                            <a:srgbClr val="1F497D"/>
                          </a:solidFill>
                          <a:effectLst/>
                          <a:latin typeface="+mn-lt"/>
                          <a:ea typeface="+mn-ea"/>
                          <a:cs typeface="+mn-cs"/>
                        </a:rPr>
                        <a:t>citrus fruits, broccoli, tomatoes, red sweet bell peppers</a:t>
                      </a:r>
                      <a:endParaRPr lang="en-IN" sz="1600" b="0" dirty="0">
                        <a:solidFill>
                          <a:srgbClr val="1F497D"/>
                        </a:solidFill>
                        <a:effectLst/>
                        <a:latin typeface="+mn-lt"/>
                      </a:endParaRPr>
                    </a:p>
                  </a:txBody>
                  <a:tcPr anchor="ctr"/>
                </a:tc>
                <a:extLst>
                  <a:ext uri="{0D108BD9-81ED-4DB2-BD59-A6C34878D82A}">
                    <a16:rowId xmlns:a16="http://schemas.microsoft.com/office/drawing/2014/main" val="2157668464"/>
                  </a:ext>
                </a:extLst>
              </a:tr>
            </a:tbl>
          </a:graphicData>
        </a:graphic>
      </p:graphicFrame>
    </p:spTree>
    <p:extLst>
      <p:ext uri="{BB962C8B-B14F-4D97-AF65-F5344CB8AC3E}">
        <p14:creationId xmlns:p14="http://schemas.microsoft.com/office/powerpoint/2010/main" val="27454156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B2976-ED80-2EF3-C761-DCF2590A1859}"/>
              </a:ext>
            </a:extLst>
          </p:cNvPr>
          <p:cNvSpPr>
            <a:spLocks noGrp="1"/>
          </p:cNvSpPr>
          <p:nvPr>
            <p:ph type="title"/>
          </p:nvPr>
        </p:nvSpPr>
        <p:spPr/>
        <p:txBody>
          <a:bodyPr/>
          <a:lstStyle/>
          <a:p>
            <a:r>
              <a:rPr lang="en-US" dirty="0"/>
              <a:t>Table 2: Fat-Soluble Essential Vitamins</a:t>
            </a:r>
          </a:p>
        </p:txBody>
      </p:sp>
      <p:graphicFrame>
        <p:nvGraphicFramePr>
          <p:cNvPr id="4" name="Content Placeholder 3" descr="Vitamin A (retinol) is critical to the development of bones, teeth, and skin; helps maintain eyesight, enhances the immune system, fetal development, and gene expression. Deficiencies can lead to night-blindness, skin disorders, and impaired immunity. Sources include dark green leafy vegetables, yellow-orange vegetables, fruits, milk, and butter.&#10;&#10;Vitamin D is critical for calcium absorption for bone development and strength; maintains a stable nervous system; maintains a normal and strong heartbeat; helps in blood clotting. Deficiencies can lead to rickets, osteomalacia, and immunity. Sources include cod liver oil, milk, and egg yolk.&#10;&#10;Vitamin E (tocopherol) lessens oxidative damage of cells and prevents lung damage from pollutants and is vital to the immune system. Deficiency is rare but can cause anemia and nervous system degeneration. Sources include wheat germ oil, unrefined vegetable oils, nuts, seeds, and grains.&#10;&#10;Vitamin K (phylloquinone) is essential to blood clotting. Deficiencies can lead to bleeding and easy bruising. Sources include leafy green vegetables and tea.">
            <a:extLst>
              <a:ext uri="{FF2B5EF4-FFF2-40B4-BE49-F238E27FC236}">
                <a16:creationId xmlns:a16="http://schemas.microsoft.com/office/drawing/2014/main" id="{7752BC44-D9D7-973A-D839-65E26F7F18B2}"/>
              </a:ext>
            </a:extLst>
          </p:cNvPr>
          <p:cNvGraphicFramePr>
            <a:graphicFrameLocks noGrp="1"/>
          </p:cNvGraphicFramePr>
          <p:nvPr>
            <p:ph idx="1"/>
            <p:extLst>
              <p:ext uri="{D42A27DB-BD31-4B8C-83A1-F6EECF244321}">
                <p14:modId xmlns:p14="http://schemas.microsoft.com/office/powerpoint/2010/main" val="1164129531"/>
              </p:ext>
            </p:extLst>
          </p:nvPr>
        </p:nvGraphicFramePr>
        <p:xfrm>
          <a:off x="0" y="990600"/>
          <a:ext cx="9144000" cy="4913630"/>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1522627793"/>
                    </a:ext>
                  </a:extLst>
                </a:gridCol>
                <a:gridCol w="2514600">
                  <a:extLst>
                    <a:ext uri="{9D8B030D-6E8A-4147-A177-3AD203B41FA5}">
                      <a16:colId xmlns:a16="http://schemas.microsoft.com/office/drawing/2014/main" val="4293862904"/>
                    </a:ext>
                  </a:extLst>
                </a:gridCol>
                <a:gridCol w="2362200">
                  <a:extLst>
                    <a:ext uri="{9D8B030D-6E8A-4147-A177-3AD203B41FA5}">
                      <a16:colId xmlns:a16="http://schemas.microsoft.com/office/drawing/2014/main" val="1570581887"/>
                    </a:ext>
                  </a:extLst>
                </a:gridCol>
                <a:gridCol w="2209800">
                  <a:extLst>
                    <a:ext uri="{9D8B030D-6E8A-4147-A177-3AD203B41FA5}">
                      <a16:colId xmlns:a16="http://schemas.microsoft.com/office/drawing/2014/main" val="435066104"/>
                    </a:ext>
                  </a:extLst>
                </a:gridCol>
              </a:tblGrid>
              <a:tr h="612775">
                <a:tc>
                  <a:txBody>
                    <a:bodyPr/>
                    <a:lstStyle/>
                    <a:p>
                      <a:pPr algn="l"/>
                      <a:r>
                        <a:rPr lang="en-IN" sz="1400" b="0" dirty="0">
                          <a:solidFill>
                            <a:schemeClr val="bg1"/>
                          </a:solidFill>
                          <a:effectLst/>
                          <a:latin typeface="+mn-lt"/>
                        </a:rPr>
                        <a:t>Vitamin</a:t>
                      </a:r>
                    </a:p>
                  </a:txBody>
                  <a:tcPr anchor="ctr"/>
                </a:tc>
                <a:tc>
                  <a:txBody>
                    <a:bodyPr/>
                    <a:lstStyle/>
                    <a:p>
                      <a:pPr algn="l"/>
                      <a:r>
                        <a:rPr lang="en-IN" sz="1400" b="0" dirty="0">
                          <a:solidFill>
                            <a:schemeClr val="bg1"/>
                          </a:solidFill>
                          <a:effectLst/>
                          <a:latin typeface="+mn-lt"/>
                        </a:rPr>
                        <a:t>Function</a:t>
                      </a:r>
                    </a:p>
                  </a:txBody>
                  <a:tcPr anchor="ctr"/>
                </a:tc>
                <a:tc>
                  <a:txBody>
                    <a:bodyPr/>
                    <a:lstStyle/>
                    <a:p>
                      <a:pPr algn="l"/>
                      <a:r>
                        <a:rPr lang="en-IN" sz="1400" b="0" dirty="0">
                          <a:solidFill>
                            <a:schemeClr val="bg1"/>
                          </a:solidFill>
                          <a:effectLst/>
                          <a:latin typeface="+mn-lt"/>
                        </a:rPr>
                        <a:t>Deficiencies Can Lead To</a:t>
                      </a:r>
                    </a:p>
                  </a:txBody>
                  <a:tcPr anchor="ctr"/>
                </a:tc>
                <a:tc>
                  <a:txBody>
                    <a:bodyPr/>
                    <a:lstStyle/>
                    <a:p>
                      <a:pPr algn="l"/>
                      <a:r>
                        <a:rPr lang="en-IN" sz="1400" b="0" dirty="0">
                          <a:solidFill>
                            <a:schemeClr val="bg1"/>
                          </a:solidFill>
                          <a:effectLst/>
                          <a:latin typeface="+mn-lt"/>
                        </a:rPr>
                        <a:t>Sources</a:t>
                      </a:r>
                    </a:p>
                  </a:txBody>
                  <a:tcPr anchor="ctr"/>
                </a:tc>
                <a:extLst>
                  <a:ext uri="{0D108BD9-81ED-4DB2-BD59-A6C34878D82A}">
                    <a16:rowId xmlns:a16="http://schemas.microsoft.com/office/drawing/2014/main" val="1420373151"/>
                  </a:ext>
                </a:extLst>
              </a:tr>
              <a:tr h="612775">
                <a:tc>
                  <a:txBody>
                    <a:bodyPr/>
                    <a:lstStyle/>
                    <a:p>
                      <a:r>
                        <a:rPr lang="en-IN" sz="1400" b="0" dirty="0">
                          <a:solidFill>
                            <a:srgbClr val="1F497D"/>
                          </a:solidFill>
                          <a:effectLst/>
                          <a:latin typeface="+mn-lt"/>
                        </a:rPr>
                        <a:t>vitamin A (retinol)</a:t>
                      </a:r>
                    </a:p>
                  </a:txBody>
                  <a:tcPr anchor="ctr"/>
                </a:tc>
                <a:tc>
                  <a:txBody>
                    <a:bodyPr/>
                    <a:lstStyle/>
                    <a:p>
                      <a:r>
                        <a:rPr lang="en-US" sz="1400" b="0" dirty="0">
                          <a:solidFill>
                            <a:srgbClr val="1F497D"/>
                          </a:solidFill>
                          <a:effectLst/>
                          <a:latin typeface="+mn-lt"/>
                        </a:rPr>
                        <a:t>critical to the development of bones, teeth, and skin; helps maintain eyesight, enhances the immune system, fetal development, gene expression</a:t>
                      </a:r>
                      <a:endParaRPr lang="en-IN" sz="1400" b="0" dirty="0">
                        <a:solidFill>
                          <a:srgbClr val="1F497D"/>
                        </a:solidFill>
                        <a:effectLst/>
                        <a:latin typeface="+mn-lt"/>
                      </a:endParaRPr>
                    </a:p>
                  </a:txBody>
                  <a:tcPr anchor="ctr"/>
                </a:tc>
                <a:tc>
                  <a:txBody>
                    <a:bodyPr/>
                    <a:lstStyle/>
                    <a:p>
                      <a:r>
                        <a:rPr lang="en-US" sz="1400" b="0" dirty="0">
                          <a:solidFill>
                            <a:srgbClr val="1F497D"/>
                          </a:solidFill>
                          <a:effectLst/>
                          <a:latin typeface="+mn-lt"/>
                        </a:rPr>
                        <a:t>night-blindness, skin disorders, impaired immunity</a:t>
                      </a:r>
                      <a:endParaRPr lang="en-IN" sz="1400" b="0" dirty="0">
                        <a:solidFill>
                          <a:srgbClr val="1F497D"/>
                        </a:solidFill>
                        <a:effectLst/>
                        <a:latin typeface="+mn-lt"/>
                      </a:endParaRPr>
                    </a:p>
                  </a:txBody>
                  <a:tcPr anchor="ctr"/>
                </a:tc>
                <a:tc>
                  <a:txBody>
                    <a:bodyPr/>
                    <a:lstStyle/>
                    <a:p>
                      <a:r>
                        <a:rPr lang="en-IN" sz="1400" b="0" dirty="0">
                          <a:solidFill>
                            <a:srgbClr val="1F497D"/>
                          </a:solidFill>
                          <a:effectLst/>
                          <a:latin typeface="+mn-lt"/>
                        </a:rPr>
                        <a:t>dark green leafy vegetables, yellow-orange vegetables, fruits, milk, butter</a:t>
                      </a:r>
                    </a:p>
                  </a:txBody>
                  <a:tcPr anchor="ctr"/>
                </a:tc>
                <a:extLst>
                  <a:ext uri="{0D108BD9-81ED-4DB2-BD59-A6C34878D82A}">
                    <a16:rowId xmlns:a16="http://schemas.microsoft.com/office/drawing/2014/main" val="3412931234"/>
                  </a:ext>
                </a:extLst>
              </a:tr>
              <a:tr h="612775">
                <a:tc>
                  <a:txBody>
                    <a:bodyPr/>
                    <a:lstStyle/>
                    <a:p>
                      <a:r>
                        <a:rPr lang="en-IN" sz="1400" b="0" dirty="0">
                          <a:solidFill>
                            <a:srgbClr val="1F497D"/>
                          </a:solidFill>
                          <a:effectLst/>
                          <a:latin typeface="+mn-lt"/>
                        </a:rPr>
                        <a:t>vitamin D</a:t>
                      </a:r>
                    </a:p>
                  </a:txBody>
                  <a:tcPr anchor="ctr"/>
                </a:tc>
                <a:tc>
                  <a:txBody>
                    <a:bodyPr/>
                    <a:lstStyle/>
                    <a:p>
                      <a:r>
                        <a:rPr lang="en-US" sz="1400" b="0" dirty="0">
                          <a:solidFill>
                            <a:srgbClr val="1F497D"/>
                          </a:solidFill>
                          <a:effectLst/>
                          <a:latin typeface="+mn-lt"/>
                        </a:rPr>
                        <a:t>critical for calcium (Ca) absorption for bone development and strength; maintains a stable nervous system; maintains a normal and strong heartbeat; helps in blood clotting</a:t>
                      </a:r>
                      <a:endParaRPr lang="en-IN" sz="1400" b="0" dirty="0">
                        <a:solidFill>
                          <a:srgbClr val="1F497D"/>
                        </a:solidFill>
                        <a:effectLst/>
                        <a:latin typeface="+mn-lt"/>
                      </a:endParaRPr>
                    </a:p>
                  </a:txBody>
                  <a:tcPr anchor="ctr"/>
                </a:tc>
                <a:tc>
                  <a:txBody>
                    <a:bodyPr/>
                    <a:lstStyle/>
                    <a:p>
                      <a:r>
                        <a:rPr lang="en-IN" sz="1400" b="0" dirty="0">
                          <a:solidFill>
                            <a:srgbClr val="1F497D"/>
                          </a:solidFill>
                          <a:effectLst/>
                          <a:latin typeface="+mn-lt"/>
                        </a:rPr>
                        <a:t>rickets, osteomalacia, immunity</a:t>
                      </a:r>
                    </a:p>
                  </a:txBody>
                  <a:tcPr anchor="ctr"/>
                </a:tc>
                <a:tc>
                  <a:txBody>
                    <a:bodyPr/>
                    <a:lstStyle/>
                    <a:p>
                      <a:r>
                        <a:rPr lang="da-DK" sz="1400" b="0" dirty="0">
                          <a:solidFill>
                            <a:srgbClr val="1F497D"/>
                          </a:solidFill>
                          <a:effectLst/>
                          <a:latin typeface="+mn-lt"/>
                        </a:rPr>
                        <a:t>cod liver oil, milk, egg yolk</a:t>
                      </a:r>
                      <a:endParaRPr lang="en-IN" sz="1400" b="0" dirty="0">
                        <a:solidFill>
                          <a:srgbClr val="1F497D"/>
                        </a:solidFill>
                        <a:effectLst/>
                        <a:latin typeface="+mn-lt"/>
                      </a:endParaRPr>
                    </a:p>
                  </a:txBody>
                  <a:tcPr anchor="ctr"/>
                </a:tc>
                <a:extLst>
                  <a:ext uri="{0D108BD9-81ED-4DB2-BD59-A6C34878D82A}">
                    <a16:rowId xmlns:a16="http://schemas.microsoft.com/office/drawing/2014/main" val="1548708678"/>
                  </a:ext>
                </a:extLst>
              </a:tr>
              <a:tr h="612775">
                <a:tc>
                  <a:txBody>
                    <a:bodyPr/>
                    <a:lstStyle/>
                    <a:p>
                      <a:r>
                        <a:rPr lang="en-US" sz="1400" b="0" i="0" kern="1200" dirty="0">
                          <a:solidFill>
                            <a:srgbClr val="1F497D"/>
                          </a:solidFill>
                          <a:effectLst/>
                          <a:latin typeface="+mn-lt"/>
                          <a:ea typeface="+mn-ea"/>
                          <a:cs typeface="+mn-cs"/>
                        </a:rPr>
                        <a:t>vitamin E (tocopherol)</a:t>
                      </a:r>
                      <a:endParaRPr lang="en-IN" sz="1400" b="0" dirty="0">
                        <a:solidFill>
                          <a:srgbClr val="1F497D"/>
                        </a:solidFill>
                        <a:effectLst/>
                        <a:latin typeface="+mn-lt"/>
                      </a:endParaRPr>
                    </a:p>
                  </a:txBody>
                  <a:tcPr anchor="ctr"/>
                </a:tc>
                <a:tc>
                  <a:txBody>
                    <a:bodyPr/>
                    <a:lstStyle/>
                    <a:p>
                      <a:r>
                        <a:rPr lang="en-US" sz="1400" b="0" dirty="0">
                          <a:solidFill>
                            <a:srgbClr val="1F497D"/>
                          </a:solidFill>
                          <a:effectLst/>
                          <a:latin typeface="+mn-lt"/>
                        </a:rPr>
                        <a:t>lessens oxidative damage of cells and prevents lung damage from pollutants; vital to the immune system</a:t>
                      </a:r>
                      <a:endParaRPr lang="en-IN" sz="1400" b="0" dirty="0">
                        <a:solidFill>
                          <a:srgbClr val="1F497D"/>
                        </a:solidFill>
                        <a:effectLst/>
                        <a:latin typeface="+mn-lt"/>
                      </a:endParaRPr>
                    </a:p>
                  </a:txBody>
                  <a:tcPr anchor="ctr"/>
                </a:tc>
                <a:tc>
                  <a:txBody>
                    <a:bodyPr/>
                    <a:lstStyle/>
                    <a:p>
                      <a:r>
                        <a:rPr lang="en-US" sz="1400" b="0" dirty="0">
                          <a:solidFill>
                            <a:srgbClr val="1F497D"/>
                          </a:solidFill>
                          <a:effectLst/>
                          <a:latin typeface="+mn-lt"/>
                        </a:rPr>
                        <a:t>deficiency is rare; anemia, nervous system degeneration</a:t>
                      </a:r>
                      <a:endParaRPr lang="en-IN" sz="1400" b="0" dirty="0">
                        <a:solidFill>
                          <a:srgbClr val="1F497D"/>
                        </a:solidFill>
                        <a:effectLst/>
                        <a:latin typeface="+mn-lt"/>
                      </a:endParaRPr>
                    </a:p>
                  </a:txBody>
                  <a:tcPr anchor="ctr"/>
                </a:tc>
                <a:tc>
                  <a:txBody>
                    <a:bodyPr/>
                    <a:lstStyle/>
                    <a:p>
                      <a:r>
                        <a:rPr lang="en-US" sz="1400" b="0" dirty="0">
                          <a:solidFill>
                            <a:srgbClr val="1F497D"/>
                          </a:solidFill>
                          <a:effectLst/>
                          <a:latin typeface="+mn-lt"/>
                        </a:rPr>
                        <a:t>wheat germ oil, unrefined vegetable oils, nuts, seeds, grains</a:t>
                      </a:r>
                      <a:endParaRPr lang="en-IN" sz="1400" b="0" dirty="0">
                        <a:solidFill>
                          <a:srgbClr val="1F497D"/>
                        </a:solidFill>
                        <a:effectLst/>
                        <a:latin typeface="+mn-lt"/>
                      </a:endParaRPr>
                    </a:p>
                  </a:txBody>
                  <a:tcPr anchor="ctr"/>
                </a:tc>
                <a:extLst>
                  <a:ext uri="{0D108BD9-81ED-4DB2-BD59-A6C34878D82A}">
                    <a16:rowId xmlns:a16="http://schemas.microsoft.com/office/drawing/2014/main" val="2157668464"/>
                  </a:ext>
                </a:extLst>
              </a:tr>
              <a:tr h="612775">
                <a:tc>
                  <a:txBody>
                    <a:bodyPr/>
                    <a:lstStyle/>
                    <a:p>
                      <a:r>
                        <a:rPr lang="en-IN" sz="1400" b="0" dirty="0">
                          <a:solidFill>
                            <a:srgbClr val="1F497D"/>
                          </a:solidFill>
                          <a:effectLst/>
                          <a:latin typeface="+mn-lt"/>
                        </a:rPr>
                        <a:t>vitamin K (phylloquinone)</a:t>
                      </a:r>
                    </a:p>
                  </a:txBody>
                  <a:tcPr anchor="ctr"/>
                </a:tc>
                <a:tc>
                  <a:txBody>
                    <a:bodyPr/>
                    <a:lstStyle/>
                    <a:p>
                      <a:r>
                        <a:rPr lang="en-IN" sz="1400" b="0" dirty="0">
                          <a:solidFill>
                            <a:srgbClr val="1F497D"/>
                          </a:solidFill>
                          <a:effectLst/>
                          <a:latin typeface="+mn-lt"/>
                        </a:rPr>
                        <a:t>essential to blood clotting</a:t>
                      </a:r>
                    </a:p>
                  </a:txBody>
                  <a:tcPr anchor="ctr"/>
                </a:tc>
                <a:tc>
                  <a:txBody>
                    <a:bodyPr/>
                    <a:lstStyle/>
                    <a:p>
                      <a:r>
                        <a:rPr lang="en-IN" sz="1400" b="0" dirty="0">
                          <a:solidFill>
                            <a:srgbClr val="1F497D"/>
                          </a:solidFill>
                          <a:effectLst/>
                          <a:latin typeface="+mn-lt"/>
                        </a:rPr>
                        <a:t>bleeding and easy bruising</a:t>
                      </a:r>
                    </a:p>
                  </a:txBody>
                  <a:tcPr anchor="ctr"/>
                </a:tc>
                <a:tc>
                  <a:txBody>
                    <a:bodyPr/>
                    <a:lstStyle/>
                    <a:p>
                      <a:r>
                        <a:rPr lang="en-IN" sz="1400" b="0" dirty="0">
                          <a:solidFill>
                            <a:srgbClr val="1F497D"/>
                          </a:solidFill>
                          <a:effectLst/>
                          <a:latin typeface="+mn-lt"/>
                        </a:rPr>
                        <a:t>leafy green vegetables, tea</a:t>
                      </a:r>
                    </a:p>
                  </a:txBody>
                  <a:tcPr anchor="ctr"/>
                </a:tc>
                <a:extLst>
                  <a:ext uri="{0D108BD9-81ED-4DB2-BD59-A6C34878D82A}">
                    <a16:rowId xmlns:a16="http://schemas.microsoft.com/office/drawing/2014/main" val="236598913"/>
                  </a:ext>
                </a:extLst>
              </a:tr>
            </a:tbl>
          </a:graphicData>
        </a:graphic>
      </p:graphicFrame>
    </p:spTree>
    <p:extLst>
      <p:ext uri="{BB962C8B-B14F-4D97-AF65-F5344CB8AC3E}">
        <p14:creationId xmlns:p14="http://schemas.microsoft.com/office/powerpoint/2010/main" val="7690173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B2976-ED80-2EF3-C761-DCF2590A1859}"/>
              </a:ext>
            </a:extLst>
          </p:cNvPr>
          <p:cNvSpPr>
            <a:spLocks noGrp="1"/>
          </p:cNvSpPr>
          <p:nvPr>
            <p:ph type="title"/>
          </p:nvPr>
        </p:nvSpPr>
        <p:spPr/>
        <p:txBody>
          <a:bodyPr/>
          <a:lstStyle/>
          <a:p>
            <a:r>
              <a:rPr lang="en-US" dirty="0"/>
              <a:t>Table 3: Minerals and Their Function in the Human Body</a:t>
            </a:r>
          </a:p>
        </p:txBody>
      </p:sp>
      <p:graphicFrame>
        <p:nvGraphicFramePr>
          <p:cNvPr id="4" name="Content Placeholder 3" descr="Calcium is needed for muscle and neuron function; heart health; builds bone and supports synthesis and function of blood cells, and nerve function. Deficiencies can lead to osteoporosis, rickets, muscle spasms, and impaired growth. Sources include milk, yogurt, fish, green leafy vegetables, and legumes. &#10;&#10;Chlorine is needed for production of hydrochloric acid in the stomach and nerve function, and osmotic balance. Deficiencies can lead to muscle cramps, mood disturbances, and reduced appetite. Chlorine can be found in table salt. Copper is a required component of many redox enzymes, including cytochrome c oxidase, and cofactor for hemoglobin synthesis. Copper deficiency is rare. Sources include liver, oysters, cocoa, chocolate, sesame, and nuts.&#10;&#10;Iodine is required for the synthesis of thyroid hormones. Deficiencies can lead to goiters. Sources include seafood, iodized salt, and dairy products">
            <a:extLst>
              <a:ext uri="{FF2B5EF4-FFF2-40B4-BE49-F238E27FC236}">
                <a16:creationId xmlns:a16="http://schemas.microsoft.com/office/drawing/2014/main" id="{7752BC44-D9D7-973A-D839-65E26F7F18B2}"/>
              </a:ext>
            </a:extLst>
          </p:cNvPr>
          <p:cNvGraphicFramePr>
            <a:graphicFrameLocks noGrp="1"/>
          </p:cNvGraphicFramePr>
          <p:nvPr>
            <p:ph idx="1"/>
            <p:extLst>
              <p:ext uri="{D42A27DB-BD31-4B8C-83A1-F6EECF244321}">
                <p14:modId xmlns:p14="http://schemas.microsoft.com/office/powerpoint/2010/main" val="2662291120"/>
              </p:ext>
            </p:extLst>
          </p:nvPr>
        </p:nvGraphicFramePr>
        <p:xfrm>
          <a:off x="152400" y="998954"/>
          <a:ext cx="8839200" cy="4860092"/>
        </p:xfrm>
        <a:graphic>
          <a:graphicData uri="http://schemas.openxmlformats.org/drawingml/2006/table">
            <a:tbl>
              <a:tblPr firstRow="1" bandRow="1">
                <a:tableStyleId>{5C22544A-7EE6-4342-B048-85BDC9FD1C3A}</a:tableStyleId>
              </a:tblPr>
              <a:tblGrid>
                <a:gridCol w="1988820">
                  <a:extLst>
                    <a:ext uri="{9D8B030D-6E8A-4147-A177-3AD203B41FA5}">
                      <a16:colId xmlns:a16="http://schemas.microsoft.com/office/drawing/2014/main" val="1522627793"/>
                    </a:ext>
                  </a:extLst>
                </a:gridCol>
                <a:gridCol w="3020060">
                  <a:extLst>
                    <a:ext uri="{9D8B030D-6E8A-4147-A177-3AD203B41FA5}">
                      <a16:colId xmlns:a16="http://schemas.microsoft.com/office/drawing/2014/main" val="4293862904"/>
                    </a:ext>
                  </a:extLst>
                </a:gridCol>
                <a:gridCol w="2136140">
                  <a:extLst>
                    <a:ext uri="{9D8B030D-6E8A-4147-A177-3AD203B41FA5}">
                      <a16:colId xmlns:a16="http://schemas.microsoft.com/office/drawing/2014/main" val="1570581887"/>
                    </a:ext>
                  </a:extLst>
                </a:gridCol>
                <a:gridCol w="1694180">
                  <a:extLst>
                    <a:ext uri="{9D8B030D-6E8A-4147-A177-3AD203B41FA5}">
                      <a16:colId xmlns:a16="http://schemas.microsoft.com/office/drawing/2014/main" val="435066104"/>
                    </a:ext>
                  </a:extLst>
                </a:gridCol>
              </a:tblGrid>
              <a:tr h="592892">
                <a:tc>
                  <a:txBody>
                    <a:bodyPr/>
                    <a:lstStyle/>
                    <a:p>
                      <a:pPr algn="l"/>
                      <a:r>
                        <a:rPr lang="en-IN" sz="1600" b="0" dirty="0">
                          <a:solidFill>
                            <a:schemeClr val="bg1"/>
                          </a:solidFill>
                          <a:effectLst/>
                          <a:latin typeface="+mn-lt"/>
                        </a:rPr>
                        <a:t>Mineral</a:t>
                      </a:r>
                    </a:p>
                  </a:txBody>
                  <a:tcPr anchor="ctr"/>
                </a:tc>
                <a:tc>
                  <a:txBody>
                    <a:bodyPr/>
                    <a:lstStyle/>
                    <a:p>
                      <a:pPr algn="l"/>
                      <a:r>
                        <a:rPr lang="en-IN" sz="1600" b="0" dirty="0">
                          <a:solidFill>
                            <a:schemeClr val="bg1"/>
                          </a:solidFill>
                          <a:effectLst/>
                          <a:latin typeface="+mn-lt"/>
                        </a:rPr>
                        <a:t>Function</a:t>
                      </a:r>
                    </a:p>
                  </a:txBody>
                  <a:tcPr anchor="ctr"/>
                </a:tc>
                <a:tc>
                  <a:txBody>
                    <a:bodyPr/>
                    <a:lstStyle/>
                    <a:p>
                      <a:pPr algn="l"/>
                      <a:r>
                        <a:rPr lang="en-IN" sz="1600" b="0" dirty="0">
                          <a:solidFill>
                            <a:schemeClr val="bg1"/>
                          </a:solidFill>
                          <a:effectLst/>
                          <a:latin typeface="+mn-lt"/>
                        </a:rPr>
                        <a:t>Deficiencies Can Lead To</a:t>
                      </a:r>
                    </a:p>
                  </a:txBody>
                  <a:tcPr anchor="ctr"/>
                </a:tc>
                <a:tc>
                  <a:txBody>
                    <a:bodyPr/>
                    <a:lstStyle/>
                    <a:p>
                      <a:pPr algn="l"/>
                      <a:r>
                        <a:rPr lang="en-IN" sz="1600" b="0" dirty="0">
                          <a:solidFill>
                            <a:schemeClr val="bg1"/>
                          </a:solidFill>
                          <a:effectLst/>
                          <a:latin typeface="+mn-lt"/>
                        </a:rPr>
                        <a:t>Sources</a:t>
                      </a:r>
                    </a:p>
                  </a:txBody>
                  <a:tcPr anchor="ctr"/>
                </a:tc>
                <a:extLst>
                  <a:ext uri="{0D108BD9-81ED-4DB2-BD59-A6C34878D82A}">
                    <a16:rowId xmlns:a16="http://schemas.microsoft.com/office/drawing/2014/main" val="1420373151"/>
                  </a:ext>
                </a:extLst>
              </a:tr>
              <a:tr h="1268112">
                <a:tc>
                  <a:txBody>
                    <a:bodyPr/>
                    <a:lstStyle/>
                    <a:p>
                      <a:r>
                        <a:rPr lang="en-IN" sz="1600" b="0" dirty="0">
                          <a:solidFill>
                            <a:srgbClr val="1F497D"/>
                          </a:solidFill>
                          <a:effectLst/>
                          <a:latin typeface="+mn-lt"/>
                        </a:rPr>
                        <a:t>calcium* (Ca)</a:t>
                      </a:r>
                    </a:p>
                  </a:txBody>
                  <a:tcPr anchor="ctr"/>
                </a:tc>
                <a:tc>
                  <a:txBody>
                    <a:bodyPr/>
                    <a:lstStyle/>
                    <a:p>
                      <a:r>
                        <a:rPr lang="en-US" sz="1600" b="0" dirty="0">
                          <a:solidFill>
                            <a:srgbClr val="1F497D"/>
                          </a:solidFill>
                          <a:effectLst/>
                          <a:latin typeface="+mn-lt"/>
                        </a:rPr>
                        <a:t>needed for muscle and neuron function; heart health; builds bone and supports synthesis and function of blood cells; nerve function</a:t>
                      </a:r>
                      <a:endParaRPr lang="en-IN" sz="1600" b="0" dirty="0">
                        <a:solidFill>
                          <a:srgbClr val="1F497D"/>
                        </a:solidFill>
                        <a:effectLst/>
                        <a:latin typeface="+mn-lt"/>
                      </a:endParaRPr>
                    </a:p>
                  </a:txBody>
                  <a:tcPr anchor="ctr"/>
                </a:tc>
                <a:tc>
                  <a:txBody>
                    <a:bodyPr/>
                    <a:lstStyle/>
                    <a:p>
                      <a:r>
                        <a:rPr lang="en-US" sz="1600" b="0" dirty="0">
                          <a:solidFill>
                            <a:srgbClr val="1F497D"/>
                          </a:solidFill>
                          <a:effectLst/>
                          <a:latin typeface="+mn-lt"/>
                        </a:rPr>
                        <a:t>osteoporosis, rickets, muscle spasms, impaired growth</a:t>
                      </a:r>
                      <a:endParaRPr lang="en-IN" sz="1600" b="0" dirty="0">
                        <a:solidFill>
                          <a:srgbClr val="1F497D"/>
                        </a:solidFill>
                        <a:effectLst/>
                        <a:latin typeface="+mn-lt"/>
                      </a:endParaRPr>
                    </a:p>
                  </a:txBody>
                  <a:tcPr anchor="ctr"/>
                </a:tc>
                <a:tc>
                  <a:txBody>
                    <a:bodyPr/>
                    <a:lstStyle/>
                    <a:p>
                      <a:r>
                        <a:rPr lang="en-IN" sz="1600" b="0" dirty="0">
                          <a:solidFill>
                            <a:srgbClr val="1F497D"/>
                          </a:solidFill>
                          <a:effectLst/>
                          <a:latin typeface="+mn-lt"/>
                        </a:rPr>
                        <a:t>milk, yogurt, fish, green leafy vegetables, legumes</a:t>
                      </a:r>
                    </a:p>
                  </a:txBody>
                  <a:tcPr anchor="ctr"/>
                </a:tc>
                <a:extLst>
                  <a:ext uri="{0D108BD9-81ED-4DB2-BD59-A6C34878D82A}">
                    <a16:rowId xmlns:a16="http://schemas.microsoft.com/office/drawing/2014/main" val="3412931234"/>
                  </a:ext>
                </a:extLst>
              </a:tr>
              <a:tr h="1032184">
                <a:tc>
                  <a:txBody>
                    <a:bodyPr/>
                    <a:lstStyle/>
                    <a:p>
                      <a:r>
                        <a:rPr lang="en-IN" sz="1600" b="0" dirty="0">
                          <a:solidFill>
                            <a:srgbClr val="1F497D"/>
                          </a:solidFill>
                          <a:effectLst/>
                          <a:latin typeface="+mn-lt"/>
                        </a:rPr>
                        <a:t>chlorine* (Cl)</a:t>
                      </a:r>
                    </a:p>
                  </a:txBody>
                  <a:tcPr anchor="ctr"/>
                </a:tc>
                <a:tc>
                  <a:txBody>
                    <a:bodyPr/>
                    <a:lstStyle/>
                    <a:p>
                      <a:r>
                        <a:rPr lang="en-US" sz="1600" b="0" dirty="0">
                          <a:solidFill>
                            <a:srgbClr val="1F497D"/>
                          </a:solidFill>
                          <a:effectLst/>
                          <a:latin typeface="+mn-lt"/>
                        </a:rPr>
                        <a:t>needed for production of hydrochloric acid (HCl) in the stomach and nerve function; osmotic balance</a:t>
                      </a:r>
                      <a:endParaRPr lang="en-IN" sz="1600" b="0" dirty="0">
                        <a:solidFill>
                          <a:srgbClr val="1F497D"/>
                        </a:solidFill>
                        <a:effectLst/>
                        <a:latin typeface="+mn-lt"/>
                      </a:endParaRPr>
                    </a:p>
                  </a:txBody>
                  <a:tcPr anchor="ctr"/>
                </a:tc>
                <a:tc>
                  <a:txBody>
                    <a:bodyPr/>
                    <a:lstStyle/>
                    <a:p>
                      <a:r>
                        <a:rPr lang="en-US" sz="1600" b="0" dirty="0">
                          <a:solidFill>
                            <a:srgbClr val="1F497D"/>
                          </a:solidFill>
                          <a:effectLst/>
                          <a:latin typeface="+mn-lt"/>
                        </a:rPr>
                        <a:t>muscle cramps, mood disturbances, reduced appetite</a:t>
                      </a:r>
                      <a:endParaRPr lang="en-IN" sz="1600" b="0" dirty="0">
                        <a:solidFill>
                          <a:srgbClr val="1F497D"/>
                        </a:solidFill>
                        <a:effectLst/>
                        <a:latin typeface="+mn-lt"/>
                      </a:endParaRPr>
                    </a:p>
                  </a:txBody>
                  <a:tcPr anchor="ctr"/>
                </a:tc>
                <a:tc>
                  <a:txBody>
                    <a:bodyPr/>
                    <a:lstStyle/>
                    <a:p>
                      <a:r>
                        <a:rPr lang="en-IN" sz="1600" b="0" dirty="0">
                          <a:solidFill>
                            <a:srgbClr val="1F497D"/>
                          </a:solidFill>
                          <a:effectLst/>
                          <a:latin typeface="+mn-lt"/>
                        </a:rPr>
                        <a:t>table salt</a:t>
                      </a:r>
                    </a:p>
                  </a:txBody>
                  <a:tcPr anchor="ctr"/>
                </a:tc>
                <a:extLst>
                  <a:ext uri="{0D108BD9-81ED-4DB2-BD59-A6C34878D82A}">
                    <a16:rowId xmlns:a16="http://schemas.microsoft.com/office/drawing/2014/main" val="1548708678"/>
                  </a:ext>
                </a:extLst>
              </a:tr>
              <a:tr h="1032184">
                <a:tc>
                  <a:txBody>
                    <a:bodyPr/>
                    <a:lstStyle/>
                    <a:p>
                      <a:r>
                        <a:rPr lang="en-IN" sz="1600" b="0" dirty="0">
                          <a:solidFill>
                            <a:srgbClr val="1F497D"/>
                          </a:solidFill>
                          <a:effectLst/>
                          <a:latin typeface="+mn-lt"/>
                        </a:rPr>
                        <a:t>copper (Cu; trace amounts)</a:t>
                      </a:r>
                    </a:p>
                  </a:txBody>
                  <a:tcPr anchor="ctr"/>
                </a:tc>
                <a:tc>
                  <a:txBody>
                    <a:bodyPr/>
                    <a:lstStyle/>
                    <a:p>
                      <a:r>
                        <a:rPr lang="en-US" sz="1600" b="0" dirty="0">
                          <a:solidFill>
                            <a:srgbClr val="1F497D"/>
                          </a:solidFill>
                          <a:effectLst/>
                          <a:latin typeface="+mn-lt"/>
                        </a:rPr>
                        <a:t>required component of many redox enzymes, including cytochrome c oxidase; cofactor for hemoglobin synthesis</a:t>
                      </a:r>
                      <a:endParaRPr lang="en-IN" sz="1600" b="0" dirty="0">
                        <a:solidFill>
                          <a:srgbClr val="1F497D"/>
                        </a:solidFill>
                        <a:effectLst/>
                        <a:latin typeface="+mn-lt"/>
                      </a:endParaRPr>
                    </a:p>
                  </a:txBody>
                  <a:tcPr anchor="ctr"/>
                </a:tc>
                <a:tc>
                  <a:txBody>
                    <a:bodyPr/>
                    <a:lstStyle/>
                    <a:p>
                      <a:r>
                        <a:rPr lang="en-IN" sz="1600" b="0" dirty="0">
                          <a:solidFill>
                            <a:srgbClr val="1F497D"/>
                          </a:solidFill>
                          <a:effectLst/>
                          <a:latin typeface="+mn-lt"/>
                        </a:rPr>
                        <a:t>copper deficiency rare</a:t>
                      </a:r>
                    </a:p>
                  </a:txBody>
                  <a:tcPr anchor="ctr"/>
                </a:tc>
                <a:tc>
                  <a:txBody>
                    <a:bodyPr/>
                    <a:lstStyle/>
                    <a:p>
                      <a:r>
                        <a:rPr lang="en-US" sz="1600" b="0" dirty="0">
                          <a:solidFill>
                            <a:srgbClr val="1F497D"/>
                          </a:solidFill>
                          <a:effectLst/>
                          <a:latin typeface="+mn-lt"/>
                        </a:rPr>
                        <a:t>liver, oysters, cocoa, chocolate, sesame, nuts</a:t>
                      </a:r>
                      <a:endParaRPr lang="en-IN" sz="1600" b="0" dirty="0">
                        <a:solidFill>
                          <a:srgbClr val="1F497D"/>
                        </a:solidFill>
                        <a:effectLst/>
                        <a:latin typeface="+mn-lt"/>
                      </a:endParaRPr>
                    </a:p>
                  </a:txBody>
                  <a:tcPr anchor="ctr"/>
                </a:tc>
                <a:extLst>
                  <a:ext uri="{0D108BD9-81ED-4DB2-BD59-A6C34878D82A}">
                    <a16:rowId xmlns:a16="http://schemas.microsoft.com/office/drawing/2014/main" val="2157668464"/>
                  </a:ext>
                </a:extLst>
              </a:tr>
              <a:tr h="796256">
                <a:tc>
                  <a:txBody>
                    <a:bodyPr/>
                    <a:lstStyle/>
                    <a:p>
                      <a:r>
                        <a:rPr lang="en-IN" sz="1600" b="0" dirty="0">
                          <a:solidFill>
                            <a:srgbClr val="1F497D"/>
                          </a:solidFill>
                          <a:effectLst/>
                          <a:latin typeface="+mn-lt"/>
                        </a:rPr>
                        <a:t>iodine (I)</a:t>
                      </a:r>
                    </a:p>
                  </a:txBody>
                  <a:tcPr anchor="ctr"/>
                </a:tc>
                <a:tc>
                  <a:txBody>
                    <a:bodyPr/>
                    <a:lstStyle/>
                    <a:p>
                      <a:r>
                        <a:rPr lang="en-US" sz="1600" b="0" dirty="0">
                          <a:solidFill>
                            <a:srgbClr val="1F497D"/>
                          </a:solidFill>
                          <a:effectLst/>
                          <a:latin typeface="+mn-lt"/>
                        </a:rPr>
                        <a:t>required for the synthesis of thyroid hormones</a:t>
                      </a:r>
                      <a:endParaRPr lang="en-IN" sz="1600" b="0" dirty="0">
                        <a:solidFill>
                          <a:srgbClr val="1F497D"/>
                        </a:solidFill>
                        <a:effectLst/>
                        <a:latin typeface="+mn-lt"/>
                      </a:endParaRPr>
                    </a:p>
                  </a:txBody>
                  <a:tcPr anchor="ctr"/>
                </a:tc>
                <a:tc>
                  <a:txBody>
                    <a:bodyPr/>
                    <a:lstStyle/>
                    <a:p>
                      <a:r>
                        <a:rPr lang="en-IN" sz="1600" b="0" dirty="0">
                          <a:solidFill>
                            <a:srgbClr val="1F497D"/>
                          </a:solidFill>
                          <a:effectLst/>
                          <a:latin typeface="+mn-lt"/>
                        </a:rPr>
                        <a:t>goiter</a:t>
                      </a:r>
                    </a:p>
                  </a:txBody>
                  <a:tcPr anchor="ctr"/>
                </a:tc>
                <a:tc>
                  <a:txBody>
                    <a:bodyPr/>
                    <a:lstStyle/>
                    <a:p>
                      <a:r>
                        <a:rPr lang="en-US" sz="1600" b="0" dirty="0">
                          <a:solidFill>
                            <a:srgbClr val="1F497D"/>
                          </a:solidFill>
                          <a:effectLst/>
                          <a:latin typeface="+mn-lt"/>
                        </a:rPr>
                        <a:t>seafood, iodized salt, dairy products</a:t>
                      </a:r>
                      <a:endParaRPr lang="en-IN" sz="1600" b="0" dirty="0">
                        <a:solidFill>
                          <a:srgbClr val="1F497D"/>
                        </a:solidFill>
                        <a:effectLst/>
                        <a:latin typeface="+mn-lt"/>
                      </a:endParaRPr>
                    </a:p>
                  </a:txBody>
                  <a:tcPr anchor="ctr"/>
                </a:tc>
                <a:extLst>
                  <a:ext uri="{0D108BD9-81ED-4DB2-BD59-A6C34878D82A}">
                    <a16:rowId xmlns:a16="http://schemas.microsoft.com/office/drawing/2014/main" val="236598913"/>
                  </a:ext>
                </a:extLst>
              </a:tr>
            </a:tbl>
          </a:graphicData>
        </a:graphic>
      </p:graphicFrame>
      <p:sp>
        <p:nvSpPr>
          <p:cNvPr id="3" name="TextBox 2">
            <a:extLst>
              <a:ext uri="{FF2B5EF4-FFF2-40B4-BE49-F238E27FC236}">
                <a16:creationId xmlns:a16="http://schemas.microsoft.com/office/drawing/2014/main" id="{24D37E46-7ED7-CA9F-B575-B4E2D75DC467}"/>
              </a:ext>
            </a:extLst>
          </p:cNvPr>
          <p:cNvSpPr txBox="1"/>
          <p:nvPr/>
        </p:nvSpPr>
        <p:spPr>
          <a:xfrm>
            <a:off x="16164" y="5791200"/>
            <a:ext cx="5410200" cy="276999"/>
          </a:xfrm>
          <a:prstGeom prst="rect">
            <a:avLst/>
          </a:prstGeom>
          <a:noFill/>
        </p:spPr>
        <p:txBody>
          <a:bodyPr wrap="square" rtlCol="0">
            <a:spAutoFit/>
          </a:bodyPr>
          <a:lstStyle/>
          <a:p>
            <a:r>
              <a:rPr lang="en-US" sz="1200" dirty="0"/>
              <a:t>*greater than 200mg/day required</a:t>
            </a:r>
          </a:p>
        </p:txBody>
      </p:sp>
    </p:spTree>
    <p:extLst>
      <p:ext uri="{BB962C8B-B14F-4D97-AF65-F5344CB8AC3E}">
        <p14:creationId xmlns:p14="http://schemas.microsoft.com/office/powerpoint/2010/main" val="28673113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B2976-ED80-2EF3-C761-DCF2590A1859}"/>
              </a:ext>
            </a:extLst>
          </p:cNvPr>
          <p:cNvSpPr>
            <a:spLocks noGrp="1"/>
          </p:cNvSpPr>
          <p:nvPr>
            <p:ph type="title"/>
          </p:nvPr>
        </p:nvSpPr>
        <p:spPr/>
        <p:txBody>
          <a:bodyPr/>
          <a:lstStyle/>
          <a:p>
            <a:r>
              <a:rPr lang="en-US" dirty="0"/>
              <a:t>Table 3: Minerals and Their Function in the Human Body (Cont.)</a:t>
            </a:r>
            <a:r>
              <a:rPr lang="en-US" sz="1400" baseline="-25000" dirty="0"/>
              <a:t>1</a:t>
            </a:r>
          </a:p>
        </p:txBody>
      </p:sp>
      <p:graphicFrame>
        <p:nvGraphicFramePr>
          <p:cNvPr id="4" name="Content Placeholder 3" descr="Iron is required for many proteins and enzymes, notably hemoglobin, to prevent anemia. Deficiencies can lead to anemia, which causes poor concentration, fatigue, and poor immune function. Sources include red meat, leafy green vegetables, fish (tuna, salmon), eggs, dried fruits, beans, and whole grains.&#10;&#10;Magnesium is a required cofactor for A T P formation, bone formation, normal membrane functions, and muscle function. Deficiencies can lead to mood disturbances and muscle spasms. Sources include whole grains and leafy green vegetables. &#10;&#10;Manganese is a cofactor in enzyme functions; trace amounts are required. Manganese deficiency is rare. It is common in most foods.&#10;&#10;Molybdenum acts as a cofactor for three essential enzymes in humans: sulfite oxidase, xanthine oxidase, and aldehyde oxidase. Molybdenum deficiency is rare. Sources include legumes, whole grains, dairy, and meats.">
            <a:extLst>
              <a:ext uri="{FF2B5EF4-FFF2-40B4-BE49-F238E27FC236}">
                <a16:creationId xmlns:a16="http://schemas.microsoft.com/office/drawing/2014/main" id="{7752BC44-D9D7-973A-D839-65E26F7F18B2}"/>
              </a:ext>
            </a:extLst>
          </p:cNvPr>
          <p:cNvGraphicFramePr>
            <a:graphicFrameLocks noGrp="1"/>
          </p:cNvGraphicFramePr>
          <p:nvPr>
            <p:ph idx="1"/>
            <p:extLst>
              <p:ext uri="{D42A27DB-BD31-4B8C-83A1-F6EECF244321}">
                <p14:modId xmlns:p14="http://schemas.microsoft.com/office/powerpoint/2010/main" val="1129286019"/>
              </p:ext>
            </p:extLst>
          </p:nvPr>
        </p:nvGraphicFramePr>
        <p:xfrm>
          <a:off x="0" y="990600"/>
          <a:ext cx="9144000" cy="4669790"/>
        </p:xfrm>
        <a:graphic>
          <a:graphicData uri="http://schemas.openxmlformats.org/drawingml/2006/table">
            <a:tbl>
              <a:tblPr firstRow="1" bandRow="1">
                <a:tableStyleId>{5C22544A-7EE6-4342-B048-85BDC9FD1C3A}</a:tableStyleId>
              </a:tblPr>
              <a:tblGrid>
                <a:gridCol w="1981200">
                  <a:extLst>
                    <a:ext uri="{9D8B030D-6E8A-4147-A177-3AD203B41FA5}">
                      <a16:colId xmlns:a16="http://schemas.microsoft.com/office/drawing/2014/main" val="1522627793"/>
                    </a:ext>
                  </a:extLst>
                </a:gridCol>
                <a:gridCol w="2895600">
                  <a:extLst>
                    <a:ext uri="{9D8B030D-6E8A-4147-A177-3AD203B41FA5}">
                      <a16:colId xmlns:a16="http://schemas.microsoft.com/office/drawing/2014/main" val="4293862904"/>
                    </a:ext>
                  </a:extLst>
                </a:gridCol>
                <a:gridCol w="1981200">
                  <a:extLst>
                    <a:ext uri="{9D8B030D-6E8A-4147-A177-3AD203B41FA5}">
                      <a16:colId xmlns:a16="http://schemas.microsoft.com/office/drawing/2014/main" val="1570581887"/>
                    </a:ext>
                  </a:extLst>
                </a:gridCol>
                <a:gridCol w="2286000">
                  <a:extLst>
                    <a:ext uri="{9D8B030D-6E8A-4147-A177-3AD203B41FA5}">
                      <a16:colId xmlns:a16="http://schemas.microsoft.com/office/drawing/2014/main" val="435066104"/>
                    </a:ext>
                  </a:extLst>
                </a:gridCol>
              </a:tblGrid>
              <a:tr h="612775">
                <a:tc>
                  <a:txBody>
                    <a:bodyPr/>
                    <a:lstStyle/>
                    <a:p>
                      <a:pPr algn="l"/>
                      <a:r>
                        <a:rPr lang="en-IN" sz="1600" b="0" dirty="0">
                          <a:solidFill>
                            <a:schemeClr val="bg1"/>
                          </a:solidFill>
                          <a:effectLst/>
                          <a:latin typeface="+mn-lt"/>
                        </a:rPr>
                        <a:t>Mineral</a:t>
                      </a:r>
                    </a:p>
                  </a:txBody>
                  <a:tcPr anchor="ctr"/>
                </a:tc>
                <a:tc>
                  <a:txBody>
                    <a:bodyPr/>
                    <a:lstStyle/>
                    <a:p>
                      <a:pPr algn="l"/>
                      <a:r>
                        <a:rPr lang="en-IN" sz="1600" b="0" dirty="0">
                          <a:solidFill>
                            <a:schemeClr val="bg1"/>
                          </a:solidFill>
                          <a:effectLst/>
                          <a:latin typeface="+mn-lt"/>
                        </a:rPr>
                        <a:t>Function</a:t>
                      </a:r>
                    </a:p>
                  </a:txBody>
                  <a:tcPr anchor="ctr"/>
                </a:tc>
                <a:tc>
                  <a:txBody>
                    <a:bodyPr/>
                    <a:lstStyle/>
                    <a:p>
                      <a:pPr algn="l"/>
                      <a:r>
                        <a:rPr lang="en-IN" sz="1600" b="0" dirty="0">
                          <a:solidFill>
                            <a:schemeClr val="bg1"/>
                          </a:solidFill>
                          <a:effectLst/>
                          <a:latin typeface="+mn-lt"/>
                        </a:rPr>
                        <a:t>Deficiencies Can Lead To</a:t>
                      </a:r>
                    </a:p>
                  </a:txBody>
                  <a:tcPr anchor="ctr"/>
                </a:tc>
                <a:tc>
                  <a:txBody>
                    <a:bodyPr/>
                    <a:lstStyle/>
                    <a:p>
                      <a:pPr algn="l"/>
                      <a:r>
                        <a:rPr lang="en-IN" sz="1600" b="0" dirty="0">
                          <a:solidFill>
                            <a:schemeClr val="bg1"/>
                          </a:solidFill>
                          <a:effectLst/>
                          <a:latin typeface="+mn-lt"/>
                        </a:rPr>
                        <a:t>Sources</a:t>
                      </a:r>
                    </a:p>
                  </a:txBody>
                  <a:tcPr anchor="ctr"/>
                </a:tc>
                <a:extLst>
                  <a:ext uri="{0D108BD9-81ED-4DB2-BD59-A6C34878D82A}">
                    <a16:rowId xmlns:a16="http://schemas.microsoft.com/office/drawing/2014/main" val="1420373151"/>
                  </a:ext>
                </a:extLst>
              </a:tr>
              <a:tr h="612775">
                <a:tc>
                  <a:txBody>
                    <a:bodyPr/>
                    <a:lstStyle/>
                    <a:p>
                      <a:r>
                        <a:rPr lang="en-IN" sz="1600" b="0" dirty="0">
                          <a:solidFill>
                            <a:srgbClr val="1F497D"/>
                          </a:solidFill>
                          <a:effectLst/>
                          <a:latin typeface="+mn-lt"/>
                        </a:rPr>
                        <a:t>iron (Fe)</a:t>
                      </a:r>
                    </a:p>
                  </a:txBody>
                  <a:tcPr anchor="ctr"/>
                </a:tc>
                <a:tc>
                  <a:txBody>
                    <a:bodyPr/>
                    <a:lstStyle/>
                    <a:p>
                      <a:r>
                        <a:rPr lang="en-US" sz="1600" b="0" dirty="0">
                          <a:solidFill>
                            <a:srgbClr val="1F497D"/>
                          </a:solidFill>
                          <a:effectLst/>
                          <a:latin typeface="+mn-lt"/>
                        </a:rPr>
                        <a:t>required for many proteins and enzymes, notably hemoglobin, to prevent anemia</a:t>
                      </a:r>
                      <a:endParaRPr lang="en-IN" sz="1600" b="0" dirty="0">
                        <a:solidFill>
                          <a:srgbClr val="1F497D"/>
                        </a:solidFill>
                        <a:effectLst/>
                        <a:latin typeface="+mn-lt"/>
                      </a:endParaRPr>
                    </a:p>
                  </a:txBody>
                  <a:tcPr anchor="ctr"/>
                </a:tc>
                <a:tc>
                  <a:txBody>
                    <a:bodyPr/>
                    <a:lstStyle/>
                    <a:p>
                      <a:r>
                        <a:rPr lang="en-US" sz="1600" b="0" dirty="0">
                          <a:solidFill>
                            <a:srgbClr val="1F497D"/>
                          </a:solidFill>
                          <a:effectLst/>
                          <a:latin typeface="+mn-lt"/>
                        </a:rPr>
                        <a:t>anemia, which causes poor concentration, fatigue, and poor immune function</a:t>
                      </a:r>
                      <a:endParaRPr lang="en-IN" sz="1600" b="0" dirty="0">
                        <a:solidFill>
                          <a:srgbClr val="1F497D"/>
                        </a:solidFill>
                        <a:effectLst/>
                        <a:latin typeface="+mn-lt"/>
                      </a:endParaRPr>
                    </a:p>
                  </a:txBody>
                  <a:tcPr anchor="ctr"/>
                </a:tc>
                <a:tc>
                  <a:txBody>
                    <a:bodyPr/>
                    <a:lstStyle/>
                    <a:p>
                      <a:r>
                        <a:rPr lang="en-US" sz="1600" b="0" dirty="0">
                          <a:solidFill>
                            <a:srgbClr val="1F497D"/>
                          </a:solidFill>
                          <a:effectLst/>
                          <a:latin typeface="+mn-lt"/>
                        </a:rPr>
                        <a:t>red meat, leafy green vegetables, fish (tuna, salmon), eggs, dried fruits, beans, whole grains</a:t>
                      </a:r>
                      <a:endParaRPr lang="en-IN" sz="1600" b="0" dirty="0">
                        <a:solidFill>
                          <a:srgbClr val="1F497D"/>
                        </a:solidFill>
                        <a:effectLst/>
                        <a:latin typeface="+mn-lt"/>
                      </a:endParaRPr>
                    </a:p>
                  </a:txBody>
                  <a:tcPr anchor="ctr"/>
                </a:tc>
                <a:extLst>
                  <a:ext uri="{0D108BD9-81ED-4DB2-BD59-A6C34878D82A}">
                    <a16:rowId xmlns:a16="http://schemas.microsoft.com/office/drawing/2014/main" val="3412931234"/>
                  </a:ext>
                </a:extLst>
              </a:tr>
              <a:tr h="612775">
                <a:tc>
                  <a:txBody>
                    <a:bodyPr/>
                    <a:lstStyle/>
                    <a:p>
                      <a:r>
                        <a:rPr lang="en-IN" sz="1600" b="0" dirty="0">
                          <a:solidFill>
                            <a:srgbClr val="1F497D"/>
                          </a:solidFill>
                          <a:effectLst/>
                          <a:latin typeface="+mn-lt"/>
                        </a:rPr>
                        <a:t>magnesium* (Mg)</a:t>
                      </a:r>
                    </a:p>
                  </a:txBody>
                  <a:tcPr anchor="ctr"/>
                </a:tc>
                <a:tc>
                  <a:txBody>
                    <a:bodyPr/>
                    <a:lstStyle/>
                    <a:p>
                      <a:r>
                        <a:rPr lang="en-US" sz="1600" b="0" dirty="0">
                          <a:solidFill>
                            <a:srgbClr val="1F497D"/>
                          </a:solidFill>
                          <a:effectLst/>
                          <a:latin typeface="+mn-lt"/>
                        </a:rPr>
                        <a:t>required cofactor for ATP formation; bone formation; normal membrane functions; muscle function</a:t>
                      </a:r>
                      <a:endParaRPr lang="en-IN" sz="1600" b="0" dirty="0">
                        <a:solidFill>
                          <a:srgbClr val="1F497D"/>
                        </a:solidFill>
                        <a:effectLst/>
                        <a:latin typeface="+mn-lt"/>
                      </a:endParaRPr>
                    </a:p>
                  </a:txBody>
                  <a:tcPr anchor="ctr"/>
                </a:tc>
                <a:tc>
                  <a:txBody>
                    <a:bodyPr/>
                    <a:lstStyle/>
                    <a:p>
                      <a:r>
                        <a:rPr lang="en-IN" sz="1600" b="0" dirty="0">
                          <a:solidFill>
                            <a:srgbClr val="1F497D"/>
                          </a:solidFill>
                          <a:effectLst/>
                          <a:latin typeface="+mn-lt"/>
                        </a:rPr>
                        <a:t>mood disturbances, muscle spasms</a:t>
                      </a:r>
                    </a:p>
                  </a:txBody>
                  <a:tcPr anchor="ctr"/>
                </a:tc>
                <a:tc>
                  <a:txBody>
                    <a:bodyPr/>
                    <a:lstStyle/>
                    <a:p>
                      <a:r>
                        <a:rPr lang="en-US" sz="1600" b="0" dirty="0">
                          <a:solidFill>
                            <a:srgbClr val="1F497D"/>
                          </a:solidFill>
                          <a:effectLst/>
                          <a:latin typeface="+mn-lt"/>
                        </a:rPr>
                        <a:t>whole grains, leafy green vegetables</a:t>
                      </a:r>
                      <a:endParaRPr lang="en-IN" sz="1600" b="0" dirty="0">
                        <a:solidFill>
                          <a:srgbClr val="1F497D"/>
                        </a:solidFill>
                        <a:effectLst/>
                        <a:latin typeface="+mn-lt"/>
                      </a:endParaRPr>
                    </a:p>
                  </a:txBody>
                  <a:tcPr anchor="ctr"/>
                </a:tc>
                <a:extLst>
                  <a:ext uri="{0D108BD9-81ED-4DB2-BD59-A6C34878D82A}">
                    <a16:rowId xmlns:a16="http://schemas.microsoft.com/office/drawing/2014/main" val="1548708678"/>
                  </a:ext>
                </a:extLst>
              </a:tr>
              <a:tr h="612775">
                <a:tc>
                  <a:txBody>
                    <a:bodyPr/>
                    <a:lstStyle/>
                    <a:p>
                      <a:r>
                        <a:rPr lang="en-IN" sz="1600" b="0" dirty="0">
                          <a:solidFill>
                            <a:srgbClr val="1F497D"/>
                          </a:solidFill>
                          <a:effectLst/>
                          <a:latin typeface="+mn-lt"/>
                        </a:rPr>
                        <a:t>manganese (Mn; trace amounts)</a:t>
                      </a:r>
                    </a:p>
                  </a:txBody>
                  <a:tcPr anchor="ctr"/>
                </a:tc>
                <a:tc>
                  <a:txBody>
                    <a:bodyPr/>
                    <a:lstStyle/>
                    <a:p>
                      <a:r>
                        <a:rPr lang="en-US" sz="1600" b="0" dirty="0">
                          <a:solidFill>
                            <a:srgbClr val="1F497D"/>
                          </a:solidFill>
                          <a:effectLst/>
                          <a:latin typeface="+mn-lt"/>
                        </a:rPr>
                        <a:t>a cofactor in enzyme functions; trace amounts are required</a:t>
                      </a:r>
                      <a:endParaRPr lang="en-IN" sz="1600" b="0" dirty="0">
                        <a:solidFill>
                          <a:srgbClr val="1F497D"/>
                        </a:solidFill>
                        <a:effectLst/>
                        <a:latin typeface="+mn-lt"/>
                      </a:endParaRPr>
                    </a:p>
                  </a:txBody>
                  <a:tcPr anchor="ctr"/>
                </a:tc>
                <a:tc>
                  <a:txBody>
                    <a:bodyPr/>
                    <a:lstStyle/>
                    <a:p>
                      <a:r>
                        <a:rPr lang="en-IN" sz="1600" b="0" dirty="0">
                          <a:solidFill>
                            <a:srgbClr val="1F497D"/>
                          </a:solidFill>
                          <a:effectLst/>
                          <a:latin typeface="+mn-lt"/>
                        </a:rPr>
                        <a:t>manganese deficiency rare</a:t>
                      </a:r>
                    </a:p>
                  </a:txBody>
                  <a:tcPr anchor="ctr"/>
                </a:tc>
                <a:tc>
                  <a:txBody>
                    <a:bodyPr/>
                    <a:lstStyle/>
                    <a:p>
                      <a:r>
                        <a:rPr lang="en-IN" sz="1600" b="0" dirty="0">
                          <a:solidFill>
                            <a:srgbClr val="1F497D"/>
                          </a:solidFill>
                          <a:effectLst/>
                          <a:latin typeface="+mn-lt"/>
                        </a:rPr>
                        <a:t>common in most foods</a:t>
                      </a:r>
                    </a:p>
                  </a:txBody>
                  <a:tcPr anchor="ctr"/>
                </a:tc>
                <a:extLst>
                  <a:ext uri="{0D108BD9-81ED-4DB2-BD59-A6C34878D82A}">
                    <a16:rowId xmlns:a16="http://schemas.microsoft.com/office/drawing/2014/main" val="2157668464"/>
                  </a:ext>
                </a:extLst>
              </a:tr>
              <a:tr h="612775">
                <a:tc>
                  <a:txBody>
                    <a:bodyPr/>
                    <a:lstStyle/>
                    <a:p>
                      <a:r>
                        <a:rPr lang="en-IN" sz="1600" b="0" dirty="0">
                          <a:solidFill>
                            <a:srgbClr val="1F497D"/>
                          </a:solidFill>
                          <a:effectLst/>
                          <a:latin typeface="+mn-lt"/>
                        </a:rPr>
                        <a:t>molybdenum (Mo; trace amounts)</a:t>
                      </a:r>
                    </a:p>
                  </a:txBody>
                  <a:tcPr anchor="ctr"/>
                </a:tc>
                <a:tc>
                  <a:txBody>
                    <a:bodyPr/>
                    <a:lstStyle/>
                    <a:p>
                      <a:r>
                        <a:rPr lang="en-IN" sz="1600" b="0" dirty="0">
                          <a:solidFill>
                            <a:srgbClr val="1F497D"/>
                          </a:solidFill>
                          <a:effectLst/>
                          <a:latin typeface="+mn-lt"/>
                        </a:rPr>
                        <a:t>acts as a cofactor for three essential enzymes in humans: sulfite oxidase, xanthine oxidase, and aldehyde oxidase</a:t>
                      </a:r>
                    </a:p>
                  </a:txBody>
                  <a:tcPr anchor="ctr"/>
                </a:tc>
                <a:tc>
                  <a:txBody>
                    <a:bodyPr/>
                    <a:lstStyle/>
                    <a:p>
                      <a:r>
                        <a:rPr lang="en-IN" sz="1600" b="0" dirty="0">
                          <a:solidFill>
                            <a:srgbClr val="1F497D"/>
                          </a:solidFill>
                          <a:effectLst/>
                          <a:latin typeface="+mn-lt"/>
                        </a:rPr>
                        <a:t>molybdenum deficiency rare</a:t>
                      </a:r>
                    </a:p>
                  </a:txBody>
                  <a:tcPr anchor="ctr"/>
                </a:tc>
                <a:tc>
                  <a:txBody>
                    <a:bodyPr/>
                    <a:lstStyle/>
                    <a:p>
                      <a:r>
                        <a:rPr lang="en-US" sz="1600" b="0" dirty="0">
                          <a:solidFill>
                            <a:srgbClr val="1F497D"/>
                          </a:solidFill>
                          <a:effectLst/>
                          <a:latin typeface="+mn-lt"/>
                        </a:rPr>
                        <a:t>legumes, whole grains, dairy, meats</a:t>
                      </a:r>
                      <a:endParaRPr lang="en-IN" sz="1600" b="0" dirty="0">
                        <a:solidFill>
                          <a:srgbClr val="1F497D"/>
                        </a:solidFill>
                        <a:effectLst/>
                        <a:latin typeface="+mn-lt"/>
                      </a:endParaRPr>
                    </a:p>
                  </a:txBody>
                  <a:tcPr anchor="ctr"/>
                </a:tc>
                <a:extLst>
                  <a:ext uri="{0D108BD9-81ED-4DB2-BD59-A6C34878D82A}">
                    <a16:rowId xmlns:a16="http://schemas.microsoft.com/office/drawing/2014/main" val="236598913"/>
                  </a:ext>
                </a:extLst>
              </a:tr>
            </a:tbl>
          </a:graphicData>
        </a:graphic>
      </p:graphicFrame>
      <p:sp>
        <p:nvSpPr>
          <p:cNvPr id="3" name="TextBox 2">
            <a:extLst>
              <a:ext uri="{FF2B5EF4-FFF2-40B4-BE49-F238E27FC236}">
                <a16:creationId xmlns:a16="http://schemas.microsoft.com/office/drawing/2014/main" id="{73933F21-876E-CDC2-5338-989231C31035}"/>
              </a:ext>
            </a:extLst>
          </p:cNvPr>
          <p:cNvSpPr txBox="1"/>
          <p:nvPr/>
        </p:nvSpPr>
        <p:spPr>
          <a:xfrm>
            <a:off x="4618" y="5728900"/>
            <a:ext cx="5410200" cy="276999"/>
          </a:xfrm>
          <a:prstGeom prst="rect">
            <a:avLst/>
          </a:prstGeom>
          <a:noFill/>
        </p:spPr>
        <p:txBody>
          <a:bodyPr wrap="square" rtlCol="0">
            <a:spAutoFit/>
          </a:bodyPr>
          <a:lstStyle/>
          <a:p>
            <a:r>
              <a:rPr lang="en-US" sz="1200" dirty="0">
                <a:solidFill>
                  <a:srgbClr val="1F497D"/>
                </a:solidFill>
              </a:rPr>
              <a:t>*greater than 200mg/day required</a:t>
            </a:r>
          </a:p>
        </p:txBody>
      </p:sp>
    </p:spTree>
    <p:extLst>
      <p:ext uri="{BB962C8B-B14F-4D97-AF65-F5344CB8AC3E}">
        <p14:creationId xmlns:p14="http://schemas.microsoft.com/office/powerpoint/2010/main" val="38580115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B2976-ED80-2EF3-C761-DCF2590A1859}"/>
              </a:ext>
            </a:extLst>
          </p:cNvPr>
          <p:cNvSpPr>
            <a:spLocks noGrp="1"/>
          </p:cNvSpPr>
          <p:nvPr>
            <p:ph type="title"/>
          </p:nvPr>
        </p:nvSpPr>
        <p:spPr/>
        <p:txBody>
          <a:bodyPr/>
          <a:lstStyle/>
          <a:p>
            <a:r>
              <a:rPr lang="en-US" dirty="0"/>
              <a:t>Table 3: Minerals and Their Function in the Human Body (Cont.)</a:t>
            </a:r>
            <a:r>
              <a:rPr lang="en-US" sz="1400" baseline="-25000" dirty="0"/>
              <a:t>2</a:t>
            </a:r>
            <a:endParaRPr lang="en-US" dirty="0"/>
          </a:p>
        </p:txBody>
      </p:sp>
      <p:graphicFrame>
        <p:nvGraphicFramePr>
          <p:cNvPr id="4" name="Content Placeholder 3" descr="Phosphorus is a component of bones and teeth; helps regulate acid-base balance; and nucleotide synthesis. Deficiencies can lead to weakness, bone abnormalities, and calcium loss. Sources include milk, hard cheese, whole grains, and meats.&#10;&#10;Potassium is vital for muscles, heart, and nerve function. Deficiencies can lead to cardiac rhythm disturbance and muscle weakness. Sources include legumes, potato skin, tomatoes, and bananas. &#10;&#10;Selenium is a cofactor essential to activity of antioxidant enzymes like glutathione peroxidase; trace amounts are required. Selenium deficiency is rare and common in most foods.&#10;&#10;Sodium is a systemic electrolyte required for many functions; acid-base balance; water balance; and nerve function. Deficiencies can lead to muscle cramps, fatigue, and reduced appetite. A source of sodium is table salt.&#10;&#10;Zinc is required for several enzymes such as carboxypeptidase, liver alcohol dehydrogenase, and carbonic anhydrase. Deficiencies can lead to anemia, poor wound healing, and can lead to short stature. It is common in most foods.&#10;&#10;&#10;">
            <a:extLst>
              <a:ext uri="{FF2B5EF4-FFF2-40B4-BE49-F238E27FC236}">
                <a16:creationId xmlns:a16="http://schemas.microsoft.com/office/drawing/2014/main" id="{7752BC44-D9D7-973A-D839-65E26F7F18B2}"/>
              </a:ext>
            </a:extLst>
          </p:cNvPr>
          <p:cNvGraphicFramePr>
            <a:graphicFrameLocks noGrp="1"/>
          </p:cNvGraphicFramePr>
          <p:nvPr>
            <p:ph idx="1"/>
            <p:extLst>
              <p:ext uri="{D42A27DB-BD31-4B8C-83A1-F6EECF244321}">
                <p14:modId xmlns:p14="http://schemas.microsoft.com/office/powerpoint/2010/main" val="3173865478"/>
              </p:ext>
            </p:extLst>
          </p:nvPr>
        </p:nvGraphicFramePr>
        <p:xfrm>
          <a:off x="0" y="1020663"/>
          <a:ext cx="9144000" cy="4764088"/>
        </p:xfrm>
        <a:graphic>
          <a:graphicData uri="http://schemas.openxmlformats.org/drawingml/2006/table">
            <a:tbl>
              <a:tblPr firstRow="1" bandRow="1">
                <a:tableStyleId>{5C22544A-7EE6-4342-B048-85BDC9FD1C3A}</a:tableStyleId>
              </a:tblPr>
              <a:tblGrid>
                <a:gridCol w="1882588">
                  <a:extLst>
                    <a:ext uri="{9D8B030D-6E8A-4147-A177-3AD203B41FA5}">
                      <a16:colId xmlns:a16="http://schemas.microsoft.com/office/drawing/2014/main" val="1522627793"/>
                    </a:ext>
                  </a:extLst>
                </a:gridCol>
                <a:gridCol w="3227294">
                  <a:extLst>
                    <a:ext uri="{9D8B030D-6E8A-4147-A177-3AD203B41FA5}">
                      <a16:colId xmlns:a16="http://schemas.microsoft.com/office/drawing/2014/main" val="4293862904"/>
                    </a:ext>
                  </a:extLst>
                </a:gridCol>
                <a:gridCol w="2382050">
                  <a:extLst>
                    <a:ext uri="{9D8B030D-6E8A-4147-A177-3AD203B41FA5}">
                      <a16:colId xmlns:a16="http://schemas.microsoft.com/office/drawing/2014/main" val="1570581887"/>
                    </a:ext>
                  </a:extLst>
                </a:gridCol>
                <a:gridCol w="1652068">
                  <a:extLst>
                    <a:ext uri="{9D8B030D-6E8A-4147-A177-3AD203B41FA5}">
                      <a16:colId xmlns:a16="http://schemas.microsoft.com/office/drawing/2014/main" val="435066104"/>
                    </a:ext>
                  </a:extLst>
                </a:gridCol>
              </a:tblGrid>
              <a:tr h="420688">
                <a:tc>
                  <a:txBody>
                    <a:bodyPr/>
                    <a:lstStyle/>
                    <a:p>
                      <a:pPr algn="l"/>
                      <a:r>
                        <a:rPr lang="en-IN" sz="1500" b="0" dirty="0">
                          <a:solidFill>
                            <a:schemeClr val="bg1"/>
                          </a:solidFill>
                          <a:effectLst/>
                          <a:latin typeface="+mn-lt"/>
                        </a:rPr>
                        <a:t>Mineral</a:t>
                      </a:r>
                    </a:p>
                  </a:txBody>
                  <a:tcPr anchor="ctr"/>
                </a:tc>
                <a:tc>
                  <a:txBody>
                    <a:bodyPr/>
                    <a:lstStyle/>
                    <a:p>
                      <a:pPr algn="l"/>
                      <a:r>
                        <a:rPr lang="en-IN" sz="1500" b="0" dirty="0">
                          <a:solidFill>
                            <a:schemeClr val="bg1"/>
                          </a:solidFill>
                          <a:effectLst/>
                          <a:latin typeface="+mn-lt"/>
                        </a:rPr>
                        <a:t>Function</a:t>
                      </a:r>
                    </a:p>
                  </a:txBody>
                  <a:tcPr anchor="ctr"/>
                </a:tc>
                <a:tc>
                  <a:txBody>
                    <a:bodyPr/>
                    <a:lstStyle/>
                    <a:p>
                      <a:pPr algn="l"/>
                      <a:r>
                        <a:rPr lang="en-IN" sz="1500" b="0" dirty="0">
                          <a:solidFill>
                            <a:schemeClr val="bg1"/>
                          </a:solidFill>
                          <a:effectLst/>
                          <a:latin typeface="+mn-lt"/>
                        </a:rPr>
                        <a:t>Deficiencies Can Lead To</a:t>
                      </a:r>
                    </a:p>
                  </a:txBody>
                  <a:tcPr anchor="ctr"/>
                </a:tc>
                <a:tc>
                  <a:txBody>
                    <a:bodyPr/>
                    <a:lstStyle/>
                    <a:p>
                      <a:pPr algn="l"/>
                      <a:r>
                        <a:rPr lang="en-IN" sz="1500" b="0" dirty="0">
                          <a:solidFill>
                            <a:schemeClr val="bg1"/>
                          </a:solidFill>
                          <a:effectLst/>
                          <a:latin typeface="+mn-lt"/>
                        </a:rPr>
                        <a:t>Sources</a:t>
                      </a:r>
                    </a:p>
                  </a:txBody>
                  <a:tcPr anchor="ctr"/>
                </a:tc>
                <a:extLst>
                  <a:ext uri="{0D108BD9-81ED-4DB2-BD59-A6C34878D82A}">
                    <a16:rowId xmlns:a16="http://schemas.microsoft.com/office/drawing/2014/main" val="1420373151"/>
                  </a:ext>
                </a:extLst>
              </a:tr>
              <a:tr h="612775">
                <a:tc>
                  <a:txBody>
                    <a:bodyPr/>
                    <a:lstStyle/>
                    <a:p>
                      <a:r>
                        <a:rPr lang="en-IN" sz="1500" b="0" dirty="0">
                          <a:solidFill>
                            <a:srgbClr val="1F497D"/>
                          </a:solidFill>
                          <a:effectLst/>
                          <a:latin typeface="+mn-lt"/>
                        </a:rPr>
                        <a:t>phosphorus* (P)</a:t>
                      </a:r>
                    </a:p>
                  </a:txBody>
                  <a:tcPr anchor="ctr"/>
                </a:tc>
                <a:tc>
                  <a:txBody>
                    <a:bodyPr/>
                    <a:lstStyle/>
                    <a:p>
                      <a:r>
                        <a:rPr lang="en-US" sz="1500" b="0" dirty="0">
                          <a:solidFill>
                            <a:srgbClr val="1F497D"/>
                          </a:solidFill>
                          <a:effectLst/>
                          <a:latin typeface="+mn-lt"/>
                        </a:rPr>
                        <a:t>a component of bones and teeth; helps regulate acid-base balance; nucleotide synthesis</a:t>
                      </a:r>
                      <a:endParaRPr lang="en-IN" sz="1500" b="0" dirty="0">
                        <a:solidFill>
                          <a:srgbClr val="1F497D"/>
                        </a:solidFill>
                        <a:effectLst/>
                        <a:latin typeface="+mn-lt"/>
                      </a:endParaRPr>
                    </a:p>
                  </a:txBody>
                  <a:tcPr anchor="ctr"/>
                </a:tc>
                <a:tc>
                  <a:txBody>
                    <a:bodyPr/>
                    <a:lstStyle/>
                    <a:p>
                      <a:r>
                        <a:rPr lang="en-US" sz="1500" b="0" dirty="0">
                          <a:solidFill>
                            <a:srgbClr val="1F497D"/>
                          </a:solidFill>
                          <a:effectLst/>
                          <a:latin typeface="+mn-lt"/>
                        </a:rPr>
                        <a:t>weakness, bone abnormalities, calcium loss</a:t>
                      </a:r>
                      <a:endParaRPr lang="en-IN" sz="1500" b="0" dirty="0">
                        <a:solidFill>
                          <a:srgbClr val="1F497D"/>
                        </a:solidFill>
                        <a:effectLst/>
                        <a:latin typeface="+mn-lt"/>
                      </a:endParaRPr>
                    </a:p>
                  </a:txBody>
                  <a:tcPr anchor="ctr"/>
                </a:tc>
                <a:tc>
                  <a:txBody>
                    <a:bodyPr/>
                    <a:lstStyle/>
                    <a:p>
                      <a:r>
                        <a:rPr lang="en-US" sz="1500" b="0" dirty="0">
                          <a:solidFill>
                            <a:srgbClr val="1F497D"/>
                          </a:solidFill>
                          <a:effectLst/>
                          <a:latin typeface="+mn-lt"/>
                        </a:rPr>
                        <a:t>milk, hard cheese, whole grains, meats</a:t>
                      </a:r>
                      <a:endParaRPr lang="en-IN" sz="1500" b="0" dirty="0">
                        <a:solidFill>
                          <a:srgbClr val="1F497D"/>
                        </a:solidFill>
                        <a:effectLst/>
                        <a:latin typeface="+mn-lt"/>
                      </a:endParaRPr>
                    </a:p>
                  </a:txBody>
                  <a:tcPr anchor="ctr"/>
                </a:tc>
                <a:extLst>
                  <a:ext uri="{0D108BD9-81ED-4DB2-BD59-A6C34878D82A}">
                    <a16:rowId xmlns:a16="http://schemas.microsoft.com/office/drawing/2014/main" val="3412931234"/>
                  </a:ext>
                </a:extLst>
              </a:tr>
              <a:tr h="612775">
                <a:tc>
                  <a:txBody>
                    <a:bodyPr/>
                    <a:lstStyle/>
                    <a:p>
                      <a:r>
                        <a:rPr lang="en-IN" sz="1500" b="0" dirty="0">
                          <a:solidFill>
                            <a:srgbClr val="1F497D"/>
                          </a:solidFill>
                          <a:effectLst/>
                          <a:latin typeface="+mn-lt"/>
                        </a:rPr>
                        <a:t>potassium* (K)</a:t>
                      </a:r>
                    </a:p>
                  </a:txBody>
                  <a:tcPr anchor="ctr"/>
                </a:tc>
                <a:tc>
                  <a:txBody>
                    <a:bodyPr/>
                    <a:lstStyle/>
                    <a:p>
                      <a:r>
                        <a:rPr lang="en-US" sz="1500" b="0" dirty="0">
                          <a:solidFill>
                            <a:srgbClr val="1F497D"/>
                          </a:solidFill>
                          <a:effectLst/>
                          <a:latin typeface="+mn-lt"/>
                        </a:rPr>
                        <a:t>vital for muscles, heart, and nerve function</a:t>
                      </a:r>
                      <a:endParaRPr lang="en-IN" sz="1500" b="0" dirty="0">
                        <a:solidFill>
                          <a:srgbClr val="1F497D"/>
                        </a:solidFill>
                        <a:effectLst/>
                        <a:latin typeface="+mn-lt"/>
                      </a:endParaRPr>
                    </a:p>
                  </a:txBody>
                  <a:tcPr anchor="ctr"/>
                </a:tc>
                <a:tc>
                  <a:txBody>
                    <a:bodyPr/>
                    <a:lstStyle/>
                    <a:p>
                      <a:r>
                        <a:rPr lang="en-US" sz="1500" b="0" dirty="0">
                          <a:solidFill>
                            <a:srgbClr val="1F497D"/>
                          </a:solidFill>
                          <a:effectLst/>
                          <a:latin typeface="+mn-lt"/>
                        </a:rPr>
                        <a:t>cardiac rhythm disturbance, muscle weakness</a:t>
                      </a:r>
                      <a:endParaRPr lang="en-IN" sz="1500" b="0" dirty="0">
                        <a:solidFill>
                          <a:srgbClr val="1F497D"/>
                        </a:solidFill>
                        <a:effectLst/>
                        <a:latin typeface="+mn-lt"/>
                      </a:endParaRPr>
                    </a:p>
                  </a:txBody>
                  <a:tcPr anchor="ctr"/>
                </a:tc>
                <a:tc>
                  <a:txBody>
                    <a:bodyPr/>
                    <a:lstStyle/>
                    <a:p>
                      <a:r>
                        <a:rPr lang="en-IN" sz="1500" b="0" dirty="0">
                          <a:solidFill>
                            <a:srgbClr val="1F497D"/>
                          </a:solidFill>
                          <a:effectLst/>
                          <a:latin typeface="+mn-lt"/>
                        </a:rPr>
                        <a:t>legumes, potato skin, tomatoes, bananas</a:t>
                      </a:r>
                    </a:p>
                  </a:txBody>
                  <a:tcPr anchor="ctr"/>
                </a:tc>
                <a:extLst>
                  <a:ext uri="{0D108BD9-81ED-4DB2-BD59-A6C34878D82A}">
                    <a16:rowId xmlns:a16="http://schemas.microsoft.com/office/drawing/2014/main" val="1548708678"/>
                  </a:ext>
                </a:extLst>
              </a:tr>
              <a:tr h="612775">
                <a:tc>
                  <a:txBody>
                    <a:bodyPr/>
                    <a:lstStyle/>
                    <a:p>
                      <a:r>
                        <a:rPr lang="en-IN" sz="1500" b="0" dirty="0">
                          <a:solidFill>
                            <a:srgbClr val="1F497D"/>
                          </a:solidFill>
                          <a:effectLst/>
                          <a:latin typeface="+mn-lt"/>
                        </a:rPr>
                        <a:t>selenium (Se; trace amounts)</a:t>
                      </a:r>
                    </a:p>
                  </a:txBody>
                  <a:tcPr anchor="ctr"/>
                </a:tc>
                <a:tc>
                  <a:txBody>
                    <a:bodyPr/>
                    <a:lstStyle/>
                    <a:p>
                      <a:r>
                        <a:rPr lang="en-US" sz="1500" b="0" dirty="0">
                          <a:solidFill>
                            <a:srgbClr val="1F497D"/>
                          </a:solidFill>
                          <a:effectLst/>
                          <a:latin typeface="+mn-lt"/>
                        </a:rPr>
                        <a:t>a cofactor essential to activity of antioxidant enzymes like glutathione peroxidase; trace amounts are required</a:t>
                      </a:r>
                      <a:endParaRPr lang="en-IN" sz="1500" b="0" dirty="0">
                        <a:solidFill>
                          <a:srgbClr val="1F497D"/>
                        </a:solidFill>
                        <a:effectLst/>
                        <a:latin typeface="+mn-lt"/>
                      </a:endParaRPr>
                    </a:p>
                  </a:txBody>
                  <a:tcPr anchor="ctr"/>
                </a:tc>
                <a:tc>
                  <a:txBody>
                    <a:bodyPr/>
                    <a:lstStyle/>
                    <a:p>
                      <a:r>
                        <a:rPr lang="en-IN" sz="1500" b="0" dirty="0">
                          <a:solidFill>
                            <a:srgbClr val="1F497D"/>
                          </a:solidFill>
                          <a:effectLst/>
                          <a:latin typeface="+mn-lt"/>
                        </a:rPr>
                        <a:t>selenium deficiency rare</a:t>
                      </a:r>
                    </a:p>
                  </a:txBody>
                  <a:tcPr anchor="ctr"/>
                </a:tc>
                <a:tc>
                  <a:txBody>
                    <a:bodyPr/>
                    <a:lstStyle/>
                    <a:p>
                      <a:r>
                        <a:rPr lang="en-IN" sz="1500" b="0" dirty="0">
                          <a:solidFill>
                            <a:srgbClr val="1F497D"/>
                          </a:solidFill>
                          <a:effectLst/>
                          <a:latin typeface="+mn-lt"/>
                        </a:rPr>
                        <a:t>common in most foods</a:t>
                      </a:r>
                    </a:p>
                  </a:txBody>
                  <a:tcPr anchor="ctr"/>
                </a:tc>
                <a:extLst>
                  <a:ext uri="{0D108BD9-81ED-4DB2-BD59-A6C34878D82A}">
                    <a16:rowId xmlns:a16="http://schemas.microsoft.com/office/drawing/2014/main" val="2157668464"/>
                  </a:ext>
                </a:extLst>
              </a:tr>
              <a:tr h="612775">
                <a:tc>
                  <a:txBody>
                    <a:bodyPr/>
                    <a:lstStyle/>
                    <a:p>
                      <a:r>
                        <a:rPr lang="en-IN" sz="1500" b="0" dirty="0">
                          <a:solidFill>
                            <a:srgbClr val="1F497D"/>
                          </a:solidFill>
                          <a:effectLst/>
                          <a:latin typeface="+mn-lt"/>
                        </a:rPr>
                        <a:t>sodium* (Na)</a:t>
                      </a:r>
                    </a:p>
                  </a:txBody>
                  <a:tcPr anchor="ctr"/>
                </a:tc>
                <a:tc>
                  <a:txBody>
                    <a:bodyPr/>
                    <a:lstStyle/>
                    <a:p>
                      <a:r>
                        <a:rPr lang="en-US" sz="1500" b="0" dirty="0">
                          <a:solidFill>
                            <a:srgbClr val="1F497D"/>
                          </a:solidFill>
                          <a:effectLst/>
                          <a:latin typeface="+mn-lt"/>
                        </a:rPr>
                        <a:t>systemic electrolyte required for many functions; acid-base balance; water balance; nerve function</a:t>
                      </a:r>
                      <a:endParaRPr lang="en-IN" sz="1500" b="0" dirty="0">
                        <a:solidFill>
                          <a:srgbClr val="1F497D"/>
                        </a:solidFill>
                        <a:effectLst/>
                        <a:latin typeface="+mn-lt"/>
                      </a:endParaRPr>
                    </a:p>
                  </a:txBody>
                  <a:tcPr anchor="ctr"/>
                </a:tc>
                <a:tc>
                  <a:txBody>
                    <a:bodyPr/>
                    <a:lstStyle/>
                    <a:p>
                      <a:r>
                        <a:rPr lang="fr-FR" sz="1500" b="0" dirty="0">
                          <a:solidFill>
                            <a:srgbClr val="1F497D"/>
                          </a:solidFill>
                          <a:effectLst/>
                          <a:latin typeface="+mn-lt"/>
                        </a:rPr>
                        <a:t>muscle cramps, fatigue, reduced appetite</a:t>
                      </a:r>
                      <a:endParaRPr lang="en-IN" sz="1500" b="0" dirty="0">
                        <a:solidFill>
                          <a:srgbClr val="1F497D"/>
                        </a:solidFill>
                        <a:effectLst/>
                        <a:latin typeface="+mn-lt"/>
                      </a:endParaRPr>
                    </a:p>
                  </a:txBody>
                  <a:tcPr anchor="ctr"/>
                </a:tc>
                <a:tc>
                  <a:txBody>
                    <a:bodyPr/>
                    <a:lstStyle/>
                    <a:p>
                      <a:r>
                        <a:rPr lang="en-IN" sz="1500" b="0" dirty="0">
                          <a:solidFill>
                            <a:srgbClr val="1F497D"/>
                          </a:solidFill>
                          <a:effectLst/>
                          <a:latin typeface="+mn-lt"/>
                        </a:rPr>
                        <a:t>table salt</a:t>
                      </a:r>
                    </a:p>
                  </a:txBody>
                  <a:tcPr anchor="ctr"/>
                </a:tc>
                <a:extLst>
                  <a:ext uri="{0D108BD9-81ED-4DB2-BD59-A6C34878D82A}">
                    <a16:rowId xmlns:a16="http://schemas.microsoft.com/office/drawing/2014/main" val="236598913"/>
                  </a:ext>
                </a:extLst>
              </a:tr>
              <a:tr h="612775">
                <a:tc>
                  <a:txBody>
                    <a:bodyPr/>
                    <a:lstStyle/>
                    <a:p>
                      <a:r>
                        <a:rPr lang="en-IN" sz="1500" b="0" dirty="0">
                          <a:solidFill>
                            <a:srgbClr val="1F497D"/>
                          </a:solidFill>
                          <a:effectLst/>
                          <a:latin typeface="+mn-lt"/>
                        </a:rPr>
                        <a:t>zinc (Zn; trace amounts)</a:t>
                      </a:r>
                    </a:p>
                  </a:txBody>
                  <a:tcPr anchor="ctr"/>
                </a:tc>
                <a:tc>
                  <a:txBody>
                    <a:bodyPr/>
                    <a:lstStyle/>
                    <a:p>
                      <a:r>
                        <a:rPr lang="en-IN" sz="1500" b="0" dirty="0">
                          <a:solidFill>
                            <a:srgbClr val="1F497D"/>
                          </a:solidFill>
                          <a:effectLst/>
                          <a:latin typeface="+mn-lt"/>
                        </a:rPr>
                        <a:t>required for several enzymes such as carboxypeptidase, liver alcohol dehydrogenase, and carbonic anhydrase</a:t>
                      </a:r>
                    </a:p>
                  </a:txBody>
                  <a:tcPr anchor="ctr"/>
                </a:tc>
                <a:tc>
                  <a:txBody>
                    <a:bodyPr/>
                    <a:lstStyle/>
                    <a:p>
                      <a:r>
                        <a:rPr lang="en-US" sz="1500" b="0" dirty="0">
                          <a:solidFill>
                            <a:srgbClr val="1F497D"/>
                          </a:solidFill>
                          <a:effectLst/>
                          <a:latin typeface="+mn-lt"/>
                        </a:rPr>
                        <a:t>anemia, poor wound healing, can lead to short stature</a:t>
                      </a:r>
                      <a:endParaRPr lang="en-IN" sz="1500" b="0" dirty="0">
                        <a:solidFill>
                          <a:srgbClr val="1F497D"/>
                        </a:solidFill>
                        <a:effectLst/>
                        <a:latin typeface="+mn-lt"/>
                      </a:endParaRPr>
                    </a:p>
                  </a:txBody>
                  <a:tcPr anchor="ctr"/>
                </a:tc>
                <a:tc>
                  <a:txBody>
                    <a:bodyPr/>
                    <a:lstStyle/>
                    <a:p>
                      <a:r>
                        <a:rPr lang="en-IN" sz="1500" b="0" dirty="0">
                          <a:solidFill>
                            <a:srgbClr val="1F497D"/>
                          </a:solidFill>
                          <a:effectLst/>
                          <a:latin typeface="+mn-lt"/>
                        </a:rPr>
                        <a:t>common in most foods</a:t>
                      </a:r>
                    </a:p>
                  </a:txBody>
                  <a:tcPr anchor="ctr"/>
                </a:tc>
                <a:extLst>
                  <a:ext uri="{0D108BD9-81ED-4DB2-BD59-A6C34878D82A}">
                    <a16:rowId xmlns:a16="http://schemas.microsoft.com/office/drawing/2014/main" val="198787661"/>
                  </a:ext>
                </a:extLst>
              </a:tr>
            </a:tbl>
          </a:graphicData>
        </a:graphic>
      </p:graphicFrame>
      <p:sp>
        <p:nvSpPr>
          <p:cNvPr id="3" name="TextBox 2">
            <a:extLst>
              <a:ext uri="{FF2B5EF4-FFF2-40B4-BE49-F238E27FC236}">
                <a16:creationId xmlns:a16="http://schemas.microsoft.com/office/drawing/2014/main" id="{BCCA0A7B-1340-E56F-A58A-A39485C1F487}"/>
              </a:ext>
            </a:extLst>
          </p:cNvPr>
          <p:cNvSpPr txBox="1"/>
          <p:nvPr/>
        </p:nvSpPr>
        <p:spPr>
          <a:xfrm>
            <a:off x="0" y="5768587"/>
            <a:ext cx="5410200" cy="276999"/>
          </a:xfrm>
          <a:prstGeom prst="rect">
            <a:avLst/>
          </a:prstGeom>
          <a:noFill/>
        </p:spPr>
        <p:txBody>
          <a:bodyPr wrap="square" rtlCol="0">
            <a:spAutoFit/>
          </a:bodyPr>
          <a:lstStyle/>
          <a:p>
            <a:r>
              <a:rPr lang="en-US" sz="1200" dirty="0"/>
              <a:t>*greater than 200mg/day required</a:t>
            </a:r>
          </a:p>
        </p:txBody>
      </p:sp>
    </p:spTree>
    <p:extLst>
      <p:ext uri="{BB962C8B-B14F-4D97-AF65-F5344CB8AC3E}">
        <p14:creationId xmlns:p14="http://schemas.microsoft.com/office/powerpoint/2010/main" val="40766998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B2976-ED80-2EF3-C761-DCF2590A1859}"/>
              </a:ext>
            </a:extLst>
          </p:cNvPr>
          <p:cNvSpPr>
            <a:spLocks noGrp="1"/>
          </p:cNvSpPr>
          <p:nvPr>
            <p:ph type="title"/>
          </p:nvPr>
        </p:nvSpPr>
        <p:spPr/>
        <p:txBody>
          <a:bodyPr/>
          <a:lstStyle/>
          <a:p>
            <a:r>
              <a:rPr lang="en-US" dirty="0"/>
              <a:t>Table 4: Essential Amino Acids</a:t>
            </a:r>
          </a:p>
        </p:txBody>
      </p:sp>
      <p:graphicFrame>
        <p:nvGraphicFramePr>
          <p:cNvPr id="4" name="Content Placeholder 3" descr="Amino acids that must be consumed include isoleucine, leucine, lysine, methionine, phenylalanine, tryptophan, valine, histidine, threonine, and arginine. &#10;&#10;Amino acids anabolized by the body include alanine, selenocysteine, aspartate, cysteine, glutamate, glycine, proline, serine, tyrosine, and asparagine.">
            <a:extLst>
              <a:ext uri="{FF2B5EF4-FFF2-40B4-BE49-F238E27FC236}">
                <a16:creationId xmlns:a16="http://schemas.microsoft.com/office/drawing/2014/main" id="{7752BC44-D9D7-973A-D839-65E26F7F18B2}"/>
              </a:ext>
            </a:extLst>
          </p:cNvPr>
          <p:cNvGraphicFramePr>
            <a:graphicFrameLocks noGrp="1"/>
          </p:cNvGraphicFramePr>
          <p:nvPr>
            <p:ph idx="1"/>
            <p:extLst>
              <p:ext uri="{D42A27DB-BD31-4B8C-83A1-F6EECF244321}">
                <p14:modId xmlns:p14="http://schemas.microsoft.com/office/powerpoint/2010/main" val="3558459239"/>
              </p:ext>
            </p:extLst>
          </p:nvPr>
        </p:nvGraphicFramePr>
        <p:xfrm>
          <a:off x="2251363" y="1120462"/>
          <a:ext cx="4641273" cy="4355465"/>
        </p:xfrm>
        <a:graphic>
          <a:graphicData uri="http://schemas.openxmlformats.org/drawingml/2006/table">
            <a:tbl>
              <a:tblPr firstRow="1" bandRow="1">
                <a:tableStyleId>{5C22544A-7EE6-4342-B048-85BDC9FD1C3A}</a:tableStyleId>
              </a:tblPr>
              <a:tblGrid>
                <a:gridCol w="2209800">
                  <a:extLst>
                    <a:ext uri="{9D8B030D-6E8A-4147-A177-3AD203B41FA5}">
                      <a16:colId xmlns:a16="http://schemas.microsoft.com/office/drawing/2014/main" val="1522627793"/>
                    </a:ext>
                  </a:extLst>
                </a:gridCol>
                <a:gridCol w="2431473">
                  <a:extLst>
                    <a:ext uri="{9D8B030D-6E8A-4147-A177-3AD203B41FA5}">
                      <a16:colId xmlns:a16="http://schemas.microsoft.com/office/drawing/2014/main" val="4293862904"/>
                    </a:ext>
                  </a:extLst>
                </a:gridCol>
              </a:tblGrid>
              <a:tr h="612775">
                <a:tc>
                  <a:txBody>
                    <a:bodyPr/>
                    <a:lstStyle/>
                    <a:p>
                      <a:pPr algn="l"/>
                      <a:r>
                        <a:rPr lang="en-IN" b="0" dirty="0">
                          <a:solidFill>
                            <a:schemeClr val="bg1"/>
                          </a:solidFill>
                          <a:effectLst/>
                          <a:latin typeface="+mn-lt"/>
                        </a:rPr>
                        <a:t>Amino Acids that Must Be Consumed</a:t>
                      </a:r>
                    </a:p>
                  </a:txBody>
                  <a:tcPr anchor="ctr"/>
                </a:tc>
                <a:tc>
                  <a:txBody>
                    <a:bodyPr/>
                    <a:lstStyle/>
                    <a:p>
                      <a:pPr algn="l"/>
                      <a:r>
                        <a:rPr lang="en-US" b="0" dirty="0">
                          <a:solidFill>
                            <a:schemeClr val="bg1"/>
                          </a:solidFill>
                          <a:effectLst/>
                          <a:latin typeface="+mn-lt"/>
                        </a:rPr>
                        <a:t>Amino Acids Anabolized By the Body</a:t>
                      </a:r>
                      <a:endParaRPr lang="en-IN" b="0" dirty="0">
                        <a:solidFill>
                          <a:schemeClr val="bg1"/>
                        </a:solidFill>
                        <a:effectLst/>
                        <a:latin typeface="+mn-lt"/>
                      </a:endParaRPr>
                    </a:p>
                  </a:txBody>
                  <a:tcPr anchor="ctr"/>
                </a:tc>
                <a:extLst>
                  <a:ext uri="{0D108BD9-81ED-4DB2-BD59-A6C34878D82A}">
                    <a16:rowId xmlns:a16="http://schemas.microsoft.com/office/drawing/2014/main" val="1420373151"/>
                  </a:ext>
                </a:extLst>
              </a:tr>
              <a:tr h="377825">
                <a:tc>
                  <a:txBody>
                    <a:bodyPr/>
                    <a:lstStyle/>
                    <a:p>
                      <a:r>
                        <a:rPr lang="en-IN" b="0" dirty="0">
                          <a:solidFill>
                            <a:srgbClr val="1F497D"/>
                          </a:solidFill>
                          <a:effectLst/>
                          <a:latin typeface="+mn-lt"/>
                        </a:rPr>
                        <a:t>isoleucine</a:t>
                      </a:r>
                    </a:p>
                  </a:txBody>
                  <a:tcPr anchor="ctr"/>
                </a:tc>
                <a:tc>
                  <a:txBody>
                    <a:bodyPr/>
                    <a:lstStyle/>
                    <a:p>
                      <a:r>
                        <a:rPr lang="en-IN" b="0" dirty="0">
                          <a:solidFill>
                            <a:srgbClr val="1F497D"/>
                          </a:solidFill>
                          <a:effectLst/>
                          <a:latin typeface="+mn-lt"/>
                        </a:rPr>
                        <a:t>alanine</a:t>
                      </a:r>
                    </a:p>
                  </a:txBody>
                  <a:tcPr anchor="ctr"/>
                </a:tc>
                <a:extLst>
                  <a:ext uri="{0D108BD9-81ED-4DB2-BD59-A6C34878D82A}">
                    <a16:rowId xmlns:a16="http://schemas.microsoft.com/office/drawing/2014/main" val="3412931234"/>
                  </a:ext>
                </a:extLst>
              </a:tr>
              <a:tr h="304800">
                <a:tc>
                  <a:txBody>
                    <a:bodyPr/>
                    <a:lstStyle/>
                    <a:p>
                      <a:r>
                        <a:rPr lang="en-IN" b="0" dirty="0">
                          <a:solidFill>
                            <a:srgbClr val="1F497D"/>
                          </a:solidFill>
                          <a:effectLst/>
                          <a:latin typeface="+mn-lt"/>
                        </a:rPr>
                        <a:t>leucine</a:t>
                      </a:r>
                    </a:p>
                  </a:txBody>
                  <a:tcPr anchor="ctr"/>
                </a:tc>
                <a:tc>
                  <a:txBody>
                    <a:bodyPr/>
                    <a:lstStyle/>
                    <a:p>
                      <a:r>
                        <a:rPr lang="en-IN" b="0" dirty="0">
                          <a:solidFill>
                            <a:srgbClr val="1F497D"/>
                          </a:solidFill>
                          <a:effectLst/>
                          <a:latin typeface="+mn-lt"/>
                        </a:rPr>
                        <a:t>selenocysteine</a:t>
                      </a:r>
                    </a:p>
                  </a:txBody>
                  <a:tcPr anchor="ctr"/>
                </a:tc>
                <a:extLst>
                  <a:ext uri="{0D108BD9-81ED-4DB2-BD59-A6C34878D82A}">
                    <a16:rowId xmlns:a16="http://schemas.microsoft.com/office/drawing/2014/main" val="1548708678"/>
                  </a:ext>
                </a:extLst>
              </a:tr>
              <a:tr h="320040">
                <a:tc>
                  <a:txBody>
                    <a:bodyPr/>
                    <a:lstStyle/>
                    <a:p>
                      <a:r>
                        <a:rPr lang="en-IN" b="0" dirty="0">
                          <a:solidFill>
                            <a:srgbClr val="1F497D"/>
                          </a:solidFill>
                          <a:effectLst/>
                          <a:latin typeface="+mn-lt"/>
                        </a:rPr>
                        <a:t>lysine</a:t>
                      </a:r>
                    </a:p>
                  </a:txBody>
                  <a:tcPr anchor="ctr"/>
                </a:tc>
                <a:tc>
                  <a:txBody>
                    <a:bodyPr/>
                    <a:lstStyle/>
                    <a:p>
                      <a:r>
                        <a:rPr lang="en-IN" b="0" dirty="0">
                          <a:solidFill>
                            <a:srgbClr val="1F497D"/>
                          </a:solidFill>
                          <a:effectLst/>
                          <a:latin typeface="+mn-lt"/>
                        </a:rPr>
                        <a:t>aspartate</a:t>
                      </a:r>
                    </a:p>
                  </a:txBody>
                  <a:tcPr anchor="ctr"/>
                </a:tc>
                <a:extLst>
                  <a:ext uri="{0D108BD9-81ED-4DB2-BD59-A6C34878D82A}">
                    <a16:rowId xmlns:a16="http://schemas.microsoft.com/office/drawing/2014/main" val="2157668464"/>
                  </a:ext>
                </a:extLst>
              </a:tr>
              <a:tr h="335280">
                <a:tc>
                  <a:txBody>
                    <a:bodyPr/>
                    <a:lstStyle/>
                    <a:p>
                      <a:r>
                        <a:rPr lang="en-IN" b="0" dirty="0">
                          <a:solidFill>
                            <a:srgbClr val="1F497D"/>
                          </a:solidFill>
                          <a:effectLst/>
                          <a:latin typeface="+mn-lt"/>
                        </a:rPr>
                        <a:t>methionine</a:t>
                      </a:r>
                    </a:p>
                  </a:txBody>
                  <a:tcPr anchor="ctr"/>
                </a:tc>
                <a:tc>
                  <a:txBody>
                    <a:bodyPr/>
                    <a:lstStyle/>
                    <a:p>
                      <a:r>
                        <a:rPr lang="en-IN" b="0" dirty="0">
                          <a:solidFill>
                            <a:srgbClr val="1F497D"/>
                          </a:solidFill>
                          <a:effectLst/>
                          <a:latin typeface="+mn-lt"/>
                        </a:rPr>
                        <a:t>cysteine</a:t>
                      </a:r>
                    </a:p>
                  </a:txBody>
                  <a:tcPr anchor="ctr"/>
                </a:tc>
                <a:extLst>
                  <a:ext uri="{0D108BD9-81ED-4DB2-BD59-A6C34878D82A}">
                    <a16:rowId xmlns:a16="http://schemas.microsoft.com/office/drawing/2014/main" val="236598913"/>
                  </a:ext>
                </a:extLst>
              </a:tr>
              <a:tr h="381000">
                <a:tc>
                  <a:txBody>
                    <a:bodyPr/>
                    <a:lstStyle/>
                    <a:p>
                      <a:r>
                        <a:rPr lang="en-IN" b="0" dirty="0">
                          <a:solidFill>
                            <a:srgbClr val="1F497D"/>
                          </a:solidFill>
                          <a:effectLst/>
                          <a:latin typeface="+mn-lt"/>
                        </a:rPr>
                        <a:t>phenylalanine</a:t>
                      </a:r>
                    </a:p>
                  </a:txBody>
                  <a:tcPr anchor="ctr"/>
                </a:tc>
                <a:tc>
                  <a:txBody>
                    <a:bodyPr/>
                    <a:lstStyle/>
                    <a:p>
                      <a:r>
                        <a:rPr lang="en-IN" b="0" dirty="0">
                          <a:solidFill>
                            <a:srgbClr val="1F497D"/>
                          </a:solidFill>
                          <a:effectLst/>
                          <a:latin typeface="+mn-lt"/>
                        </a:rPr>
                        <a:t>glutamate</a:t>
                      </a:r>
                    </a:p>
                  </a:txBody>
                  <a:tcPr anchor="ctr"/>
                </a:tc>
                <a:extLst>
                  <a:ext uri="{0D108BD9-81ED-4DB2-BD59-A6C34878D82A}">
                    <a16:rowId xmlns:a16="http://schemas.microsoft.com/office/drawing/2014/main" val="98971198"/>
                  </a:ext>
                </a:extLst>
              </a:tr>
              <a:tr h="304800">
                <a:tc>
                  <a:txBody>
                    <a:bodyPr/>
                    <a:lstStyle/>
                    <a:p>
                      <a:r>
                        <a:rPr lang="en-IN" b="0" dirty="0">
                          <a:solidFill>
                            <a:srgbClr val="1F497D"/>
                          </a:solidFill>
                          <a:effectLst/>
                          <a:latin typeface="+mn-lt"/>
                        </a:rPr>
                        <a:t>tryptophan</a:t>
                      </a:r>
                    </a:p>
                  </a:txBody>
                  <a:tcPr anchor="ctr"/>
                </a:tc>
                <a:tc>
                  <a:txBody>
                    <a:bodyPr/>
                    <a:lstStyle/>
                    <a:p>
                      <a:r>
                        <a:rPr lang="en-IN" b="0" dirty="0">
                          <a:solidFill>
                            <a:srgbClr val="1F497D"/>
                          </a:solidFill>
                          <a:effectLst/>
                          <a:latin typeface="+mn-lt"/>
                        </a:rPr>
                        <a:t>glycine</a:t>
                      </a:r>
                    </a:p>
                  </a:txBody>
                  <a:tcPr anchor="ctr"/>
                </a:tc>
                <a:extLst>
                  <a:ext uri="{0D108BD9-81ED-4DB2-BD59-A6C34878D82A}">
                    <a16:rowId xmlns:a16="http://schemas.microsoft.com/office/drawing/2014/main" val="1030304011"/>
                  </a:ext>
                </a:extLst>
              </a:tr>
              <a:tr h="243840">
                <a:tc>
                  <a:txBody>
                    <a:bodyPr/>
                    <a:lstStyle/>
                    <a:p>
                      <a:r>
                        <a:rPr lang="en-IN" b="0" dirty="0">
                          <a:solidFill>
                            <a:srgbClr val="1F497D"/>
                          </a:solidFill>
                          <a:effectLst/>
                          <a:latin typeface="+mn-lt"/>
                        </a:rPr>
                        <a:t>valine</a:t>
                      </a:r>
                    </a:p>
                  </a:txBody>
                  <a:tcPr anchor="ctr"/>
                </a:tc>
                <a:tc>
                  <a:txBody>
                    <a:bodyPr/>
                    <a:lstStyle/>
                    <a:p>
                      <a:r>
                        <a:rPr lang="en-IN" b="0" dirty="0">
                          <a:solidFill>
                            <a:srgbClr val="1F497D"/>
                          </a:solidFill>
                          <a:effectLst/>
                          <a:latin typeface="+mn-lt"/>
                        </a:rPr>
                        <a:t>proline</a:t>
                      </a:r>
                    </a:p>
                  </a:txBody>
                  <a:tcPr anchor="ctr"/>
                </a:tc>
                <a:extLst>
                  <a:ext uri="{0D108BD9-81ED-4DB2-BD59-A6C34878D82A}">
                    <a16:rowId xmlns:a16="http://schemas.microsoft.com/office/drawing/2014/main" val="613891769"/>
                  </a:ext>
                </a:extLst>
              </a:tr>
              <a:tr h="381000">
                <a:tc>
                  <a:txBody>
                    <a:bodyPr/>
                    <a:lstStyle/>
                    <a:p>
                      <a:r>
                        <a:rPr lang="en-IN" b="0" dirty="0">
                          <a:solidFill>
                            <a:srgbClr val="1F497D"/>
                          </a:solidFill>
                          <a:effectLst/>
                          <a:latin typeface="+mn-lt"/>
                        </a:rPr>
                        <a:t>histidine*</a:t>
                      </a:r>
                    </a:p>
                  </a:txBody>
                  <a:tcPr anchor="ctr"/>
                </a:tc>
                <a:tc>
                  <a:txBody>
                    <a:bodyPr/>
                    <a:lstStyle/>
                    <a:p>
                      <a:r>
                        <a:rPr lang="en-IN" b="0" dirty="0">
                          <a:solidFill>
                            <a:srgbClr val="1F497D"/>
                          </a:solidFill>
                          <a:effectLst/>
                          <a:latin typeface="+mn-lt"/>
                        </a:rPr>
                        <a:t>serine</a:t>
                      </a:r>
                    </a:p>
                  </a:txBody>
                  <a:tcPr anchor="ctr"/>
                </a:tc>
                <a:extLst>
                  <a:ext uri="{0D108BD9-81ED-4DB2-BD59-A6C34878D82A}">
                    <a16:rowId xmlns:a16="http://schemas.microsoft.com/office/drawing/2014/main" val="1963721913"/>
                  </a:ext>
                </a:extLst>
              </a:tr>
              <a:tr h="381000">
                <a:tc>
                  <a:txBody>
                    <a:bodyPr/>
                    <a:lstStyle/>
                    <a:p>
                      <a:r>
                        <a:rPr lang="en-IN" b="0" dirty="0">
                          <a:solidFill>
                            <a:srgbClr val="1F497D"/>
                          </a:solidFill>
                          <a:effectLst/>
                          <a:latin typeface="+mn-lt"/>
                        </a:rPr>
                        <a:t>threonine</a:t>
                      </a:r>
                    </a:p>
                  </a:txBody>
                  <a:tcPr anchor="ctr"/>
                </a:tc>
                <a:tc>
                  <a:txBody>
                    <a:bodyPr/>
                    <a:lstStyle/>
                    <a:p>
                      <a:r>
                        <a:rPr lang="en-IN" b="0" dirty="0">
                          <a:solidFill>
                            <a:srgbClr val="1F497D"/>
                          </a:solidFill>
                          <a:effectLst/>
                          <a:latin typeface="+mn-lt"/>
                        </a:rPr>
                        <a:t>tyrosine</a:t>
                      </a:r>
                    </a:p>
                  </a:txBody>
                  <a:tcPr anchor="ctr"/>
                </a:tc>
                <a:extLst>
                  <a:ext uri="{0D108BD9-81ED-4DB2-BD59-A6C34878D82A}">
                    <a16:rowId xmlns:a16="http://schemas.microsoft.com/office/drawing/2014/main" val="991589630"/>
                  </a:ext>
                </a:extLst>
              </a:tr>
              <a:tr h="326073">
                <a:tc>
                  <a:txBody>
                    <a:bodyPr/>
                    <a:lstStyle/>
                    <a:p>
                      <a:r>
                        <a:rPr lang="en-IN" b="0" dirty="0">
                          <a:solidFill>
                            <a:srgbClr val="1F497D"/>
                          </a:solidFill>
                          <a:effectLst/>
                          <a:latin typeface="+mn-lt"/>
                        </a:rPr>
                        <a:t>arginine*</a:t>
                      </a:r>
                    </a:p>
                  </a:txBody>
                  <a:tcPr anchor="ctr"/>
                </a:tc>
                <a:tc>
                  <a:txBody>
                    <a:bodyPr/>
                    <a:lstStyle/>
                    <a:p>
                      <a:r>
                        <a:rPr lang="en-IN" b="0" dirty="0">
                          <a:solidFill>
                            <a:srgbClr val="1F497D"/>
                          </a:solidFill>
                          <a:effectLst/>
                          <a:latin typeface="+mn-lt"/>
                        </a:rPr>
                        <a:t>asparagine</a:t>
                      </a:r>
                    </a:p>
                  </a:txBody>
                  <a:tcPr anchor="ctr"/>
                </a:tc>
                <a:extLst>
                  <a:ext uri="{0D108BD9-81ED-4DB2-BD59-A6C34878D82A}">
                    <a16:rowId xmlns:a16="http://schemas.microsoft.com/office/drawing/2014/main" val="3011970712"/>
                  </a:ext>
                </a:extLst>
              </a:tr>
            </a:tbl>
          </a:graphicData>
        </a:graphic>
      </p:graphicFrame>
      <p:sp>
        <p:nvSpPr>
          <p:cNvPr id="5" name="TextBox 4">
            <a:extLst>
              <a:ext uri="{FF2B5EF4-FFF2-40B4-BE49-F238E27FC236}">
                <a16:creationId xmlns:a16="http://schemas.microsoft.com/office/drawing/2014/main" id="{6300E183-BFFD-527D-0DC6-6803570452AB}"/>
              </a:ext>
            </a:extLst>
          </p:cNvPr>
          <p:cNvSpPr txBox="1"/>
          <p:nvPr/>
        </p:nvSpPr>
        <p:spPr>
          <a:xfrm>
            <a:off x="2192481" y="5475927"/>
            <a:ext cx="4759036" cy="523220"/>
          </a:xfrm>
          <a:prstGeom prst="rect">
            <a:avLst/>
          </a:prstGeom>
          <a:noFill/>
        </p:spPr>
        <p:txBody>
          <a:bodyPr wrap="square">
            <a:spAutoFit/>
          </a:bodyPr>
          <a:lstStyle/>
          <a:p>
            <a:r>
              <a:rPr lang="en-US" sz="1400" dirty="0"/>
              <a:t>*The human body can synthesize histidine and arginine but not in the quantities required, especially for growing children.</a:t>
            </a:r>
          </a:p>
        </p:txBody>
      </p:sp>
    </p:spTree>
    <p:extLst>
      <p:ext uri="{BB962C8B-B14F-4D97-AF65-F5344CB8AC3E}">
        <p14:creationId xmlns:p14="http://schemas.microsoft.com/office/powerpoint/2010/main" val="22802999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F1B4C-5AAA-83F0-C30B-42241B0F9BCD}"/>
              </a:ext>
            </a:extLst>
          </p:cNvPr>
          <p:cNvSpPr>
            <a:spLocks noGrp="1"/>
          </p:cNvSpPr>
          <p:nvPr>
            <p:ph type="title"/>
          </p:nvPr>
        </p:nvSpPr>
        <p:spPr/>
        <p:txBody>
          <a:bodyPr/>
          <a:lstStyle/>
          <a:p>
            <a:r>
              <a:rPr lang="en-US" dirty="0"/>
              <a:t>Think It Through</a:t>
            </a:r>
            <a:r>
              <a:rPr lang="en-US" sz="1400" baseline="-25000" dirty="0"/>
              <a:t>2</a:t>
            </a:r>
          </a:p>
        </p:txBody>
      </p:sp>
      <p:sp>
        <p:nvSpPr>
          <p:cNvPr id="3" name="Content Placeholder 2">
            <a:extLst>
              <a:ext uri="{FF2B5EF4-FFF2-40B4-BE49-F238E27FC236}">
                <a16:creationId xmlns:a16="http://schemas.microsoft.com/office/drawing/2014/main" id="{3C01AC4C-482E-02BD-BADA-C2D6C8D02BC9}"/>
              </a:ext>
              <a:ext uri="{C183D7F6-B498-43B3-948B-1728B52AA6E4}">
                <adec:decorative xmlns:adec="http://schemas.microsoft.com/office/drawing/2017/decorative" val="1"/>
              </a:ext>
            </a:extLst>
          </p:cNvPr>
          <p:cNvSpPr>
            <a:spLocks noGrp="1"/>
          </p:cNvSpPr>
          <p:nvPr>
            <p:ph idx="1"/>
          </p:nvPr>
        </p:nvSpPr>
        <p:spPr>
          <a:xfrm>
            <a:off x="457200" y="1280160"/>
            <a:ext cx="8229600" cy="4511040"/>
          </a:xfrm>
        </p:spPr>
        <p:txBody>
          <a:bodyPr>
            <a:normAutofit/>
          </a:bodyPr>
          <a:lstStyle/>
          <a:p>
            <a:r>
              <a:rPr lang="en-US" dirty="0"/>
              <a:t> </a:t>
            </a:r>
          </a:p>
        </p:txBody>
      </p:sp>
      <p:sp>
        <p:nvSpPr>
          <p:cNvPr id="5" name="TextBox 4">
            <a:extLst>
              <a:ext uri="{FF2B5EF4-FFF2-40B4-BE49-F238E27FC236}">
                <a16:creationId xmlns:a16="http://schemas.microsoft.com/office/drawing/2014/main" id="{1AEDCA56-60BE-B437-112F-420317D2D861}"/>
              </a:ext>
            </a:extLst>
          </p:cNvPr>
          <p:cNvSpPr txBox="1"/>
          <p:nvPr/>
        </p:nvSpPr>
        <p:spPr>
          <a:xfrm>
            <a:off x="457200" y="1280160"/>
            <a:ext cx="5410200" cy="4801314"/>
          </a:xfrm>
          <a:prstGeom prst="rect">
            <a:avLst/>
          </a:prstGeom>
          <a:noFill/>
        </p:spPr>
        <p:txBody>
          <a:bodyPr wrap="square" rtlCol="0">
            <a:spAutoFit/>
          </a:bodyPr>
          <a:lstStyle/>
          <a:p>
            <a:r>
              <a:rPr lang="en-US" sz="2400" dirty="0">
                <a:solidFill>
                  <a:schemeClr val="bg1"/>
                </a:solidFill>
              </a:rPr>
              <a:t>For each patient description, provide a vitamin or mineral that, if deficient, would provide one possible explanation.</a:t>
            </a:r>
          </a:p>
          <a:p>
            <a:pPr marL="457200" indent="-457200">
              <a:buFont typeface="Arial" panose="020B0604020202020204" pitchFamily="34" charset="0"/>
              <a:buChar char="•"/>
            </a:pPr>
            <a:r>
              <a:rPr lang="en-US" sz="2400" dirty="0">
                <a:solidFill>
                  <a:schemeClr val="bg1"/>
                </a:solidFill>
              </a:rPr>
              <a:t>Patient suffers from depression and complains of brain fog. Patient eats a vegan diet.</a:t>
            </a:r>
          </a:p>
          <a:p>
            <a:pPr marL="457200" indent="-457200">
              <a:buFont typeface="Arial" panose="020B0604020202020204" pitchFamily="34" charset="0"/>
              <a:buChar char="•"/>
            </a:pPr>
            <a:r>
              <a:rPr lang="en-US" sz="2400" dirty="0">
                <a:solidFill>
                  <a:schemeClr val="bg1"/>
                </a:solidFill>
              </a:rPr>
              <a:t>Patient has limited access to fresh fruits and vegetables. Patient suffers from bleeding gums and hair loss.</a:t>
            </a:r>
          </a:p>
          <a:p>
            <a:pPr marL="457200" indent="-457200">
              <a:buFont typeface="Arial" panose="020B0604020202020204" pitchFamily="34" charset="0"/>
              <a:buChar char="•"/>
            </a:pPr>
            <a:r>
              <a:rPr lang="en-US" sz="2400" dirty="0">
                <a:solidFill>
                  <a:schemeClr val="bg1"/>
                </a:solidFill>
              </a:rPr>
              <a:t>Patient bruises easily and expresses great dislike for spinach.</a:t>
            </a:r>
          </a:p>
          <a:p>
            <a:pPr marL="457200" indent="-457200">
              <a:buFont typeface="Arial" panose="020B0604020202020204" pitchFamily="34" charset="0"/>
              <a:buChar char="•"/>
            </a:pPr>
            <a:r>
              <a:rPr lang="en-US" sz="2400" dirty="0">
                <a:solidFill>
                  <a:schemeClr val="bg1"/>
                </a:solidFill>
              </a:rPr>
              <a:t>Patient suffers from osteoporosis.</a:t>
            </a:r>
          </a:p>
          <a:p>
            <a:endParaRPr lang="en-US" dirty="0"/>
          </a:p>
        </p:txBody>
      </p:sp>
      <p:sp>
        <p:nvSpPr>
          <p:cNvPr id="6" name="TextBox 5">
            <a:extLst>
              <a:ext uri="{FF2B5EF4-FFF2-40B4-BE49-F238E27FC236}">
                <a16:creationId xmlns:a16="http://schemas.microsoft.com/office/drawing/2014/main" id="{4DD394C7-C7FA-DB41-7C42-3848B02334F2}"/>
              </a:ext>
            </a:extLst>
          </p:cNvPr>
          <p:cNvSpPr txBox="1"/>
          <p:nvPr/>
        </p:nvSpPr>
        <p:spPr>
          <a:xfrm>
            <a:off x="6355243" y="1673423"/>
            <a:ext cx="1600200" cy="307777"/>
          </a:xfrm>
          <a:prstGeom prst="rect">
            <a:avLst/>
          </a:prstGeom>
          <a:noFill/>
        </p:spPr>
        <p:txBody>
          <a:bodyPr wrap="square" rtlCol="0">
            <a:spAutoFit/>
          </a:bodyPr>
          <a:lstStyle/>
          <a:p>
            <a:pPr algn="ctr"/>
            <a:r>
              <a:rPr lang="en-US" sz="1400" b="1" dirty="0">
                <a:solidFill>
                  <a:schemeClr val="bg1"/>
                </a:solidFill>
              </a:rPr>
              <a:t>34.2 Figure 3</a:t>
            </a:r>
          </a:p>
        </p:txBody>
      </p:sp>
      <p:pic>
        <p:nvPicPr>
          <p:cNvPr id="7" name="Content Placeholder 5" descr="A photograph of a salad with various foods topping it: tomato, eggs, chicken, corn, etc.">
            <a:extLst>
              <a:ext uri="{FF2B5EF4-FFF2-40B4-BE49-F238E27FC236}">
                <a16:creationId xmlns:a16="http://schemas.microsoft.com/office/drawing/2014/main" id="{98322A21-8D71-DBA0-7ECB-41B603B88F3D}"/>
              </a:ext>
            </a:extLst>
          </p:cNvPr>
          <p:cNvPicPr>
            <a:picLocks noChangeAspect="1"/>
          </p:cNvPicPr>
          <p:nvPr/>
        </p:nvPicPr>
        <p:blipFill>
          <a:blip r:embed="rId3"/>
          <a:srcRect l="13689" t="13680" r="13315" b="16319"/>
          <a:stretch/>
        </p:blipFill>
        <p:spPr>
          <a:xfrm>
            <a:off x="5865090" y="2115365"/>
            <a:ext cx="2578196" cy="2693208"/>
          </a:xfrm>
          <a:prstGeom prst="rect">
            <a:avLst/>
          </a:prstGeom>
          <a:solidFill>
            <a:srgbClr val="1F497D"/>
          </a:solidFill>
        </p:spPr>
      </p:pic>
      <p:sp>
        <p:nvSpPr>
          <p:cNvPr id="8" name="TextBox 7">
            <a:extLst>
              <a:ext uri="{FF2B5EF4-FFF2-40B4-BE49-F238E27FC236}">
                <a16:creationId xmlns:a16="http://schemas.microsoft.com/office/drawing/2014/main" id="{852B6C09-87F1-AE6D-B64A-113927E2D5FA}"/>
              </a:ext>
            </a:extLst>
          </p:cNvPr>
          <p:cNvSpPr txBox="1"/>
          <p:nvPr/>
        </p:nvSpPr>
        <p:spPr>
          <a:xfrm>
            <a:off x="4868188" y="4979908"/>
            <a:ext cx="4572000" cy="246221"/>
          </a:xfrm>
          <a:prstGeom prst="rect">
            <a:avLst/>
          </a:prstGeom>
          <a:noFill/>
        </p:spPr>
        <p:txBody>
          <a:bodyPr wrap="square">
            <a:spAutoFit/>
          </a:bodyPr>
          <a:lstStyle/>
          <a:p>
            <a:pPr algn="ctr"/>
            <a:r>
              <a:rPr lang="en-US" sz="1000" dirty="0">
                <a:solidFill>
                  <a:schemeClr val="bg1"/>
                </a:solidFill>
              </a:rPr>
              <a:t>Anh Nguyen on Unsplash. "Salad."</a:t>
            </a:r>
          </a:p>
        </p:txBody>
      </p:sp>
    </p:spTree>
    <p:extLst>
      <p:ext uri="{BB962C8B-B14F-4D97-AF65-F5344CB8AC3E}">
        <p14:creationId xmlns:p14="http://schemas.microsoft.com/office/powerpoint/2010/main" val="7291877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prstGeom prst="rect">
            <a:avLst/>
          </a:prstGeom>
        </p:spPr>
        <p:txBody>
          <a:bodyPr/>
          <a:lstStyle/>
          <a:p>
            <a:r>
              <a:rPr lang="en-US" sz="3200" dirty="0">
                <a:solidFill>
                  <a:schemeClr val="accent1"/>
                </a:solidFill>
              </a:rPr>
              <a:t>Food Energy and ATP</a:t>
            </a:r>
            <a:r>
              <a:rPr lang="en-US" sz="1400" baseline="-25000" dirty="0">
                <a:solidFill>
                  <a:schemeClr val="accent1"/>
                </a:solidFill>
              </a:rPr>
              <a:t>1</a:t>
            </a:r>
          </a:p>
        </p:txBody>
      </p:sp>
      <p:sp>
        <p:nvSpPr>
          <p:cNvPr id="13315" name="Rectangle 3"/>
          <p:cNvSpPr>
            <a:spLocks noGrp="1"/>
          </p:cNvSpPr>
          <p:nvPr>
            <p:ph idx="1"/>
          </p:nvPr>
        </p:nvSpPr>
        <p:spPr>
          <a:prstGeom prst="rect">
            <a:avLst/>
          </a:prstGeom>
        </p:spPr>
        <p:txBody>
          <a:bodyPr>
            <a:normAutofit fontScale="85000" lnSpcReduction="20000"/>
          </a:bodyPr>
          <a:lstStyle/>
          <a:p>
            <a:pPr>
              <a:tabLst>
                <a:tab pos="461963" algn="l"/>
              </a:tabLst>
            </a:pPr>
            <a:r>
              <a:rPr lang="en-US" i="0" dirty="0">
                <a:solidFill>
                  <a:schemeClr val="tx1"/>
                </a:solidFill>
              </a:rPr>
              <a:t>Animals need food to obtain energy and maintain homeostasis (stable internal environment).</a:t>
            </a:r>
          </a:p>
          <a:p>
            <a:pPr lvl="1">
              <a:tabLst>
                <a:tab pos="461963" algn="l"/>
              </a:tabLst>
            </a:pPr>
            <a:r>
              <a:rPr lang="en-US" i="0" dirty="0">
                <a:solidFill>
                  <a:schemeClr val="tx1"/>
                </a:solidFill>
              </a:rPr>
              <a:t>Example: humans maintain an internal temperature of 37°C (98.6°F)</a:t>
            </a:r>
          </a:p>
          <a:p>
            <a:pPr>
              <a:tabLst>
                <a:tab pos="461963" algn="l"/>
              </a:tabLst>
            </a:pPr>
            <a:r>
              <a:rPr lang="en-US" i="0" dirty="0">
                <a:solidFill>
                  <a:schemeClr val="tx1"/>
                </a:solidFill>
              </a:rPr>
              <a:t>The primary source of energy for animals is carbohydrates, mainly glucose.</a:t>
            </a:r>
          </a:p>
          <a:p>
            <a:pPr>
              <a:tabLst>
                <a:tab pos="461963" algn="l"/>
              </a:tabLst>
            </a:pPr>
            <a:r>
              <a:rPr lang="en-US" i="0" dirty="0">
                <a:solidFill>
                  <a:schemeClr val="tx1"/>
                </a:solidFill>
              </a:rPr>
              <a:t>Adenosine triphosphate (ATP) is the primary energy currency in cells.</a:t>
            </a:r>
          </a:p>
          <a:p>
            <a:pPr lvl="1">
              <a:tabLst>
                <a:tab pos="461963" algn="l"/>
              </a:tabLst>
            </a:pPr>
            <a:r>
              <a:rPr lang="en-US" i="0" dirty="0">
                <a:solidFill>
                  <a:schemeClr val="tx1"/>
                </a:solidFill>
              </a:rPr>
              <a:t>Stores energy in bonds </a:t>
            </a:r>
            <a:r>
              <a:rPr lang="en-US" dirty="0"/>
              <a:t>between its phosphate groups.</a:t>
            </a:r>
          </a:p>
          <a:p>
            <a:pPr lvl="1">
              <a:tabLst>
                <a:tab pos="461963" algn="l"/>
              </a:tabLst>
            </a:pPr>
            <a:r>
              <a:rPr lang="en-US" dirty="0"/>
              <a:t>P</a:t>
            </a:r>
            <a:r>
              <a:rPr lang="en-US" i="0" dirty="0">
                <a:solidFill>
                  <a:schemeClr val="tx1"/>
                </a:solidFill>
              </a:rPr>
              <a:t>roduced by aerobic cellular respiration</a:t>
            </a:r>
          </a:p>
          <a:p>
            <a:pPr lvl="2">
              <a:tabLst>
                <a:tab pos="461963" algn="l"/>
              </a:tabLst>
            </a:pPr>
            <a:r>
              <a:rPr lang="en-US" dirty="0"/>
              <a:t>A process where glucose and other carbon-containing molecules are broken down to release the energy used to synthesize new molecules of ATP from ADP and phosphate.</a:t>
            </a:r>
            <a:endParaRPr lang="en-US" i="0" dirty="0">
              <a:solidFill>
                <a:schemeClr val="tx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a:prstGeom prst="rect">
            <a:avLst/>
          </a:prstGeom>
        </p:spPr>
        <p:txBody>
          <a:bodyPr>
            <a:normAutofit/>
          </a:bodyPr>
          <a:lstStyle/>
          <a:p>
            <a:r>
              <a:rPr lang="en-US" dirty="0"/>
              <a:t>Objectives</a:t>
            </a:r>
            <a:endParaRPr lang="en-US" sz="3200" dirty="0">
              <a:solidFill>
                <a:schemeClr val="accent1"/>
              </a:solidFill>
            </a:endParaRPr>
          </a:p>
        </p:txBody>
      </p:sp>
      <p:sp>
        <p:nvSpPr>
          <p:cNvPr id="10243" name="Rectangle 3"/>
          <p:cNvSpPr>
            <a:spLocks noGrp="1"/>
          </p:cNvSpPr>
          <p:nvPr>
            <p:ph idx="1"/>
          </p:nvPr>
        </p:nvSpPr>
        <p:spPr>
          <a:xfrm>
            <a:off x="457200" y="1055441"/>
            <a:ext cx="8229600" cy="5262979"/>
          </a:xfrm>
          <a:prstGeom prst="rect">
            <a:avLst/>
          </a:prstGeom>
          <a:noFill/>
        </p:spPr>
        <p:txBody>
          <a:bodyPr>
            <a:spAutoFit/>
          </a:bodyPr>
          <a:lstStyle/>
          <a:p>
            <a:pPr marL="457200" indent="-457200">
              <a:buFont typeface="Arial" panose="020B0604020202020204" pitchFamily="34" charset="0"/>
              <a:buChar char="•"/>
              <a:tabLst>
                <a:tab pos="457200" algn="l"/>
              </a:tabLst>
            </a:pPr>
            <a:r>
              <a:rPr lang="en-US" b="1" dirty="0"/>
              <a:t>Describe</a:t>
            </a:r>
            <a:r>
              <a:rPr lang="en-US" dirty="0"/>
              <a:t> the primary components of food.</a:t>
            </a:r>
          </a:p>
          <a:p>
            <a:pPr marL="457200" indent="-457200">
              <a:buFont typeface="Arial" panose="020B0604020202020204" pitchFamily="34" charset="0"/>
              <a:buChar char="•"/>
              <a:tabLst>
                <a:tab pos="457200" algn="l"/>
              </a:tabLst>
            </a:pPr>
            <a:r>
              <a:rPr lang="en-US" b="1" dirty="0"/>
              <a:t>Describe</a:t>
            </a:r>
            <a:r>
              <a:rPr lang="en-US" dirty="0"/>
              <a:t> how excess carbohydrates and energy are stored in the body.</a:t>
            </a:r>
          </a:p>
          <a:p>
            <a:pPr marL="457200" indent="-457200">
              <a:buFont typeface="Arial" panose="020B0604020202020204" pitchFamily="34" charset="0"/>
              <a:buChar char="•"/>
              <a:tabLst>
                <a:tab pos="457200" algn="l"/>
              </a:tabLst>
            </a:pPr>
            <a:r>
              <a:rPr lang="en-US" b="1" dirty="0"/>
              <a:t>Describe</a:t>
            </a:r>
            <a:r>
              <a:rPr lang="en-US" dirty="0"/>
              <a:t> the essential nutrients required for cellular function that cannot be synthesized by the animal body.</a:t>
            </a:r>
          </a:p>
          <a:p>
            <a:pPr marL="457200" indent="-457200">
              <a:buFont typeface="Arial" panose="020B0604020202020204" pitchFamily="34" charset="0"/>
              <a:buChar char="•"/>
              <a:tabLst>
                <a:tab pos="457200" algn="l"/>
              </a:tabLst>
            </a:pPr>
            <a:r>
              <a:rPr lang="en-US" b="1" dirty="0"/>
              <a:t>Explain</a:t>
            </a:r>
            <a:r>
              <a:rPr lang="en-US" dirty="0"/>
              <a:t> how energy is produced through diet and digestion.</a:t>
            </a:r>
          </a:p>
          <a:p>
            <a:pPr marL="457200" indent="-457200">
              <a:buFont typeface="Arial" panose="020B0604020202020204" pitchFamily="34" charset="0"/>
              <a:buChar char="•"/>
              <a:tabLst>
                <a:tab pos="457200" algn="l"/>
              </a:tabLst>
            </a:pPr>
            <a:r>
              <a:rPr lang="en-US" b="1" dirty="0"/>
              <a:t>Explain</a:t>
            </a:r>
            <a:r>
              <a:rPr lang="en-US" dirty="0"/>
              <a:t> why an animal’s diet should be balanced and meet the needs of the body.</a:t>
            </a:r>
          </a:p>
          <a:p>
            <a:pPr lvl="1" indent="-457200">
              <a:buFont typeface="Arial" panose="020B0604020202020204" pitchFamily="34" charset="0"/>
              <a:buChar char="•"/>
              <a:tabLst>
                <a:tab pos="457200" algn="l"/>
              </a:tabLst>
            </a:pPr>
            <a:endParaRPr lang="en-US" i="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ED285-5CB0-174E-014C-EE0E32FC90D6}"/>
              </a:ext>
            </a:extLst>
          </p:cNvPr>
          <p:cNvSpPr>
            <a:spLocks noGrp="1"/>
          </p:cNvSpPr>
          <p:nvPr>
            <p:ph type="title"/>
          </p:nvPr>
        </p:nvSpPr>
        <p:spPr/>
        <p:txBody>
          <a:bodyPr/>
          <a:lstStyle/>
          <a:p>
            <a:r>
              <a:rPr lang="en-US" dirty="0"/>
              <a:t>Science and You</a:t>
            </a:r>
            <a:r>
              <a:rPr lang="en-US" sz="1400" baseline="-25000" dirty="0"/>
              <a:t>1</a:t>
            </a:r>
          </a:p>
        </p:txBody>
      </p:sp>
      <p:sp>
        <p:nvSpPr>
          <p:cNvPr id="3" name="Content Placeholder 2">
            <a:extLst>
              <a:ext uri="{FF2B5EF4-FFF2-40B4-BE49-F238E27FC236}">
                <a16:creationId xmlns:a16="http://schemas.microsoft.com/office/drawing/2014/main" id="{0D54836E-1DE3-02CC-70C3-EB5C16CF3F62}"/>
              </a:ext>
            </a:extLst>
          </p:cNvPr>
          <p:cNvSpPr>
            <a:spLocks noGrp="1"/>
          </p:cNvSpPr>
          <p:nvPr>
            <p:ph idx="1"/>
          </p:nvPr>
        </p:nvSpPr>
        <p:spPr/>
        <p:txBody>
          <a:bodyPr>
            <a:normAutofit lnSpcReduction="10000"/>
          </a:bodyPr>
          <a:lstStyle/>
          <a:p>
            <a:r>
              <a:rPr lang="en-US" dirty="0"/>
              <a:t>Why Are Energy Drinks So High in B Vitamins?</a:t>
            </a:r>
          </a:p>
          <a:p>
            <a:pPr marL="457200" indent="-457200">
              <a:buFont typeface="Arial" panose="020B0604020202020204" pitchFamily="34" charset="0"/>
              <a:buChar char="•"/>
            </a:pPr>
            <a:r>
              <a:rPr lang="en-US" dirty="0"/>
              <a:t>Some popular brands contain over 1,000 times your daily value of B</a:t>
            </a:r>
            <a:r>
              <a:rPr lang="en-US" baseline="-25000" dirty="0"/>
              <a:t>12</a:t>
            </a:r>
            <a:r>
              <a:rPr lang="en-US" dirty="0"/>
              <a:t> and B</a:t>
            </a:r>
            <a:r>
              <a:rPr lang="en-US" baseline="-25000" dirty="0"/>
              <a:t>6</a:t>
            </a:r>
            <a:r>
              <a:rPr lang="en-US" dirty="0"/>
              <a:t>. </a:t>
            </a:r>
          </a:p>
          <a:p>
            <a:pPr marL="457200" indent="-457200">
              <a:buFont typeface="Arial" panose="020B0604020202020204" pitchFamily="34" charset="0"/>
              <a:buChar char="•"/>
            </a:pPr>
            <a:r>
              <a:rPr lang="en-US" dirty="0"/>
              <a:t>B vitamins play an important role in the processes that metabolize food into ATP, including serving as coenzymes during cellular respiration (converting food into ATP).</a:t>
            </a:r>
          </a:p>
          <a:p>
            <a:pPr marL="457200" indent="-457200">
              <a:buFont typeface="Arial" panose="020B0604020202020204" pitchFamily="34" charset="0"/>
              <a:buChar char="•"/>
            </a:pPr>
            <a:r>
              <a:rPr lang="en-US" dirty="0"/>
              <a:t>Since the body can only absorb so much, most B vitamins from energy drinks are eliminated as excess in urine.</a:t>
            </a:r>
          </a:p>
        </p:txBody>
      </p:sp>
    </p:spTree>
    <p:extLst>
      <p:ext uri="{BB962C8B-B14F-4D97-AF65-F5344CB8AC3E}">
        <p14:creationId xmlns:p14="http://schemas.microsoft.com/office/powerpoint/2010/main" val="11460285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prstGeom prst="rect">
            <a:avLst/>
          </a:prstGeom>
        </p:spPr>
        <p:txBody>
          <a:bodyPr/>
          <a:lstStyle/>
          <a:p>
            <a:r>
              <a:rPr lang="en-US" sz="3200" dirty="0">
                <a:solidFill>
                  <a:schemeClr val="accent1"/>
                </a:solidFill>
              </a:rPr>
              <a:t>Food Energy and ATP</a:t>
            </a:r>
            <a:r>
              <a:rPr lang="en-US" sz="1400" baseline="-25000" dirty="0">
                <a:solidFill>
                  <a:schemeClr val="accent1"/>
                </a:solidFill>
              </a:rPr>
              <a:t>2</a:t>
            </a:r>
          </a:p>
        </p:txBody>
      </p:sp>
      <p:sp>
        <p:nvSpPr>
          <p:cNvPr id="13315" name="Rectangle 3"/>
          <p:cNvSpPr>
            <a:spLocks noGrp="1"/>
          </p:cNvSpPr>
          <p:nvPr>
            <p:ph idx="1"/>
          </p:nvPr>
        </p:nvSpPr>
        <p:spPr>
          <a:xfrm>
            <a:off x="457200" y="1280160"/>
            <a:ext cx="8305800" cy="4572000"/>
          </a:xfrm>
          <a:prstGeom prst="rect">
            <a:avLst/>
          </a:prstGeom>
        </p:spPr>
        <p:txBody>
          <a:bodyPr>
            <a:normAutofit/>
          </a:bodyPr>
          <a:lstStyle/>
          <a:p>
            <a:pPr marL="0" indent="0">
              <a:buNone/>
              <a:tabLst>
                <a:tab pos="461963" algn="l"/>
              </a:tabLst>
            </a:pPr>
            <a:r>
              <a:rPr lang="en-US" i="0" dirty="0">
                <a:solidFill>
                  <a:schemeClr val="tx1"/>
                </a:solidFill>
              </a:rPr>
              <a:t>When the body has enough ATP, excess glucose is stored as </a:t>
            </a:r>
            <a:r>
              <a:rPr lang="en-US" b="1" i="0" dirty="0">
                <a:solidFill>
                  <a:schemeClr val="tx1"/>
                </a:solidFill>
              </a:rPr>
              <a:t>glycogen</a:t>
            </a:r>
            <a:r>
              <a:rPr lang="en-US" i="0" dirty="0">
                <a:solidFill>
                  <a:schemeClr val="tx1"/>
                </a:solidFill>
              </a:rPr>
              <a:t> (glucose polymer) in the liver and muscles.</a:t>
            </a:r>
          </a:p>
          <a:p>
            <a:pPr>
              <a:tabLst>
                <a:tab pos="461963" algn="l"/>
              </a:tabLst>
            </a:pPr>
            <a:r>
              <a:rPr lang="en-US" dirty="0"/>
              <a:t>Synthesis is initiated when blood sugar levels rise above what can be used by cells.</a:t>
            </a:r>
            <a:endParaRPr lang="en-US" i="0" dirty="0">
              <a:solidFill>
                <a:schemeClr val="tx1"/>
              </a:solidFill>
            </a:endParaRPr>
          </a:p>
        </p:txBody>
      </p:sp>
      <p:pic>
        <p:nvPicPr>
          <p:cNvPr id="3" name="Content Placeholder 5" descr="A photograph of an adult cheetah and an adolescent cheetah running">
            <a:extLst>
              <a:ext uri="{FF2B5EF4-FFF2-40B4-BE49-F238E27FC236}">
                <a16:creationId xmlns:a16="http://schemas.microsoft.com/office/drawing/2014/main" id="{4EFD7D52-A0EA-4A97-A5D4-7588083C4A7F}"/>
              </a:ext>
            </a:extLst>
          </p:cNvPr>
          <p:cNvPicPr>
            <a:picLocks noChangeAspect="1"/>
          </p:cNvPicPr>
          <p:nvPr/>
        </p:nvPicPr>
        <p:blipFill>
          <a:blip r:embed="rId2"/>
          <a:srcRect t="4934" b="5987"/>
          <a:stretch/>
        </p:blipFill>
        <p:spPr>
          <a:xfrm>
            <a:off x="2664808" y="3191323"/>
            <a:ext cx="3814384" cy="2538249"/>
          </a:xfrm>
          <a:prstGeom prst="rect">
            <a:avLst/>
          </a:prstGeom>
        </p:spPr>
      </p:pic>
      <p:sp>
        <p:nvSpPr>
          <p:cNvPr id="5" name="TextBox 4">
            <a:extLst>
              <a:ext uri="{FF2B5EF4-FFF2-40B4-BE49-F238E27FC236}">
                <a16:creationId xmlns:a16="http://schemas.microsoft.com/office/drawing/2014/main" id="{8DFD5345-B3A5-C69B-B5A7-7F824F31ECD3}"/>
              </a:ext>
            </a:extLst>
          </p:cNvPr>
          <p:cNvSpPr txBox="1"/>
          <p:nvPr/>
        </p:nvSpPr>
        <p:spPr>
          <a:xfrm>
            <a:off x="1085850" y="5724954"/>
            <a:ext cx="7048500" cy="307777"/>
          </a:xfrm>
          <a:prstGeom prst="rect">
            <a:avLst/>
          </a:prstGeom>
          <a:noFill/>
        </p:spPr>
        <p:txBody>
          <a:bodyPr wrap="square" rtlCol="0">
            <a:spAutoFit/>
          </a:bodyPr>
          <a:lstStyle/>
          <a:p>
            <a:pPr algn="ctr"/>
            <a:r>
              <a:rPr lang="en-US" sz="1400" b="1" dirty="0"/>
              <a:t>34.2 Figure 4: </a:t>
            </a:r>
            <a:r>
              <a:rPr lang="en-US" sz="1400" dirty="0"/>
              <a:t>This cheetah constantly consumes and regenerates its ATP to maintain speed. </a:t>
            </a:r>
          </a:p>
        </p:txBody>
      </p:sp>
      <p:sp>
        <p:nvSpPr>
          <p:cNvPr id="4" name="TextBox 3">
            <a:extLst>
              <a:ext uri="{FF2B5EF4-FFF2-40B4-BE49-F238E27FC236}">
                <a16:creationId xmlns:a16="http://schemas.microsoft.com/office/drawing/2014/main" id="{9B42E112-041A-20A3-FBC9-33497CB68AF6}"/>
              </a:ext>
            </a:extLst>
          </p:cNvPr>
          <p:cNvSpPr txBox="1"/>
          <p:nvPr/>
        </p:nvSpPr>
        <p:spPr>
          <a:xfrm>
            <a:off x="2285999" y="6035040"/>
            <a:ext cx="4572000" cy="230832"/>
          </a:xfrm>
          <a:prstGeom prst="rect">
            <a:avLst/>
          </a:prstGeom>
          <a:noFill/>
        </p:spPr>
        <p:txBody>
          <a:bodyPr wrap="square">
            <a:spAutoFit/>
          </a:bodyPr>
          <a:lstStyle/>
          <a:p>
            <a:pPr algn="ctr"/>
            <a:r>
              <a:rPr lang="en-US" sz="900" dirty="0"/>
              <a:t>Sammy Wong on Unsplash. "Cheetahs."</a:t>
            </a:r>
          </a:p>
        </p:txBody>
      </p:sp>
    </p:spTree>
    <p:extLst>
      <p:ext uri="{BB962C8B-B14F-4D97-AF65-F5344CB8AC3E}">
        <p14:creationId xmlns:p14="http://schemas.microsoft.com/office/powerpoint/2010/main" val="12932202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A121C-FB9C-ED09-E903-459BB58651A3}"/>
              </a:ext>
            </a:extLst>
          </p:cNvPr>
          <p:cNvSpPr>
            <a:spLocks noGrp="1"/>
          </p:cNvSpPr>
          <p:nvPr>
            <p:ph type="title"/>
          </p:nvPr>
        </p:nvSpPr>
        <p:spPr/>
        <p:txBody>
          <a:bodyPr/>
          <a:lstStyle/>
          <a:p>
            <a:r>
              <a:rPr lang="en-US" sz="3200" dirty="0">
                <a:solidFill>
                  <a:schemeClr val="accent1"/>
                </a:solidFill>
              </a:rPr>
              <a:t>Food Energy and ATP</a:t>
            </a:r>
            <a:r>
              <a:rPr lang="en-US" sz="1400" baseline="-25000" dirty="0">
                <a:solidFill>
                  <a:schemeClr val="accent1"/>
                </a:solidFill>
              </a:rPr>
              <a:t>3</a:t>
            </a:r>
            <a:endParaRPr lang="en-US" dirty="0"/>
          </a:p>
        </p:txBody>
      </p:sp>
      <p:sp>
        <p:nvSpPr>
          <p:cNvPr id="3" name="Content Placeholder 2">
            <a:extLst>
              <a:ext uri="{FF2B5EF4-FFF2-40B4-BE49-F238E27FC236}">
                <a16:creationId xmlns:a16="http://schemas.microsoft.com/office/drawing/2014/main" id="{B85D8A05-A601-5FA1-2724-6E59F611E227}"/>
              </a:ext>
            </a:extLst>
          </p:cNvPr>
          <p:cNvSpPr>
            <a:spLocks noGrp="1"/>
          </p:cNvSpPr>
          <p:nvPr>
            <p:ph idx="1"/>
          </p:nvPr>
        </p:nvSpPr>
        <p:spPr>
          <a:xfrm>
            <a:off x="457200" y="1280160"/>
            <a:ext cx="5105400" cy="4572000"/>
          </a:xfrm>
        </p:spPr>
        <p:txBody>
          <a:bodyPr>
            <a:normAutofit fontScale="92500" lnSpcReduction="20000"/>
          </a:bodyPr>
          <a:lstStyle/>
          <a:p>
            <a:pPr marL="457200" indent="-457200">
              <a:buFont typeface="Arial" panose="020B0604020202020204" pitchFamily="34" charset="0"/>
              <a:buChar char="•"/>
            </a:pPr>
            <a:r>
              <a:rPr lang="en-US" dirty="0"/>
              <a:t>When the body has enough glucose and the liver and muscles are full of glycogen, excess sugar is converted to fatty acids. </a:t>
            </a:r>
          </a:p>
          <a:p>
            <a:pPr marL="457200" indent="-457200">
              <a:buFont typeface="Arial" panose="020B0604020202020204" pitchFamily="34" charset="0"/>
              <a:buChar char="•"/>
            </a:pPr>
            <a:r>
              <a:rPr lang="en-US" dirty="0"/>
              <a:t>Excess amino acids from proteins can be converted to fatty acids through pathways that begin with the conversion of amino acids to glucose, pyruvate, or acetyl-CoA.</a:t>
            </a:r>
          </a:p>
          <a:p>
            <a:pPr marL="457200" indent="-457200">
              <a:buFont typeface="Arial" panose="020B0604020202020204" pitchFamily="34" charset="0"/>
              <a:buChar char="•"/>
            </a:pPr>
            <a:r>
              <a:rPr lang="en-US" dirty="0"/>
              <a:t>Fatty acids are stored in adipose (fat) cells .</a:t>
            </a:r>
          </a:p>
          <a:p>
            <a:endParaRPr lang="en-US" dirty="0"/>
          </a:p>
        </p:txBody>
      </p:sp>
      <p:pic>
        <p:nvPicPr>
          <p:cNvPr id="6" name="Content Placeholder 5" descr="A photograph of two polar bears fighting">
            <a:extLst>
              <a:ext uri="{FF2B5EF4-FFF2-40B4-BE49-F238E27FC236}">
                <a16:creationId xmlns:a16="http://schemas.microsoft.com/office/drawing/2014/main" id="{7F295363-735E-78CF-567D-C58E769ECDAB}"/>
              </a:ext>
            </a:extLst>
          </p:cNvPr>
          <p:cNvPicPr>
            <a:picLocks noChangeAspect="1"/>
          </p:cNvPicPr>
          <p:nvPr/>
        </p:nvPicPr>
        <p:blipFill>
          <a:blip r:embed="rId2"/>
          <a:srcRect t="3681" b="4653"/>
          <a:stretch/>
        </p:blipFill>
        <p:spPr>
          <a:xfrm>
            <a:off x="5670451" y="1746342"/>
            <a:ext cx="3230880" cy="2146116"/>
          </a:xfrm>
          <a:prstGeom prst="rect">
            <a:avLst/>
          </a:prstGeom>
        </p:spPr>
      </p:pic>
      <p:sp>
        <p:nvSpPr>
          <p:cNvPr id="5" name="TextBox 4">
            <a:extLst>
              <a:ext uri="{FF2B5EF4-FFF2-40B4-BE49-F238E27FC236}">
                <a16:creationId xmlns:a16="http://schemas.microsoft.com/office/drawing/2014/main" id="{98A2EE1B-0BF3-87DC-BAA4-197AB4B2DF38}"/>
              </a:ext>
            </a:extLst>
          </p:cNvPr>
          <p:cNvSpPr txBox="1"/>
          <p:nvPr/>
        </p:nvSpPr>
        <p:spPr>
          <a:xfrm>
            <a:off x="5372099" y="4038600"/>
            <a:ext cx="3827585" cy="738664"/>
          </a:xfrm>
          <a:prstGeom prst="rect">
            <a:avLst/>
          </a:prstGeom>
          <a:noFill/>
        </p:spPr>
        <p:txBody>
          <a:bodyPr wrap="square" rtlCol="0">
            <a:spAutoFit/>
          </a:bodyPr>
          <a:lstStyle/>
          <a:p>
            <a:pPr algn="ctr"/>
            <a:r>
              <a:rPr lang="en-US" sz="1400" b="1" dirty="0"/>
              <a:t>34.2 Figure 5: </a:t>
            </a:r>
            <a:r>
              <a:rPr lang="en-US" sz="1400" dirty="0"/>
              <a:t>Polar bears have a thick layer of insulating fat to protect them from losing body heat in the frigid Arctic climate.</a:t>
            </a:r>
          </a:p>
        </p:txBody>
      </p:sp>
      <p:sp>
        <p:nvSpPr>
          <p:cNvPr id="7" name="TextBox 6">
            <a:extLst>
              <a:ext uri="{FF2B5EF4-FFF2-40B4-BE49-F238E27FC236}">
                <a16:creationId xmlns:a16="http://schemas.microsoft.com/office/drawing/2014/main" id="{3725746A-07A5-2C77-EEBB-8969BCCA476E}"/>
              </a:ext>
            </a:extLst>
          </p:cNvPr>
          <p:cNvSpPr txBox="1"/>
          <p:nvPr/>
        </p:nvSpPr>
        <p:spPr>
          <a:xfrm>
            <a:off x="4986039" y="4777264"/>
            <a:ext cx="4599708" cy="246221"/>
          </a:xfrm>
          <a:prstGeom prst="rect">
            <a:avLst/>
          </a:prstGeom>
          <a:noFill/>
        </p:spPr>
        <p:txBody>
          <a:bodyPr wrap="square">
            <a:spAutoFit/>
          </a:bodyPr>
          <a:lstStyle/>
          <a:p>
            <a:pPr algn="ctr"/>
            <a:r>
              <a:rPr lang="sv-SE" sz="1000" dirty="0"/>
              <a:t>Hans-Jurgen Mager on Unsplash. "Polar bears."</a:t>
            </a:r>
            <a:endParaRPr lang="en-US" sz="1000" dirty="0"/>
          </a:p>
        </p:txBody>
      </p:sp>
    </p:spTree>
    <p:extLst>
      <p:ext uri="{BB962C8B-B14F-4D97-AF65-F5344CB8AC3E}">
        <p14:creationId xmlns:p14="http://schemas.microsoft.com/office/powerpoint/2010/main" val="18662649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ED285-5CB0-174E-014C-EE0E32FC90D6}"/>
              </a:ext>
            </a:extLst>
          </p:cNvPr>
          <p:cNvSpPr>
            <a:spLocks noGrp="1"/>
          </p:cNvSpPr>
          <p:nvPr>
            <p:ph type="title"/>
          </p:nvPr>
        </p:nvSpPr>
        <p:spPr/>
        <p:txBody>
          <a:bodyPr/>
          <a:lstStyle/>
          <a:p>
            <a:r>
              <a:rPr lang="en-US" dirty="0"/>
              <a:t>Science and You</a:t>
            </a:r>
            <a:r>
              <a:rPr lang="en-US" sz="1400" baseline="-25000" dirty="0"/>
              <a:t>2</a:t>
            </a:r>
          </a:p>
        </p:txBody>
      </p:sp>
      <p:sp>
        <p:nvSpPr>
          <p:cNvPr id="3" name="Content Placeholder 2">
            <a:extLst>
              <a:ext uri="{FF2B5EF4-FFF2-40B4-BE49-F238E27FC236}">
                <a16:creationId xmlns:a16="http://schemas.microsoft.com/office/drawing/2014/main" id="{0D54836E-1DE3-02CC-70C3-EB5C16CF3F62}"/>
              </a:ext>
            </a:extLst>
          </p:cNvPr>
          <p:cNvSpPr>
            <a:spLocks noGrp="1"/>
          </p:cNvSpPr>
          <p:nvPr>
            <p:ph idx="1"/>
          </p:nvPr>
        </p:nvSpPr>
        <p:spPr/>
        <p:txBody>
          <a:bodyPr>
            <a:normAutofit fontScale="92500" lnSpcReduction="10000"/>
          </a:bodyPr>
          <a:lstStyle/>
          <a:p>
            <a:r>
              <a:rPr lang="en-US" dirty="0"/>
              <a:t>Why Is Obesity Problematic?</a:t>
            </a:r>
          </a:p>
          <a:p>
            <a:pPr marL="457200" indent="-457200">
              <a:buFont typeface="Arial" panose="020B0604020202020204" pitchFamily="34" charset="0"/>
              <a:buChar char="•"/>
            </a:pPr>
            <a:r>
              <a:rPr lang="en-US" dirty="0"/>
              <a:t>Obesity is linked to various health issues like type 2 diabetes, cancer, and cardiovascular disease.</a:t>
            </a:r>
          </a:p>
          <a:p>
            <a:pPr marL="457200" indent="-457200">
              <a:buFont typeface="Arial" panose="020B0604020202020204" pitchFamily="34" charset="0"/>
              <a:buChar char="•"/>
            </a:pPr>
            <a:r>
              <a:rPr lang="en-US" dirty="0"/>
              <a:t>Fatty foods are calorie-dense, containing more calories per gram than carbohydrates or proteins.</a:t>
            </a:r>
          </a:p>
          <a:p>
            <a:pPr marL="457200" indent="-457200">
              <a:buFont typeface="Arial" panose="020B0604020202020204" pitchFamily="34" charset="0"/>
              <a:buChar char="•"/>
            </a:pPr>
            <a:r>
              <a:rPr lang="en-US" dirty="0"/>
              <a:t>Foods rich in fatty acids promote satiety, influencing eating behaviors and contributing to overconsumption.</a:t>
            </a:r>
          </a:p>
          <a:p>
            <a:pPr marL="457200" indent="-457200">
              <a:buFont typeface="Arial" panose="020B0604020202020204" pitchFamily="34" charset="0"/>
              <a:buChar char="•"/>
            </a:pPr>
            <a:r>
              <a:rPr lang="en-US" dirty="0"/>
              <a:t>Michelle Obama's Let's Move! campaign promotes healthy nutrition and active lifestyles among children to combat obesity, involving communities and emphasizing access to nutritious foods and physical activity.</a:t>
            </a:r>
          </a:p>
        </p:txBody>
      </p:sp>
    </p:spTree>
    <p:extLst>
      <p:ext uri="{BB962C8B-B14F-4D97-AF65-F5344CB8AC3E}">
        <p14:creationId xmlns:p14="http://schemas.microsoft.com/office/powerpoint/2010/main" val="35774900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61EF3-8CAB-513F-2EA1-ACC3891EE58B}"/>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DAD41531-C24F-4994-B0F3-EEDAE055B5AE}"/>
              </a:ext>
            </a:extLst>
          </p:cNvPr>
          <p:cNvSpPr>
            <a:spLocks noGrp="1"/>
          </p:cNvSpPr>
          <p:nvPr>
            <p:ph idx="1"/>
          </p:nvPr>
        </p:nvSpPr>
        <p:spPr/>
        <p:txBody>
          <a:bodyPr>
            <a:normAutofit fontScale="92500" lnSpcReduction="20000"/>
          </a:bodyPr>
          <a:lstStyle/>
          <a:p>
            <a:pPr marL="457200" indent="-457200">
              <a:buFont typeface="Arial" panose="020B0604020202020204" pitchFamily="34" charset="0"/>
              <a:buChar char="•"/>
            </a:pPr>
            <a:r>
              <a:rPr lang="en-US" dirty="0"/>
              <a:t>Carbohydrates, proteins, and fats are the primary components of food. </a:t>
            </a:r>
          </a:p>
          <a:p>
            <a:pPr marL="457200" indent="-457200">
              <a:buFont typeface="Arial" panose="020B0604020202020204" pitchFamily="34" charset="0"/>
              <a:buChar char="•"/>
            </a:pPr>
            <a:r>
              <a:rPr lang="en-US" dirty="0"/>
              <a:t>Some essential nutrients are required for cellular function but cannot be produced by the animal body.</a:t>
            </a:r>
          </a:p>
          <a:p>
            <a:pPr marL="1200150" lvl="1" indent="-457200">
              <a:buFont typeface="Arial" panose="020B0604020202020204" pitchFamily="34" charset="0"/>
              <a:buChar char="•"/>
            </a:pPr>
            <a:r>
              <a:rPr lang="en-US" dirty="0"/>
              <a:t>These include vitamins, minerals, some fatty acids, and some amino acids.</a:t>
            </a:r>
          </a:p>
          <a:p>
            <a:pPr marL="457200" indent="-457200">
              <a:buFont typeface="Arial" panose="020B0604020202020204" pitchFamily="34" charset="0"/>
              <a:buChar char="•"/>
            </a:pPr>
            <a:r>
              <a:rPr lang="en-US" dirty="0"/>
              <a:t>ATP is the energy currency of the cell and is obtained from metabolic pathways.</a:t>
            </a:r>
          </a:p>
          <a:p>
            <a:pPr marL="457200" indent="-457200">
              <a:buFont typeface="Arial" panose="020B0604020202020204" pitchFamily="34" charset="0"/>
              <a:buChar char="•"/>
            </a:pPr>
            <a:r>
              <a:rPr lang="en-US" dirty="0"/>
              <a:t>Excess carbohydrates and energy are stored as glycogen in the body and may be converted to fatty acids for storage as fat. </a:t>
            </a:r>
          </a:p>
          <a:p>
            <a:pPr marL="1200150" lvl="1" indent="-457200">
              <a:buFont typeface="Arial" panose="020B0604020202020204" pitchFamily="34" charset="0"/>
              <a:buChar char="•"/>
            </a:pPr>
            <a:r>
              <a:rPr lang="en-US" dirty="0"/>
              <a:t>Excess adipose storage can lead to obesity.</a:t>
            </a:r>
          </a:p>
        </p:txBody>
      </p:sp>
    </p:spTree>
    <p:extLst>
      <p:ext uri="{BB962C8B-B14F-4D97-AF65-F5344CB8AC3E}">
        <p14:creationId xmlns:p14="http://schemas.microsoft.com/office/powerpoint/2010/main" val="38024711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37ABF-8A74-7D16-5E9D-DD08BEAD4B4D}"/>
              </a:ext>
            </a:extLst>
          </p:cNvPr>
          <p:cNvSpPr>
            <a:spLocks noGrp="1"/>
          </p:cNvSpPr>
          <p:nvPr>
            <p:ph type="ctrTitle"/>
          </p:nvPr>
        </p:nvSpPr>
        <p:spPr>
          <a:xfrm>
            <a:off x="1143000" y="-2387600"/>
            <a:ext cx="6858000" cy="2387600"/>
          </a:xfrm>
        </p:spPr>
        <p:txBody>
          <a:bodyPr anchor="b"/>
          <a:lstStyle/>
          <a:p>
            <a:r>
              <a:rPr lang="en-US" dirty="0"/>
              <a:t>End of Hawkes Learning PowerPoint</a:t>
            </a:r>
          </a:p>
        </p:txBody>
      </p:sp>
      <p:pic>
        <p:nvPicPr>
          <p:cNvPr id="4" name="Picture 3">
            <a:extLst>
              <a:ext uri="{FF2B5EF4-FFF2-40B4-BE49-F238E27FC236}">
                <a16:creationId xmlns:a16="http://schemas.microsoft.com/office/drawing/2014/main" id="{D0F86EC0-8730-A033-A660-07D4E40AB7A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 y="0"/>
            <a:ext cx="9144001" cy="6858000"/>
          </a:xfrm>
          <a:prstGeom prst="rect">
            <a:avLst/>
          </a:prstGeom>
        </p:spPr>
      </p:pic>
    </p:spTree>
    <p:extLst>
      <p:ext uri="{BB962C8B-B14F-4D97-AF65-F5344CB8AC3E}">
        <p14:creationId xmlns:p14="http://schemas.microsoft.com/office/powerpoint/2010/main" val="4714099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Nutrition and Energy Production</a:t>
            </a:r>
            <a:endParaRPr lang="en-US" sz="3200" dirty="0">
              <a:solidFill>
                <a:schemeClr val="accent1"/>
              </a:solidFill>
            </a:endParaRPr>
          </a:p>
        </p:txBody>
      </p:sp>
      <p:sp>
        <p:nvSpPr>
          <p:cNvPr id="11267" name="Rectangle 3"/>
          <p:cNvSpPr>
            <a:spLocks noGrp="1"/>
          </p:cNvSpPr>
          <p:nvPr>
            <p:ph idx="1"/>
          </p:nvPr>
        </p:nvSpPr>
        <p:spPr>
          <a:prstGeom prst="rect">
            <a:avLst/>
          </a:prstGeom>
        </p:spPr>
        <p:txBody>
          <a:bodyPr>
            <a:normAutofit/>
          </a:bodyPr>
          <a:lstStyle/>
          <a:p>
            <a:pPr marL="0" indent="0">
              <a:buNone/>
              <a:tabLst>
                <a:tab pos="461963" algn="l"/>
              </a:tabLst>
            </a:pPr>
            <a:r>
              <a:rPr lang="en-US" dirty="0">
                <a:solidFill>
                  <a:schemeClr val="tx1"/>
                </a:solidFill>
              </a:rPr>
              <a:t>An animal’s diet provides materials for building DNA, complex molecules for growth, maintenance, reproduction.</a:t>
            </a:r>
          </a:p>
          <a:p>
            <a:pPr>
              <a:tabLst>
                <a:tab pos="461963" algn="l"/>
              </a:tabLst>
            </a:pPr>
            <a:r>
              <a:rPr lang="en-US" dirty="0">
                <a:solidFill>
                  <a:schemeClr val="tx1"/>
                </a:solidFill>
              </a:rPr>
              <a:t>It is the source of materials for ATP production in cells</a:t>
            </a:r>
          </a:p>
          <a:p>
            <a:pPr>
              <a:tabLst>
                <a:tab pos="461963" algn="l"/>
              </a:tabLst>
            </a:pPr>
            <a:r>
              <a:rPr lang="en-US" dirty="0">
                <a:solidFill>
                  <a:schemeClr val="tx1"/>
                </a:solidFill>
              </a:rPr>
              <a:t>The diet must be balanced to provide required minerals and vitamins.</a:t>
            </a:r>
            <a:endParaRPr lang="en-US" i="0" dirty="0">
              <a:solidFill>
                <a:schemeClr val="tx1"/>
              </a:solidFill>
            </a:endParaRPr>
          </a:p>
          <a:p>
            <a:pPr marL="0" indent="3175">
              <a:spcBef>
                <a:spcPts val="1200"/>
              </a:spcBef>
              <a:buFont typeface="Courier New" pitchFamily="49" charset="0"/>
              <a:buNone/>
              <a:tabLst>
                <a:tab pos="457200" algn="l"/>
              </a:tabLst>
            </a:pPr>
            <a:r>
              <a:rPr lang="en-US" i="0" dirty="0">
                <a:solidFill>
                  <a:schemeClr val="tx1"/>
                </a:solidFill>
              </a:rPr>
              <a:t>		</a:t>
            </a:r>
            <a:endParaRPr lang="en-US"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A59D1-CC1E-D743-F8C5-64F3916DB8C6}"/>
              </a:ext>
            </a:extLst>
          </p:cNvPr>
          <p:cNvSpPr>
            <a:spLocks noGrp="1"/>
          </p:cNvSpPr>
          <p:nvPr>
            <p:ph type="title"/>
          </p:nvPr>
        </p:nvSpPr>
        <p:spPr/>
        <p:txBody>
          <a:bodyPr/>
          <a:lstStyle/>
          <a:p>
            <a:r>
              <a:rPr lang="en-US" dirty="0"/>
              <a:t>Food Requirements</a:t>
            </a:r>
          </a:p>
        </p:txBody>
      </p:sp>
      <p:sp>
        <p:nvSpPr>
          <p:cNvPr id="3" name="Content Placeholder 2">
            <a:extLst>
              <a:ext uri="{FF2B5EF4-FFF2-40B4-BE49-F238E27FC236}">
                <a16:creationId xmlns:a16="http://schemas.microsoft.com/office/drawing/2014/main" id="{80B3AB4A-6A73-FBC6-3526-1F0E57E5A3BA}"/>
              </a:ext>
            </a:extLst>
          </p:cNvPr>
          <p:cNvSpPr>
            <a:spLocks noGrp="1"/>
          </p:cNvSpPr>
          <p:nvPr>
            <p:ph idx="1"/>
          </p:nvPr>
        </p:nvSpPr>
        <p:spPr/>
        <p:txBody>
          <a:bodyPr/>
          <a:lstStyle/>
          <a:p>
            <a:r>
              <a:rPr lang="en-US" dirty="0"/>
              <a:t>Animal diet should provide the nutrients required for bodily function.</a:t>
            </a:r>
          </a:p>
          <a:p>
            <a:pPr marL="457200" indent="-457200">
              <a:buFont typeface="Arial" panose="020B0604020202020204" pitchFamily="34" charset="0"/>
              <a:buChar char="•"/>
            </a:pPr>
            <a:r>
              <a:rPr lang="en-US" dirty="0"/>
              <a:t>Provides minerals and vitamins for structure, regulation, health, reproduction</a:t>
            </a:r>
          </a:p>
        </p:txBody>
      </p:sp>
      <p:sp>
        <p:nvSpPr>
          <p:cNvPr id="6" name="TextBox 5">
            <a:extLst>
              <a:ext uri="{FF2B5EF4-FFF2-40B4-BE49-F238E27FC236}">
                <a16:creationId xmlns:a16="http://schemas.microsoft.com/office/drawing/2014/main" id="{B7733880-3060-517A-2AA3-EF6536C6D3EA}"/>
              </a:ext>
            </a:extLst>
          </p:cNvPr>
          <p:cNvSpPr txBox="1"/>
          <p:nvPr/>
        </p:nvSpPr>
        <p:spPr>
          <a:xfrm>
            <a:off x="5916805" y="1285351"/>
            <a:ext cx="1676400" cy="307777"/>
          </a:xfrm>
          <a:prstGeom prst="rect">
            <a:avLst/>
          </a:prstGeom>
          <a:noFill/>
        </p:spPr>
        <p:txBody>
          <a:bodyPr wrap="square" rtlCol="0">
            <a:spAutoFit/>
          </a:bodyPr>
          <a:lstStyle/>
          <a:p>
            <a:pPr algn="ctr"/>
            <a:r>
              <a:rPr lang="en-US" sz="1400" b="1" dirty="0"/>
              <a:t>34.2 Figure 1</a:t>
            </a:r>
          </a:p>
        </p:txBody>
      </p:sp>
      <p:pic>
        <p:nvPicPr>
          <p:cNvPr id="4" name="Content Placeholder 4" descr="The different food groups are arranged on a pie chart in the recommended percentages.">
            <a:extLst>
              <a:ext uri="{FF2B5EF4-FFF2-40B4-BE49-F238E27FC236}">
                <a16:creationId xmlns:a16="http://schemas.microsoft.com/office/drawing/2014/main" id="{64444B28-022A-5BF7-3178-B0CF54943E35}"/>
              </a:ext>
            </a:extLst>
          </p:cNvPr>
          <p:cNvPicPr>
            <a:picLocks noChangeAspect="1"/>
          </p:cNvPicPr>
          <p:nvPr/>
        </p:nvPicPr>
        <p:blipFill>
          <a:blip r:embed="rId2"/>
          <a:srcRect t="5600" b="6100"/>
          <a:stretch/>
        </p:blipFill>
        <p:spPr>
          <a:xfrm>
            <a:off x="4738753" y="1676400"/>
            <a:ext cx="4032504" cy="4037096"/>
          </a:xfrm>
          <a:prstGeom prst="rect">
            <a:avLst/>
          </a:prstGeom>
        </p:spPr>
      </p:pic>
    </p:spTree>
    <p:extLst>
      <p:ext uri="{BB962C8B-B14F-4D97-AF65-F5344CB8AC3E}">
        <p14:creationId xmlns:p14="http://schemas.microsoft.com/office/powerpoint/2010/main" val="1769859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F1B4C-5AAA-83F0-C30B-42241B0F9BCD}"/>
              </a:ext>
            </a:extLst>
          </p:cNvPr>
          <p:cNvSpPr>
            <a:spLocks noGrp="1"/>
          </p:cNvSpPr>
          <p:nvPr>
            <p:ph type="title"/>
          </p:nvPr>
        </p:nvSpPr>
        <p:spPr/>
        <p:txBody>
          <a:bodyPr/>
          <a:lstStyle/>
          <a:p>
            <a:r>
              <a:rPr lang="en-US" dirty="0"/>
              <a:t>Think It Through</a:t>
            </a:r>
            <a:r>
              <a:rPr lang="en-US" sz="1400" baseline="-25000" dirty="0"/>
              <a:t>1</a:t>
            </a:r>
          </a:p>
        </p:txBody>
      </p:sp>
      <p:sp>
        <p:nvSpPr>
          <p:cNvPr id="3" name="Content Placeholder 2">
            <a:extLst>
              <a:ext uri="{FF2B5EF4-FFF2-40B4-BE49-F238E27FC236}">
                <a16:creationId xmlns:a16="http://schemas.microsoft.com/office/drawing/2014/main" id="{3C01AC4C-482E-02BD-BADA-C2D6C8D02BC9}"/>
              </a:ext>
            </a:extLst>
          </p:cNvPr>
          <p:cNvSpPr>
            <a:spLocks noGrp="1"/>
          </p:cNvSpPr>
          <p:nvPr>
            <p:ph idx="1"/>
          </p:nvPr>
        </p:nvSpPr>
        <p:spPr>
          <a:xfrm>
            <a:off x="457200" y="1280160"/>
            <a:ext cx="8229600" cy="548640"/>
          </a:xfrm>
        </p:spPr>
        <p:txBody>
          <a:bodyPr/>
          <a:lstStyle/>
          <a:p>
            <a:r>
              <a:rPr lang="en-US" dirty="0"/>
              <a:t>What does it mean for a diet to be "balanced?"</a:t>
            </a:r>
          </a:p>
        </p:txBody>
      </p:sp>
    </p:spTree>
    <p:extLst>
      <p:ext uri="{BB962C8B-B14F-4D97-AF65-F5344CB8AC3E}">
        <p14:creationId xmlns:p14="http://schemas.microsoft.com/office/powerpoint/2010/main" val="19335724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71AC7-75BC-420C-33AB-1FBF5BDC2A10}"/>
              </a:ext>
            </a:extLst>
          </p:cNvPr>
          <p:cNvSpPr>
            <a:spLocks noGrp="1"/>
          </p:cNvSpPr>
          <p:nvPr>
            <p:ph type="title"/>
          </p:nvPr>
        </p:nvSpPr>
        <p:spPr/>
        <p:txBody>
          <a:bodyPr/>
          <a:lstStyle/>
          <a:p>
            <a:r>
              <a:rPr lang="en-US" dirty="0"/>
              <a:t>Organic Precursors</a:t>
            </a:r>
            <a:r>
              <a:rPr lang="en-US" sz="1400" baseline="-25000" dirty="0"/>
              <a:t>1</a:t>
            </a:r>
          </a:p>
        </p:txBody>
      </p:sp>
      <p:sp>
        <p:nvSpPr>
          <p:cNvPr id="3" name="Content Placeholder 2">
            <a:extLst>
              <a:ext uri="{FF2B5EF4-FFF2-40B4-BE49-F238E27FC236}">
                <a16:creationId xmlns:a16="http://schemas.microsoft.com/office/drawing/2014/main" id="{3047BA40-33E6-4BEC-A58B-47B696E48C00}"/>
              </a:ext>
            </a:extLst>
          </p:cNvPr>
          <p:cNvSpPr>
            <a:spLocks noGrp="1"/>
          </p:cNvSpPr>
          <p:nvPr>
            <p:ph idx="1"/>
          </p:nvPr>
        </p:nvSpPr>
        <p:spPr>
          <a:xfrm>
            <a:off x="457200" y="1280160"/>
            <a:ext cx="4876800" cy="4434840"/>
          </a:xfrm>
        </p:spPr>
        <p:txBody>
          <a:bodyPr>
            <a:normAutofit fontScale="92500"/>
          </a:bodyPr>
          <a:lstStyle/>
          <a:p>
            <a:r>
              <a:rPr lang="en-US" dirty="0"/>
              <a:t>Carbohydrates (sugars) are a primary source of organic carbons that break down into glucose.</a:t>
            </a:r>
          </a:p>
          <a:p>
            <a:pPr marL="457200" indent="-457200">
              <a:buFont typeface="Arial" panose="020B0604020202020204" pitchFamily="34" charset="0"/>
              <a:buChar char="•"/>
            </a:pPr>
            <a:r>
              <a:rPr lang="en-US" dirty="0"/>
              <a:t>Cellulose can’t be broken down and aids movement of waste through the intestines.</a:t>
            </a:r>
          </a:p>
          <a:p>
            <a:pPr marL="457200" indent="-457200">
              <a:buFont typeface="Arial" panose="020B0604020202020204" pitchFamily="34" charset="0"/>
              <a:buChar char="•"/>
            </a:pPr>
            <a:r>
              <a:rPr lang="en-US" dirty="0"/>
              <a:t>Glucose is used for energy through metabolic pathways and excess is stored as glycogen.</a:t>
            </a:r>
          </a:p>
        </p:txBody>
      </p:sp>
      <p:pic>
        <p:nvPicPr>
          <p:cNvPr id="6" name="Content Placeholder 5" descr="A photograph of a woman running a race">
            <a:extLst>
              <a:ext uri="{FF2B5EF4-FFF2-40B4-BE49-F238E27FC236}">
                <a16:creationId xmlns:a16="http://schemas.microsoft.com/office/drawing/2014/main" id="{29D3FC47-FF05-8B7B-46DA-5F100A191E71}"/>
              </a:ext>
            </a:extLst>
          </p:cNvPr>
          <p:cNvPicPr>
            <a:picLocks noChangeAspect="1"/>
          </p:cNvPicPr>
          <p:nvPr/>
        </p:nvPicPr>
        <p:blipFill>
          <a:blip r:embed="rId2"/>
          <a:srcRect t="5347" b="5986"/>
          <a:stretch/>
        </p:blipFill>
        <p:spPr>
          <a:xfrm>
            <a:off x="5276689" y="1387302"/>
            <a:ext cx="3596797" cy="2331258"/>
          </a:xfrm>
          <a:prstGeom prst="rect">
            <a:avLst/>
          </a:prstGeom>
        </p:spPr>
      </p:pic>
      <p:sp>
        <p:nvSpPr>
          <p:cNvPr id="5" name="TextBox 4">
            <a:extLst>
              <a:ext uri="{FF2B5EF4-FFF2-40B4-BE49-F238E27FC236}">
                <a16:creationId xmlns:a16="http://schemas.microsoft.com/office/drawing/2014/main" id="{94DD0168-B7E9-8577-CD74-941BE627EF99}"/>
              </a:ext>
            </a:extLst>
          </p:cNvPr>
          <p:cNvSpPr txBox="1"/>
          <p:nvPr/>
        </p:nvSpPr>
        <p:spPr>
          <a:xfrm>
            <a:off x="5246288" y="3810000"/>
            <a:ext cx="3657600" cy="954107"/>
          </a:xfrm>
          <a:prstGeom prst="rect">
            <a:avLst/>
          </a:prstGeom>
          <a:noFill/>
        </p:spPr>
        <p:txBody>
          <a:bodyPr wrap="square" rtlCol="0">
            <a:spAutoFit/>
          </a:bodyPr>
          <a:lstStyle/>
          <a:p>
            <a:pPr algn="ctr"/>
            <a:r>
              <a:rPr lang="en-US" sz="1400" b="1" dirty="0"/>
              <a:t>34.2 Figure 2: </a:t>
            </a:r>
            <a:r>
              <a:rPr lang="en-US" sz="1400" dirty="0"/>
              <a:t>Glycogen in the muscles and liver is a storage form of glucose and provides readily available energy for aerobic activities such as running. </a:t>
            </a:r>
          </a:p>
        </p:txBody>
      </p:sp>
      <p:sp>
        <p:nvSpPr>
          <p:cNvPr id="7" name="TextBox 6">
            <a:extLst>
              <a:ext uri="{FF2B5EF4-FFF2-40B4-BE49-F238E27FC236}">
                <a16:creationId xmlns:a16="http://schemas.microsoft.com/office/drawing/2014/main" id="{5CFCF99B-991C-B8E7-863D-FDBFAC5ED24A}"/>
              </a:ext>
            </a:extLst>
          </p:cNvPr>
          <p:cNvSpPr txBox="1"/>
          <p:nvPr/>
        </p:nvSpPr>
        <p:spPr>
          <a:xfrm>
            <a:off x="4789088" y="4823876"/>
            <a:ext cx="4572000" cy="246221"/>
          </a:xfrm>
          <a:prstGeom prst="rect">
            <a:avLst/>
          </a:prstGeom>
          <a:noFill/>
        </p:spPr>
        <p:txBody>
          <a:bodyPr wrap="square">
            <a:spAutoFit/>
          </a:bodyPr>
          <a:lstStyle/>
          <a:p>
            <a:pPr algn="ctr"/>
            <a:r>
              <a:rPr lang="en-US" sz="1000" dirty="0"/>
              <a:t>Quino Al on Unsplash. "Runner."</a:t>
            </a:r>
          </a:p>
        </p:txBody>
      </p:sp>
    </p:spTree>
    <p:extLst>
      <p:ext uri="{BB962C8B-B14F-4D97-AF65-F5344CB8AC3E}">
        <p14:creationId xmlns:p14="http://schemas.microsoft.com/office/powerpoint/2010/main" val="29009551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71AC7-75BC-420C-33AB-1FBF5BDC2A10}"/>
              </a:ext>
            </a:extLst>
          </p:cNvPr>
          <p:cNvSpPr>
            <a:spLocks noGrp="1"/>
          </p:cNvSpPr>
          <p:nvPr>
            <p:ph type="title"/>
          </p:nvPr>
        </p:nvSpPr>
        <p:spPr/>
        <p:txBody>
          <a:bodyPr/>
          <a:lstStyle/>
          <a:p>
            <a:r>
              <a:rPr lang="en-US" dirty="0"/>
              <a:t>Organic Precursors</a:t>
            </a:r>
            <a:r>
              <a:rPr lang="en-US" sz="1400" baseline="-25000" dirty="0"/>
              <a:t>2</a:t>
            </a:r>
          </a:p>
        </p:txBody>
      </p:sp>
      <p:sp>
        <p:nvSpPr>
          <p:cNvPr id="3" name="Content Placeholder 2">
            <a:extLst>
              <a:ext uri="{FF2B5EF4-FFF2-40B4-BE49-F238E27FC236}">
                <a16:creationId xmlns:a16="http://schemas.microsoft.com/office/drawing/2014/main" id="{3047BA40-33E6-4BEC-A58B-47B696E48C00}"/>
              </a:ext>
            </a:extLst>
          </p:cNvPr>
          <p:cNvSpPr>
            <a:spLocks noGrp="1"/>
          </p:cNvSpPr>
          <p:nvPr>
            <p:ph idx="1"/>
          </p:nvPr>
        </p:nvSpPr>
        <p:spPr>
          <a:xfrm>
            <a:off x="457200" y="1280160"/>
            <a:ext cx="8229600" cy="4434840"/>
          </a:xfrm>
        </p:spPr>
        <p:txBody>
          <a:bodyPr>
            <a:normAutofit/>
          </a:bodyPr>
          <a:lstStyle/>
          <a:p>
            <a:r>
              <a:rPr lang="en-US" dirty="0"/>
              <a:t>Proteins are a source of organic nitrogen (N). </a:t>
            </a:r>
          </a:p>
          <a:p>
            <a:pPr marL="457200" indent="-457200">
              <a:buFont typeface="Arial" panose="020B0604020202020204" pitchFamily="34" charset="0"/>
              <a:buChar char="•"/>
            </a:pPr>
            <a:r>
              <a:rPr lang="en-US" dirty="0"/>
              <a:t>They provide amino acids, nitrogen for nucleotides, nucleic acids, cells, tissues.</a:t>
            </a:r>
          </a:p>
          <a:p>
            <a:r>
              <a:rPr lang="en-US" dirty="0"/>
              <a:t>Fats add flavor to food, promote the feeling of satiety, and are a significant energy source (contain more calories than carbohydrates and protein).</a:t>
            </a:r>
          </a:p>
        </p:txBody>
      </p:sp>
    </p:spTree>
    <p:extLst>
      <p:ext uri="{BB962C8B-B14F-4D97-AF65-F5344CB8AC3E}">
        <p14:creationId xmlns:p14="http://schemas.microsoft.com/office/powerpoint/2010/main" val="24470555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7651C-0F87-D375-1BBF-96406A7D1BC4}"/>
              </a:ext>
            </a:extLst>
          </p:cNvPr>
          <p:cNvSpPr>
            <a:spLocks noGrp="1"/>
          </p:cNvSpPr>
          <p:nvPr>
            <p:ph type="title"/>
          </p:nvPr>
        </p:nvSpPr>
        <p:spPr/>
        <p:txBody>
          <a:bodyPr/>
          <a:lstStyle/>
          <a:p>
            <a:r>
              <a:rPr lang="en-US" dirty="0"/>
              <a:t>Essential Nutrients</a:t>
            </a:r>
          </a:p>
        </p:txBody>
      </p:sp>
      <p:sp>
        <p:nvSpPr>
          <p:cNvPr id="3" name="Content Placeholder 2">
            <a:extLst>
              <a:ext uri="{FF2B5EF4-FFF2-40B4-BE49-F238E27FC236}">
                <a16:creationId xmlns:a16="http://schemas.microsoft.com/office/drawing/2014/main" id="{E5A8AFBD-AF5B-AEFD-1DDA-5B0CBE467A17}"/>
              </a:ext>
            </a:extLst>
          </p:cNvPr>
          <p:cNvSpPr>
            <a:spLocks noGrp="1"/>
          </p:cNvSpPr>
          <p:nvPr>
            <p:ph idx="1"/>
          </p:nvPr>
        </p:nvSpPr>
        <p:spPr/>
        <p:txBody>
          <a:bodyPr>
            <a:normAutofit fontScale="92500"/>
          </a:bodyPr>
          <a:lstStyle/>
          <a:p>
            <a:r>
              <a:rPr lang="en-US" b="1" dirty="0"/>
              <a:t>Essential nutrients </a:t>
            </a:r>
            <a:r>
              <a:rPr lang="en-US" dirty="0"/>
              <a:t>must be consumed from food because they cannot be produced by the body.</a:t>
            </a:r>
          </a:p>
          <a:p>
            <a:pPr marL="457200" indent="-457200">
              <a:buFont typeface="Arial" panose="020B0604020202020204" pitchFamily="34" charset="0"/>
              <a:buChar char="•"/>
            </a:pPr>
            <a:r>
              <a:rPr lang="en-US" dirty="0"/>
              <a:t>Omega-3 alpha-linolenic acid and omega-6 linolenic acid are essential fatty acids for membrane phospholipids</a:t>
            </a:r>
          </a:p>
          <a:p>
            <a:pPr marL="457200" indent="-457200">
              <a:buFont typeface="Arial" panose="020B0604020202020204" pitchFamily="34" charset="0"/>
              <a:buChar char="•"/>
            </a:pPr>
            <a:r>
              <a:rPr lang="en-US" b="1" dirty="0"/>
              <a:t>Vitamins</a:t>
            </a:r>
            <a:r>
              <a:rPr lang="en-US" dirty="0"/>
              <a:t> are essential organic </a:t>
            </a:r>
            <a:r>
              <a:rPr lang="en-US" b="1" dirty="0"/>
              <a:t>coenzymes</a:t>
            </a:r>
            <a:r>
              <a:rPr lang="en-US" dirty="0"/>
              <a:t> (required for enzymes to function) and are either fat or water-soluble.</a:t>
            </a:r>
          </a:p>
          <a:p>
            <a:pPr marL="457200" indent="-457200">
              <a:buFont typeface="Arial" panose="020B0604020202020204" pitchFamily="34" charset="0"/>
              <a:buChar char="•"/>
            </a:pPr>
            <a:r>
              <a:rPr lang="en-US" b="1" dirty="0"/>
              <a:t>Minerals</a:t>
            </a:r>
            <a:r>
              <a:rPr lang="en-US" dirty="0"/>
              <a:t> are inorganic essential nutrients that act as cofactors and structure and regulation.</a:t>
            </a:r>
          </a:p>
          <a:p>
            <a:pPr marL="457200" indent="-457200">
              <a:buFont typeface="Arial" panose="020B0604020202020204" pitchFamily="34" charset="0"/>
              <a:buChar char="•"/>
            </a:pPr>
            <a:r>
              <a:rPr lang="en-US" dirty="0"/>
              <a:t>9 of 20 required amino acids can’t be synthesized and must be obtained from food.</a:t>
            </a:r>
          </a:p>
        </p:txBody>
      </p:sp>
    </p:spTree>
    <p:extLst>
      <p:ext uri="{BB962C8B-B14F-4D97-AF65-F5344CB8AC3E}">
        <p14:creationId xmlns:p14="http://schemas.microsoft.com/office/powerpoint/2010/main" val="24925145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CD6AE-0B98-8803-5EA0-9861798A40BF}"/>
              </a:ext>
            </a:extLst>
          </p:cNvPr>
          <p:cNvSpPr>
            <a:spLocks noGrp="1"/>
          </p:cNvSpPr>
          <p:nvPr>
            <p:ph type="title"/>
          </p:nvPr>
        </p:nvSpPr>
        <p:spPr/>
        <p:txBody>
          <a:bodyPr/>
          <a:lstStyle/>
          <a:p>
            <a:r>
              <a:rPr lang="en-US" dirty="0"/>
              <a:t>Group Activity</a:t>
            </a:r>
          </a:p>
        </p:txBody>
      </p:sp>
      <p:sp>
        <p:nvSpPr>
          <p:cNvPr id="3" name="Content Placeholder 2">
            <a:extLst>
              <a:ext uri="{FF2B5EF4-FFF2-40B4-BE49-F238E27FC236}">
                <a16:creationId xmlns:a16="http://schemas.microsoft.com/office/drawing/2014/main" id="{F2508272-FE29-99EF-9D2C-7651D849C2FB}"/>
              </a:ext>
            </a:extLst>
          </p:cNvPr>
          <p:cNvSpPr>
            <a:spLocks noGrp="1"/>
          </p:cNvSpPr>
          <p:nvPr>
            <p:ph idx="1"/>
          </p:nvPr>
        </p:nvSpPr>
        <p:spPr/>
        <p:txBody>
          <a:bodyPr/>
          <a:lstStyle/>
          <a:p>
            <a:r>
              <a:rPr lang="en-US" dirty="0"/>
              <a:t>Native Americans learned that the combination of corn, beans, and squash provided powerful nutritional benefits. They even had a name for this trio—the Three Sisters.</a:t>
            </a:r>
          </a:p>
          <a:p>
            <a:endParaRPr lang="en-US" dirty="0"/>
          </a:p>
          <a:p>
            <a:r>
              <a:rPr lang="en-US" dirty="0"/>
              <a:t>Work in groups of three. Each group member should research one of the Three Sisters. Place special emphasis on amino acid content. Then, discuss how the combined amino acids in this dietary staple, called succotash, contributed to its nutritional benefits.</a:t>
            </a:r>
          </a:p>
        </p:txBody>
      </p:sp>
    </p:spTree>
    <p:extLst>
      <p:ext uri="{BB962C8B-B14F-4D97-AF65-F5344CB8AC3E}">
        <p14:creationId xmlns:p14="http://schemas.microsoft.com/office/powerpoint/2010/main" val="2069639696"/>
      </p:ext>
    </p:extLst>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1885</TotalTime>
  <Words>2401</Words>
  <Application>Microsoft Office PowerPoint</Application>
  <PresentationFormat>On-screen Show (4:3)</PresentationFormat>
  <Paragraphs>261</Paragraphs>
  <Slides>25</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Courier New</vt:lpstr>
      <vt:lpstr>Calibri</vt:lpstr>
      <vt:lpstr>Century Gothic</vt:lpstr>
      <vt:lpstr>Aptos</vt:lpstr>
      <vt:lpstr>Office Theme</vt:lpstr>
      <vt:lpstr>Lesson 34.2</vt:lpstr>
      <vt:lpstr>Objectives</vt:lpstr>
      <vt:lpstr>Nutrition and Energy Production</vt:lpstr>
      <vt:lpstr>Food Requirements</vt:lpstr>
      <vt:lpstr>Think It Through1</vt:lpstr>
      <vt:lpstr>Organic Precursors1</vt:lpstr>
      <vt:lpstr>Organic Precursors2</vt:lpstr>
      <vt:lpstr>Essential Nutrients</vt:lpstr>
      <vt:lpstr>Group Activity</vt:lpstr>
      <vt:lpstr>Table 1: Water-Soluble Essential Vitamins</vt:lpstr>
      <vt:lpstr>Table 1: Water-Soluble Essential Vitamins (Cont.)1</vt:lpstr>
      <vt:lpstr>Table 1: Water-Soluble Essential Vitamins (Cont.)2</vt:lpstr>
      <vt:lpstr>Table 2: Fat-Soluble Essential Vitamins</vt:lpstr>
      <vt:lpstr>Table 3: Minerals and Their Function in the Human Body</vt:lpstr>
      <vt:lpstr>Table 3: Minerals and Their Function in the Human Body (Cont.)1</vt:lpstr>
      <vt:lpstr>Table 3: Minerals and Their Function in the Human Body (Cont.)2</vt:lpstr>
      <vt:lpstr>Table 4: Essential Amino Acids</vt:lpstr>
      <vt:lpstr>Think It Through2</vt:lpstr>
      <vt:lpstr>Food Energy and ATP1</vt:lpstr>
      <vt:lpstr>Science and You1</vt:lpstr>
      <vt:lpstr>Food Energy and ATP2</vt:lpstr>
      <vt:lpstr>Food Energy and ATP3</vt:lpstr>
      <vt:lpstr>Science and You2</vt:lpstr>
      <vt:lpstr>Summary</vt:lpstr>
      <vt:lpstr>End of Hawkes Learning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Biology, 1st Edition</dc:title>
  <dc:creator>Hawkes Learning</dc:creator>
  <cp:lastModifiedBy>Annaleise Radchenko</cp:lastModifiedBy>
  <cp:revision>178</cp:revision>
  <dcterms:created xsi:type="dcterms:W3CDTF">2013-04-26T14:43:13Z</dcterms:created>
  <dcterms:modified xsi:type="dcterms:W3CDTF">2024-10-23T19:13:51Z</dcterms:modified>
</cp:coreProperties>
</file>