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3"/>
  </p:notesMasterIdLst>
  <p:handoutMasterIdLst>
    <p:handoutMasterId r:id="rId34"/>
  </p:handoutMasterIdLst>
  <p:sldIdLst>
    <p:sldId id="272" r:id="rId2"/>
    <p:sldId id="264" r:id="rId3"/>
    <p:sldId id="274" r:id="rId4"/>
    <p:sldId id="279" r:id="rId5"/>
    <p:sldId id="271" r:id="rId6"/>
    <p:sldId id="267" r:id="rId7"/>
    <p:sldId id="280" r:id="rId8"/>
    <p:sldId id="275" r:id="rId9"/>
    <p:sldId id="281" r:id="rId10"/>
    <p:sldId id="278" r:id="rId11"/>
    <p:sldId id="277" r:id="rId12"/>
    <p:sldId id="284" r:id="rId13"/>
    <p:sldId id="283" r:id="rId14"/>
    <p:sldId id="285" r:id="rId15"/>
    <p:sldId id="282" r:id="rId16"/>
    <p:sldId id="287" r:id="rId17"/>
    <p:sldId id="300" r:id="rId18"/>
    <p:sldId id="289" r:id="rId19"/>
    <p:sldId id="290" r:id="rId20"/>
    <p:sldId id="291" r:id="rId21"/>
    <p:sldId id="270" r:id="rId22"/>
    <p:sldId id="299" r:id="rId23"/>
    <p:sldId id="292" r:id="rId24"/>
    <p:sldId id="294" r:id="rId25"/>
    <p:sldId id="293" r:id="rId26"/>
    <p:sldId id="295" r:id="rId27"/>
    <p:sldId id="298" r:id="rId28"/>
    <p:sldId id="296" r:id="rId29"/>
    <p:sldId id="276" r:id="rId30"/>
    <p:sldId id="297" r:id="rId31"/>
    <p:sldId id="301" r:id="rId32"/>
  </p:sldIdLst>
  <p:sldSz cx="9144000" cy="6858000" type="screen4x3"/>
  <p:notesSz cx="6858000" cy="9144000"/>
  <p:embeddedFontLst>
    <p:embeddedFont>
      <p:font typeface="Century Gothic" panose="020B0502020202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1572" y="96"/>
      </p:cViewPr>
      <p:guideLst>
        <p:guide orient="horz" pos="2160"/>
        <p:guide pos="2880"/>
      </p:guideLst>
    </p:cSldViewPr>
  </p:slideViewPr>
  <p:outlineViewPr>
    <p:cViewPr>
      <p:scale>
        <a:sx n="33" d="100"/>
        <a:sy n="33" d="100"/>
      </p:scale>
      <p:origin x="0" y="-892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 Selection of digestive enzymes and hormones involved in protein digestion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76529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29</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The digestive processes include ingestion, propulsion (swallowing and peristalsis), mechanical digestion, chemical digestion, absorption, and elimination (defecation).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82525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Digestion of carbohydrates is performed by several enzymes. Starch and glycogen are broken down into glucose by amylase. Maltose, sucrose (table sugar), and lactose (milk sugar) are broken down by maltase, sucrase, and lactase, respectively.</a:t>
            </a:r>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408895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Protein digestion is a multistep process that begins in the stomach and continues through the intestines.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422837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(a) In the small intestine, lipids are emulsified, absorbed across epithelial cells, and transported into lymphatic vessels. (b) During digestion, lipase breaks down triglycerides into monoglycerides and fatty acids for absorption by epithelial cells.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7868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17890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Seeing a plate of food triggers the secretion of saliva in the mouth and the production of HCl in the stomach.</a:t>
            </a:r>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53532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3881639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92434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34.3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Digestive System Processes and Regulation </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2: Digestion of Proteins by Enzymes and Their End Products </a:t>
            </a:r>
          </a:p>
        </p:txBody>
      </p:sp>
      <p:graphicFrame>
        <p:nvGraphicFramePr>
          <p:cNvPr id="4" name="Content Placeholder 3" descr="Table 2 digestion of proteins by enzymes and their end products. The enzyme pepsin is produced by stomach chief cells and works in the stomach to break proteins down into peptides. &#10;&#10;Trypsin, elastase, and chymotrypsin are produced by the pancreas and work in the small intestine to break down proteins into peptides.&#10;&#10;Carboxypeptidase is produced by the pancreas and works in the small intestine to turn peptides into amino acids and peptides.&#10;&#10;Aminopeptidase and dipeptidase are produced by the lining of the intestine and work in the small intestine to turn peptides into amino acid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390877476"/>
              </p:ext>
            </p:extLst>
          </p:nvPr>
        </p:nvGraphicFramePr>
        <p:xfrm>
          <a:off x="457200" y="1279524"/>
          <a:ext cx="8229600" cy="3200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522627793"/>
                    </a:ext>
                  </a:extLst>
                </a:gridCol>
                <a:gridCol w="1463040">
                  <a:extLst>
                    <a:ext uri="{9D8B030D-6E8A-4147-A177-3AD203B41FA5}">
                      <a16:colId xmlns:a16="http://schemas.microsoft.com/office/drawing/2014/main" val="4293862904"/>
                    </a:ext>
                  </a:extLst>
                </a:gridCol>
                <a:gridCol w="1645920">
                  <a:extLst>
                    <a:ext uri="{9D8B030D-6E8A-4147-A177-3AD203B41FA5}">
                      <a16:colId xmlns:a16="http://schemas.microsoft.com/office/drawing/2014/main" val="1570581887"/>
                    </a:ext>
                  </a:extLst>
                </a:gridCol>
                <a:gridCol w="1645920">
                  <a:extLst>
                    <a:ext uri="{9D8B030D-6E8A-4147-A177-3AD203B41FA5}">
                      <a16:colId xmlns:a16="http://schemas.microsoft.com/office/drawing/2014/main" val="435066104"/>
                    </a:ext>
                  </a:extLst>
                </a:gridCol>
                <a:gridCol w="1645920">
                  <a:extLst>
                    <a:ext uri="{9D8B030D-6E8A-4147-A177-3AD203B41FA5}">
                      <a16:colId xmlns:a16="http://schemas.microsoft.com/office/drawing/2014/main" val="3553982295"/>
                    </a:ext>
                  </a:extLst>
                </a:gridCol>
              </a:tblGrid>
              <a:tr h="612775">
                <a:tc>
                  <a:txBody>
                    <a:bodyPr/>
                    <a:lstStyle/>
                    <a:p>
                      <a:pPr algn="l"/>
                      <a:r>
                        <a:rPr lang="en-IN" b="0" dirty="0">
                          <a:solidFill>
                            <a:schemeClr val="bg1"/>
                          </a:solidFill>
                          <a:effectLst/>
                          <a:latin typeface="+mn-lt"/>
                        </a:rPr>
                        <a:t>Enzyme</a:t>
                      </a:r>
                    </a:p>
                  </a:txBody>
                  <a:tcPr anchor="ctr"/>
                </a:tc>
                <a:tc>
                  <a:txBody>
                    <a:bodyPr/>
                    <a:lstStyle/>
                    <a:p>
                      <a:pPr algn="l"/>
                      <a:r>
                        <a:rPr lang="en-IN" b="0" dirty="0">
                          <a:solidFill>
                            <a:schemeClr val="bg1"/>
                          </a:solidFill>
                          <a:effectLst/>
                          <a:latin typeface="+mn-lt"/>
                        </a:rPr>
                        <a:t>Produced By</a:t>
                      </a:r>
                    </a:p>
                  </a:txBody>
                  <a:tcPr anchor="ctr"/>
                </a:tc>
                <a:tc>
                  <a:txBody>
                    <a:bodyPr/>
                    <a:lstStyle/>
                    <a:p>
                      <a:pPr algn="l"/>
                      <a:r>
                        <a:rPr lang="en-IN" b="0" dirty="0">
                          <a:solidFill>
                            <a:schemeClr val="bg1"/>
                          </a:solidFill>
                          <a:effectLst/>
                          <a:latin typeface="+mn-lt"/>
                        </a:rPr>
                        <a:t>Sites of Action </a:t>
                      </a:r>
                    </a:p>
                  </a:txBody>
                  <a:tcPr anchor="ctr"/>
                </a:tc>
                <a:tc>
                  <a:txBody>
                    <a:bodyPr/>
                    <a:lstStyle/>
                    <a:p>
                      <a:pPr algn="l"/>
                      <a:r>
                        <a:rPr lang="en-IN" b="0" dirty="0">
                          <a:solidFill>
                            <a:schemeClr val="bg1"/>
                          </a:solidFill>
                          <a:effectLst/>
                          <a:latin typeface="+mn-lt"/>
                        </a:rPr>
                        <a:t>Substrate It Acts on </a:t>
                      </a:r>
                    </a:p>
                  </a:txBody>
                  <a:tcPr anchor="ctr"/>
                </a:tc>
                <a:tc>
                  <a:txBody>
                    <a:bodyPr/>
                    <a:lstStyle/>
                    <a:p>
                      <a:pPr algn="l"/>
                      <a:r>
                        <a:rPr lang="en-IN" b="0" dirty="0">
                          <a:solidFill>
                            <a:schemeClr val="bg1"/>
                          </a:solidFill>
                          <a:effectLst/>
                          <a:latin typeface="+mn-lt"/>
                        </a:rPr>
                        <a:t>End Products</a:t>
                      </a:r>
                    </a:p>
                  </a:txBody>
                  <a:tcPr anchor="ctr"/>
                </a:tc>
                <a:extLst>
                  <a:ext uri="{0D108BD9-81ED-4DB2-BD59-A6C34878D82A}">
                    <a16:rowId xmlns:a16="http://schemas.microsoft.com/office/drawing/2014/main" val="1420373151"/>
                  </a:ext>
                </a:extLst>
              </a:tr>
              <a:tr h="612775">
                <a:tc>
                  <a:txBody>
                    <a:bodyPr/>
                    <a:lstStyle/>
                    <a:p>
                      <a:r>
                        <a:rPr lang="en-IN" b="0" dirty="0">
                          <a:solidFill>
                            <a:srgbClr val="1F497D"/>
                          </a:solidFill>
                          <a:effectLst/>
                          <a:latin typeface="+mn-lt"/>
                        </a:rPr>
                        <a:t>pepsin</a:t>
                      </a:r>
                    </a:p>
                  </a:txBody>
                  <a:tcPr anchor="ctr"/>
                </a:tc>
                <a:tc>
                  <a:txBody>
                    <a:bodyPr/>
                    <a:lstStyle/>
                    <a:p>
                      <a:r>
                        <a:rPr lang="en-IN" b="0" dirty="0">
                          <a:solidFill>
                            <a:srgbClr val="1F497D"/>
                          </a:solidFill>
                          <a:effectLst/>
                          <a:latin typeface="+mn-lt"/>
                        </a:rPr>
                        <a:t>stomach chief cells </a:t>
                      </a:r>
                    </a:p>
                  </a:txBody>
                  <a:tcPr anchor="ctr"/>
                </a:tc>
                <a:tc>
                  <a:txBody>
                    <a:bodyPr/>
                    <a:lstStyle/>
                    <a:p>
                      <a:r>
                        <a:rPr lang="en-IN" b="0" dirty="0">
                          <a:solidFill>
                            <a:srgbClr val="1F497D"/>
                          </a:solidFill>
                          <a:effectLst/>
                          <a:latin typeface="+mn-lt"/>
                        </a:rPr>
                        <a:t>stomach</a:t>
                      </a:r>
                    </a:p>
                  </a:txBody>
                  <a:tcPr anchor="ctr"/>
                </a:tc>
                <a:tc>
                  <a:txBody>
                    <a:bodyPr/>
                    <a:lstStyle/>
                    <a:p>
                      <a:r>
                        <a:rPr lang="en-IN" b="0" dirty="0">
                          <a:solidFill>
                            <a:srgbClr val="1F497D"/>
                          </a:solidFill>
                          <a:effectLst/>
                          <a:latin typeface="+mn-lt"/>
                        </a:rPr>
                        <a:t>proteins</a:t>
                      </a:r>
                    </a:p>
                  </a:txBody>
                  <a:tcPr anchor="ctr"/>
                </a:tc>
                <a:tc>
                  <a:txBody>
                    <a:bodyPr/>
                    <a:lstStyle/>
                    <a:p>
                      <a:r>
                        <a:rPr lang="en-IN" b="0" dirty="0">
                          <a:solidFill>
                            <a:srgbClr val="1F497D"/>
                          </a:solidFill>
                          <a:effectLst/>
                          <a:latin typeface="+mn-lt"/>
                        </a:rPr>
                        <a:t>peptides </a:t>
                      </a:r>
                    </a:p>
                  </a:txBody>
                  <a:tcPr anchor="ctr"/>
                </a:tc>
                <a:extLst>
                  <a:ext uri="{0D108BD9-81ED-4DB2-BD59-A6C34878D82A}">
                    <a16:rowId xmlns:a16="http://schemas.microsoft.com/office/drawing/2014/main" val="3412931234"/>
                  </a:ext>
                </a:extLst>
              </a:tr>
              <a:tr h="612775">
                <a:tc>
                  <a:txBody>
                    <a:bodyPr/>
                    <a:lstStyle/>
                    <a:p>
                      <a:r>
                        <a:rPr lang="en-IN" b="0" dirty="0">
                          <a:solidFill>
                            <a:srgbClr val="1F497D"/>
                          </a:solidFill>
                          <a:effectLst/>
                          <a:latin typeface="+mn-lt"/>
                        </a:rPr>
                        <a:t>trypsin, elastase, chymotrypsin</a:t>
                      </a:r>
                    </a:p>
                  </a:txBody>
                  <a:tcPr anchor="ctr"/>
                </a:tc>
                <a:tc>
                  <a:txBody>
                    <a:bodyPr/>
                    <a:lstStyle/>
                    <a:p>
                      <a:r>
                        <a:rPr lang="en-IN" b="0" dirty="0">
                          <a:solidFill>
                            <a:srgbClr val="1F497D"/>
                          </a:solidFill>
                          <a:effectLst/>
                          <a:latin typeface="+mn-lt"/>
                        </a:rPr>
                        <a:t>pancreas</a:t>
                      </a:r>
                    </a:p>
                  </a:txBody>
                  <a:tcPr anchor="ctr"/>
                </a:tc>
                <a:tc>
                  <a:txBody>
                    <a:bodyPr/>
                    <a:lstStyle/>
                    <a:p>
                      <a:r>
                        <a:rPr lang="en-IN" b="0" dirty="0">
                          <a:solidFill>
                            <a:srgbClr val="1F497D"/>
                          </a:solidFill>
                          <a:effectLst/>
                          <a:latin typeface="+mn-lt"/>
                        </a:rPr>
                        <a:t>small intestine</a:t>
                      </a:r>
                    </a:p>
                  </a:txBody>
                  <a:tcPr anchor="ctr"/>
                </a:tc>
                <a:tc>
                  <a:txBody>
                    <a:bodyPr/>
                    <a:lstStyle/>
                    <a:p>
                      <a:r>
                        <a:rPr lang="en-IN" b="0" dirty="0">
                          <a:solidFill>
                            <a:srgbClr val="1F497D"/>
                          </a:solidFill>
                          <a:effectLst/>
                          <a:latin typeface="+mn-lt"/>
                        </a:rPr>
                        <a:t>proteins</a:t>
                      </a:r>
                    </a:p>
                  </a:txBody>
                  <a:tcPr anchor="ctr"/>
                </a:tc>
                <a:tc>
                  <a:txBody>
                    <a:bodyPr/>
                    <a:lstStyle/>
                    <a:p>
                      <a:r>
                        <a:rPr lang="en-IN" b="0" dirty="0">
                          <a:solidFill>
                            <a:srgbClr val="1F497D"/>
                          </a:solidFill>
                          <a:effectLst/>
                          <a:latin typeface="+mn-lt"/>
                        </a:rPr>
                        <a:t>peptides</a:t>
                      </a:r>
                    </a:p>
                  </a:txBody>
                  <a:tcPr anchor="ctr"/>
                </a:tc>
                <a:extLst>
                  <a:ext uri="{0D108BD9-81ED-4DB2-BD59-A6C34878D82A}">
                    <a16:rowId xmlns:a16="http://schemas.microsoft.com/office/drawing/2014/main" val="1548708678"/>
                  </a:ext>
                </a:extLst>
              </a:tr>
              <a:tr h="612775">
                <a:tc>
                  <a:txBody>
                    <a:bodyPr/>
                    <a:lstStyle/>
                    <a:p>
                      <a:r>
                        <a:rPr lang="en-IN" b="0" dirty="0">
                          <a:solidFill>
                            <a:srgbClr val="1F497D"/>
                          </a:solidFill>
                          <a:effectLst/>
                          <a:latin typeface="+mn-lt"/>
                        </a:rPr>
                        <a:t>carboxypeptidase</a:t>
                      </a:r>
                    </a:p>
                  </a:txBody>
                  <a:tcPr anchor="ctr"/>
                </a:tc>
                <a:tc>
                  <a:txBody>
                    <a:bodyPr/>
                    <a:lstStyle/>
                    <a:p>
                      <a:r>
                        <a:rPr lang="en-IN" b="0" dirty="0">
                          <a:solidFill>
                            <a:srgbClr val="1F497D"/>
                          </a:solidFill>
                          <a:effectLst/>
                          <a:latin typeface="+mn-lt"/>
                        </a:rPr>
                        <a:t>pancreas</a:t>
                      </a:r>
                    </a:p>
                  </a:txBody>
                  <a:tcPr anchor="ctr"/>
                </a:tc>
                <a:tc>
                  <a:txBody>
                    <a:bodyPr/>
                    <a:lstStyle/>
                    <a:p>
                      <a:r>
                        <a:rPr lang="en-IN" b="0" dirty="0">
                          <a:solidFill>
                            <a:srgbClr val="1F497D"/>
                          </a:solidFill>
                          <a:effectLst/>
                          <a:latin typeface="+mn-lt"/>
                        </a:rPr>
                        <a:t>small intestine</a:t>
                      </a:r>
                    </a:p>
                  </a:txBody>
                  <a:tcPr anchor="ctr"/>
                </a:tc>
                <a:tc>
                  <a:txBody>
                    <a:bodyPr/>
                    <a:lstStyle/>
                    <a:p>
                      <a:r>
                        <a:rPr lang="en-IN" b="0" dirty="0">
                          <a:solidFill>
                            <a:srgbClr val="1F497D"/>
                          </a:solidFill>
                          <a:effectLst/>
                          <a:latin typeface="+mn-lt"/>
                        </a:rPr>
                        <a:t>peptides</a:t>
                      </a:r>
                    </a:p>
                  </a:txBody>
                  <a:tcPr anchor="ctr"/>
                </a:tc>
                <a:tc>
                  <a:txBody>
                    <a:bodyPr/>
                    <a:lstStyle/>
                    <a:p>
                      <a:r>
                        <a:rPr lang="en-IN" b="0" dirty="0">
                          <a:solidFill>
                            <a:srgbClr val="1F497D"/>
                          </a:solidFill>
                          <a:effectLst/>
                          <a:latin typeface="+mn-lt"/>
                        </a:rPr>
                        <a:t>amino acids and peptides</a:t>
                      </a:r>
                    </a:p>
                  </a:txBody>
                  <a:tcPr anchor="ctr"/>
                </a:tc>
                <a:extLst>
                  <a:ext uri="{0D108BD9-81ED-4DB2-BD59-A6C34878D82A}">
                    <a16:rowId xmlns:a16="http://schemas.microsoft.com/office/drawing/2014/main" val="2157668464"/>
                  </a:ext>
                </a:extLst>
              </a:tr>
              <a:tr h="612775">
                <a:tc>
                  <a:txBody>
                    <a:bodyPr/>
                    <a:lstStyle/>
                    <a:p>
                      <a:r>
                        <a:rPr lang="en-IN" b="0" dirty="0">
                          <a:solidFill>
                            <a:srgbClr val="1F497D"/>
                          </a:solidFill>
                          <a:effectLst/>
                          <a:latin typeface="+mn-lt"/>
                        </a:rPr>
                        <a:t>aminopeptidase, dipeptidase</a:t>
                      </a:r>
                    </a:p>
                  </a:txBody>
                  <a:tcPr anchor="ctr"/>
                </a:tc>
                <a:tc>
                  <a:txBody>
                    <a:bodyPr/>
                    <a:lstStyle/>
                    <a:p>
                      <a:r>
                        <a:rPr lang="en-IN" b="0" dirty="0">
                          <a:solidFill>
                            <a:srgbClr val="1F497D"/>
                          </a:solidFill>
                          <a:effectLst/>
                          <a:latin typeface="+mn-lt"/>
                        </a:rPr>
                        <a:t>lining of the intestine</a:t>
                      </a:r>
                    </a:p>
                  </a:txBody>
                  <a:tcPr anchor="ctr"/>
                </a:tc>
                <a:tc>
                  <a:txBody>
                    <a:bodyPr/>
                    <a:lstStyle/>
                    <a:p>
                      <a:r>
                        <a:rPr lang="en-IN" b="0" dirty="0">
                          <a:solidFill>
                            <a:srgbClr val="1F497D"/>
                          </a:solidFill>
                          <a:effectLst/>
                          <a:latin typeface="+mn-lt"/>
                        </a:rPr>
                        <a:t>small intestine</a:t>
                      </a:r>
                    </a:p>
                  </a:txBody>
                  <a:tcPr anchor="ctr"/>
                </a:tc>
                <a:tc>
                  <a:txBody>
                    <a:bodyPr/>
                    <a:lstStyle/>
                    <a:p>
                      <a:r>
                        <a:rPr lang="en-IN" b="0" dirty="0">
                          <a:solidFill>
                            <a:srgbClr val="1F497D"/>
                          </a:solidFill>
                          <a:effectLst/>
                          <a:latin typeface="+mn-lt"/>
                        </a:rPr>
                        <a:t>peptides</a:t>
                      </a:r>
                    </a:p>
                  </a:txBody>
                  <a:tcPr anchor="ctr"/>
                </a:tc>
                <a:tc>
                  <a:txBody>
                    <a:bodyPr/>
                    <a:lstStyle/>
                    <a:p>
                      <a:r>
                        <a:rPr lang="en-IN" b="0" dirty="0">
                          <a:solidFill>
                            <a:srgbClr val="1F497D"/>
                          </a:solidFill>
                          <a:effectLst/>
                          <a:latin typeface="+mn-lt"/>
                        </a:rPr>
                        <a:t>amino acids</a:t>
                      </a: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197323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Lesson 34.3 Figure 3</a:t>
            </a:r>
          </a:p>
        </p:txBody>
      </p:sp>
      <p:sp>
        <p:nvSpPr>
          <p:cNvPr id="4" name="TextBox 3">
            <a:extLst>
              <a:ext uri="{FF2B5EF4-FFF2-40B4-BE49-F238E27FC236}">
                <a16:creationId xmlns:a16="http://schemas.microsoft.com/office/drawing/2014/main" id="{8D7A4F54-940A-F4B1-3CBE-5C817CBED4EA}"/>
              </a:ext>
            </a:extLst>
          </p:cNvPr>
          <p:cNvSpPr txBox="1"/>
          <p:nvPr/>
        </p:nvSpPr>
        <p:spPr>
          <a:xfrm>
            <a:off x="2286000" y="5748160"/>
            <a:ext cx="4572000" cy="246221"/>
          </a:xfrm>
          <a:prstGeom prst="rect">
            <a:avLst/>
          </a:prstGeom>
          <a:noFill/>
        </p:spPr>
        <p:txBody>
          <a:bodyPr wrap="square">
            <a:spAutoFit/>
          </a:bodyPr>
          <a:lstStyle/>
          <a:p>
            <a:pPr algn="ctr"/>
            <a:r>
              <a:rPr lang="en-US" sz="1000" dirty="0"/>
              <a:t>OpenStax. "Protein digestion." Modified. </a:t>
            </a:r>
          </a:p>
        </p:txBody>
      </p:sp>
      <p:pic>
        <p:nvPicPr>
          <p:cNvPr id="2" name="Content Placeholder 4" descr="The diagram shows the liver, located above the stomach, with the label &quot;The liver regulates distribution of amino acids to the rest of the body.&quot; The stomach has the label &quot;In the stomach, pepsin breaks down proteins into fragments, called peptides.&quot; The pancreas is right below the stomach and is labeled &quot;Protein-digesting enzymes are secreted from the pancreas into the small intestine.&quot; The small intestine is below all this and is surrounded by the large intestine. The small intestine has two labels &quot;Amino acids are absorbed from the small intestine into the blood stream.&quot; and &quot;In the small intestine, a variety of enzymes break large peptides into smaller peptides, and then into individual amino acids.&quot; The colon is at the end of the large intestine and is labeled &quot;A small amount of dietary protein is lost in the feces.&quot;">
            <a:extLst>
              <a:ext uri="{FF2B5EF4-FFF2-40B4-BE49-F238E27FC236}">
                <a16:creationId xmlns:a16="http://schemas.microsoft.com/office/drawing/2014/main" id="{86E8EF28-5A1A-606D-2B56-87FD985D5404}"/>
              </a:ext>
            </a:extLst>
          </p:cNvPr>
          <p:cNvPicPr>
            <a:picLocks noGrp="1" noChangeAspect="1"/>
          </p:cNvPicPr>
          <p:nvPr>
            <p:ph idx="1"/>
          </p:nvPr>
        </p:nvPicPr>
        <p:blipFill>
          <a:blip r:embed="rId3"/>
          <a:srcRect l="28703" t="3667" r="29631" b="2678"/>
          <a:stretch/>
        </p:blipFill>
        <p:spPr>
          <a:xfrm>
            <a:off x="2680337" y="1097280"/>
            <a:ext cx="3783326" cy="4724401"/>
          </a:xfrm>
        </p:spPr>
      </p:pic>
    </p:spTree>
    <p:extLst>
      <p:ext uri="{BB962C8B-B14F-4D97-AF65-F5344CB8AC3E}">
        <p14:creationId xmlns:p14="http://schemas.microsoft.com/office/powerpoint/2010/main" val="368429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C600-916E-BE47-128D-CB12E7748108}"/>
              </a:ext>
            </a:extLst>
          </p:cNvPr>
          <p:cNvSpPr>
            <a:spLocks noGrp="1"/>
          </p:cNvSpPr>
          <p:nvPr>
            <p:ph type="title"/>
          </p:nvPr>
        </p:nvSpPr>
        <p:spPr/>
        <p:txBody>
          <a:bodyPr/>
          <a:lstStyle/>
          <a:p>
            <a:r>
              <a:rPr lang="en-US" dirty="0"/>
              <a:t>Lipids</a:t>
            </a:r>
            <a:r>
              <a:rPr lang="en-US" sz="1400" baseline="-25000" dirty="0"/>
              <a:t>1</a:t>
            </a:r>
          </a:p>
        </p:txBody>
      </p:sp>
      <p:sp>
        <p:nvSpPr>
          <p:cNvPr id="3" name="Content Placeholder 2">
            <a:extLst>
              <a:ext uri="{FF2B5EF4-FFF2-40B4-BE49-F238E27FC236}">
                <a16:creationId xmlns:a16="http://schemas.microsoft.com/office/drawing/2014/main" id="{CCCD01B8-284E-F9F5-B46E-F6FD14E2A230}"/>
              </a:ext>
            </a:extLst>
          </p:cNvPr>
          <p:cNvSpPr>
            <a:spLocks noGrp="1"/>
          </p:cNvSpPr>
          <p:nvPr>
            <p:ph idx="1"/>
          </p:nvPr>
        </p:nvSpPr>
        <p:spPr/>
        <p:txBody>
          <a:bodyPr>
            <a:normAutofit lnSpcReduction="10000"/>
          </a:bodyPr>
          <a:lstStyle/>
          <a:p>
            <a:r>
              <a:rPr lang="en-US" dirty="0"/>
              <a:t>Lipid digestion begins in the mouth with lingual lipase and continues in the stomach with gastric lipase.</a:t>
            </a:r>
          </a:p>
          <a:p>
            <a:r>
              <a:rPr lang="en-US" dirty="0"/>
              <a:t>The bulk of lipid digestion occurs in the small intestine due to pancreatic lipase. </a:t>
            </a:r>
          </a:p>
          <a:p>
            <a:r>
              <a:rPr lang="en-US" dirty="0"/>
              <a:t>Bile, which is produced by the liver and stored in the gallbladder aids in the digestion of triglycerides through emulsification. </a:t>
            </a:r>
          </a:p>
          <a:p>
            <a:pPr lvl="1"/>
            <a:r>
              <a:rPr lang="en-US" dirty="0"/>
              <a:t>Emulsification occurs through lipid interaction with bile salts. </a:t>
            </a:r>
          </a:p>
        </p:txBody>
      </p:sp>
    </p:spTree>
    <p:extLst>
      <p:ext uri="{BB962C8B-B14F-4D97-AF65-F5344CB8AC3E}">
        <p14:creationId xmlns:p14="http://schemas.microsoft.com/office/powerpoint/2010/main" val="360433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Lesson 34.3 Figure 4</a:t>
            </a:r>
            <a:endParaRPr lang="en-US" sz="3200" dirty="0">
              <a:solidFill>
                <a:schemeClr val="accent1"/>
              </a:solidFill>
            </a:endParaRPr>
          </a:p>
        </p:txBody>
      </p:sp>
      <p:sp>
        <p:nvSpPr>
          <p:cNvPr id="6" name="TextBox 5">
            <a:extLst>
              <a:ext uri="{FF2B5EF4-FFF2-40B4-BE49-F238E27FC236}">
                <a16:creationId xmlns:a16="http://schemas.microsoft.com/office/drawing/2014/main" id="{C5F6BBCA-F808-0F59-2823-5DF4787D4C75}"/>
              </a:ext>
            </a:extLst>
          </p:cNvPr>
          <p:cNvSpPr txBox="1"/>
          <p:nvPr/>
        </p:nvSpPr>
        <p:spPr>
          <a:xfrm>
            <a:off x="2362200" y="5760720"/>
            <a:ext cx="4572000" cy="246221"/>
          </a:xfrm>
          <a:prstGeom prst="rect">
            <a:avLst/>
          </a:prstGeom>
          <a:noFill/>
        </p:spPr>
        <p:txBody>
          <a:bodyPr wrap="square">
            <a:spAutoFit/>
          </a:bodyPr>
          <a:lstStyle/>
          <a:p>
            <a:pPr algn="ctr"/>
            <a:r>
              <a:rPr lang="en-US" sz="1000" dirty="0"/>
              <a:t>OpenStax. "Lipid digestion." Modified. </a:t>
            </a:r>
          </a:p>
        </p:txBody>
      </p:sp>
      <p:pic>
        <p:nvPicPr>
          <p:cNvPr id="2" name="Content Placeholder 4" descr="Figure A depicts the small intestine breaking down lipids. First, lipids are emulsified by bile. Lipases break down triglycerides into fatty acids and monoglycerides. Then, fatty acids and monoglycerides are packaged into micelles that are absorbed by microvilli and make their way to the Golgi. Fatty acids and monoglycerides are converted back into triglycerides. The triglycerides aggregate with cholesterol, proteins, and phospholipids to form chylomicrons. Finally, the chylomicrons move into a lymph capillary, which transports them to the rest of the body. Figure B depicts the chemical structures triglyceride (fat), and the chemical structure of monoglyceride and fatty acids after lipase breaks the triglyceride down.">
            <a:extLst>
              <a:ext uri="{FF2B5EF4-FFF2-40B4-BE49-F238E27FC236}">
                <a16:creationId xmlns:a16="http://schemas.microsoft.com/office/drawing/2014/main" id="{92203593-5B43-7E95-9D36-E2FF19F7AD0A}"/>
              </a:ext>
            </a:extLst>
          </p:cNvPr>
          <p:cNvPicPr>
            <a:picLocks noGrp="1" noChangeAspect="1"/>
          </p:cNvPicPr>
          <p:nvPr>
            <p:ph idx="1"/>
          </p:nvPr>
        </p:nvPicPr>
        <p:blipFill>
          <a:blip r:embed="rId3"/>
          <a:srcRect l="17592" t="4480" r="17592" b="3853"/>
          <a:stretch/>
        </p:blipFill>
        <p:spPr>
          <a:xfrm>
            <a:off x="1600200" y="1077350"/>
            <a:ext cx="5943600" cy="4669973"/>
          </a:xfrm>
        </p:spPr>
      </p:pic>
    </p:spTree>
    <p:extLst>
      <p:ext uri="{BB962C8B-B14F-4D97-AF65-F5344CB8AC3E}">
        <p14:creationId xmlns:p14="http://schemas.microsoft.com/office/powerpoint/2010/main" val="209151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66C4-813F-C70F-C1D3-08751988B0D9}"/>
              </a:ext>
            </a:extLst>
          </p:cNvPr>
          <p:cNvSpPr>
            <a:spLocks noGrp="1"/>
          </p:cNvSpPr>
          <p:nvPr>
            <p:ph type="title"/>
          </p:nvPr>
        </p:nvSpPr>
        <p:spPr/>
        <p:txBody>
          <a:bodyPr/>
          <a:lstStyle/>
          <a:p>
            <a:r>
              <a:rPr lang="en-US" dirty="0"/>
              <a:t>Lipids</a:t>
            </a:r>
            <a:r>
              <a:rPr lang="en-US" sz="1400" baseline="-25000" dirty="0"/>
              <a:t>2</a:t>
            </a:r>
          </a:p>
        </p:txBody>
      </p:sp>
      <p:sp>
        <p:nvSpPr>
          <p:cNvPr id="3" name="Content Placeholder 2">
            <a:extLst>
              <a:ext uri="{FF2B5EF4-FFF2-40B4-BE49-F238E27FC236}">
                <a16:creationId xmlns:a16="http://schemas.microsoft.com/office/drawing/2014/main" id="{D19F2E0A-61A2-3490-AEB2-1CC188B8D7B0}"/>
              </a:ext>
            </a:extLst>
          </p:cNvPr>
          <p:cNvSpPr>
            <a:spLocks noGrp="1"/>
          </p:cNvSpPr>
          <p:nvPr>
            <p:ph idx="1"/>
          </p:nvPr>
        </p:nvSpPr>
        <p:spPr/>
        <p:txBody>
          <a:bodyPr>
            <a:normAutofit fontScale="92500" lnSpcReduction="20000"/>
          </a:bodyPr>
          <a:lstStyle/>
          <a:p>
            <a:r>
              <a:rPr lang="en-US" dirty="0"/>
              <a:t>Emulsification is important, as it increases the surface area available for lipases to act on, allowing for more efficient digestion of lipids. </a:t>
            </a:r>
          </a:p>
          <a:p>
            <a:r>
              <a:rPr lang="en-US" dirty="0"/>
              <a:t>Lipases break lipids into glycerol and fatty acids, which enter the epithelial cells in the intestine.</a:t>
            </a:r>
          </a:p>
          <a:p>
            <a:pPr lvl="1"/>
            <a:r>
              <a:rPr lang="en-US" dirty="0"/>
              <a:t>The long fatty acid chains and monoglycerides recombine in absorptive cells to form and triglycerides. </a:t>
            </a:r>
          </a:p>
          <a:p>
            <a:pPr lvl="1"/>
            <a:r>
              <a:rPr lang="en-US" dirty="0"/>
              <a:t>These triglycerides aggregate into globules, are coated with proteins and are called </a:t>
            </a:r>
            <a:r>
              <a:rPr lang="en-US" b="1" dirty="0"/>
              <a:t>chylomicrons</a:t>
            </a:r>
            <a:r>
              <a:rPr lang="en-US" dirty="0"/>
              <a:t>.</a:t>
            </a:r>
            <a:r>
              <a:rPr lang="en-US" b="1" dirty="0"/>
              <a:t> </a:t>
            </a:r>
          </a:p>
          <a:p>
            <a:pPr lvl="1"/>
            <a:r>
              <a:rPr lang="en-US" dirty="0"/>
              <a:t>Chylomicrons leave absorptive cells via exocytosis and enter the lymphatic system.</a:t>
            </a:r>
            <a:r>
              <a:rPr lang="en-US" b="1" dirty="0"/>
              <a:t> </a:t>
            </a:r>
          </a:p>
          <a:p>
            <a:endParaRPr lang="en-US" dirty="0"/>
          </a:p>
        </p:txBody>
      </p:sp>
    </p:spTree>
    <p:extLst>
      <p:ext uri="{BB962C8B-B14F-4D97-AF65-F5344CB8AC3E}">
        <p14:creationId xmlns:p14="http://schemas.microsoft.com/office/powerpoint/2010/main" val="164362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C66F-97AB-CDD8-C9A9-10980B04C5F2}"/>
              </a:ext>
            </a:extLst>
          </p:cNvPr>
          <p:cNvSpPr>
            <a:spLocks noGrp="1"/>
          </p:cNvSpPr>
          <p:nvPr>
            <p:ph type="title"/>
          </p:nvPr>
        </p:nvSpPr>
        <p:spPr/>
        <p:txBody>
          <a:bodyPr/>
          <a:lstStyle/>
          <a:p>
            <a:r>
              <a:rPr lang="en-US" dirty="0"/>
              <a:t>Think it Through</a:t>
            </a:r>
            <a:r>
              <a:rPr lang="en-US" sz="1400" baseline="-25000" dirty="0"/>
              <a:t>2</a:t>
            </a:r>
          </a:p>
        </p:txBody>
      </p:sp>
      <p:sp>
        <p:nvSpPr>
          <p:cNvPr id="3" name="Content Placeholder 2">
            <a:extLst>
              <a:ext uri="{FF2B5EF4-FFF2-40B4-BE49-F238E27FC236}">
                <a16:creationId xmlns:a16="http://schemas.microsoft.com/office/drawing/2014/main" id="{3B23F562-BB09-A7D0-520F-B1C976F3BF53}"/>
              </a:ext>
            </a:extLst>
          </p:cNvPr>
          <p:cNvSpPr>
            <a:spLocks noGrp="1"/>
          </p:cNvSpPr>
          <p:nvPr>
            <p:ph idx="1"/>
          </p:nvPr>
        </p:nvSpPr>
        <p:spPr>
          <a:xfrm>
            <a:off x="457200" y="1280160"/>
            <a:ext cx="8229600" cy="1005840"/>
          </a:xfrm>
        </p:spPr>
        <p:txBody>
          <a:bodyPr/>
          <a:lstStyle/>
          <a:p>
            <a:r>
              <a:rPr lang="en-US" dirty="0"/>
              <a:t>Why are patients recommended to eat a low-fat diet after gallbladder removal surgery?</a:t>
            </a:r>
          </a:p>
        </p:txBody>
      </p:sp>
    </p:spTree>
    <p:extLst>
      <p:ext uri="{BB962C8B-B14F-4D97-AF65-F5344CB8AC3E}">
        <p14:creationId xmlns:p14="http://schemas.microsoft.com/office/powerpoint/2010/main" val="1693681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EC93-760A-3907-6C86-77B03DC5682B}"/>
              </a:ext>
            </a:extLst>
          </p:cNvPr>
          <p:cNvSpPr>
            <a:spLocks noGrp="1"/>
          </p:cNvSpPr>
          <p:nvPr>
            <p:ph type="title"/>
          </p:nvPr>
        </p:nvSpPr>
        <p:spPr/>
        <p:txBody>
          <a:bodyPr/>
          <a:lstStyle/>
          <a:p>
            <a:r>
              <a:rPr lang="en-US" dirty="0"/>
              <a:t>Vitamins </a:t>
            </a:r>
          </a:p>
        </p:txBody>
      </p:sp>
      <p:sp>
        <p:nvSpPr>
          <p:cNvPr id="3" name="Content Placeholder 2">
            <a:extLst>
              <a:ext uri="{FF2B5EF4-FFF2-40B4-BE49-F238E27FC236}">
                <a16:creationId xmlns:a16="http://schemas.microsoft.com/office/drawing/2014/main" id="{2675A123-A80A-09D4-8C7C-FCC071360CED}"/>
              </a:ext>
            </a:extLst>
          </p:cNvPr>
          <p:cNvSpPr>
            <a:spLocks noGrp="1"/>
          </p:cNvSpPr>
          <p:nvPr>
            <p:ph idx="1"/>
          </p:nvPr>
        </p:nvSpPr>
        <p:spPr/>
        <p:txBody>
          <a:bodyPr/>
          <a:lstStyle/>
          <a:p>
            <a:r>
              <a:rPr lang="en-US" dirty="0"/>
              <a:t>Vitamins can be either water or lipid (fat) soluble. Fat-soluble vitamins are absorbed in the same manner as lipids. </a:t>
            </a:r>
          </a:p>
          <a:p>
            <a:r>
              <a:rPr lang="en-US" dirty="0"/>
              <a:t>Water-soluble vitamins can be directly absorbed into the bloodstream from the intestine. </a:t>
            </a:r>
          </a:p>
          <a:p>
            <a:endParaRPr lang="en-US" dirty="0"/>
          </a:p>
        </p:txBody>
      </p:sp>
    </p:spTree>
    <p:extLst>
      <p:ext uri="{BB962C8B-B14F-4D97-AF65-F5344CB8AC3E}">
        <p14:creationId xmlns:p14="http://schemas.microsoft.com/office/powerpoint/2010/main" val="11763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DE75-F815-BB59-C82B-C15D0BC274F5}"/>
              </a:ext>
            </a:extLst>
          </p:cNvPr>
          <p:cNvSpPr>
            <a:spLocks noGrp="1"/>
          </p:cNvSpPr>
          <p:nvPr>
            <p:ph type="title"/>
          </p:nvPr>
        </p:nvSpPr>
        <p:spPr/>
        <p:txBody>
          <a:bodyPr/>
          <a:lstStyle/>
          <a:p>
            <a:r>
              <a:rPr lang="en-US" dirty="0"/>
              <a:t>34.4 Figure 5 </a:t>
            </a:r>
          </a:p>
        </p:txBody>
      </p:sp>
      <p:sp>
        <p:nvSpPr>
          <p:cNvPr id="6" name="TextBox 5">
            <a:extLst>
              <a:ext uri="{FF2B5EF4-FFF2-40B4-BE49-F238E27FC236}">
                <a16:creationId xmlns:a16="http://schemas.microsoft.com/office/drawing/2014/main" id="{94A288CF-65DC-B03D-CEB2-E333D1C286A3}"/>
              </a:ext>
            </a:extLst>
          </p:cNvPr>
          <p:cNvSpPr txBox="1"/>
          <p:nvPr/>
        </p:nvSpPr>
        <p:spPr>
          <a:xfrm>
            <a:off x="2285999" y="5787851"/>
            <a:ext cx="4572000" cy="246221"/>
          </a:xfrm>
          <a:prstGeom prst="rect">
            <a:avLst/>
          </a:prstGeom>
          <a:noFill/>
        </p:spPr>
        <p:txBody>
          <a:bodyPr wrap="square">
            <a:spAutoFit/>
          </a:bodyPr>
          <a:lstStyle/>
          <a:p>
            <a:pPr algn="ctr"/>
            <a:r>
              <a:rPr lang="en-US" sz="1000" dirty="0"/>
              <a:t>CNX OpenStax on Wikimedia Commons. "Mechanical and chemical digestion." </a:t>
            </a:r>
          </a:p>
        </p:txBody>
      </p:sp>
      <p:pic>
        <p:nvPicPr>
          <p:cNvPr id="3" name="Content Placeholder 4" descr="The diagram starts with the mouth, which has the labels &quot;Mechanical digestion (chewing and swallowing)&quot; and &quot;Chemical digestion of carbohydrates.&quot; The esophagus is the next part followed by the stomach, which has the labels &quot;Mechanical digestion (peristaltic mixing and propulsion),&quot; &quot;Chemical digestion of proteins,&quot; and &quot;Absorption of lipid-soluble substances, such as aspirin.&quot; The liver and the gallbladder are located on top of the stomach. The pylorus is the end of the stomach and the beginning of the intestines. The pancreas is underneath the stomach. The small intestines are next and have the labels &quot;Mechanical digestion (mixing and propulsion, primarily by segmentation),&quot; &quot;Chemical digestion of carbohydrates, lipids, proteins, and nucleic acids,&quot; and &quot;Absorption of peptides, amino acids, glucose, frutose, lipids, water, minerals, and vitamins.&quot; The large intestines has the labels &quot;Mechanical digestion (segmental mixing, mass movement for propulsion),&quot; &quot;No chemical digestion except by bacteria,&quot; and &quot;Absorption of ions, water, minerals, vitamins, and small organic molecules produced by bacteria.&quot; This is followed by the rectum and the anal sphincters.">
            <a:extLst>
              <a:ext uri="{FF2B5EF4-FFF2-40B4-BE49-F238E27FC236}">
                <a16:creationId xmlns:a16="http://schemas.microsoft.com/office/drawing/2014/main" id="{90190D14-9527-AE55-75BD-A26D6F62FFE6}"/>
              </a:ext>
            </a:extLst>
          </p:cNvPr>
          <p:cNvPicPr>
            <a:picLocks noChangeAspect="1"/>
          </p:cNvPicPr>
          <p:nvPr/>
        </p:nvPicPr>
        <p:blipFill>
          <a:blip r:embed="rId2"/>
          <a:srcRect l="29629" t="3667" r="29630" b="3000"/>
          <a:stretch/>
        </p:blipFill>
        <p:spPr>
          <a:xfrm>
            <a:off x="2705100" y="1073423"/>
            <a:ext cx="3733800" cy="4752109"/>
          </a:xfrm>
          <a:prstGeom prst="rect">
            <a:avLst/>
          </a:prstGeom>
        </p:spPr>
      </p:pic>
    </p:spTree>
    <p:extLst>
      <p:ext uri="{BB962C8B-B14F-4D97-AF65-F5344CB8AC3E}">
        <p14:creationId xmlns:p14="http://schemas.microsoft.com/office/powerpoint/2010/main" val="262828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C54DD-AD03-4487-8214-78ED96C1C078}"/>
              </a:ext>
            </a:extLst>
          </p:cNvPr>
          <p:cNvSpPr>
            <a:spLocks noGrp="1"/>
          </p:cNvSpPr>
          <p:nvPr>
            <p:ph type="title"/>
          </p:nvPr>
        </p:nvSpPr>
        <p:spPr/>
        <p:txBody>
          <a:bodyPr/>
          <a:lstStyle/>
          <a:p>
            <a:r>
              <a:rPr lang="en-US" dirty="0"/>
              <a:t>Elimination </a:t>
            </a:r>
          </a:p>
        </p:txBody>
      </p:sp>
      <p:sp>
        <p:nvSpPr>
          <p:cNvPr id="5" name="Content Placeholder 4">
            <a:extLst>
              <a:ext uri="{FF2B5EF4-FFF2-40B4-BE49-F238E27FC236}">
                <a16:creationId xmlns:a16="http://schemas.microsoft.com/office/drawing/2014/main" id="{B468F357-93C8-493C-C62B-87ADB0F7BF01}"/>
              </a:ext>
            </a:extLst>
          </p:cNvPr>
          <p:cNvSpPr>
            <a:spLocks noGrp="1"/>
          </p:cNvSpPr>
          <p:nvPr>
            <p:ph idx="1"/>
          </p:nvPr>
        </p:nvSpPr>
        <p:spPr/>
        <p:txBody>
          <a:bodyPr/>
          <a:lstStyle/>
          <a:p>
            <a:r>
              <a:rPr lang="en-US" dirty="0"/>
              <a:t>The final step of digestion is the elimination of undigested food content and waste products. </a:t>
            </a:r>
          </a:p>
          <a:p>
            <a:r>
              <a:rPr lang="en-US" dirty="0"/>
              <a:t>Undigested food enters the colon, where most of the water is reabsorbed. </a:t>
            </a:r>
          </a:p>
          <a:p>
            <a:r>
              <a:rPr lang="en-US" dirty="0"/>
              <a:t>The semisolid waste is moved through the colon using peristatic movements of the muscle and is stored in the rectum. </a:t>
            </a:r>
          </a:p>
          <a:p>
            <a:r>
              <a:rPr lang="en-US" dirty="0"/>
              <a:t>The solid waste is eliminated through the anus using peristaltic movements of the rectum. </a:t>
            </a:r>
          </a:p>
        </p:txBody>
      </p:sp>
    </p:spTree>
    <p:extLst>
      <p:ext uri="{BB962C8B-B14F-4D97-AF65-F5344CB8AC3E}">
        <p14:creationId xmlns:p14="http://schemas.microsoft.com/office/powerpoint/2010/main" val="201911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A01D-188D-F872-1874-319E6BBBDFB7}"/>
              </a:ext>
            </a:extLst>
          </p:cNvPr>
          <p:cNvSpPr>
            <a:spLocks noGrp="1"/>
          </p:cNvSpPr>
          <p:nvPr>
            <p:ph type="title"/>
          </p:nvPr>
        </p:nvSpPr>
        <p:spPr/>
        <p:txBody>
          <a:bodyPr/>
          <a:lstStyle/>
          <a:p>
            <a:r>
              <a:rPr lang="en-US" dirty="0"/>
              <a:t>Common Problems with Elimination</a:t>
            </a:r>
          </a:p>
        </p:txBody>
      </p:sp>
      <p:sp>
        <p:nvSpPr>
          <p:cNvPr id="3" name="Content Placeholder 2">
            <a:extLst>
              <a:ext uri="{FF2B5EF4-FFF2-40B4-BE49-F238E27FC236}">
                <a16:creationId xmlns:a16="http://schemas.microsoft.com/office/drawing/2014/main" id="{6C825462-45EF-A540-493C-0FB85EE2F142}"/>
              </a:ext>
            </a:extLst>
          </p:cNvPr>
          <p:cNvSpPr>
            <a:spLocks noGrp="1"/>
          </p:cNvSpPr>
          <p:nvPr>
            <p:ph idx="1"/>
          </p:nvPr>
        </p:nvSpPr>
        <p:spPr/>
        <p:txBody>
          <a:bodyPr/>
          <a:lstStyle/>
          <a:p>
            <a:r>
              <a:rPr lang="en-US" dirty="0"/>
              <a:t>Diarrhea and constipation are common heath concerns which impact digestion. </a:t>
            </a:r>
          </a:p>
          <a:p>
            <a:r>
              <a:rPr lang="en-US" dirty="0"/>
              <a:t>Constipation is a condition where the feces are hardened due to excess water removal in the colon. </a:t>
            </a:r>
          </a:p>
          <a:p>
            <a:r>
              <a:rPr lang="en-US" dirty="0"/>
              <a:t>If not enough water is removed in the colon, it results in diarrhea. </a:t>
            </a:r>
          </a:p>
          <a:p>
            <a:pPr lvl="1"/>
            <a:r>
              <a:rPr lang="en-US" dirty="0"/>
              <a:t>Many bacteria, including those which cause choler, affect the proteins involved in water reabsorption and result in excessive diarrhea. </a:t>
            </a:r>
          </a:p>
        </p:txBody>
      </p:sp>
    </p:spTree>
    <p:extLst>
      <p:ext uri="{BB962C8B-B14F-4D97-AF65-F5344CB8AC3E}">
        <p14:creationId xmlns:p14="http://schemas.microsoft.com/office/powerpoint/2010/main" val="217993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0" y="1055441"/>
            <a:ext cx="8686800" cy="4487382"/>
          </a:xfrm>
          <a:prstGeom prst="rect">
            <a:avLst/>
          </a:prstGeom>
          <a:noFill/>
        </p:spPr>
        <p:txBody>
          <a:bodyPr wrap="square">
            <a:spAutoFit/>
          </a:bodyPr>
          <a:lstStyle/>
          <a:p>
            <a:pPr>
              <a:spcBef>
                <a:spcPts val="0"/>
              </a:spcBef>
              <a:spcAft>
                <a:spcPts val="0"/>
              </a:spcAft>
            </a:pPr>
            <a:endParaRPr lang="en-US" dirty="0">
              <a:effectLst/>
            </a:endParaRPr>
          </a:p>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rPr>
              <a:t>Define</a:t>
            </a:r>
            <a:r>
              <a:rPr lang="en-US" sz="3200" dirty="0">
                <a:effectLst/>
                <a:latin typeface="Calibri" panose="020F0502020204030204" pitchFamily="34" charset="0"/>
                <a:ea typeface="Times New Roman" panose="02020603050405020304" pitchFamily="18" charset="0"/>
              </a:rPr>
              <a:t> elimination.</a:t>
            </a:r>
            <a:endParaRPr lang="en-US" sz="3200" dirty="0">
              <a:effectLst/>
              <a:latin typeface="Calibri" panose="020F0502020204030204" pitchFamily="34" charset="0"/>
              <a:ea typeface="Calibri" panose="020F0502020204030204" pitchFamily="34" charset="0"/>
            </a:endParaRPr>
          </a:p>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rPr>
              <a:t>Describe</a:t>
            </a:r>
            <a:r>
              <a:rPr lang="en-US" sz="3200" dirty="0">
                <a:effectLst/>
                <a:latin typeface="Calibri" panose="020F0502020204030204" pitchFamily="34" charset="0"/>
                <a:ea typeface="Times New Roman" panose="02020603050405020304" pitchFamily="18" charset="0"/>
              </a:rPr>
              <a:t> the process of digestion.</a:t>
            </a:r>
            <a:endParaRPr lang="en-US" sz="3200" dirty="0">
              <a:effectLst/>
              <a:latin typeface="Calibri" panose="020F0502020204030204" pitchFamily="34" charset="0"/>
              <a:ea typeface="Calibri" panose="020F0502020204030204" pitchFamily="34" charset="0"/>
            </a:endParaRPr>
          </a:p>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rPr>
              <a:t>Detail</a:t>
            </a:r>
            <a:r>
              <a:rPr lang="en-US" sz="3200" dirty="0">
                <a:effectLst/>
                <a:latin typeface="Calibri" panose="020F0502020204030204" pitchFamily="34" charset="0"/>
                <a:ea typeface="Times New Roman" panose="02020603050405020304" pitchFamily="18" charset="0"/>
              </a:rPr>
              <a:t> the steps involved in digestion and absorption.</a:t>
            </a:r>
            <a:endParaRPr lang="en-US" sz="3200" dirty="0">
              <a:effectLst/>
              <a:latin typeface="Calibri" panose="020F0502020204030204" pitchFamily="34" charset="0"/>
              <a:ea typeface="Calibri" panose="020F0502020204030204" pitchFamily="34" charset="0"/>
            </a:endParaRPr>
          </a:p>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rPr>
              <a:t>Discuss</a:t>
            </a:r>
            <a:r>
              <a:rPr lang="en-US" sz="3200" dirty="0">
                <a:effectLst/>
                <a:latin typeface="Calibri" panose="020F0502020204030204" pitchFamily="34" charset="0"/>
                <a:ea typeface="Times New Roman" panose="02020603050405020304" pitchFamily="18" charset="0"/>
              </a:rPr>
              <a:t> the role of neural regulation in digestive processes.</a:t>
            </a:r>
            <a:endParaRPr lang="en-US" sz="3200" dirty="0">
              <a:effectLst/>
              <a:latin typeface="Calibri" panose="020F0502020204030204" pitchFamily="34" charset="0"/>
              <a:ea typeface="Calibri" panose="020F0502020204030204" pitchFamily="34" charset="0"/>
            </a:endParaRPr>
          </a:p>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rPr>
              <a:t>Explain</a:t>
            </a:r>
            <a:r>
              <a:rPr lang="en-US" sz="3200" dirty="0">
                <a:effectLst/>
                <a:latin typeface="Calibri" panose="020F0502020204030204" pitchFamily="34" charset="0"/>
                <a:ea typeface="Times New Roman" panose="02020603050405020304" pitchFamily="18" charset="0"/>
              </a:rPr>
              <a:t> how hormones regulate digestion.</a:t>
            </a:r>
            <a:endParaRPr lang="en-US" sz="3200" dirty="0">
              <a:effectLst/>
              <a:latin typeface="Calibri" panose="020F0502020204030204" pitchFamily="34" charset="0"/>
              <a:ea typeface="Calibri" panose="020F050202020403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BED7-83CB-FCD4-E603-A943CA303A08}"/>
              </a:ext>
            </a:extLst>
          </p:cNvPr>
          <p:cNvSpPr>
            <a:spLocks noGrp="1"/>
          </p:cNvSpPr>
          <p:nvPr>
            <p:ph type="title"/>
          </p:nvPr>
        </p:nvSpPr>
        <p:spPr/>
        <p:txBody>
          <a:bodyPr/>
          <a:lstStyle/>
          <a:p>
            <a:r>
              <a:rPr lang="en-US" dirty="0"/>
              <a:t>Emesis</a:t>
            </a:r>
          </a:p>
        </p:txBody>
      </p:sp>
      <p:sp>
        <p:nvSpPr>
          <p:cNvPr id="3" name="Content Placeholder 2">
            <a:extLst>
              <a:ext uri="{FF2B5EF4-FFF2-40B4-BE49-F238E27FC236}">
                <a16:creationId xmlns:a16="http://schemas.microsoft.com/office/drawing/2014/main" id="{4F32BF08-43D0-F43A-95CB-EAFE422DD2D2}"/>
              </a:ext>
            </a:extLst>
          </p:cNvPr>
          <p:cNvSpPr>
            <a:spLocks noGrp="1"/>
          </p:cNvSpPr>
          <p:nvPr>
            <p:ph idx="1"/>
          </p:nvPr>
        </p:nvSpPr>
        <p:spPr/>
        <p:txBody>
          <a:bodyPr/>
          <a:lstStyle/>
          <a:p>
            <a:r>
              <a:rPr lang="en-US" dirty="0"/>
              <a:t>Emesis, or vomiting, is the elimination of food by forceful expulsion through the mouth. </a:t>
            </a:r>
          </a:p>
          <a:p>
            <a:r>
              <a:rPr lang="en-US" dirty="0"/>
              <a:t>This is often a response to an irritant which affects the digestive tract, such as viruses, bacteria, emotions sights or food poisoning. </a:t>
            </a:r>
          </a:p>
          <a:p>
            <a:r>
              <a:rPr lang="en-US" dirty="0"/>
              <a:t>The process of emesis is regulated by the medulla, the lowest part of the brain. </a:t>
            </a:r>
          </a:p>
        </p:txBody>
      </p:sp>
    </p:spTree>
    <p:extLst>
      <p:ext uri="{BB962C8B-B14F-4D97-AF65-F5344CB8AC3E}">
        <p14:creationId xmlns:p14="http://schemas.microsoft.com/office/powerpoint/2010/main" val="216515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386841"/>
          </a:xfrm>
        </p:spPr>
        <p:txBody>
          <a:bodyPr/>
          <a:lstStyle/>
          <a:p>
            <a:r>
              <a:rPr lang="en-US" dirty="0"/>
              <a:t>Based on what you know about constipation versus diarrhea, how do you think antidiarrheal medications function?</a:t>
            </a:r>
          </a:p>
        </p:txBody>
      </p:sp>
    </p:spTree>
    <p:extLst>
      <p:ext uri="{BB962C8B-B14F-4D97-AF65-F5344CB8AC3E}">
        <p14:creationId xmlns:p14="http://schemas.microsoft.com/office/powerpoint/2010/main" val="302916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1</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2682240"/>
          </a:xfrm>
        </p:spPr>
        <p:txBody>
          <a:bodyPr/>
          <a:lstStyle/>
          <a:p>
            <a:r>
              <a:rPr lang="en-US" dirty="0"/>
              <a:t>Persistent emesis can disrupt the body's acid-base balance and result in metabolic alkalosis (when the blood is too basic). This is due to the body's loss of hydrochloric acid from the stomach. Severe metabolic alkalosis can result in neurological symptoms such as agitation, disorientation, seizures, and coma.</a:t>
            </a:r>
          </a:p>
        </p:txBody>
      </p:sp>
    </p:spTree>
    <p:extLst>
      <p:ext uri="{BB962C8B-B14F-4D97-AF65-F5344CB8AC3E}">
        <p14:creationId xmlns:p14="http://schemas.microsoft.com/office/powerpoint/2010/main" val="14947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1F6770-6D03-AEEE-4234-9EE1FEA7889F}"/>
              </a:ext>
            </a:extLst>
          </p:cNvPr>
          <p:cNvSpPr>
            <a:spLocks noGrp="1"/>
          </p:cNvSpPr>
          <p:nvPr>
            <p:ph type="title"/>
          </p:nvPr>
        </p:nvSpPr>
        <p:spPr/>
        <p:txBody>
          <a:bodyPr/>
          <a:lstStyle/>
          <a:p>
            <a:r>
              <a:rPr lang="en-US" dirty="0"/>
              <a:t>Neural Responses to Food</a:t>
            </a:r>
          </a:p>
        </p:txBody>
      </p:sp>
      <p:sp>
        <p:nvSpPr>
          <p:cNvPr id="5" name="Content Placeholder 4">
            <a:extLst>
              <a:ext uri="{FF2B5EF4-FFF2-40B4-BE49-F238E27FC236}">
                <a16:creationId xmlns:a16="http://schemas.microsoft.com/office/drawing/2014/main" id="{D1101223-6611-EEB1-3B93-BB74E9B1F72F}"/>
              </a:ext>
            </a:extLst>
          </p:cNvPr>
          <p:cNvSpPr>
            <a:spLocks noGrp="1"/>
          </p:cNvSpPr>
          <p:nvPr>
            <p:ph idx="1"/>
          </p:nvPr>
        </p:nvSpPr>
        <p:spPr>
          <a:xfrm>
            <a:off x="304800" y="1143000"/>
            <a:ext cx="4572000" cy="4572000"/>
          </a:xfrm>
        </p:spPr>
        <p:txBody>
          <a:bodyPr>
            <a:noAutofit/>
          </a:bodyPr>
          <a:lstStyle/>
          <a:p>
            <a:r>
              <a:rPr lang="en-US" sz="2200" dirty="0"/>
              <a:t>The first response to the smell, sight or thought of food is salivation. </a:t>
            </a:r>
          </a:p>
          <a:p>
            <a:pPr lvl="1">
              <a:buFont typeface="Arial" panose="020B0604020202020204" pitchFamily="34" charset="0"/>
              <a:buChar char="•"/>
            </a:pPr>
            <a:r>
              <a:rPr lang="en-US" sz="2200" dirty="0"/>
              <a:t>The salivary glands secrete more saliva in response to stimulation by the autonomic nervous system. </a:t>
            </a:r>
          </a:p>
          <a:p>
            <a:pPr lvl="1">
              <a:buFont typeface="Arial" panose="020B0604020202020204" pitchFamily="34" charset="0"/>
              <a:buChar char="•"/>
            </a:pPr>
            <a:r>
              <a:rPr lang="en-US" sz="2200" dirty="0"/>
              <a:t>Simultaneously, the stomach begins to produce hydrochloric acid (HCL) to digest food. </a:t>
            </a:r>
          </a:p>
          <a:p>
            <a:pPr indent="-285750"/>
            <a:r>
              <a:rPr lang="en-US" sz="2200" dirty="0"/>
              <a:t>There are three overlapping phases of gastric control- the </a:t>
            </a:r>
            <a:r>
              <a:rPr lang="en-US" sz="2200" i="1" dirty="0"/>
              <a:t>cephalic phase</a:t>
            </a:r>
            <a:r>
              <a:rPr lang="en-US" sz="2200" dirty="0"/>
              <a:t>, the </a:t>
            </a:r>
            <a:r>
              <a:rPr lang="en-US" sz="2200" i="1" dirty="0"/>
              <a:t>gastric phase </a:t>
            </a:r>
            <a:r>
              <a:rPr lang="en-US" sz="2200" dirty="0"/>
              <a:t>and the </a:t>
            </a:r>
            <a:r>
              <a:rPr lang="en-US" sz="2200" i="1" dirty="0"/>
              <a:t>intestinal phase</a:t>
            </a:r>
            <a:r>
              <a:rPr lang="en-US" sz="2200" dirty="0"/>
              <a:t>. </a:t>
            </a:r>
          </a:p>
        </p:txBody>
      </p:sp>
      <p:sp>
        <p:nvSpPr>
          <p:cNvPr id="9" name="TextBox 8">
            <a:extLst>
              <a:ext uri="{FF2B5EF4-FFF2-40B4-BE49-F238E27FC236}">
                <a16:creationId xmlns:a16="http://schemas.microsoft.com/office/drawing/2014/main" id="{5B697694-5E06-8AE8-6B46-3A1D8FA149A7}"/>
              </a:ext>
            </a:extLst>
          </p:cNvPr>
          <p:cNvSpPr txBox="1"/>
          <p:nvPr/>
        </p:nvSpPr>
        <p:spPr>
          <a:xfrm>
            <a:off x="6045924" y="1260710"/>
            <a:ext cx="1676400" cy="307777"/>
          </a:xfrm>
          <a:prstGeom prst="rect">
            <a:avLst/>
          </a:prstGeom>
          <a:noFill/>
        </p:spPr>
        <p:txBody>
          <a:bodyPr wrap="square" rtlCol="0">
            <a:spAutoFit/>
          </a:bodyPr>
          <a:lstStyle/>
          <a:p>
            <a:pPr algn="ctr"/>
            <a:r>
              <a:rPr lang="en-US" sz="1400" b="1" dirty="0"/>
              <a:t>34.3 Figure 6</a:t>
            </a:r>
          </a:p>
        </p:txBody>
      </p:sp>
      <p:pic>
        <p:nvPicPr>
          <p:cNvPr id="2" name="Content Placeholder 5" descr="A photograph of a table filled with food">
            <a:extLst>
              <a:ext uri="{FF2B5EF4-FFF2-40B4-BE49-F238E27FC236}">
                <a16:creationId xmlns:a16="http://schemas.microsoft.com/office/drawing/2014/main" id="{FA644D3F-73D8-657B-3C98-4F517BD7B1A7}"/>
              </a:ext>
            </a:extLst>
          </p:cNvPr>
          <p:cNvPicPr>
            <a:picLocks noChangeAspect="1"/>
          </p:cNvPicPr>
          <p:nvPr/>
        </p:nvPicPr>
        <p:blipFill>
          <a:blip r:embed="rId3"/>
          <a:srcRect t="5347" b="4653"/>
          <a:stretch/>
        </p:blipFill>
        <p:spPr>
          <a:xfrm>
            <a:off x="4807464" y="1697389"/>
            <a:ext cx="4153319" cy="2737784"/>
          </a:xfrm>
          <a:prstGeom prst="rect">
            <a:avLst/>
          </a:prstGeom>
        </p:spPr>
      </p:pic>
      <p:sp>
        <p:nvSpPr>
          <p:cNvPr id="3" name="TextBox 2">
            <a:extLst>
              <a:ext uri="{FF2B5EF4-FFF2-40B4-BE49-F238E27FC236}">
                <a16:creationId xmlns:a16="http://schemas.microsoft.com/office/drawing/2014/main" id="{DE76A6C7-5514-D7BA-FDD7-5A927387E1B0}"/>
              </a:ext>
            </a:extLst>
          </p:cNvPr>
          <p:cNvSpPr txBox="1"/>
          <p:nvPr/>
        </p:nvSpPr>
        <p:spPr>
          <a:xfrm>
            <a:off x="4598124" y="4564075"/>
            <a:ext cx="4572000" cy="246221"/>
          </a:xfrm>
          <a:prstGeom prst="rect">
            <a:avLst/>
          </a:prstGeom>
          <a:noFill/>
        </p:spPr>
        <p:txBody>
          <a:bodyPr wrap="square">
            <a:spAutoFit/>
          </a:bodyPr>
          <a:lstStyle/>
          <a:p>
            <a:pPr algn="ctr"/>
            <a:r>
              <a:rPr lang="en-US" sz="1000" dirty="0"/>
              <a:t>buffetcrush on Pixabay. "Platter of food."</a:t>
            </a:r>
          </a:p>
        </p:txBody>
      </p:sp>
    </p:spTree>
    <p:extLst>
      <p:ext uri="{BB962C8B-B14F-4D97-AF65-F5344CB8AC3E}">
        <p14:creationId xmlns:p14="http://schemas.microsoft.com/office/powerpoint/2010/main" val="416388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2</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615441"/>
          </a:xfrm>
        </p:spPr>
        <p:txBody>
          <a:bodyPr/>
          <a:lstStyle/>
          <a:p>
            <a:r>
              <a:rPr lang="en-US" dirty="0"/>
              <a:t>Imagine eating your favorite food. </a:t>
            </a:r>
          </a:p>
          <a:p>
            <a:pPr marL="457200" indent="-457200">
              <a:buFont typeface="Arial" panose="020B0604020202020204" pitchFamily="34" charset="0"/>
              <a:buChar char="•"/>
            </a:pPr>
            <a:r>
              <a:rPr lang="en-US" dirty="0"/>
              <a:t>What are you eating?</a:t>
            </a:r>
          </a:p>
          <a:p>
            <a:pPr marL="457200" indent="-457200">
              <a:buFont typeface="Arial" panose="020B0604020202020204" pitchFamily="34" charset="0"/>
              <a:buChar char="•"/>
            </a:pPr>
            <a:r>
              <a:rPr lang="en-US" dirty="0"/>
              <a:t>Does the thought of the food make you salivate?</a:t>
            </a:r>
          </a:p>
        </p:txBody>
      </p:sp>
    </p:spTree>
    <p:extLst>
      <p:ext uri="{BB962C8B-B14F-4D97-AF65-F5344CB8AC3E}">
        <p14:creationId xmlns:p14="http://schemas.microsoft.com/office/powerpoint/2010/main" val="1685882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3F19-AD75-18DD-BAF1-4CF9424D8552}"/>
              </a:ext>
            </a:extLst>
          </p:cNvPr>
          <p:cNvSpPr>
            <a:spLocks noGrp="1"/>
          </p:cNvSpPr>
          <p:nvPr>
            <p:ph type="title"/>
          </p:nvPr>
        </p:nvSpPr>
        <p:spPr/>
        <p:txBody>
          <a:bodyPr/>
          <a:lstStyle/>
          <a:p>
            <a:r>
              <a:rPr lang="en-US" dirty="0"/>
              <a:t>Digestive Phases </a:t>
            </a:r>
          </a:p>
        </p:txBody>
      </p:sp>
      <p:sp>
        <p:nvSpPr>
          <p:cNvPr id="3" name="Content Placeholder 2">
            <a:extLst>
              <a:ext uri="{FF2B5EF4-FFF2-40B4-BE49-F238E27FC236}">
                <a16:creationId xmlns:a16="http://schemas.microsoft.com/office/drawing/2014/main" id="{C2506D4E-0FDA-DDCC-090F-E529E004968F}"/>
              </a:ext>
            </a:extLst>
          </p:cNvPr>
          <p:cNvSpPr>
            <a:spLocks noGrp="1"/>
          </p:cNvSpPr>
          <p:nvPr>
            <p:ph idx="1"/>
          </p:nvPr>
        </p:nvSpPr>
        <p:spPr>
          <a:xfrm>
            <a:off x="457199" y="1280160"/>
            <a:ext cx="4591849" cy="4572000"/>
          </a:xfrm>
        </p:spPr>
        <p:txBody>
          <a:bodyPr>
            <a:normAutofit fontScale="77500" lnSpcReduction="20000"/>
          </a:bodyPr>
          <a:lstStyle/>
          <a:p>
            <a:pPr marL="457200" indent="-457200">
              <a:buFont typeface="Arial" panose="020B0604020202020204" pitchFamily="34" charset="0"/>
              <a:buChar char="•"/>
            </a:pPr>
            <a:r>
              <a:rPr lang="en-US" dirty="0"/>
              <a:t>The </a:t>
            </a:r>
            <a:r>
              <a:rPr lang="en-US" b="1" dirty="0"/>
              <a:t>cephalic phase </a:t>
            </a:r>
            <a:r>
              <a:rPr lang="en-US" dirty="0"/>
              <a:t>is the first phase of digestion and is controlled by the neural response to food. This triggers increased salivation and release of gastric juices. </a:t>
            </a:r>
          </a:p>
          <a:p>
            <a:pPr marL="457200" indent="-457200">
              <a:buFont typeface="Arial" panose="020B0604020202020204" pitchFamily="34" charset="0"/>
              <a:buChar char="•"/>
            </a:pPr>
            <a:r>
              <a:rPr lang="en-US" dirty="0"/>
              <a:t>The </a:t>
            </a:r>
            <a:r>
              <a:rPr lang="en-US" b="1" dirty="0"/>
              <a:t>gastric phase </a:t>
            </a:r>
            <a:r>
              <a:rPr lang="en-US" dirty="0"/>
              <a:t>begins once food arrives at the stomach. This phase is stimulated by the stretching of the stomach and the increased pH of gastric content. </a:t>
            </a:r>
          </a:p>
          <a:p>
            <a:pPr marL="457200" indent="-457200">
              <a:buFont typeface="Arial" panose="020B0604020202020204" pitchFamily="34" charset="0"/>
              <a:buChar char="•"/>
            </a:pPr>
            <a:r>
              <a:rPr lang="en-US" dirty="0"/>
              <a:t>The </a:t>
            </a:r>
            <a:r>
              <a:rPr lang="en-US" b="1" dirty="0"/>
              <a:t>intestinal phase </a:t>
            </a:r>
            <a:r>
              <a:rPr lang="en-US" dirty="0"/>
              <a:t>begins when chyme enters the small intestine, triggering digestive secretions. </a:t>
            </a:r>
          </a:p>
        </p:txBody>
      </p:sp>
      <p:sp>
        <p:nvSpPr>
          <p:cNvPr id="7" name="TextBox 6">
            <a:extLst>
              <a:ext uri="{FF2B5EF4-FFF2-40B4-BE49-F238E27FC236}">
                <a16:creationId xmlns:a16="http://schemas.microsoft.com/office/drawing/2014/main" id="{28CF044C-251B-62C9-AFAE-27D8DCC9BBA8}"/>
              </a:ext>
            </a:extLst>
          </p:cNvPr>
          <p:cNvSpPr txBox="1"/>
          <p:nvPr/>
        </p:nvSpPr>
        <p:spPr>
          <a:xfrm>
            <a:off x="6172200" y="1280160"/>
            <a:ext cx="1524000" cy="307777"/>
          </a:xfrm>
          <a:prstGeom prst="rect">
            <a:avLst/>
          </a:prstGeom>
          <a:noFill/>
        </p:spPr>
        <p:txBody>
          <a:bodyPr wrap="square" rtlCol="0">
            <a:spAutoFit/>
          </a:bodyPr>
          <a:lstStyle/>
          <a:p>
            <a:pPr algn="ctr"/>
            <a:r>
              <a:rPr lang="en-US" sz="1400" b="1" dirty="0"/>
              <a:t>34.3 Figure 7</a:t>
            </a:r>
          </a:p>
        </p:txBody>
      </p:sp>
      <p:pic>
        <p:nvPicPr>
          <p:cNvPr id="4" name="Content Placeholder 5" descr="A photograph of a dog sitting by a bowl of dog food">
            <a:extLst>
              <a:ext uri="{FF2B5EF4-FFF2-40B4-BE49-F238E27FC236}">
                <a16:creationId xmlns:a16="http://schemas.microsoft.com/office/drawing/2014/main" id="{8E7E02BC-3AF5-8A9E-76DC-84DB3FED1354}"/>
              </a:ext>
            </a:extLst>
          </p:cNvPr>
          <p:cNvPicPr>
            <a:picLocks noChangeAspect="1"/>
          </p:cNvPicPr>
          <p:nvPr/>
        </p:nvPicPr>
        <p:blipFill>
          <a:blip r:embed="rId2"/>
          <a:srcRect t="5347" b="5987"/>
          <a:stretch/>
        </p:blipFill>
        <p:spPr>
          <a:xfrm>
            <a:off x="4879392" y="1675815"/>
            <a:ext cx="4109616" cy="2681937"/>
          </a:xfrm>
          <a:prstGeom prst="rect">
            <a:avLst/>
          </a:prstGeom>
        </p:spPr>
      </p:pic>
      <p:sp>
        <p:nvSpPr>
          <p:cNvPr id="5" name="TextBox 4">
            <a:extLst>
              <a:ext uri="{FF2B5EF4-FFF2-40B4-BE49-F238E27FC236}">
                <a16:creationId xmlns:a16="http://schemas.microsoft.com/office/drawing/2014/main" id="{20B6B4A1-2DF6-D028-BC08-722221ED7B35}"/>
              </a:ext>
            </a:extLst>
          </p:cNvPr>
          <p:cNvSpPr txBox="1"/>
          <p:nvPr/>
        </p:nvSpPr>
        <p:spPr>
          <a:xfrm>
            <a:off x="4648200" y="4449192"/>
            <a:ext cx="4572000" cy="246221"/>
          </a:xfrm>
          <a:prstGeom prst="rect">
            <a:avLst/>
          </a:prstGeom>
          <a:noFill/>
        </p:spPr>
        <p:txBody>
          <a:bodyPr wrap="square">
            <a:spAutoFit/>
          </a:bodyPr>
          <a:lstStyle/>
          <a:p>
            <a:pPr algn="ctr"/>
            <a:r>
              <a:rPr lang="en-US" sz="1000" dirty="0"/>
              <a:t>Alkhaine on Pixabay. "Dog with food."</a:t>
            </a:r>
          </a:p>
        </p:txBody>
      </p:sp>
    </p:spTree>
    <p:extLst>
      <p:ext uri="{BB962C8B-B14F-4D97-AF65-F5344CB8AC3E}">
        <p14:creationId xmlns:p14="http://schemas.microsoft.com/office/powerpoint/2010/main" val="361581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F1251-7020-B6FB-A076-94A11C23B1A4}"/>
              </a:ext>
            </a:extLst>
          </p:cNvPr>
          <p:cNvSpPr>
            <a:spLocks noGrp="1"/>
          </p:cNvSpPr>
          <p:nvPr>
            <p:ph type="title"/>
          </p:nvPr>
        </p:nvSpPr>
        <p:spPr/>
        <p:txBody>
          <a:bodyPr/>
          <a:lstStyle/>
          <a:p>
            <a:r>
              <a:rPr lang="en-US" dirty="0"/>
              <a:t>Hormonal Responses to Food</a:t>
            </a:r>
            <a:r>
              <a:rPr lang="en-US" sz="1400" baseline="-25000" dirty="0"/>
              <a:t>1</a:t>
            </a:r>
          </a:p>
        </p:txBody>
      </p:sp>
      <p:sp>
        <p:nvSpPr>
          <p:cNvPr id="6" name="Content Placeholder 5">
            <a:extLst>
              <a:ext uri="{FF2B5EF4-FFF2-40B4-BE49-F238E27FC236}">
                <a16:creationId xmlns:a16="http://schemas.microsoft.com/office/drawing/2014/main" id="{0F7F29E5-D717-25A2-723E-452384C9DFE9}"/>
              </a:ext>
            </a:extLst>
          </p:cNvPr>
          <p:cNvSpPr>
            <a:spLocks noGrp="1"/>
          </p:cNvSpPr>
          <p:nvPr>
            <p:ph idx="1"/>
          </p:nvPr>
        </p:nvSpPr>
        <p:spPr>
          <a:xfrm>
            <a:off x="457200" y="1131039"/>
            <a:ext cx="8229600" cy="4892040"/>
          </a:xfrm>
        </p:spPr>
        <p:txBody>
          <a:bodyPr>
            <a:normAutofit/>
          </a:bodyPr>
          <a:lstStyle/>
          <a:p>
            <a:r>
              <a:rPr lang="en-US" dirty="0"/>
              <a:t>The endocrine system controls the response of the various glands in the body and the release of hormones at the appropriate times. </a:t>
            </a:r>
          </a:p>
          <a:p>
            <a:r>
              <a:rPr lang="en-US" dirty="0"/>
              <a:t>During the gastric phase, </a:t>
            </a:r>
            <a:r>
              <a:rPr lang="en-US" b="1" dirty="0"/>
              <a:t>gastrin</a:t>
            </a:r>
            <a:r>
              <a:rPr lang="en-US" dirty="0"/>
              <a:t> is secreted by G cells in the stomach. </a:t>
            </a:r>
          </a:p>
          <a:p>
            <a:pPr lvl="1"/>
            <a:r>
              <a:rPr lang="en-US" dirty="0"/>
              <a:t>Gastrin stimulates the release of HCL, which aids in the digestion of protein. </a:t>
            </a:r>
          </a:p>
          <a:p>
            <a:pPr lvl="1"/>
            <a:r>
              <a:rPr lang="en-US" dirty="0"/>
              <a:t>When the stomach is empty, </a:t>
            </a:r>
            <a:r>
              <a:rPr lang="en-US" b="1" dirty="0"/>
              <a:t>somatostatin</a:t>
            </a:r>
            <a:r>
              <a:rPr lang="en-US" dirty="0"/>
              <a:t> stops the release of HCL. </a:t>
            </a:r>
          </a:p>
        </p:txBody>
      </p:sp>
    </p:spTree>
    <p:extLst>
      <p:ext uri="{BB962C8B-B14F-4D97-AF65-F5344CB8AC3E}">
        <p14:creationId xmlns:p14="http://schemas.microsoft.com/office/powerpoint/2010/main" val="397798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F1251-7020-B6FB-A076-94A11C23B1A4}"/>
              </a:ext>
            </a:extLst>
          </p:cNvPr>
          <p:cNvSpPr>
            <a:spLocks noGrp="1"/>
          </p:cNvSpPr>
          <p:nvPr>
            <p:ph type="title"/>
          </p:nvPr>
        </p:nvSpPr>
        <p:spPr/>
        <p:txBody>
          <a:bodyPr/>
          <a:lstStyle/>
          <a:p>
            <a:r>
              <a:rPr lang="en-US" dirty="0"/>
              <a:t>Hormonal Responses to Food</a:t>
            </a:r>
            <a:r>
              <a:rPr lang="en-US" sz="1400" baseline="-25000" dirty="0"/>
              <a:t>2</a:t>
            </a:r>
          </a:p>
        </p:txBody>
      </p:sp>
      <p:sp>
        <p:nvSpPr>
          <p:cNvPr id="6" name="Content Placeholder 5">
            <a:extLst>
              <a:ext uri="{FF2B5EF4-FFF2-40B4-BE49-F238E27FC236}">
                <a16:creationId xmlns:a16="http://schemas.microsoft.com/office/drawing/2014/main" id="{0F7F29E5-D717-25A2-723E-452384C9DFE9}"/>
              </a:ext>
            </a:extLst>
          </p:cNvPr>
          <p:cNvSpPr>
            <a:spLocks noGrp="1"/>
          </p:cNvSpPr>
          <p:nvPr>
            <p:ph idx="1"/>
          </p:nvPr>
        </p:nvSpPr>
        <p:spPr>
          <a:xfrm>
            <a:off x="457200" y="1131039"/>
            <a:ext cx="8229600" cy="4892040"/>
          </a:xfrm>
        </p:spPr>
        <p:txBody>
          <a:bodyPr>
            <a:normAutofit fontScale="92500"/>
          </a:bodyPr>
          <a:lstStyle/>
          <a:p>
            <a:r>
              <a:rPr lang="en-US" dirty="0"/>
              <a:t>In the duodenum, </a:t>
            </a:r>
            <a:r>
              <a:rPr lang="en-US" b="1" dirty="0"/>
              <a:t>secretin</a:t>
            </a:r>
            <a:r>
              <a:rPr lang="en-US" dirty="0"/>
              <a:t> stimulates the pancreas to release alkaline bicarbonate solution to neutralize the acidic chyme. </a:t>
            </a:r>
          </a:p>
          <a:p>
            <a:pPr lvl="1"/>
            <a:r>
              <a:rPr lang="en-US" dirty="0"/>
              <a:t>Secretin works in tandem with </a:t>
            </a:r>
            <a:r>
              <a:rPr lang="en-US" b="1" dirty="0"/>
              <a:t>cholecystokinin (CCK)</a:t>
            </a:r>
            <a:r>
              <a:rPr lang="en-US" dirty="0"/>
              <a:t>,</a:t>
            </a:r>
            <a:r>
              <a:rPr lang="en-US" b="1" dirty="0"/>
              <a:t> </a:t>
            </a:r>
            <a:r>
              <a:rPr lang="en-US" dirty="0"/>
              <a:t>which stimulates the pancreas to produce pancreatic juices and the gallbladder to release bile salts. </a:t>
            </a:r>
          </a:p>
          <a:p>
            <a:r>
              <a:rPr lang="en-US" dirty="0"/>
              <a:t>Food high in lipids takes a long time to digest. </a:t>
            </a:r>
          </a:p>
          <a:p>
            <a:pPr lvl="1"/>
            <a:r>
              <a:rPr lang="en-US" b="1" dirty="0"/>
              <a:t>Gastric inhibitory peptide </a:t>
            </a:r>
            <a:r>
              <a:rPr lang="en-US" dirty="0"/>
              <a:t>is secreted by the small intestine to slow down the peristaltic movement of the intestine, allowing more time for digestion. </a:t>
            </a:r>
          </a:p>
        </p:txBody>
      </p:sp>
    </p:spTree>
    <p:extLst>
      <p:ext uri="{BB962C8B-B14F-4D97-AF65-F5344CB8AC3E}">
        <p14:creationId xmlns:p14="http://schemas.microsoft.com/office/powerpoint/2010/main" val="3145624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C71F-7165-A98B-F6FB-B1F05CEFC830}"/>
              </a:ext>
            </a:extLst>
          </p:cNvPr>
          <p:cNvSpPr>
            <a:spLocks noGrp="1"/>
          </p:cNvSpPr>
          <p:nvPr>
            <p:ph type="title"/>
          </p:nvPr>
        </p:nvSpPr>
        <p:spPr/>
        <p:txBody>
          <a:bodyPr/>
          <a:lstStyle/>
          <a:p>
            <a:r>
              <a:rPr lang="en-US" dirty="0"/>
              <a:t>Lesson 34.3 Figure 8</a:t>
            </a:r>
          </a:p>
        </p:txBody>
      </p:sp>
      <p:sp>
        <p:nvSpPr>
          <p:cNvPr id="7" name="TextBox 6">
            <a:extLst>
              <a:ext uri="{FF2B5EF4-FFF2-40B4-BE49-F238E27FC236}">
                <a16:creationId xmlns:a16="http://schemas.microsoft.com/office/drawing/2014/main" id="{3DF9CD5B-AAC5-643B-E0AD-F37ED89B8476}"/>
              </a:ext>
            </a:extLst>
          </p:cNvPr>
          <p:cNvSpPr txBox="1"/>
          <p:nvPr/>
        </p:nvSpPr>
        <p:spPr>
          <a:xfrm>
            <a:off x="2286000" y="5760720"/>
            <a:ext cx="4572000" cy="246221"/>
          </a:xfrm>
          <a:prstGeom prst="rect">
            <a:avLst/>
          </a:prstGeom>
          <a:noFill/>
        </p:spPr>
        <p:txBody>
          <a:bodyPr wrap="square">
            <a:spAutoFit/>
          </a:bodyPr>
          <a:lstStyle/>
          <a:p>
            <a:pPr algn="ctr"/>
            <a:r>
              <a:rPr lang="en-US" sz="1000" dirty="0"/>
              <a:t>OpenStax College on Wikimedia Commons. "Digestive enzymes and hormones."</a:t>
            </a:r>
          </a:p>
        </p:txBody>
      </p:sp>
      <p:pic>
        <p:nvPicPr>
          <p:cNvPr id="3" name="Content Placeholder 4" descr="Shown is the human esophagus, stomach, small intestine, and large intestine. Pepsin and H C I in the stomach break down proteins, as well as secretin and C C K in intestinal cells. A closer look at the pancreas and small intestine reveals that the acinar cells of the pancreas send trypsin, chymotrypsin, elastase, and sodium bicarbonate to the small intestine to break down proteins.">
            <a:extLst>
              <a:ext uri="{FF2B5EF4-FFF2-40B4-BE49-F238E27FC236}">
                <a16:creationId xmlns:a16="http://schemas.microsoft.com/office/drawing/2014/main" id="{1CCF75A9-69FA-726F-9EB5-50B0A15EB8B9}"/>
              </a:ext>
            </a:extLst>
          </p:cNvPr>
          <p:cNvPicPr>
            <a:picLocks noGrp="1" noChangeAspect="1"/>
          </p:cNvPicPr>
          <p:nvPr>
            <p:ph idx="1"/>
          </p:nvPr>
        </p:nvPicPr>
        <p:blipFill>
          <a:blip r:embed="rId3"/>
          <a:srcRect l="18518" t="3666" r="17592" b="3755"/>
          <a:stretch/>
        </p:blipFill>
        <p:spPr>
          <a:xfrm>
            <a:off x="1675570" y="1075509"/>
            <a:ext cx="5792860" cy="4663440"/>
          </a:xfrm>
        </p:spPr>
      </p:pic>
    </p:spTree>
    <p:extLst>
      <p:ext uri="{BB962C8B-B14F-4D97-AF65-F5344CB8AC3E}">
        <p14:creationId xmlns:p14="http://schemas.microsoft.com/office/powerpoint/2010/main" val="2092050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2</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fontScale="92500" lnSpcReduction="20000"/>
          </a:bodyPr>
          <a:lstStyle/>
          <a:p>
            <a:r>
              <a:rPr lang="en-US" dirty="0"/>
              <a:t>Have you ever experienced heartburn? Heartburn is a burning sensation in your chest or throat that may be triggered by the foods you eat as the acid in your stomach digests them. </a:t>
            </a:r>
          </a:p>
          <a:p>
            <a:pPr marL="457200" indent="-457200">
              <a:buFont typeface="Arial" panose="020B0604020202020204" pitchFamily="34" charset="0"/>
              <a:buChar char="•"/>
            </a:pPr>
            <a:r>
              <a:rPr lang="en-US" dirty="0"/>
              <a:t>Hormone regulation and imbalances may be the culprit behind cases of heartburn!</a:t>
            </a:r>
          </a:p>
          <a:p>
            <a:r>
              <a:rPr lang="en-US" dirty="0"/>
              <a:t>Some people may take antacids to cope with heartburn. The main ingredient in these medications is often calcium carbonate, which is basic. </a:t>
            </a:r>
          </a:p>
          <a:p>
            <a:pPr marL="457200" indent="-457200">
              <a:buFont typeface="Arial" panose="020B0604020202020204" pitchFamily="34" charset="0"/>
              <a:buChar char="•"/>
            </a:pPr>
            <a:r>
              <a:rPr lang="en-US" dirty="0"/>
              <a:t>When exposed to the hydrochloric acid (HCl) in your stomach, the carbonate binds to the hydrogen and reduces the free-floating acid.</a:t>
            </a:r>
          </a:p>
        </p:txBody>
      </p:sp>
    </p:spTree>
    <p:extLst>
      <p:ext uri="{BB962C8B-B14F-4D97-AF65-F5344CB8AC3E}">
        <p14:creationId xmlns:p14="http://schemas.microsoft.com/office/powerpoint/2010/main" val="114602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Ingestion</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511040"/>
          </a:xfrm>
        </p:spPr>
        <p:txBody>
          <a:bodyPr>
            <a:normAutofit/>
          </a:bodyPr>
          <a:lstStyle/>
          <a:p>
            <a:r>
              <a:rPr lang="en-US" dirty="0"/>
              <a:t>Large molecules in food need to be broken down prior to passing through cell membranes. </a:t>
            </a:r>
          </a:p>
          <a:p>
            <a:r>
              <a:rPr lang="en-US" b="1" dirty="0"/>
              <a:t>Ingestion </a:t>
            </a:r>
            <a:r>
              <a:rPr lang="en-US" dirty="0"/>
              <a:t>is the process of taking in food through the mouth. </a:t>
            </a:r>
          </a:p>
          <a:p>
            <a:pPr marL="457200" indent="-457200">
              <a:buFont typeface="Arial" panose="020B0604020202020204" pitchFamily="34" charset="0"/>
              <a:buChar char="•"/>
            </a:pPr>
            <a:r>
              <a:rPr lang="en-US" dirty="0"/>
              <a:t>In vertebrates, the teeth, saliva and </a:t>
            </a:r>
            <a:r>
              <a:rPr lang="en-US" dirty="0">
                <a:solidFill>
                  <a:schemeClr val="tx1"/>
                </a:solidFill>
              </a:rPr>
              <a:t>tongue </a:t>
            </a:r>
            <a:r>
              <a:rPr lang="en-US" b="0" i="0" dirty="0">
                <a:solidFill>
                  <a:schemeClr val="tx1"/>
                </a:solidFill>
                <a:effectLst/>
                <a:highlight>
                  <a:srgbClr val="FFFFFF"/>
                </a:highlight>
              </a:rPr>
              <a:t>play important roles in mastication (chewing and preparing the food into bolus). </a:t>
            </a:r>
          </a:p>
          <a:p>
            <a:pPr marL="457200" indent="-457200">
              <a:buFont typeface="Arial" panose="020B0604020202020204" pitchFamily="34" charset="0"/>
              <a:buChar char="•"/>
            </a:pPr>
            <a:r>
              <a:rPr lang="en-US" b="0" i="0" dirty="0">
                <a:solidFill>
                  <a:schemeClr val="tx1"/>
                </a:solidFill>
                <a:effectLst/>
                <a:highlight>
                  <a:srgbClr val="FFFFFF"/>
                </a:highlight>
              </a:rPr>
              <a:t>The breakdown of food is both mechanical and chemical in nature. </a:t>
            </a:r>
          </a:p>
          <a:p>
            <a:endParaRPr lang="en-US" dirty="0">
              <a:solidFill>
                <a:schemeClr val="tx1"/>
              </a:solidFill>
            </a:endParaRPr>
          </a:p>
        </p:txBody>
      </p:sp>
    </p:spTree>
    <p:extLst>
      <p:ext uri="{BB962C8B-B14F-4D97-AF65-F5344CB8AC3E}">
        <p14:creationId xmlns:p14="http://schemas.microsoft.com/office/powerpoint/2010/main" val="290095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D31CB-1436-DA82-007A-EE26B7579DFD}"/>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449F4980-EE11-12D5-9B0E-D40CF1FCA1EB}"/>
              </a:ext>
            </a:extLst>
          </p:cNvPr>
          <p:cNvSpPr>
            <a:spLocks noGrp="1"/>
          </p:cNvSpPr>
          <p:nvPr>
            <p:ph idx="1"/>
          </p:nvPr>
        </p:nvSpPr>
        <p:spPr/>
        <p:txBody>
          <a:bodyPr/>
          <a:lstStyle/>
          <a:p>
            <a:r>
              <a:rPr lang="en-US" dirty="0"/>
              <a:t>Digestion begins with ingestion of food. </a:t>
            </a:r>
          </a:p>
          <a:p>
            <a:r>
              <a:rPr lang="en-US" dirty="0"/>
              <a:t>Digestion and absorption occur in multiple steps with the help of many different enzymes. </a:t>
            </a:r>
          </a:p>
          <a:p>
            <a:r>
              <a:rPr lang="en-US" dirty="0"/>
              <a:t>Most nutrient absorption occurs in the small intestine. </a:t>
            </a:r>
          </a:p>
          <a:p>
            <a:r>
              <a:rPr lang="en-US" dirty="0"/>
              <a:t>Elimination removes undigested food while reabsorbing water. </a:t>
            </a:r>
          </a:p>
          <a:p>
            <a:r>
              <a:rPr lang="en-US" dirty="0"/>
              <a:t>The brain and the endocrine system control the digestive processes. </a:t>
            </a:r>
          </a:p>
        </p:txBody>
      </p:sp>
    </p:spTree>
    <p:extLst>
      <p:ext uri="{BB962C8B-B14F-4D97-AF65-F5344CB8AC3E}">
        <p14:creationId xmlns:p14="http://schemas.microsoft.com/office/powerpoint/2010/main" val="1245343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8AFA-FC8F-6862-F085-BB0CBC781042}"/>
              </a:ext>
            </a:extLst>
          </p:cNvPr>
          <p:cNvSpPr>
            <a:spLocks noGrp="1"/>
          </p:cNvSpPr>
          <p:nvPr>
            <p:ph type="title"/>
          </p:nvPr>
        </p:nvSpPr>
        <p:spPr/>
        <p:txBody>
          <a:bodyPr/>
          <a:lstStyle/>
          <a:p>
            <a:r>
              <a:rPr lang="en-US" dirty="0"/>
              <a:t>Digestion and Absorption</a:t>
            </a:r>
          </a:p>
        </p:txBody>
      </p:sp>
      <p:sp>
        <p:nvSpPr>
          <p:cNvPr id="3" name="Content Placeholder 2">
            <a:extLst>
              <a:ext uri="{FF2B5EF4-FFF2-40B4-BE49-F238E27FC236}">
                <a16:creationId xmlns:a16="http://schemas.microsoft.com/office/drawing/2014/main" id="{925FB29A-033F-1AD8-25A5-FD5F15CEF31E}"/>
              </a:ext>
            </a:extLst>
          </p:cNvPr>
          <p:cNvSpPr>
            <a:spLocks noGrp="1"/>
          </p:cNvSpPr>
          <p:nvPr>
            <p:ph idx="1"/>
          </p:nvPr>
        </p:nvSpPr>
        <p:spPr/>
        <p:txBody>
          <a:bodyPr/>
          <a:lstStyle/>
          <a:p>
            <a:r>
              <a:rPr lang="en-US" b="1" dirty="0"/>
              <a:t>Digestion</a:t>
            </a:r>
            <a:r>
              <a:rPr lang="en-US" dirty="0"/>
              <a:t> is the mechanical and chemical breakdown of food into small, organic fragments. </a:t>
            </a:r>
          </a:p>
          <a:p>
            <a:r>
              <a:rPr lang="en-US" dirty="0"/>
              <a:t>Molecules must be broken down into smaller fragments for absorption across the intestinal epithelium. </a:t>
            </a:r>
          </a:p>
          <a:p>
            <a:r>
              <a:rPr lang="en-US" dirty="0"/>
              <a:t>Different organs play specific roles in the digestive process</a:t>
            </a:r>
          </a:p>
          <a:p>
            <a:endParaRPr lang="en-US" dirty="0"/>
          </a:p>
        </p:txBody>
      </p:sp>
    </p:spTree>
    <p:extLst>
      <p:ext uri="{BB962C8B-B14F-4D97-AF65-F5344CB8AC3E}">
        <p14:creationId xmlns:p14="http://schemas.microsoft.com/office/powerpoint/2010/main" val="283398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What is the difference between ingestion and digestion?</a:t>
            </a:r>
          </a:p>
        </p:txBody>
      </p:sp>
    </p:spTree>
    <p:extLst>
      <p:ext uri="{BB962C8B-B14F-4D97-AF65-F5344CB8AC3E}">
        <p14:creationId xmlns:p14="http://schemas.microsoft.com/office/powerpoint/2010/main" val="193357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Lesson 34.3 Figure 1 </a:t>
            </a:r>
            <a:endParaRPr lang="en-US" sz="3200" dirty="0">
              <a:solidFill>
                <a:schemeClr val="accent1"/>
              </a:solidFill>
            </a:endParaRPr>
          </a:p>
        </p:txBody>
      </p:sp>
      <p:pic>
        <p:nvPicPr>
          <p:cNvPr id="2" name="Content Placeholder 4" descr="A human digestive tract is shown. The process of digestion begins with ingestion at the oral cavity. Propulsion follows, which includes swallowing and peristalsis, which occurs in the esophagus, stomach, small intestine, and large intestine. Chemical digestion occurs in the esophagus, stomach, liver, gallbladder, pancreas, and small intestine, while mechanical digestion occur in the through chewing in the mouth, churning in the stomach, and segmentation in the small intestine. Absorption occurs through the lymph and blood vessels of the small and large intestines. The process ends with defecation, in which water and feces exit the body through the anus.">
            <a:extLst>
              <a:ext uri="{FF2B5EF4-FFF2-40B4-BE49-F238E27FC236}">
                <a16:creationId xmlns:a16="http://schemas.microsoft.com/office/drawing/2014/main" id="{1B2B4CD8-6B04-3906-3900-A415EB1BCBF7}"/>
              </a:ext>
            </a:extLst>
          </p:cNvPr>
          <p:cNvPicPr>
            <a:picLocks noChangeAspect="1"/>
          </p:cNvPicPr>
          <p:nvPr/>
        </p:nvPicPr>
        <p:blipFill>
          <a:blip r:embed="rId3"/>
          <a:srcRect l="25000" t="3666" r="25926"/>
          <a:stretch/>
        </p:blipFill>
        <p:spPr>
          <a:xfrm>
            <a:off x="2419350" y="1219200"/>
            <a:ext cx="4305300" cy="46952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E23B-B21F-AF75-34B0-576242B02767}"/>
              </a:ext>
            </a:extLst>
          </p:cNvPr>
          <p:cNvSpPr>
            <a:spLocks noGrp="1"/>
          </p:cNvSpPr>
          <p:nvPr>
            <p:ph type="title"/>
          </p:nvPr>
        </p:nvSpPr>
        <p:spPr/>
        <p:txBody>
          <a:bodyPr/>
          <a:lstStyle/>
          <a:p>
            <a:r>
              <a:rPr lang="en-US" dirty="0"/>
              <a:t>Carbohydrates</a:t>
            </a:r>
          </a:p>
        </p:txBody>
      </p:sp>
      <p:sp>
        <p:nvSpPr>
          <p:cNvPr id="3" name="Content Placeholder 2">
            <a:extLst>
              <a:ext uri="{FF2B5EF4-FFF2-40B4-BE49-F238E27FC236}">
                <a16:creationId xmlns:a16="http://schemas.microsoft.com/office/drawing/2014/main" id="{4EB338B0-B8AD-C3F7-4A7E-BC9254991D33}"/>
              </a:ext>
            </a:extLst>
          </p:cNvPr>
          <p:cNvSpPr>
            <a:spLocks noGrp="1"/>
          </p:cNvSpPr>
          <p:nvPr>
            <p:ph idx="1"/>
          </p:nvPr>
        </p:nvSpPr>
        <p:spPr/>
        <p:txBody>
          <a:bodyPr>
            <a:normAutofit fontScale="85000" lnSpcReduction="20000"/>
          </a:bodyPr>
          <a:lstStyle/>
          <a:p>
            <a:r>
              <a:rPr lang="en-US" dirty="0"/>
              <a:t>Carbohydrate digestion begins in the mouth, with amylase breaking down starches. </a:t>
            </a:r>
          </a:p>
          <a:p>
            <a:r>
              <a:rPr lang="en-US" dirty="0"/>
              <a:t>Carbohydrate digestion continues in the duodenum. </a:t>
            </a:r>
          </a:p>
          <a:p>
            <a:pPr marL="457200" indent="-457200">
              <a:buFont typeface="Arial" panose="020B0604020202020204" pitchFamily="34" charset="0"/>
              <a:buChar char="•"/>
            </a:pPr>
            <a:r>
              <a:rPr lang="en-US" b="1" dirty="0"/>
              <a:t>Maltase</a:t>
            </a:r>
            <a:r>
              <a:rPr lang="en-US" dirty="0"/>
              <a:t> breaks down maltose into glucose. </a:t>
            </a:r>
          </a:p>
          <a:p>
            <a:pPr marL="457200" indent="-457200">
              <a:buFont typeface="Arial" panose="020B0604020202020204" pitchFamily="34" charset="0"/>
              <a:buChar char="•"/>
            </a:pPr>
            <a:r>
              <a:rPr lang="en-US" b="1" dirty="0"/>
              <a:t>Sucrase</a:t>
            </a:r>
            <a:r>
              <a:rPr lang="en-US" dirty="0"/>
              <a:t> breaks down sucrose into glucose and fructose. </a:t>
            </a:r>
          </a:p>
          <a:p>
            <a:pPr marL="457200" indent="-457200">
              <a:buFont typeface="Arial" panose="020B0604020202020204" pitchFamily="34" charset="0"/>
              <a:buChar char="•"/>
            </a:pPr>
            <a:r>
              <a:rPr lang="en-US" b="1" dirty="0"/>
              <a:t>Lactase</a:t>
            </a:r>
            <a:r>
              <a:rPr lang="en-US" dirty="0"/>
              <a:t> breaks down lactose into glucose and galactose. </a:t>
            </a:r>
          </a:p>
        </p:txBody>
      </p:sp>
      <p:sp>
        <p:nvSpPr>
          <p:cNvPr id="7" name="TextBox 6">
            <a:extLst>
              <a:ext uri="{FF2B5EF4-FFF2-40B4-BE49-F238E27FC236}">
                <a16:creationId xmlns:a16="http://schemas.microsoft.com/office/drawing/2014/main" id="{27CB8C20-7DDF-A1EA-3A71-1EF57484537D}"/>
              </a:ext>
            </a:extLst>
          </p:cNvPr>
          <p:cNvSpPr txBox="1"/>
          <p:nvPr/>
        </p:nvSpPr>
        <p:spPr>
          <a:xfrm>
            <a:off x="5676900" y="1994704"/>
            <a:ext cx="1752600" cy="307777"/>
          </a:xfrm>
          <a:prstGeom prst="rect">
            <a:avLst/>
          </a:prstGeom>
          <a:noFill/>
        </p:spPr>
        <p:txBody>
          <a:bodyPr wrap="square" rtlCol="0">
            <a:spAutoFit/>
          </a:bodyPr>
          <a:lstStyle/>
          <a:p>
            <a:pPr algn="ctr"/>
            <a:r>
              <a:rPr lang="en-US" sz="1400" b="1" dirty="0"/>
              <a:t>34.3 Figure 2</a:t>
            </a:r>
          </a:p>
        </p:txBody>
      </p:sp>
      <p:pic>
        <p:nvPicPr>
          <p:cNvPr id="4" name="Content Placeholder 4" descr="It starts with polysaccharides like starch and glycogen, which by using amylase, are broken down into the disaccharide maltose, which by using maltase, is broken down into the monosaccharide glucose. The disaccharide sucrose can be broken down into the monosaccharides glucose and fructose by using sucrase. The disaccharide lactose can be broken down into the monosaccharides glucose and galactose by using lactase.">
            <a:extLst>
              <a:ext uri="{FF2B5EF4-FFF2-40B4-BE49-F238E27FC236}">
                <a16:creationId xmlns:a16="http://schemas.microsoft.com/office/drawing/2014/main" id="{679E6E07-4608-FDA6-B6E2-B073A7FDF29D}"/>
              </a:ext>
            </a:extLst>
          </p:cNvPr>
          <p:cNvPicPr>
            <a:picLocks noChangeAspect="1"/>
          </p:cNvPicPr>
          <p:nvPr/>
        </p:nvPicPr>
        <p:blipFill>
          <a:blip r:embed="rId3"/>
          <a:srcRect l="925" t="3667" r="2778" b="13000"/>
          <a:stretch/>
        </p:blipFill>
        <p:spPr>
          <a:xfrm>
            <a:off x="4256314" y="2346529"/>
            <a:ext cx="4829937" cy="2322085"/>
          </a:xfrm>
          <a:prstGeom prst="rect">
            <a:avLst/>
          </a:prstGeom>
        </p:spPr>
      </p:pic>
      <p:sp>
        <p:nvSpPr>
          <p:cNvPr id="5" name="TextBox 4">
            <a:extLst>
              <a:ext uri="{FF2B5EF4-FFF2-40B4-BE49-F238E27FC236}">
                <a16:creationId xmlns:a16="http://schemas.microsoft.com/office/drawing/2014/main" id="{714FFD3E-882B-47D3-189B-F9A7DD76DD0C}"/>
              </a:ext>
            </a:extLst>
          </p:cNvPr>
          <p:cNvSpPr txBox="1"/>
          <p:nvPr/>
        </p:nvSpPr>
        <p:spPr>
          <a:xfrm>
            <a:off x="4267200" y="4705458"/>
            <a:ext cx="4572000" cy="246221"/>
          </a:xfrm>
          <a:prstGeom prst="rect">
            <a:avLst/>
          </a:prstGeom>
          <a:noFill/>
        </p:spPr>
        <p:txBody>
          <a:bodyPr wrap="square">
            <a:spAutoFit/>
          </a:bodyPr>
          <a:lstStyle/>
          <a:p>
            <a:pPr algn="ctr"/>
            <a:r>
              <a:rPr lang="en-US" sz="1000" dirty="0"/>
              <a:t>OpenStax. "Digestion of carbohydrates."</a:t>
            </a:r>
          </a:p>
        </p:txBody>
      </p:sp>
    </p:spTree>
    <p:extLst>
      <p:ext uri="{BB962C8B-B14F-4D97-AF65-F5344CB8AC3E}">
        <p14:creationId xmlns:p14="http://schemas.microsoft.com/office/powerpoint/2010/main" val="368544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Digestion of Carbohydrates and Their End Products</a:t>
            </a:r>
          </a:p>
        </p:txBody>
      </p:sp>
      <p:graphicFrame>
        <p:nvGraphicFramePr>
          <p:cNvPr id="4" name="Content Placeholder 3" descr="Table 1 digestion of carbohydrates and their end products. Salivary amylase is produced by salivary glands. Its site of action is the mouth, the substrate it cats on is polysaccharides (starch) and its end products are disaccharides (maltose) and oligosaccharides. &#10;&#10;Pancreatic amylase is produced by the pancreas and works in the small intestine to break down polysaccharides (starch) into disaccharides (maltose) and monosaccharides. &#10;&#10;Oligosaccharidases are produced by the lining of the intestine and the brush border membrane and acts within the small intestine on disaccharides producing monosaccharides (e.g., glucose, fructose, and galactose).">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2077162179"/>
              </p:ext>
            </p:extLst>
          </p:nvPr>
        </p:nvGraphicFramePr>
        <p:xfrm>
          <a:off x="228600" y="1508760"/>
          <a:ext cx="8610599" cy="35966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522627793"/>
                    </a:ext>
                  </a:extLst>
                </a:gridCol>
                <a:gridCol w="1629016">
                  <a:extLst>
                    <a:ext uri="{9D8B030D-6E8A-4147-A177-3AD203B41FA5}">
                      <a16:colId xmlns:a16="http://schemas.microsoft.com/office/drawing/2014/main" val="4293862904"/>
                    </a:ext>
                  </a:extLst>
                </a:gridCol>
                <a:gridCol w="1690808">
                  <a:extLst>
                    <a:ext uri="{9D8B030D-6E8A-4147-A177-3AD203B41FA5}">
                      <a16:colId xmlns:a16="http://schemas.microsoft.com/office/drawing/2014/main" val="1570581887"/>
                    </a:ext>
                  </a:extLst>
                </a:gridCol>
                <a:gridCol w="1816055">
                  <a:extLst>
                    <a:ext uri="{9D8B030D-6E8A-4147-A177-3AD203B41FA5}">
                      <a16:colId xmlns:a16="http://schemas.microsoft.com/office/drawing/2014/main" val="435066104"/>
                    </a:ext>
                  </a:extLst>
                </a:gridCol>
                <a:gridCol w="1722120">
                  <a:extLst>
                    <a:ext uri="{9D8B030D-6E8A-4147-A177-3AD203B41FA5}">
                      <a16:colId xmlns:a16="http://schemas.microsoft.com/office/drawing/2014/main" val="2766680817"/>
                    </a:ext>
                  </a:extLst>
                </a:gridCol>
              </a:tblGrid>
              <a:tr h="628441">
                <a:tc>
                  <a:txBody>
                    <a:bodyPr/>
                    <a:lstStyle/>
                    <a:p>
                      <a:pPr algn="l"/>
                      <a:r>
                        <a:rPr lang="en-IN" b="0" dirty="0">
                          <a:solidFill>
                            <a:schemeClr val="bg1"/>
                          </a:solidFill>
                          <a:effectLst/>
                          <a:latin typeface="+mn-lt"/>
                        </a:rPr>
                        <a:t>Enzyme</a:t>
                      </a:r>
                    </a:p>
                  </a:txBody>
                  <a:tcPr anchor="ctr"/>
                </a:tc>
                <a:tc>
                  <a:txBody>
                    <a:bodyPr/>
                    <a:lstStyle/>
                    <a:p>
                      <a:pPr algn="l"/>
                      <a:r>
                        <a:rPr lang="en-IN" b="0" dirty="0">
                          <a:solidFill>
                            <a:schemeClr val="bg1"/>
                          </a:solidFill>
                          <a:effectLst/>
                          <a:latin typeface="+mn-lt"/>
                        </a:rPr>
                        <a:t>Produced By</a:t>
                      </a:r>
                    </a:p>
                  </a:txBody>
                  <a:tcPr anchor="ctr"/>
                </a:tc>
                <a:tc>
                  <a:txBody>
                    <a:bodyPr/>
                    <a:lstStyle/>
                    <a:p>
                      <a:pPr algn="l"/>
                      <a:r>
                        <a:rPr lang="en-IN" b="0" dirty="0">
                          <a:solidFill>
                            <a:schemeClr val="bg1"/>
                          </a:solidFill>
                          <a:effectLst/>
                          <a:latin typeface="+mn-lt"/>
                        </a:rPr>
                        <a:t>Site of Action </a:t>
                      </a:r>
                    </a:p>
                  </a:txBody>
                  <a:tcPr anchor="ctr"/>
                </a:tc>
                <a:tc>
                  <a:txBody>
                    <a:bodyPr/>
                    <a:lstStyle/>
                    <a:p>
                      <a:pPr algn="l"/>
                      <a:r>
                        <a:rPr lang="en-IN" b="0" dirty="0">
                          <a:solidFill>
                            <a:schemeClr val="bg1"/>
                          </a:solidFill>
                          <a:effectLst/>
                          <a:latin typeface="+mn-lt"/>
                        </a:rPr>
                        <a:t>Substrate Acting on </a:t>
                      </a:r>
                    </a:p>
                  </a:txBody>
                  <a:tcPr anchor="ctr"/>
                </a:tc>
                <a:tc>
                  <a:txBody>
                    <a:bodyPr/>
                    <a:lstStyle/>
                    <a:p>
                      <a:pPr algn="l"/>
                      <a:r>
                        <a:rPr lang="en-IN" b="0" dirty="0">
                          <a:solidFill>
                            <a:schemeClr val="bg1"/>
                          </a:solidFill>
                          <a:effectLst/>
                          <a:latin typeface="+mn-lt"/>
                        </a:rPr>
                        <a:t>End Products</a:t>
                      </a:r>
                    </a:p>
                  </a:txBody>
                  <a:tcPr anchor="ctr"/>
                </a:tc>
                <a:extLst>
                  <a:ext uri="{0D108BD9-81ED-4DB2-BD59-A6C34878D82A}">
                    <a16:rowId xmlns:a16="http://schemas.microsoft.com/office/drawing/2014/main" val="1420373151"/>
                  </a:ext>
                </a:extLst>
              </a:tr>
              <a:tr h="807996">
                <a:tc>
                  <a:txBody>
                    <a:bodyPr/>
                    <a:lstStyle/>
                    <a:p>
                      <a:r>
                        <a:rPr lang="en-IN" sz="1600" b="0" dirty="0">
                          <a:solidFill>
                            <a:srgbClr val="1F497D"/>
                          </a:solidFill>
                          <a:effectLst/>
                          <a:latin typeface="+mn-lt"/>
                        </a:rPr>
                        <a:t>salivary amylase</a:t>
                      </a:r>
                    </a:p>
                  </a:txBody>
                  <a:tcPr anchor="ctr"/>
                </a:tc>
                <a:tc>
                  <a:txBody>
                    <a:bodyPr/>
                    <a:lstStyle/>
                    <a:p>
                      <a:r>
                        <a:rPr lang="en-IN" sz="1600" b="0" dirty="0">
                          <a:solidFill>
                            <a:srgbClr val="1F497D"/>
                          </a:solidFill>
                          <a:effectLst/>
                          <a:latin typeface="+mn-lt"/>
                        </a:rPr>
                        <a:t>salivary glands</a:t>
                      </a:r>
                    </a:p>
                  </a:txBody>
                  <a:tcPr anchor="ctr"/>
                </a:tc>
                <a:tc>
                  <a:txBody>
                    <a:bodyPr/>
                    <a:lstStyle/>
                    <a:p>
                      <a:r>
                        <a:rPr lang="en-IN" sz="1600" b="0" dirty="0">
                          <a:solidFill>
                            <a:srgbClr val="1F497D"/>
                          </a:solidFill>
                          <a:effectLst/>
                          <a:latin typeface="+mn-lt"/>
                        </a:rPr>
                        <a:t>mouth</a:t>
                      </a:r>
                    </a:p>
                  </a:txBody>
                  <a:tcPr anchor="ctr"/>
                </a:tc>
                <a:tc>
                  <a:txBody>
                    <a:bodyPr/>
                    <a:lstStyle/>
                    <a:p>
                      <a:r>
                        <a:rPr lang="en-IN" sz="1600" b="0" dirty="0">
                          <a:solidFill>
                            <a:srgbClr val="1F497D"/>
                          </a:solidFill>
                          <a:effectLst/>
                          <a:latin typeface="+mn-lt"/>
                        </a:rPr>
                        <a:t>polysaccharides (starch)</a:t>
                      </a:r>
                    </a:p>
                  </a:txBody>
                  <a:tcPr anchor="ctr"/>
                </a:tc>
                <a:tc>
                  <a:txBody>
                    <a:bodyPr/>
                    <a:lstStyle/>
                    <a:p>
                      <a:r>
                        <a:rPr lang="en-IN" sz="1600" b="0" dirty="0">
                          <a:solidFill>
                            <a:srgbClr val="1F497D"/>
                          </a:solidFill>
                          <a:effectLst/>
                          <a:latin typeface="+mn-lt"/>
                        </a:rPr>
                        <a:t>disaccharides (maltose), oligosaccharides</a:t>
                      </a:r>
                    </a:p>
                  </a:txBody>
                  <a:tcPr anchor="ctr"/>
                </a:tc>
                <a:extLst>
                  <a:ext uri="{0D108BD9-81ED-4DB2-BD59-A6C34878D82A}">
                    <a16:rowId xmlns:a16="http://schemas.microsoft.com/office/drawing/2014/main" val="3412931234"/>
                  </a:ext>
                </a:extLst>
              </a:tr>
              <a:tr h="1047402">
                <a:tc>
                  <a:txBody>
                    <a:bodyPr/>
                    <a:lstStyle/>
                    <a:p>
                      <a:r>
                        <a:rPr lang="en-IN" sz="1600" b="0" dirty="0">
                          <a:solidFill>
                            <a:srgbClr val="1F497D"/>
                          </a:solidFill>
                          <a:effectLst/>
                          <a:latin typeface="+mn-lt"/>
                        </a:rPr>
                        <a:t>pancreatic amylase</a:t>
                      </a:r>
                    </a:p>
                  </a:txBody>
                  <a:tcPr anchor="ctr"/>
                </a:tc>
                <a:tc>
                  <a:txBody>
                    <a:bodyPr/>
                    <a:lstStyle/>
                    <a:p>
                      <a:r>
                        <a:rPr lang="en-IN" sz="1600" b="0" dirty="0">
                          <a:solidFill>
                            <a:srgbClr val="1F497D"/>
                          </a:solidFill>
                          <a:effectLst/>
                          <a:latin typeface="+mn-lt"/>
                        </a:rPr>
                        <a:t>pancreas</a:t>
                      </a:r>
                    </a:p>
                  </a:txBody>
                  <a:tcPr anchor="ctr"/>
                </a:tc>
                <a:tc>
                  <a:txBody>
                    <a:bodyPr/>
                    <a:lstStyle/>
                    <a:p>
                      <a:r>
                        <a:rPr lang="en-IN" sz="1600" b="0" dirty="0">
                          <a:solidFill>
                            <a:srgbClr val="1F497D"/>
                          </a:solidFill>
                          <a:effectLst/>
                          <a:latin typeface="+mn-lt"/>
                        </a:rPr>
                        <a:t>small intestine</a:t>
                      </a:r>
                    </a:p>
                  </a:txBody>
                  <a:tcPr anchor="ctr"/>
                </a:tc>
                <a:tc>
                  <a:txBody>
                    <a:bodyPr/>
                    <a:lstStyle/>
                    <a:p>
                      <a:r>
                        <a:rPr lang="en-IN" sz="1600" b="0" dirty="0">
                          <a:solidFill>
                            <a:srgbClr val="1F497D"/>
                          </a:solidFill>
                          <a:effectLst/>
                          <a:latin typeface="+mn-lt"/>
                        </a:rPr>
                        <a:t>polysaccharides (starch)</a:t>
                      </a:r>
                    </a:p>
                  </a:txBody>
                  <a:tcPr anchor="ctr"/>
                </a:tc>
                <a:tc>
                  <a:txBody>
                    <a:bodyPr/>
                    <a:lstStyle/>
                    <a:p>
                      <a:r>
                        <a:rPr lang="en-IN" sz="1600" b="0" dirty="0">
                          <a:solidFill>
                            <a:srgbClr val="1F497D"/>
                          </a:solidFill>
                          <a:effectLst/>
                          <a:latin typeface="+mn-lt"/>
                        </a:rPr>
                        <a:t>disaccharides (maltose), monosaccharides</a:t>
                      </a:r>
                    </a:p>
                    <a:p>
                      <a:endParaRPr lang="en-IN" sz="1600" b="0" dirty="0">
                        <a:solidFill>
                          <a:srgbClr val="1F497D"/>
                        </a:solidFill>
                        <a:effectLst/>
                        <a:latin typeface="+mn-lt"/>
                      </a:endParaRPr>
                    </a:p>
                  </a:txBody>
                  <a:tcPr anchor="ctr"/>
                </a:tc>
                <a:extLst>
                  <a:ext uri="{0D108BD9-81ED-4DB2-BD59-A6C34878D82A}">
                    <a16:rowId xmlns:a16="http://schemas.microsoft.com/office/drawing/2014/main" val="1548708678"/>
                  </a:ext>
                </a:extLst>
              </a:tr>
              <a:tr h="1047402">
                <a:tc>
                  <a:txBody>
                    <a:bodyPr/>
                    <a:lstStyle/>
                    <a:p>
                      <a:r>
                        <a:rPr lang="en-IN" sz="1600" b="0" dirty="0">
                          <a:solidFill>
                            <a:srgbClr val="1F497D"/>
                          </a:solidFill>
                          <a:effectLst/>
                          <a:latin typeface="+mn-lt"/>
                        </a:rPr>
                        <a:t>oligosaccharidases</a:t>
                      </a:r>
                    </a:p>
                  </a:txBody>
                  <a:tcPr anchor="ctr"/>
                </a:tc>
                <a:tc>
                  <a:txBody>
                    <a:bodyPr/>
                    <a:lstStyle/>
                    <a:p>
                      <a:r>
                        <a:rPr lang="en-IN" sz="1600" b="0" dirty="0">
                          <a:solidFill>
                            <a:srgbClr val="1F497D"/>
                          </a:solidFill>
                          <a:effectLst/>
                          <a:latin typeface="+mn-lt"/>
                        </a:rPr>
                        <a:t>lining of the intestine; brush border membrane</a:t>
                      </a:r>
                    </a:p>
                  </a:txBody>
                  <a:tcPr anchor="ctr"/>
                </a:tc>
                <a:tc>
                  <a:txBody>
                    <a:bodyPr/>
                    <a:lstStyle/>
                    <a:p>
                      <a:r>
                        <a:rPr lang="en-IN" sz="1600" b="0" dirty="0">
                          <a:solidFill>
                            <a:srgbClr val="1F497D"/>
                          </a:solidFill>
                          <a:effectLst/>
                          <a:latin typeface="+mn-lt"/>
                        </a:rPr>
                        <a:t>small intestine</a:t>
                      </a:r>
                    </a:p>
                  </a:txBody>
                  <a:tcPr anchor="ctr"/>
                </a:tc>
                <a:tc>
                  <a:txBody>
                    <a:bodyPr/>
                    <a:lstStyle/>
                    <a:p>
                      <a:r>
                        <a:rPr lang="en-IN" sz="1600" b="0" dirty="0">
                          <a:solidFill>
                            <a:srgbClr val="1F497D"/>
                          </a:solidFill>
                          <a:effectLst/>
                          <a:latin typeface="+mn-lt"/>
                        </a:rPr>
                        <a:t>disaccharides</a:t>
                      </a:r>
                    </a:p>
                  </a:txBody>
                  <a:tcPr anchor="ctr"/>
                </a:tc>
                <a:tc>
                  <a:txBody>
                    <a:bodyPr/>
                    <a:lstStyle/>
                    <a:p>
                      <a:r>
                        <a:rPr lang="en-IN" sz="1600" b="0" dirty="0">
                          <a:solidFill>
                            <a:srgbClr val="1F497D"/>
                          </a:solidFill>
                          <a:effectLst/>
                          <a:latin typeface="+mn-lt"/>
                        </a:rPr>
                        <a:t>monosaccharides (e.g., glucose, fructose, galactose)</a:t>
                      </a:r>
                    </a:p>
                  </a:txBody>
                  <a:tcPr anchor="ctr"/>
                </a:tc>
                <a:extLst>
                  <a:ext uri="{0D108BD9-81ED-4DB2-BD59-A6C34878D82A}">
                    <a16:rowId xmlns:a16="http://schemas.microsoft.com/office/drawing/2014/main" val="2157668464"/>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1ECF-58B9-54D8-4C2C-6F31531C9B8E}"/>
              </a:ext>
            </a:extLst>
          </p:cNvPr>
          <p:cNvSpPr>
            <a:spLocks noGrp="1"/>
          </p:cNvSpPr>
          <p:nvPr>
            <p:ph type="title"/>
          </p:nvPr>
        </p:nvSpPr>
        <p:spPr/>
        <p:txBody>
          <a:bodyPr/>
          <a:lstStyle/>
          <a:p>
            <a:r>
              <a:rPr lang="en-US" dirty="0"/>
              <a:t>Protein </a:t>
            </a:r>
          </a:p>
        </p:txBody>
      </p:sp>
      <p:sp>
        <p:nvSpPr>
          <p:cNvPr id="3" name="Content Placeholder 2">
            <a:extLst>
              <a:ext uri="{FF2B5EF4-FFF2-40B4-BE49-F238E27FC236}">
                <a16:creationId xmlns:a16="http://schemas.microsoft.com/office/drawing/2014/main" id="{A23085A2-1178-A5D7-1B18-C276947FBE44}"/>
              </a:ext>
            </a:extLst>
          </p:cNvPr>
          <p:cNvSpPr>
            <a:spLocks noGrp="1"/>
          </p:cNvSpPr>
          <p:nvPr>
            <p:ph idx="1"/>
          </p:nvPr>
        </p:nvSpPr>
        <p:spPr>
          <a:xfrm>
            <a:off x="457200" y="1280160"/>
            <a:ext cx="8229600" cy="4739640"/>
          </a:xfrm>
        </p:spPr>
        <p:txBody>
          <a:bodyPr>
            <a:normAutofit/>
          </a:bodyPr>
          <a:lstStyle/>
          <a:p>
            <a:r>
              <a:rPr lang="en-US" dirty="0"/>
              <a:t>Most protein digestion occurs in the stomach. </a:t>
            </a:r>
          </a:p>
          <a:p>
            <a:pPr marL="457200" indent="-457200">
              <a:buFont typeface="Arial" panose="020B0604020202020204" pitchFamily="34" charset="0"/>
              <a:buChar char="•"/>
            </a:pPr>
            <a:r>
              <a:rPr lang="en-US" dirty="0"/>
              <a:t>Pepsin breaks down the whole protein into peptides. </a:t>
            </a:r>
          </a:p>
          <a:p>
            <a:r>
              <a:rPr lang="en-US" dirty="0"/>
              <a:t>In the duodenum </a:t>
            </a:r>
            <a:r>
              <a:rPr lang="en-US" b="1" dirty="0"/>
              <a:t>trypsin</a:t>
            </a:r>
            <a:r>
              <a:rPr lang="en-US" dirty="0"/>
              <a:t>, </a:t>
            </a:r>
            <a:r>
              <a:rPr lang="en-US" b="1" dirty="0"/>
              <a:t>elastase</a:t>
            </a:r>
            <a:r>
              <a:rPr lang="en-US" dirty="0"/>
              <a:t> and </a:t>
            </a:r>
            <a:r>
              <a:rPr lang="en-US" b="1" dirty="0"/>
              <a:t>chymotrypsin</a:t>
            </a:r>
            <a:r>
              <a:rPr lang="en-US" dirty="0"/>
              <a:t> act on peptides, reducing them to smaller peptides.</a:t>
            </a:r>
          </a:p>
          <a:p>
            <a:pPr marL="457200" indent="-457200">
              <a:buFont typeface="Arial" panose="020B0604020202020204" pitchFamily="34" charset="0"/>
              <a:buChar char="•"/>
            </a:pPr>
            <a:r>
              <a:rPr lang="en-US" b="1" dirty="0"/>
              <a:t>Carboxypeptidase</a:t>
            </a:r>
            <a:r>
              <a:rPr lang="en-US" dirty="0"/>
              <a:t>, </a:t>
            </a:r>
            <a:r>
              <a:rPr lang="en-US" b="1" dirty="0"/>
              <a:t>dipeptidase</a:t>
            </a:r>
            <a:r>
              <a:rPr lang="en-US" dirty="0"/>
              <a:t> and </a:t>
            </a:r>
            <a:r>
              <a:rPr lang="en-US" b="1" dirty="0"/>
              <a:t>aminopeptidase</a:t>
            </a:r>
            <a:r>
              <a:rPr lang="en-US" dirty="0"/>
              <a:t> play important roles in reducing the peptides to free amino acids. </a:t>
            </a:r>
          </a:p>
          <a:p>
            <a:r>
              <a:rPr lang="en-US" dirty="0"/>
              <a:t>The animo acids are then absorbed into the bloodstream through the small intestines. </a:t>
            </a:r>
          </a:p>
          <a:p>
            <a:endParaRPr lang="en-US" dirty="0"/>
          </a:p>
        </p:txBody>
      </p:sp>
    </p:spTree>
    <p:extLst>
      <p:ext uri="{BB962C8B-B14F-4D97-AF65-F5344CB8AC3E}">
        <p14:creationId xmlns:p14="http://schemas.microsoft.com/office/powerpoint/2010/main" val="212093993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1757</TotalTime>
  <Words>1734</Words>
  <Application>Microsoft Office PowerPoint</Application>
  <PresentationFormat>On-screen Show (4:3)</PresentationFormat>
  <Paragraphs>185</Paragraphs>
  <Slides>31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Aptos</vt:lpstr>
      <vt:lpstr>Office Theme</vt:lpstr>
      <vt:lpstr>Lesson 34.3</vt:lpstr>
      <vt:lpstr>Objectives</vt:lpstr>
      <vt:lpstr>Ingestion</vt:lpstr>
      <vt:lpstr>Digestion and Absorption</vt:lpstr>
      <vt:lpstr>Think It Through1</vt:lpstr>
      <vt:lpstr>Lesson 34.3 Figure 1 </vt:lpstr>
      <vt:lpstr>Carbohydrates</vt:lpstr>
      <vt:lpstr>Table 1: Digestion of Carbohydrates and Their End Products</vt:lpstr>
      <vt:lpstr>Protein </vt:lpstr>
      <vt:lpstr>Table 2: Digestion of Proteins by Enzymes and Their End Products </vt:lpstr>
      <vt:lpstr>Lesson 34.3 Figure 3</vt:lpstr>
      <vt:lpstr>Lipids1</vt:lpstr>
      <vt:lpstr>Lesson 34.3 Figure 4</vt:lpstr>
      <vt:lpstr>Lipids2</vt:lpstr>
      <vt:lpstr>Think it Through2</vt:lpstr>
      <vt:lpstr>Vitamins </vt:lpstr>
      <vt:lpstr>34.4 Figure 5 </vt:lpstr>
      <vt:lpstr>Elimination </vt:lpstr>
      <vt:lpstr>Common Problems with Elimination</vt:lpstr>
      <vt:lpstr>Emesis</vt:lpstr>
      <vt:lpstr>Reflection Question1</vt:lpstr>
      <vt:lpstr>Science and You1</vt:lpstr>
      <vt:lpstr>Neural Responses to Food</vt:lpstr>
      <vt:lpstr>Reflection Question2</vt:lpstr>
      <vt:lpstr>Digestive Phases </vt:lpstr>
      <vt:lpstr>Hormonal Responses to Food1</vt:lpstr>
      <vt:lpstr>Hormonal Responses to Food2</vt:lpstr>
      <vt:lpstr>Lesson 34.3 Figure 8</vt:lpstr>
      <vt:lpstr>Science and You2</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184</cp:revision>
  <dcterms:created xsi:type="dcterms:W3CDTF">2013-04-26T14:43:13Z</dcterms:created>
  <dcterms:modified xsi:type="dcterms:W3CDTF">2024-10-23T19:23:42Z</dcterms:modified>
</cp:coreProperties>
</file>