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handoutMasterIdLst>
    <p:handoutMasterId r:id="rId21"/>
  </p:handoutMasterIdLst>
  <p:sldIdLst>
    <p:sldId id="272" r:id="rId2"/>
    <p:sldId id="264" r:id="rId3"/>
    <p:sldId id="265" r:id="rId4"/>
    <p:sldId id="273" r:id="rId5"/>
    <p:sldId id="274" r:id="rId6"/>
    <p:sldId id="277" r:id="rId7"/>
    <p:sldId id="278" r:id="rId8"/>
    <p:sldId id="279" r:id="rId9"/>
    <p:sldId id="267" r:id="rId10"/>
    <p:sldId id="280" r:id="rId11"/>
    <p:sldId id="281" r:id="rId12"/>
    <p:sldId id="282" r:id="rId13"/>
    <p:sldId id="283" r:id="rId14"/>
    <p:sldId id="284" r:id="rId15"/>
    <p:sldId id="285" r:id="rId16"/>
    <p:sldId id="270" r:id="rId17"/>
    <p:sldId id="286" r:id="rId18"/>
    <p:sldId id="287" r:id="rId19"/>
  </p:sldIdLst>
  <p:sldSz cx="9144000" cy="6858000" type="screen4x3"/>
  <p:notesSz cx="6858000" cy="9144000"/>
  <p:embeddedFontLst>
    <p:embeddedFont>
      <p:font typeface="Century Gothic" panose="020B0502020202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7"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506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Just as highway systems transport people and goods through a complex network, the circulatory system transports nutrients, gases, and wastes throughout the animal body.</a:t>
            </a:r>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203435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For large, complex animals, such as this red panda (Ailurus fulgens), bulk flow gas exchange is necessary to get oxygen to all parts of the body.</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11522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 In closed circulatory systems, the heart pumps blood through vessels that are separate from the interstitial fluid of the body. Most vertebrates and some invertebrates, like this annelid earthworm, have a closed circulatory system. (b) In open circulatory systems, a fluid called hemolymph is pumped through a blood vessel that empties into the body cavity. Hemolymph returns to the blood vessel through openings called ostia. Arthropods like this bee and most mollusks have open circulatory systems.</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135265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 Fish have the simplest circulatory systems of the vertebrates. Blood flows unidirectionally from the two-chambered heart, through the gills, and then to the rest of the body. (b) Amphibians have two circulatory routes: one for oxygenation of blood through the lungs and skin, and the other to take oxygen to the rest of the body. The blood is pumped from a three-chambered heart with two atria (chambers where blood is received) and a single ventricle (a chamber from which blood is released to other parts of the body). (c) Reptiles also have two circulatory routes; however, blood is only oxygenated through the lungs. The heart has three chambers, but the ventricles are partially separated, so some mixing of oxygenated and deoxygenated blood occurs, except in crocodilians and birds. (d) Mammals and birds have the most efficient heart with four chambers that completely separate the oxygenated and deoxygenated blood; it pumps only oxygenated blood through the body and deoxygenated blood to the lungs.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68082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2816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1119693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15659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35.1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Overview of the Circulatory System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32A7-2328-EC1E-874E-D4A08A5CF6F7}"/>
              </a:ext>
            </a:extLst>
          </p:cNvPr>
          <p:cNvSpPr>
            <a:spLocks noGrp="1"/>
          </p:cNvSpPr>
          <p:nvPr>
            <p:ph type="title"/>
          </p:nvPr>
        </p:nvSpPr>
        <p:spPr/>
        <p:txBody>
          <a:bodyPr/>
          <a:lstStyle/>
          <a:p>
            <a:r>
              <a:rPr lang="en-US" dirty="0"/>
              <a:t>Fish Circulatory Systems </a:t>
            </a:r>
          </a:p>
        </p:txBody>
      </p:sp>
      <p:sp>
        <p:nvSpPr>
          <p:cNvPr id="3" name="Content Placeholder 2">
            <a:extLst>
              <a:ext uri="{FF2B5EF4-FFF2-40B4-BE49-F238E27FC236}">
                <a16:creationId xmlns:a16="http://schemas.microsoft.com/office/drawing/2014/main" id="{B346ADC6-1EA4-526F-A2EB-CBF3E3CAD35F}"/>
              </a:ext>
            </a:extLst>
          </p:cNvPr>
          <p:cNvSpPr>
            <a:spLocks noGrp="1"/>
          </p:cNvSpPr>
          <p:nvPr>
            <p:ph idx="1"/>
          </p:nvPr>
        </p:nvSpPr>
        <p:spPr/>
        <p:txBody>
          <a:bodyPr>
            <a:normAutofit fontScale="85000" lnSpcReduction="20000"/>
          </a:bodyPr>
          <a:lstStyle/>
          <a:p>
            <a:r>
              <a:rPr lang="en-US" dirty="0"/>
              <a:t>Fish have a single circuit for blood flow and a two-chambered heart that has only a single atrium and a single ventricle. The </a:t>
            </a:r>
            <a:r>
              <a:rPr lang="en-US" b="1" dirty="0"/>
              <a:t>atrium</a:t>
            </a:r>
            <a:r>
              <a:rPr lang="en-US" dirty="0"/>
              <a:t> collects blood that has returned from the body and the </a:t>
            </a:r>
            <a:r>
              <a:rPr lang="en-US" b="1" dirty="0"/>
              <a:t>ventricle</a:t>
            </a:r>
            <a:r>
              <a:rPr lang="en-US" dirty="0"/>
              <a:t> pumps the blood to the gills where the blood absorbs oxygen and releases carbon dioxide.</a:t>
            </a:r>
          </a:p>
          <a:p>
            <a:r>
              <a:rPr lang="en-US" dirty="0"/>
              <a:t>The movement of blood between the heart and the gills is called </a:t>
            </a:r>
            <a:r>
              <a:rPr lang="en-US" b="1" dirty="0"/>
              <a:t>gill circulation</a:t>
            </a:r>
            <a:r>
              <a:rPr lang="en-US" dirty="0"/>
              <a:t>.</a:t>
            </a:r>
          </a:p>
          <a:p>
            <a:r>
              <a:rPr lang="en-US" dirty="0"/>
              <a:t>The blood continues through the rest of the body before arriving back at the atrium; the movement of blood between the body and the heart is called </a:t>
            </a:r>
            <a:r>
              <a:rPr lang="en-US" b="1" dirty="0"/>
              <a:t>systemic circulation</a:t>
            </a:r>
            <a:r>
              <a:rPr lang="en-US" dirty="0"/>
              <a:t>.</a:t>
            </a:r>
          </a:p>
          <a:p>
            <a:r>
              <a:rPr lang="en-US" dirty="0"/>
              <a:t>This unidirectional flow of blood produces a gradient of oxygenated to deoxygenated blood around the fish's systemic circuit and is called </a:t>
            </a:r>
            <a:r>
              <a:rPr lang="en-US" b="1" dirty="0"/>
              <a:t>unidirectional circulation</a:t>
            </a:r>
            <a:r>
              <a:rPr lang="en-US" dirty="0"/>
              <a:t>.</a:t>
            </a:r>
          </a:p>
        </p:txBody>
      </p:sp>
    </p:spTree>
    <p:extLst>
      <p:ext uri="{BB962C8B-B14F-4D97-AF65-F5344CB8AC3E}">
        <p14:creationId xmlns:p14="http://schemas.microsoft.com/office/powerpoint/2010/main" val="560775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3985-7944-1C33-C5D9-C97505EE57C3}"/>
              </a:ext>
            </a:extLst>
          </p:cNvPr>
          <p:cNvSpPr>
            <a:spLocks noGrp="1"/>
          </p:cNvSpPr>
          <p:nvPr>
            <p:ph type="title"/>
          </p:nvPr>
        </p:nvSpPr>
        <p:spPr/>
        <p:txBody>
          <a:bodyPr/>
          <a:lstStyle/>
          <a:p>
            <a:r>
              <a:rPr lang="en-US" dirty="0"/>
              <a:t>Amphibian, Reptile, Bird and Mammalian Circulatory Systems</a:t>
            </a:r>
          </a:p>
        </p:txBody>
      </p:sp>
      <p:sp>
        <p:nvSpPr>
          <p:cNvPr id="3" name="Content Placeholder 2">
            <a:extLst>
              <a:ext uri="{FF2B5EF4-FFF2-40B4-BE49-F238E27FC236}">
                <a16:creationId xmlns:a16="http://schemas.microsoft.com/office/drawing/2014/main" id="{B81280ED-AEBB-61ED-E8D7-E2098A872DCD}"/>
              </a:ext>
            </a:extLst>
          </p:cNvPr>
          <p:cNvSpPr>
            <a:spLocks noGrp="1"/>
          </p:cNvSpPr>
          <p:nvPr>
            <p:ph idx="1"/>
          </p:nvPr>
        </p:nvSpPr>
        <p:spPr/>
        <p:txBody>
          <a:bodyPr/>
          <a:lstStyle/>
          <a:p>
            <a:r>
              <a:rPr lang="en-US" dirty="0"/>
              <a:t>In amphibians, reptiles, birds, and mammals, blood flow is directed in two circuits: one through the lungs and back to the heart, called</a:t>
            </a:r>
            <a:r>
              <a:rPr lang="en-US" b="1" dirty="0"/>
              <a:t> pulmonary circulation</a:t>
            </a:r>
            <a:r>
              <a:rPr lang="en-US" dirty="0"/>
              <a:t>, and the other throughout the rest of the body and its organs including the brain (systemic circulation).</a:t>
            </a:r>
          </a:p>
          <a:p>
            <a:r>
              <a:rPr lang="en-US" dirty="0"/>
              <a:t>In amphibians, gas exchange also occurs through the skin during pulmonary circulation and is referred to as </a:t>
            </a:r>
            <a:r>
              <a:rPr lang="en-US" b="1" dirty="0"/>
              <a:t>pulmocutaneous circulation</a:t>
            </a:r>
            <a:r>
              <a:rPr lang="en-US" dirty="0"/>
              <a:t>.</a:t>
            </a:r>
          </a:p>
        </p:txBody>
      </p:sp>
    </p:spTree>
    <p:extLst>
      <p:ext uri="{BB962C8B-B14F-4D97-AF65-F5344CB8AC3E}">
        <p14:creationId xmlns:p14="http://schemas.microsoft.com/office/powerpoint/2010/main" val="367399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548640"/>
          </a:xfrm>
        </p:spPr>
        <p:txBody>
          <a:bodyPr/>
          <a:lstStyle/>
          <a:p>
            <a:r>
              <a:rPr lang="en-US" dirty="0"/>
              <a:t>Describe pulmonary circulation.</a:t>
            </a:r>
          </a:p>
        </p:txBody>
      </p:sp>
    </p:spTree>
    <p:extLst>
      <p:ext uri="{BB962C8B-B14F-4D97-AF65-F5344CB8AC3E}">
        <p14:creationId xmlns:p14="http://schemas.microsoft.com/office/powerpoint/2010/main" val="3077676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79B9E-DDA4-E20A-133D-083ABCEFBD38}"/>
              </a:ext>
            </a:extLst>
          </p:cNvPr>
          <p:cNvSpPr>
            <a:spLocks noGrp="1"/>
          </p:cNvSpPr>
          <p:nvPr>
            <p:ph type="title"/>
          </p:nvPr>
        </p:nvSpPr>
        <p:spPr/>
        <p:txBody>
          <a:bodyPr/>
          <a:lstStyle/>
          <a:p>
            <a:r>
              <a:rPr lang="en-US" dirty="0"/>
              <a:t>Amphibian Circulatory Systems</a:t>
            </a:r>
          </a:p>
        </p:txBody>
      </p:sp>
      <p:sp>
        <p:nvSpPr>
          <p:cNvPr id="5" name="Content Placeholder 4">
            <a:extLst>
              <a:ext uri="{FF2B5EF4-FFF2-40B4-BE49-F238E27FC236}">
                <a16:creationId xmlns:a16="http://schemas.microsoft.com/office/drawing/2014/main" id="{5E6AFB58-EE52-863B-826E-FF20ABB7B522}"/>
              </a:ext>
            </a:extLst>
          </p:cNvPr>
          <p:cNvSpPr>
            <a:spLocks noGrp="1"/>
          </p:cNvSpPr>
          <p:nvPr>
            <p:ph idx="1"/>
          </p:nvPr>
        </p:nvSpPr>
        <p:spPr>
          <a:xfrm>
            <a:off x="457200" y="1143000"/>
            <a:ext cx="8229600" cy="5105400"/>
          </a:xfrm>
        </p:spPr>
        <p:txBody>
          <a:bodyPr>
            <a:normAutofit fontScale="92500" lnSpcReduction="20000"/>
          </a:bodyPr>
          <a:lstStyle/>
          <a:p>
            <a:r>
              <a:rPr lang="en-US" dirty="0"/>
              <a:t>Instead of the two-chambered heart that fish have, amphibians have a three-chambered heart that has two </a:t>
            </a:r>
            <a:r>
              <a:rPr lang="en-US" b="1" dirty="0"/>
              <a:t>atria</a:t>
            </a:r>
            <a:r>
              <a:rPr lang="en-US" dirty="0"/>
              <a:t> and one ventricle.</a:t>
            </a:r>
          </a:p>
          <a:p>
            <a:r>
              <a:rPr lang="en-US" dirty="0"/>
              <a:t>The two atria receive blood from the pulmocutaneous and systemic circuit, and then some of the blood mixes in the heart's </a:t>
            </a:r>
            <a:r>
              <a:rPr lang="en-US" b="1" dirty="0"/>
              <a:t>ventricle</a:t>
            </a:r>
            <a:r>
              <a:rPr lang="en-US" dirty="0"/>
              <a:t> which reduces oxygenation efficiency. </a:t>
            </a:r>
          </a:p>
          <a:p>
            <a:pPr marL="457200" indent="-457200">
              <a:buFont typeface="Arial" panose="020B0604020202020204" pitchFamily="34" charset="0"/>
              <a:buChar char="•"/>
            </a:pPr>
            <a:r>
              <a:rPr lang="en-US" dirty="0"/>
              <a:t>The advantage is that high pressure in the vessels pushes blood to the lungs and body. </a:t>
            </a:r>
          </a:p>
          <a:p>
            <a:pPr marL="457200" indent="-457200">
              <a:buFont typeface="Arial" panose="020B0604020202020204" pitchFamily="34" charset="0"/>
              <a:buChar char="•"/>
            </a:pPr>
            <a:r>
              <a:rPr lang="en-US" dirty="0"/>
              <a:t>The mixing is mitigated by a ridge in the ventricle which diverts oxygen-rich blood to the systemic circulatory system and deoxygenated blood to the pulmocutaneous circuit.</a:t>
            </a:r>
          </a:p>
          <a:p>
            <a:pPr marL="457200" indent="-457200">
              <a:buFont typeface="Arial" panose="020B0604020202020204" pitchFamily="34" charset="0"/>
              <a:buChar char="•"/>
            </a:pPr>
            <a:r>
              <a:rPr lang="en-US" dirty="0"/>
              <a:t>For this reason, amphibians are often described as having double circulation.</a:t>
            </a:r>
          </a:p>
        </p:txBody>
      </p:sp>
    </p:spTree>
    <p:extLst>
      <p:ext uri="{BB962C8B-B14F-4D97-AF65-F5344CB8AC3E}">
        <p14:creationId xmlns:p14="http://schemas.microsoft.com/office/powerpoint/2010/main" val="96101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62B8-522D-B7D0-CE51-10A1DFFF4C7C}"/>
              </a:ext>
            </a:extLst>
          </p:cNvPr>
          <p:cNvSpPr>
            <a:spLocks noGrp="1"/>
          </p:cNvSpPr>
          <p:nvPr>
            <p:ph type="title"/>
          </p:nvPr>
        </p:nvSpPr>
        <p:spPr/>
        <p:txBody>
          <a:bodyPr/>
          <a:lstStyle/>
          <a:p>
            <a:r>
              <a:rPr lang="en-US" dirty="0"/>
              <a:t>Reptile Circulatory Systems </a:t>
            </a:r>
          </a:p>
        </p:txBody>
      </p:sp>
      <p:sp>
        <p:nvSpPr>
          <p:cNvPr id="3" name="Content Placeholder 2">
            <a:extLst>
              <a:ext uri="{FF2B5EF4-FFF2-40B4-BE49-F238E27FC236}">
                <a16:creationId xmlns:a16="http://schemas.microsoft.com/office/drawing/2014/main" id="{C605B873-1F05-86BC-42CF-89CEAAEAD395}"/>
              </a:ext>
            </a:extLst>
          </p:cNvPr>
          <p:cNvSpPr>
            <a:spLocks noGrp="1"/>
          </p:cNvSpPr>
          <p:nvPr>
            <p:ph idx="1"/>
          </p:nvPr>
        </p:nvSpPr>
        <p:spPr>
          <a:xfrm>
            <a:off x="457200" y="1280160"/>
            <a:ext cx="4495800" cy="4572000"/>
          </a:xfrm>
        </p:spPr>
        <p:txBody>
          <a:bodyPr>
            <a:normAutofit fontScale="85000" lnSpcReduction="10000"/>
          </a:bodyPr>
          <a:lstStyle/>
          <a:p>
            <a:pPr marL="457200" indent="-457200">
              <a:buFont typeface="Arial" panose="020B0604020202020204" pitchFamily="34" charset="0"/>
              <a:buChar char="•"/>
            </a:pPr>
            <a:r>
              <a:rPr lang="en-US" dirty="0"/>
              <a:t>Most reptiles also have a three-chambered heart that directs blood to the pulmonary and systemic circuits.</a:t>
            </a:r>
          </a:p>
          <a:p>
            <a:pPr marL="457200" indent="-457200">
              <a:buFont typeface="Arial" panose="020B0604020202020204" pitchFamily="34" charset="0"/>
              <a:buChar char="•"/>
            </a:pPr>
            <a:r>
              <a:rPr lang="en-US" dirty="0"/>
              <a:t> The ventricle is divided more effectively by a partial septum which results in less mixing of oxygenated and deoxygenated blood.</a:t>
            </a:r>
          </a:p>
          <a:p>
            <a:pPr marL="457200" indent="-457200">
              <a:buFont typeface="Arial" panose="020B0604020202020204" pitchFamily="34" charset="0"/>
              <a:buChar char="•"/>
            </a:pPr>
            <a:r>
              <a:rPr lang="en-US" dirty="0"/>
              <a:t>Crocodiles have multiple adaptations which aid in their ability to stay submerged. </a:t>
            </a:r>
          </a:p>
        </p:txBody>
      </p:sp>
      <p:sp>
        <p:nvSpPr>
          <p:cNvPr id="7" name="TextBox 6">
            <a:extLst>
              <a:ext uri="{FF2B5EF4-FFF2-40B4-BE49-F238E27FC236}">
                <a16:creationId xmlns:a16="http://schemas.microsoft.com/office/drawing/2014/main" id="{321A074A-D9CE-C980-E404-7868D717CBFF}"/>
              </a:ext>
            </a:extLst>
          </p:cNvPr>
          <p:cNvSpPr txBox="1"/>
          <p:nvPr/>
        </p:nvSpPr>
        <p:spPr>
          <a:xfrm>
            <a:off x="5791200" y="2135088"/>
            <a:ext cx="1828800" cy="307777"/>
          </a:xfrm>
          <a:prstGeom prst="rect">
            <a:avLst/>
          </a:prstGeom>
          <a:noFill/>
        </p:spPr>
        <p:txBody>
          <a:bodyPr wrap="square" rtlCol="0">
            <a:spAutoFit/>
          </a:bodyPr>
          <a:lstStyle/>
          <a:p>
            <a:pPr algn="ctr"/>
            <a:r>
              <a:rPr lang="en-US" sz="1400" b="1" dirty="0"/>
              <a:t>35.1 Figure 6</a:t>
            </a:r>
          </a:p>
        </p:txBody>
      </p:sp>
      <p:pic>
        <p:nvPicPr>
          <p:cNvPr id="9" name="Content Placeholder 6" descr="A photograph of a baby crocodile in a person's hands">
            <a:extLst>
              <a:ext uri="{FF2B5EF4-FFF2-40B4-BE49-F238E27FC236}">
                <a16:creationId xmlns:a16="http://schemas.microsoft.com/office/drawing/2014/main" id="{ACBDC693-6590-E6BC-5076-54410C4C9D31}"/>
              </a:ext>
            </a:extLst>
          </p:cNvPr>
          <p:cNvPicPr>
            <a:picLocks noChangeAspect="1"/>
          </p:cNvPicPr>
          <p:nvPr/>
        </p:nvPicPr>
        <p:blipFill>
          <a:blip r:embed="rId2"/>
          <a:srcRect l="11111" t="30334" r="11111" b="6000"/>
          <a:stretch/>
        </p:blipFill>
        <p:spPr>
          <a:xfrm>
            <a:off x="5004026" y="2525884"/>
            <a:ext cx="3733800" cy="1697990"/>
          </a:xfrm>
          <a:prstGeom prst="rect">
            <a:avLst/>
          </a:prstGeom>
        </p:spPr>
      </p:pic>
      <p:sp>
        <p:nvSpPr>
          <p:cNvPr id="5" name="TextBox 4">
            <a:extLst>
              <a:ext uri="{FF2B5EF4-FFF2-40B4-BE49-F238E27FC236}">
                <a16:creationId xmlns:a16="http://schemas.microsoft.com/office/drawing/2014/main" id="{FA6E4F44-7595-DDBB-DF08-34565AB5B281}"/>
              </a:ext>
            </a:extLst>
          </p:cNvPr>
          <p:cNvSpPr txBox="1"/>
          <p:nvPr/>
        </p:nvSpPr>
        <p:spPr>
          <a:xfrm>
            <a:off x="4584926" y="4306894"/>
            <a:ext cx="4572000" cy="246221"/>
          </a:xfrm>
          <a:prstGeom prst="rect">
            <a:avLst/>
          </a:prstGeom>
          <a:noFill/>
        </p:spPr>
        <p:txBody>
          <a:bodyPr wrap="square">
            <a:spAutoFit/>
          </a:bodyPr>
          <a:lstStyle/>
          <a:p>
            <a:pPr algn="ctr"/>
            <a:r>
              <a:rPr lang="es-ES" sz="1000" dirty="0"/>
              <a:t>Los Muertos Crew on Pexels. "Baby crocodile."</a:t>
            </a:r>
            <a:endParaRPr lang="en-US" sz="1000" dirty="0"/>
          </a:p>
        </p:txBody>
      </p:sp>
    </p:spTree>
    <p:extLst>
      <p:ext uri="{BB962C8B-B14F-4D97-AF65-F5344CB8AC3E}">
        <p14:creationId xmlns:p14="http://schemas.microsoft.com/office/powerpoint/2010/main" val="223778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573884-824D-75F8-9F2A-368C4A993CCA}"/>
              </a:ext>
            </a:extLst>
          </p:cNvPr>
          <p:cNvSpPr>
            <a:spLocks noGrp="1"/>
          </p:cNvSpPr>
          <p:nvPr>
            <p:ph type="title"/>
          </p:nvPr>
        </p:nvSpPr>
        <p:spPr/>
        <p:txBody>
          <a:bodyPr/>
          <a:lstStyle/>
          <a:p>
            <a:r>
              <a:rPr lang="en-US" dirty="0"/>
              <a:t>Mammals and Birds </a:t>
            </a:r>
          </a:p>
        </p:txBody>
      </p:sp>
      <p:sp>
        <p:nvSpPr>
          <p:cNvPr id="6" name="Content Placeholder 5">
            <a:extLst>
              <a:ext uri="{FF2B5EF4-FFF2-40B4-BE49-F238E27FC236}">
                <a16:creationId xmlns:a16="http://schemas.microsoft.com/office/drawing/2014/main" id="{1E96DC13-6AF7-6BA9-E07F-84FEE186CC05}"/>
              </a:ext>
            </a:extLst>
          </p:cNvPr>
          <p:cNvSpPr>
            <a:spLocks noGrp="1"/>
          </p:cNvSpPr>
          <p:nvPr>
            <p:ph idx="1"/>
          </p:nvPr>
        </p:nvSpPr>
        <p:spPr>
          <a:xfrm>
            <a:off x="457200" y="1280160"/>
            <a:ext cx="8229600" cy="4739640"/>
          </a:xfrm>
        </p:spPr>
        <p:txBody>
          <a:bodyPr>
            <a:normAutofit fontScale="92500" lnSpcReduction="10000"/>
          </a:bodyPr>
          <a:lstStyle/>
          <a:p>
            <a:r>
              <a:rPr lang="en-US" dirty="0"/>
              <a:t>In mammals and birds, the heart is also divided into four chambers: two atria and two ventricles.</a:t>
            </a:r>
          </a:p>
          <a:p>
            <a:pPr marL="457200" indent="-457200">
              <a:buFont typeface="Arial" panose="020B0604020202020204" pitchFamily="34" charset="0"/>
              <a:buChar char="•"/>
            </a:pPr>
            <a:r>
              <a:rPr lang="en-US" dirty="0"/>
              <a:t>Oxygenated blood is separated from the deoxygenated blood, which improves the efficiency of double circulation and is probably required for being warm-blooded. </a:t>
            </a:r>
          </a:p>
          <a:p>
            <a:pPr marL="457200" indent="-457200">
              <a:buFont typeface="Arial" panose="020B0604020202020204" pitchFamily="34" charset="0"/>
              <a:buChar char="•"/>
            </a:pPr>
            <a:r>
              <a:rPr lang="en-US" dirty="0"/>
              <a:t>The four-chambered heart of birds evolved separately from the four-chambered heart of mammals, rather than being inherited from a shared common ancestor.</a:t>
            </a:r>
          </a:p>
          <a:p>
            <a:pPr marL="1200150" lvl="1" indent="-457200">
              <a:buFont typeface="Arial" panose="020B0604020202020204" pitchFamily="34" charset="0"/>
              <a:buChar char="•"/>
            </a:pPr>
            <a:r>
              <a:rPr lang="en-US" dirty="0"/>
              <a:t>The independent evolution of the same or a similar biological trait is referred to as </a:t>
            </a:r>
            <a:r>
              <a:rPr lang="en-US" b="1" dirty="0"/>
              <a:t>convergent evolution.</a:t>
            </a:r>
          </a:p>
        </p:txBody>
      </p:sp>
    </p:spTree>
    <p:extLst>
      <p:ext uri="{BB962C8B-B14F-4D97-AF65-F5344CB8AC3E}">
        <p14:creationId xmlns:p14="http://schemas.microsoft.com/office/powerpoint/2010/main" val="1358982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p:txBody>
          <a:bodyPr>
            <a:normAutofit lnSpcReduction="10000"/>
          </a:bodyPr>
          <a:lstStyle/>
          <a:p>
            <a:r>
              <a:rPr lang="en-US" dirty="0"/>
              <a:t>Imagine how humans might be different if we evolved to have an open circulatory system. Come up with three ways the human body would be different.</a:t>
            </a:r>
          </a:p>
          <a:p>
            <a:pPr marL="457200" indent="-457200">
              <a:buFont typeface="Arial" panose="020B0604020202020204" pitchFamily="34" charset="0"/>
              <a:buChar char="•"/>
            </a:pPr>
            <a:r>
              <a:rPr lang="en-US" dirty="0"/>
              <a:t>For example, would a human with an open circulatory system need to be bigger, smaller, or about the same size as a human with a closed circulatory system?</a:t>
            </a:r>
          </a:p>
          <a:p>
            <a:pPr marL="457200" indent="-457200">
              <a:buFont typeface="Arial" panose="020B0604020202020204" pitchFamily="34" charset="0"/>
              <a:buChar char="•"/>
            </a:pPr>
            <a:r>
              <a:rPr lang="en-US" dirty="0"/>
              <a:t>Which would demand more energy?</a:t>
            </a:r>
          </a:p>
          <a:p>
            <a:pPr marL="457200" indent="-457200">
              <a:buFont typeface="Arial" panose="020B0604020202020204" pitchFamily="34" charset="0"/>
              <a:buChar char="•"/>
            </a:pPr>
            <a:r>
              <a:rPr lang="en-US" dirty="0"/>
              <a:t>If humans had an open circulatory system, do you think we could have accomplished the same feats and technological achievements we have?</a:t>
            </a:r>
          </a:p>
        </p:txBody>
      </p:sp>
    </p:spTree>
    <p:extLst>
      <p:ext uri="{BB962C8B-B14F-4D97-AF65-F5344CB8AC3E}">
        <p14:creationId xmlns:p14="http://schemas.microsoft.com/office/powerpoint/2010/main" val="3029162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DBED5-E101-68C6-580A-8C9C1BCD1EB4}"/>
              </a:ext>
            </a:extLst>
          </p:cNvPr>
          <p:cNvSpPr>
            <a:spLocks noGrp="1"/>
          </p:cNvSpPr>
          <p:nvPr>
            <p:ph type="title"/>
          </p:nvPr>
        </p:nvSpPr>
        <p:spPr/>
        <p:txBody>
          <a:bodyPr/>
          <a:lstStyle/>
          <a:p>
            <a:r>
              <a:rPr lang="en-US" dirty="0"/>
              <a:t>Summary </a:t>
            </a:r>
          </a:p>
        </p:txBody>
      </p:sp>
      <p:sp>
        <p:nvSpPr>
          <p:cNvPr id="5" name="Content Placeholder 4">
            <a:extLst>
              <a:ext uri="{FF2B5EF4-FFF2-40B4-BE49-F238E27FC236}">
                <a16:creationId xmlns:a16="http://schemas.microsoft.com/office/drawing/2014/main" id="{7829903C-9BD5-092C-3A8D-9F6178D9D25C}"/>
              </a:ext>
            </a:extLst>
          </p:cNvPr>
          <p:cNvSpPr>
            <a:spLocks noGrp="1"/>
          </p:cNvSpPr>
          <p:nvPr>
            <p:ph idx="1"/>
          </p:nvPr>
        </p:nvSpPr>
        <p:spPr>
          <a:xfrm>
            <a:off x="457200" y="1280160"/>
            <a:ext cx="8229600" cy="4587240"/>
          </a:xfrm>
        </p:spPr>
        <p:txBody>
          <a:bodyPr>
            <a:normAutofit/>
          </a:bodyPr>
          <a:lstStyle/>
          <a:p>
            <a:pPr marL="457200" indent="-457200">
              <a:buFont typeface="Arial" panose="020B0604020202020204" pitchFamily="34" charset="0"/>
              <a:buChar char="•"/>
            </a:pPr>
            <a:r>
              <a:rPr lang="en-US" dirty="0"/>
              <a:t>In most animals, the circulatory system is used to transport blood throughout the body. </a:t>
            </a:r>
          </a:p>
          <a:p>
            <a:pPr marL="457200" indent="-457200">
              <a:buFont typeface="Arial" panose="020B0604020202020204" pitchFamily="34" charset="0"/>
              <a:buChar char="•"/>
            </a:pPr>
            <a:r>
              <a:rPr lang="en-US" dirty="0"/>
              <a:t>Complex organisms use the circulatory system to transport gases, nutrient and waste throughout the body. </a:t>
            </a:r>
          </a:p>
          <a:p>
            <a:pPr marL="457200" indent="-457200">
              <a:buFont typeface="Arial" panose="020B0604020202020204" pitchFamily="34" charset="0"/>
              <a:buChar char="•"/>
            </a:pPr>
            <a:r>
              <a:rPr lang="en-US" dirty="0"/>
              <a:t>Circulatory systems can be open or closed systems. </a:t>
            </a:r>
          </a:p>
          <a:p>
            <a:pPr marL="457200" indent="-457200">
              <a:buFont typeface="Arial" panose="020B0604020202020204" pitchFamily="34" charset="0"/>
              <a:buChar char="•"/>
            </a:pPr>
            <a:r>
              <a:rPr lang="en-US" dirty="0"/>
              <a:t>While closed circulatory systems are characteristic of vertebrates, there is significant variation in the anatomy. </a:t>
            </a:r>
          </a:p>
          <a:p>
            <a:endParaRPr lang="en-US" dirty="0"/>
          </a:p>
        </p:txBody>
      </p:sp>
    </p:spTree>
    <p:extLst>
      <p:ext uri="{BB962C8B-B14F-4D97-AF65-F5344CB8AC3E}">
        <p14:creationId xmlns:p14="http://schemas.microsoft.com/office/powerpoint/2010/main" val="10356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0" y="1055441"/>
            <a:ext cx="8686800" cy="4056495"/>
          </a:xfrm>
          <a:prstGeom prst="rect">
            <a:avLst/>
          </a:prstGeom>
          <a:noFill/>
        </p:spPr>
        <p:txBody>
          <a:bodyPr wrap="square">
            <a:spAutoFit/>
          </a:bodyPr>
          <a:lstStyle/>
          <a:p>
            <a:pPr marL="0" indent="0">
              <a:spcBef>
                <a:spcPts val="0"/>
              </a:spcBef>
              <a:spcAft>
                <a:spcPts val="0"/>
              </a:spcAft>
              <a:buNone/>
            </a:pPr>
            <a:endParaRPr lang="en-US" sz="3200" dirty="0">
              <a:effectLst/>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Compare</a:t>
            </a:r>
            <a:r>
              <a:rPr lang="en-US" sz="3200" dirty="0">
                <a:effectLst/>
                <a:latin typeface="Calibri" panose="020F0502020204030204" pitchFamily="34" charset="0"/>
                <a:ea typeface="Times New Roman" panose="02020603050405020304" pitchFamily="18" charset="0"/>
              </a:rPr>
              <a:t> and</a:t>
            </a:r>
            <a:r>
              <a:rPr lang="en-US" sz="3200" b="1" dirty="0">
                <a:effectLst/>
                <a:latin typeface="Calibri" panose="020F0502020204030204" pitchFamily="34" charset="0"/>
                <a:ea typeface="Times New Roman" panose="02020603050405020304" pitchFamily="18" charset="0"/>
              </a:rPr>
              <a:t> contrast </a:t>
            </a:r>
            <a:r>
              <a:rPr lang="en-US" sz="3200" dirty="0">
                <a:effectLst/>
                <a:latin typeface="Calibri" panose="020F0502020204030204" pitchFamily="34" charset="0"/>
                <a:ea typeface="Times New Roman" panose="02020603050405020304" pitchFamily="18" charset="0"/>
              </a:rPr>
              <a:t>the organization and evolution of the vertebrate circulatory system.</a:t>
            </a:r>
            <a:endParaRPr lang="en-US" sz="3200" dirty="0">
              <a:effectLst/>
              <a:latin typeface="Calibri" panose="020F0502020204030204" pitchFamily="34" charset="0"/>
              <a:ea typeface="Calibri" panose="020F0502020204030204" pitchFamily="34" charset="0"/>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Describe</a:t>
            </a:r>
            <a:r>
              <a:rPr lang="en-US" sz="3200" dirty="0">
                <a:effectLst/>
                <a:latin typeface="Calibri" panose="020F0502020204030204" pitchFamily="34" charset="0"/>
                <a:ea typeface="Times New Roman" panose="02020603050405020304" pitchFamily="18" charset="0"/>
              </a:rPr>
              <a:t> an open and closed circulatory system.</a:t>
            </a:r>
            <a:endParaRPr lang="en-US" sz="3200" dirty="0">
              <a:effectLst/>
              <a:latin typeface="Calibri" panose="020F0502020204030204" pitchFamily="34" charset="0"/>
              <a:ea typeface="Calibri" panose="020F0502020204030204" pitchFamily="34" charset="0"/>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Describe</a:t>
            </a:r>
            <a:r>
              <a:rPr lang="en-US" sz="3200" dirty="0">
                <a:effectLst/>
                <a:latin typeface="Calibri" panose="020F0502020204030204" pitchFamily="34" charset="0"/>
                <a:ea typeface="Times New Roman" panose="02020603050405020304" pitchFamily="18" charset="0"/>
              </a:rPr>
              <a:t> interstitial fluid and hemolymph.</a:t>
            </a:r>
            <a:endParaRPr lang="en-US" sz="3200" dirty="0">
              <a:effectLst/>
              <a:latin typeface="Calibri" panose="020F0502020204030204" pitchFamily="34" charset="0"/>
              <a:ea typeface="Calibri" panose="020F0502020204030204" pitchFamily="34" charset="0"/>
            </a:endParaRP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Circulatory System</a:t>
            </a:r>
            <a:r>
              <a:rPr lang="en-US" sz="1400" baseline="-25000" dirty="0"/>
              <a:t>1</a:t>
            </a:r>
            <a:r>
              <a:rPr lang="en-US" sz="100" baseline="-25000" dirty="0"/>
              <a:t>11</a:t>
            </a:r>
            <a:endParaRPr lang="en-US" sz="100" baseline="-25000" dirty="0">
              <a:solidFill>
                <a:schemeClr val="accent1"/>
              </a:solidFill>
            </a:endParaRPr>
          </a:p>
        </p:txBody>
      </p:sp>
      <p:sp>
        <p:nvSpPr>
          <p:cNvPr id="11267" name="Rectangle 3"/>
          <p:cNvSpPr>
            <a:spLocks noGrp="1"/>
          </p:cNvSpPr>
          <p:nvPr>
            <p:ph idx="1"/>
          </p:nvPr>
        </p:nvSpPr>
        <p:spPr>
          <a:xfrm>
            <a:off x="304800" y="990600"/>
            <a:ext cx="8458200" cy="2586036"/>
          </a:xfrm>
          <a:prstGeom prst="rect">
            <a:avLst/>
          </a:prstGeom>
        </p:spPr>
        <p:txBody>
          <a:bodyPr>
            <a:normAutofit fontScale="85000" lnSpcReduction="20000"/>
          </a:bodyPr>
          <a:lstStyle/>
          <a:p>
            <a:pPr marL="0" indent="0">
              <a:buNone/>
              <a:tabLst>
                <a:tab pos="461963" algn="l"/>
              </a:tabLst>
            </a:pPr>
            <a:r>
              <a:rPr lang="en-US" dirty="0">
                <a:solidFill>
                  <a:schemeClr val="tx1"/>
                </a:solidFill>
              </a:rPr>
              <a:t>Complex organisms require a mechanism to transport nutrients throughout the body and remove waste products. </a:t>
            </a:r>
          </a:p>
          <a:p>
            <a:pPr marL="457200" indent="-457200">
              <a:buFont typeface="Arial" panose="020B0604020202020204" pitchFamily="34" charset="0"/>
              <a:buChar char="•"/>
              <a:tabLst>
                <a:tab pos="461963" algn="l"/>
              </a:tabLst>
            </a:pPr>
            <a:r>
              <a:rPr lang="en-US" dirty="0">
                <a:solidFill>
                  <a:schemeClr val="tx1"/>
                </a:solidFill>
              </a:rPr>
              <a:t>The circulatory stem is a complex network which supplies cells, tissues and organs with oxygen and nutrients, while removing waste. </a:t>
            </a:r>
            <a:endParaRPr lang="en-US" i="0"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The core of the circulatory system is the heart. </a:t>
            </a:r>
          </a:p>
          <a:p>
            <a:pPr marL="457200" indent="-457200">
              <a:buFont typeface="Arial" panose="020B0604020202020204" pitchFamily="34" charset="0"/>
              <a:buChar char="•"/>
              <a:tabLst>
                <a:tab pos="461963" algn="l"/>
              </a:tabLst>
            </a:pPr>
            <a:r>
              <a:rPr lang="en-US" dirty="0">
                <a:solidFill>
                  <a:schemeClr val="tx1"/>
                </a:solidFill>
              </a:rPr>
              <a:t>Gas exchange is an essential part of the circulatory system. </a:t>
            </a:r>
          </a:p>
        </p:txBody>
      </p:sp>
      <p:sp>
        <p:nvSpPr>
          <p:cNvPr id="4" name="TextBox 3">
            <a:extLst>
              <a:ext uri="{FF2B5EF4-FFF2-40B4-BE49-F238E27FC236}">
                <a16:creationId xmlns:a16="http://schemas.microsoft.com/office/drawing/2014/main" id="{2EB6F1F0-6AE9-9B93-4706-7AB0A572A12B}"/>
              </a:ext>
            </a:extLst>
          </p:cNvPr>
          <p:cNvSpPr txBox="1"/>
          <p:nvPr/>
        </p:nvSpPr>
        <p:spPr>
          <a:xfrm>
            <a:off x="609600" y="3422747"/>
            <a:ext cx="1219200" cy="307777"/>
          </a:xfrm>
          <a:prstGeom prst="rect">
            <a:avLst/>
          </a:prstGeom>
          <a:noFill/>
        </p:spPr>
        <p:txBody>
          <a:bodyPr wrap="square" rtlCol="0">
            <a:spAutoFit/>
          </a:bodyPr>
          <a:lstStyle/>
          <a:p>
            <a:pPr algn="ctr"/>
            <a:r>
              <a:rPr lang="en-US" sz="1400" b="1" dirty="0"/>
              <a:t>35.1 Figure 1</a:t>
            </a:r>
          </a:p>
        </p:txBody>
      </p:sp>
      <p:sp>
        <p:nvSpPr>
          <p:cNvPr id="5" name="TextBox 4">
            <a:extLst>
              <a:ext uri="{FF2B5EF4-FFF2-40B4-BE49-F238E27FC236}">
                <a16:creationId xmlns:a16="http://schemas.microsoft.com/office/drawing/2014/main" id="{BE1C7215-94EF-E421-DDD3-AF0364285E1E}"/>
              </a:ext>
            </a:extLst>
          </p:cNvPr>
          <p:cNvSpPr txBox="1"/>
          <p:nvPr/>
        </p:nvSpPr>
        <p:spPr>
          <a:xfrm>
            <a:off x="2247900" y="5756793"/>
            <a:ext cx="4572000" cy="246221"/>
          </a:xfrm>
          <a:prstGeom prst="rect">
            <a:avLst/>
          </a:prstGeom>
          <a:noFill/>
        </p:spPr>
        <p:txBody>
          <a:bodyPr wrap="square">
            <a:spAutoFit/>
          </a:bodyPr>
          <a:lstStyle/>
          <a:p>
            <a:pPr algn="ctr"/>
            <a:r>
              <a:rPr lang="en-US" sz="1000" dirty="0"/>
              <a:t>Aleksejs Bergmanis on Pexels. "Aerial view."</a:t>
            </a:r>
          </a:p>
        </p:txBody>
      </p:sp>
      <p:pic>
        <p:nvPicPr>
          <p:cNvPr id="2" name="Content Placeholder 5" descr="An aerial photograph of a complex and busy highway ">
            <a:extLst>
              <a:ext uri="{FF2B5EF4-FFF2-40B4-BE49-F238E27FC236}">
                <a16:creationId xmlns:a16="http://schemas.microsoft.com/office/drawing/2014/main" id="{54499845-B52B-D55F-7552-E8DAA61A94E8}"/>
              </a:ext>
            </a:extLst>
          </p:cNvPr>
          <p:cNvPicPr>
            <a:picLocks noChangeAspect="1"/>
          </p:cNvPicPr>
          <p:nvPr/>
        </p:nvPicPr>
        <p:blipFill>
          <a:blip r:embed="rId3"/>
          <a:srcRect l="2778" t="5333" r="3704" b="4667"/>
          <a:stretch/>
        </p:blipFill>
        <p:spPr>
          <a:xfrm>
            <a:off x="2227803" y="3395430"/>
            <a:ext cx="4416623" cy="2361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The Circulatory System</a:t>
            </a:r>
            <a:r>
              <a:rPr lang="en-US" sz="1400" baseline="-25000" dirty="0"/>
              <a:t>2</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p:txBody>
          <a:bodyPr/>
          <a:lstStyle/>
          <a:p>
            <a:r>
              <a:rPr lang="en-US" dirty="0"/>
              <a:t>In complex animals, the circulatory system is used to transport nutrients and gases throughout the body. </a:t>
            </a:r>
          </a:p>
          <a:p>
            <a:r>
              <a:rPr lang="en-US" dirty="0"/>
              <a:t>In complex organisms, simple diffusion would not be capable of accessing all parts of the body. </a:t>
            </a:r>
          </a:p>
        </p:txBody>
      </p:sp>
      <p:sp>
        <p:nvSpPr>
          <p:cNvPr id="7" name="TextBox 6">
            <a:extLst>
              <a:ext uri="{FF2B5EF4-FFF2-40B4-BE49-F238E27FC236}">
                <a16:creationId xmlns:a16="http://schemas.microsoft.com/office/drawing/2014/main" id="{7EBC8925-FD78-FAA1-4599-17A6DF8E0DDD}"/>
              </a:ext>
            </a:extLst>
          </p:cNvPr>
          <p:cNvSpPr txBox="1"/>
          <p:nvPr/>
        </p:nvSpPr>
        <p:spPr>
          <a:xfrm>
            <a:off x="5676900" y="1863083"/>
            <a:ext cx="1752600" cy="307777"/>
          </a:xfrm>
          <a:prstGeom prst="rect">
            <a:avLst/>
          </a:prstGeom>
          <a:noFill/>
        </p:spPr>
        <p:txBody>
          <a:bodyPr wrap="square" rtlCol="0">
            <a:spAutoFit/>
          </a:bodyPr>
          <a:lstStyle/>
          <a:p>
            <a:pPr algn="ctr"/>
            <a:r>
              <a:rPr lang="en-US" sz="1400" b="1" dirty="0"/>
              <a:t>35.1 Figure 2 </a:t>
            </a:r>
          </a:p>
        </p:txBody>
      </p:sp>
      <p:pic>
        <p:nvPicPr>
          <p:cNvPr id="9" name="Content Placeholder 6" descr="A photograph of a red panda">
            <a:extLst>
              <a:ext uri="{FF2B5EF4-FFF2-40B4-BE49-F238E27FC236}">
                <a16:creationId xmlns:a16="http://schemas.microsoft.com/office/drawing/2014/main" id="{75344390-D9E4-2C7D-3FC7-DB748DC9CEAB}"/>
              </a:ext>
            </a:extLst>
          </p:cNvPr>
          <p:cNvPicPr>
            <a:picLocks noChangeAspect="1"/>
          </p:cNvPicPr>
          <p:nvPr/>
        </p:nvPicPr>
        <p:blipFill>
          <a:blip r:embed="rId3"/>
          <a:srcRect l="10184" t="5334" r="10184" b="6000"/>
          <a:stretch/>
        </p:blipFill>
        <p:spPr>
          <a:xfrm>
            <a:off x="4298729" y="2157038"/>
            <a:ext cx="4508942" cy="2789252"/>
          </a:xfrm>
          <a:prstGeom prst="rect">
            <a:avLst/>
          </a:prstGeom>
        </p:spPr>
      </p:pic>
      <p:sp>
        <p:nvSpPr>
          <p:cNvPr id="5" name="TextBox 4">
            <a:extLst>
              <a:ext uri="{FF2B5EF4-FFF2-40B4-BE49-F238E27FC236}">
                <a16:creationId xmlns:a16="http://schemas.microsoft.com/office/drawing/2014/main" id="{82CE4932-554E-54FB-2722-3D93961E6866}"/>
              </a:ext>
            </a:extLst>
          </p:cNvPr>
          <p:cNvSpPr txBox="1"/>
          <p:nvPr/>
        </p:nvSpPr>
        <p:spPr>
          <a:xfrm>
            <a:off x="4343400" y="4960112"/>
            <a:ext cx="4572000" cy="246221"/>
          </a:xfrm>
          <a:prstGeom prst="rect">
            <a:avLst/>
          </a:prstGeom>
          <a:noFill/>
        </p:spPr>
        <p:txBody>
          <a:bodyPr wrap="square">
            <a:spAutoFit/>
          </a:bodyPr>
          <a:lstStyle/>
          <a:p>
            <a:pPr algn="ctr"/>
            <a:r>
              <a:rPr lang="en-US" sz="1000" dirty="0"/>
              <a:t>Flickr on Pexels. "Red panda."</a:t>
            </a:r>
          </a:p>
        </p:txBody>
      </p:sp>
    </p:spTree>
    <p:extLst>
      <p:ext uri="{BB962C8B-B14F-4D97-AF65-F5344CB8AC3E}">
        <p14:creationId xmlns:p14="http://schemas.microsoft.com/office/powerpoint/2010/main" val="17698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Circulatory System Architecture</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815840"/>
          </a:xfrm>
        </p:spPr>
        <p:txBody>
          <a:bodyPr>
            <a:normAutofit fontScale="85000" lnSpcReduction="20000"/>
          </a:bodyPr>
          <a:lstStyle/>
          <a:p>
            <a:r>
              <a:rPr lang="en-US" dirty="0"/>
              <a:t>The circulatory system is a network of cylindrical vessels, including the arteries, veins, and capillaries, that emanate from a pump: the heart.</a:t>
            </a:r>
          </a:p>
          <a:p>
            <a:pPr marL="457200" indent="-457200">
              <a:buFont typeface="Arial" panose="020B0604020202020204" pitchFamily="34" charset="0"/>
              <a:buChar char="•"/>
            </a:pPr>
            <a:r>
              <a:rPr lang="en-US" b="0" i="0" dirty="0">
                <a:solidFill>
                  <a:schemeClr val="tx1"/>
                </a:solidFill>
                <a:effectLst/>
                <a:highlight>
                  <a:srgbClr val="FFFFFF"/>
                </a:highlight>
              </a:rPr>
              <a:t>In a </a:t>
            </a:r>
            <a:r>
              <a:rPr lang="en-US" b="1" i="0" dirty="0">
                <a:solidFill>
                  <a:schemeClr val="tx1"/>
                </a:solidFill>
                <a:effectLst/>
                <a:highlight>
                  <a:srgbClr val="FFFFFF"/>
                </a:highlight>
              </a:rPr>
              <a:t>closed circulatory system</a:t>
            </a:r>
            <a:r>
              <a:rPr lang="en-US" b="0" i="0" dirty="0">
                <a:solidFill>
                  <a:schemeClr val="tx1"/>
                </a:solidFill>
                <a:effectLst/>
                <a:highlight>
                  <a:srgbClr val="FFFFFF"/>
                </a:highlight>
              </a:rPr>
              <a:t>, blood is contained inside blood vessels and circulates unidirectionally from the heart, around the systemic circulatory route, and back to the heart again.</a:t>
            </a:r>
          </a:p>
          <a:p>
            <a:pPr marL="457200" indent="-457200">
              <a:buFont typeface="Arial" panose="020B0604020202020204" pitchFamily="34" charset="0"/>
              <a:buChar char="•"/>
            </a:pPr>
            <a:r>
              <a:rPr lang="en-US" b="0" i="0" dirty="0">
                <a:solidFill>
                  <a:schemeClr val="tx1"/>
                </a:solidFill>
                <a:effectLst/>
                <a:highlight>
                  <a:srgbClr val="FFFFFF"/>
                </a:highlight>
              </a:rPr>
              <a:t>In an </a:t>
            </a:r>
            <a:r>
              <a:rPr lang="en-US" b="1" i="0" dirty="0">
                <a:solidFill>
                  <a:schemeClr val="tx1"/>
                </a:solidFill>
                <a:effectLst/>
                <a:highlight>
                  <a:srgbClr val="FFFFFF"/>
                </a:highlight>
              </a:rPr>
              <a:t>open circulatory system</a:t>
            </a:r>
            <a:r>
              <a:rPr lang="en-US" b="0" i="0" dirty="0">
                <a:solidFill>
                  <a:schemeClr val="tx1"/>
                </a:solidFill>
                <a:effectLst/>
                <a:highlight>
                  <a:srgbClr val="FFFFFF"/>
                </a:highlight>
              </a:rPr>
              <a:t>, the blood is pumped into a central cavity called a </a:t>
            </a:r>
            <a:r>
              <a:rPr lang="en-US" b="1" i="0" dirty="0">
                <a:solidFill>
                  <a:schemeClr val="tx1"/>
                </a:solidFill>
                <a:effectLst/>
                <a:highlight>
                  <a:srgbClr val="FFFFFF"/>
                </a:highlight>
              </a:rPr>
              <a:t>hemocoel</a:t>
            </a:r>
            <a:r>
              <a:rPr lang="en-US" b="0" i="0" dirty="0">
                <a:solidFill>
                  <a:schemeClr val="tx1"/>
                </a:solidFill>
                <a:effectLst/>
                <a:highlight>
                  <a:srgbClr val="FFFFFF"/>
                </a:highlight>
              </a:rPr>
              <a:t>. The blood is called </a:t>
            </a:r>
            <a:r>
              <a:rPr lang="en-US" b="1" i="0" dirty="0">
                <a:solidFill>
                  <a:schemeClr val="tx1"/>
                </a:solidFill>
                <a:effectLst/>
                <a:highlight>
                  <a:srgbClr val="FFFFFF"/>
                </a:highlight>
              </a:rPr>
              <a:t>hemolymph</a:t>
            </a:r>
            <a:r>
              <a:rPr lang="en-US" b="0" i="0" dirty="0">
                <a:solidFill>
                  <a:schemeClr val="tx1"/>
                </a:solidFill>
                <a:effectLst/>
                <a:highlight>
                  <a:srgbClr val="FFFFFF"/>
                </a:highlight>
              </a:rPr>
              <a:t> because it mixes with the interstitial fluid (the fluid that surrounds the body's cells).</a:t>
            </a:r>
          </a:p>
          <a:p>
            <a:pPr marL="457200" indent="-457200">
              <a:buFont typeface="Arial" panose="020B0604020202020204" pitchFamily="34" charset="0"/>
              <a:buChar char="•"/>
            </a:pPr>
            <a:r>
              <a:rPr lang="en-US" b="0" i="0" dirty="0">
                <a:solidFill>
                  <a:schemeClr val="tx1"/>
                </a:solidFill>
                <a:effectLst/>
                <a:highlight>
                  <a:srgbClr val="FFFFFF"/>
                </a:highlight>
              </a:rPr>
              <a:t>As the heart beats and the animal moves, the hemolymph circulates around the organs within the body cavity and then re-enters the hearts through </a:t>
            </a:r>
            <a:r>
              <a:rPr lang="en-US" b="1" i="0" dirty="0">
                <a:solidFill>
                  <a:schemeClr val="tx1"/>
                </a:solidFill>
                <a:effectLst/>
                <a:highlight>
                  <a:srgbClr val="FFFFFF"/>
                </a:highlight>
              </a:rPr>
              <a:t>ostia</a:t>
            </a:r>
            <a:r>
              <a:rPr lang="en-US" b="0" i="0" dirty="0">
                <a:solidFill>
                  <a:schemeClr val="tx1"/>
                </a:solidFill>
                <a:effectLst/>
                <a:highlight>
                  <a:srgbClr val="FFFFFF"/>
                </a:highlight>
              </a:rPr>
              <a:t> (openings in the heart).</a:t>
            </a:r>
            <a:endParaRPr lang="en-US" dirty="0">
              <a:solidFill>
                <a:schemeClr val="tx1"/>
              </a:solidFill>
            </a:endParaRPr>
          </a:p>
        </p:txBody>
      </p:sp>
    </p:spTree>
    <p:extLst>
      <p:ext uri="{BB962C8B-B14F-4D97-AF65-F5344CB8AC3E}">
        <p14:creationId xmlns:p14="http://schemas.microsoft.com/office/powerpoint/2010/main" val="290095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FD23-55F2-114F-C153-F2CD261632D5}"/>
              </a:ext>
            </a:extLst>
          </p:cNvPr>
          <p:cNvSpPr>
            <a:spLocks noGrp="1"/>
          </p:cNvSpPr>
          <p:nvPr>
            <p:ph type="title"/>
          </p:nvPr>
        </p:nvSpPr>
        <p:spPr/>
        <p:txBody>
          <a:bodyPr/>
          <a:lstStyle/>
          <a:p>
            <a:r>
              <a:rPr lang="en-US" dirty="0"/>
              <a:t>Lesson 35.1 Figure 3 </a:t>
            </a:r>
          </a:p>
        </p:txBody>
      </p:sp>
      <p:sp>
        <p:nvSpPr>
          <p:cNvPr id="4" name="TextBox 3">
            <a:extLst>
              <a:ext uri="{FF2B5EF4-FFF2-40B4-BE49-F238E27FC236}">
                <a16:creationId xmlns:a16="http://schemas.microsoft.com/office/drawing/2014/main" id="{799E69C7-AA49-0D38-AA42-75D6775F181B}"/>
              </a:ext>
            </a:extLst>
          </p:cNvPr>
          <p:cNvSpPr txBox="1"/>
          <p:nvPr/>
        </p:nvSpPr>
        <p:spPr>
          <a:xfrm>
            <a:off x="2286000" y="4953000"/>
            <a:ext cx="4572000" cy="246221"/>
          </a:xfrm>
          <a:prstGeom prst="rect">
            <a:avLst/>
          </a:prstGeom>
          <a:noFill/>
        </p:spPr>
        <p:txBody>
          <a:bodyPr wrap="square">
            <a:spAutoFit/>
          </a:bodyPr>
          <a:lstStyle/>
          <a:p>
            <a:pPr algn="ctr"/>
            <a:r>
              <a:rPr lang="en-US" sz="1000" dirty="0"/>
              <a:t>CNX OpenStax on Wikimedia Commons. "Open and closed circulatory system."</a:t>
            </a:r>
          </a:p>
        </p:txBody>
      </p:sp>
      <p:pic>
        <p:nvPicPr>
          <p:cNvPr id="7" name="Content Placeholder 5" descr="Illustration A shows the closed circulatory system of an earthworm. Dorsal and ventral blood vessels run along the top and bottom of the intestine, respectively. The dorsal and ventral blood vessels are connected by ring-like hearts. Hearts are also associated with the dorsal blood vessel. These hearts pump blood forward, and the ring-like hearts pump blood down to the ventral vessel, which returns blood to the back of the body. Illustration B shows the open circulatory system of a bee. The dorsal blood vessel, which contains multiple hearts, runs along the top of the bee. Blood exits the dorsal blood vessel through an opening in the head into the body cavity. Blood reenters the blood vessels through openings in the hearts called ostia.">
            <a:extLst>
              <a:ext uri="{FF2B5EF4-FFF2-40B4-BE49-F238E27FC236}">
                <a16:creationId xmlns:a16="http://schemas.microsoft.com/office/drawing/2014/main" id="{9874B99A-2C0C-807E-3285-5BF3C69BE044}"/>
              </a:ext>
            </a:extLst>
          </p:cNvPr>
          <p:cNvPicPr>
            <a:picLocks noGrp="1" noChangeAspect="1"/>
          </p:cNvPicPr>
          <p:nvPr>
            <p:ph idx="1"/>
          </p:nvPr>
        </p:nvPicPr>
        <p:blipFill>
          <a:blip r:embed="rId3"/>
          <a:srcRect t="5333" b="29667"/>
          <a:stretch/>
        </p:blipFill>
        <p:spPr>
          <a:xfrm>
            <a:off x="457200" y="1943100"/>
            <a:ext cx="8229600" cy="2971800"/>
          </a:xfrm>
        </p:spPr>
      </p:pic>
    </p:spTree>
    <p:extLst>
      <p:ext uri="{BB962C8B-B14F-4D97-AF65-F5344CB8AC3E}">
        <p14:creationId xmlns:p14="http://schemas.microsoft.com/office/powerpoint/2010/main" val="89197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59E3-2D17-EFE3-F219-EF318E101199}"/>
              </a:ext>
            </a:extLst>
          </p:cNvPr>
          <p:cNvSpPr>
            <a:spLocks noGrp="1"/>
          </p:cNvSpPr>
          <p:nvPr>
            <p:ph type="title"/>
          </p:nvPr>
        </p:nvSpPr>
        <p:spPr/>
        <p:txBody>
          <a:bodyPr/>
          <a:lstStyle/>
          <a:p>
            <a:r>
              <a:rPr lang="en-US" dirty="0"/>
              <a:t>Circulatory System Variation in Animals</a:t>
            </a:r>
            <a:r>
              <a:rPr lang="en-US" sz="1400" baseline="-25000" dirty="0"/>
              <a:t>1</a:t>
            </a:r>
            <a:r>
              <a:rPr lang="en-US" dirty="0"/>
              <a:t> </a:t>
            </a:r>
          </a:p>
        </p:txBody>
      </p:sp>
      <p:sp>
        <p:nvSpPr>
          <p:cNvPr id="4" name="Content Placeholder 3">
            <a:extLst>
              <a:ext uri="{FF2B5EF4-FFF2-40B4-BE49-F238E27FC236}">
                <a16:creationId xmlns:a16="http://schemas.microsoft.com/office/drawing/2014/main" id="{CF4D4CBE-D81B-3B79-3D75-7F3559FEECC2}"/>
              </a:ext>
            </a:extLst>
          </p:cNvPr>
          <p:cNvSpPr>
            <a:spLocks noGrp="1"/>
          </p:cNvSpPr>
          <p:nvPr>
            <p:ph idx="1"/>
          </p:nvPr>
        </p:nvSpPr>
        <p:spPr/>
        <p:txBody>
          <a:bodyPr>
            <a:normAutofit fontScale="92500" lnSpcReduction="20000"/>
          </a:bodyPr>
          <a:lstStyle/>
          <a:p>
            <a:r>
              <a:rPr lang="en-US" dirty="0"/>
              <a:t>Simple animals such as sponges, and rotifer use simple diffusion instead of a circulatory system. </a:t>
            </a:r>
          </a:p>
          <a:p>
            <a:pPr marL="457200" indent="-457200">
              <a:buFont typeface="Arial" panose="020B0604020202020204" pitchFamily="34" charset="0"/>
              <a:buChar char="•"/>
            </a:pPr>
            <a:r>
              <a:rPr lang="en-US" dirty="0"/>
              <a:t>Jellies and comb jellies use diffusion in their epidermis and internally in the gastrovascular cavity. </a:t>
            </a:r>
          </a:p>
          <a:p>
            <a:pPr marL="457200" indent="-457200">
              <a:buFont typeface="Arial" panose="020B0604020202020204" pitchFamily="34" charset="0"/>
              <a:buChar char="•"/>
            </a:pPr>
            <a:r>
              <a:rPr lang="en-US" dirty="0"/>
              <a:t>The exchange of fluids is assisted by the pulsing of the jellyfish body. </a:t>
            </a:r>
          </a:p>
          <a:p>
            <a:endParaRPr lang="en-US" dirty="0"/>
          </a:p>
        </p:txBody>
      </p:sp>
      <p:sp>
        <p:nvSpPr>
          <p:cNvPr id="8" name="TextBox 7">
            <a:extLst>
              <a:ext uri="{FF2B5EF4-FFF2-40B4-BE49-F238E27FC236}">
                <a16:creationId xmlns:a16="http://schemas.microsoft.com/office/drawing/2014/main" id="{D5B9FCD5-91AE-405A-EEE9-45AF83D0EAD5}"/>
              </a:ext>
            </a:extLst>
          </p:cNvPr>
          <p:cNvSpPr txBox="1"/>
          <p:nvPr/>
        </p:nvSpPr>
        <p:spPr>
          <a:xfrm>
            <a:off x="5562600" y="1828800"/>
            <a:ext cx="1981200" cy="307777"/>
          </a:xfrm>
          <a:prstGeom prst="rect">
            <a:avLst/>
          </a:prstGeom>
          <a:noFill/>
        </p:spPr>
        <p:txBody>
          <a:bodyPr wrap="square" rtlCol="0">
            <a:spAutoFit/>
          </a:bodyPr>
          <a:lstStyle/>
          <a:p>
            <a:pPr algn="ctr"/>
            <a:r>
              <a:rPr lang="en-US" sz="1400" b="1" dirty="0"/>
              <a:t>35.1 Figure 4</a:t>
            </a:r>
          </a:p>
        </p:txBody>
      </p:sp>
      <p:pic>
        <p:nvPicPr>
          <p:cNvPr id="9" name="Content Placeholder 6" descr="Illustration A shows a cross section of a sponge, which has a thin, vase-like body bathed both inside and out by fluid. Illustration B shows a bell-shaped jellyfish.">
            <a:extLst>
              <a:ext uri="{FF2B5EF4-FFF2-40B4-BE49-F238E27FC236}">
                <a16:creationId xmlns:a16="http://schemas.microsoft.com/office/drawing/2014/main" id="{8759E95A-E0A2-C046-38B1-1E24200601C8}"/>
              </a:ext>
            </a:extLst>
          </p:cNvPr>
          <p:cNvPicPr>
            <a:picLocks noChangeAspect="1"/>
          </p:cNvPicPr>
          <p:nvPr/>
        </p:nvPicPr>
        <p:blipFill>
          <a:blip r:embed="rId2"/>
          <a:srcRect l="3703" t="8667" r="1852" b="4667"/>
          <a:stretch/>
        </p:blipFill>
        <p:spPr>
          <a:xfrm>
            <a:off x="4161692" y="2133476"/>
            <a:ext cx="4783016" cy="2438400"/>
          </a:xfrm>
          <a:prstGeom prst="rect">
            <a:avLst/>
          </a:prstGeom>
        </p:spPr>
      </p:pic>
      <p:sp>
        <p:nvSpPr>
          <p:cNvPr id="5" name="TextBox 4">
            <a:extLst>
              <a:ext uri="{FF2B5EF4-FFF2-40B4-BE49-F238E27FC236}">
                <a16:creationId xmlns:a16="http://schemas.microsoft.com/office/drawing/2014/main" id="{8FF1BDC8-A8E8-A085-2A67-604C5FD3460B}"/>
              </a:ext>
            </a:extLst>
          </p:cNvPr>
          <p:cNvSpPr txBox="1"/>
          <p:nvPr/>
        </p:nvSpPr>
        <p:spPr>
          <a:xfrm>
            <a:off x="4267200" y="4754756"/>
            <a:ext cx="4572000" cy="246221"/>
          </a:xfrm>
          <a:prstGeom prst="rect">
            <a:avLst/>
          </a:prstGeom>
          <a:noFill/>
        </p:spPr>
        <p:txBody>
          <a:bodyPr wrap="square">
            <a:spAutoFit/>
          </a:bodyPr>
          <a:lstStyle/>
          <a:p>
            <a:pPr algn="ctr"/>
            <a:r>
              <a:rPr lang="en-US" sz="1000" dirty="0"/>
              <a:t>CNX OpenStax on Wikimedia Commons. "Jellyfish and sponge circulatory system."</a:t>
            </a:r>
          </a:p>
        </p:txBody>
      </p:sp>
    </p:spTree>
    <p:extLst>
      <p:ext uri="{BB962C8B-B14F-4D97-AF65-F5344CB8AC3E}">
        <p14:creationId xmlns:p14="http://schemas.microsoft.com/office/powerpoint/2010/main" val="1086940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801A-897E-A2B6-1353-FF8E8B5B862E}"/>
              </a:ext>
            </a:extLst>
          </p:cNvPr>
          <p:cNvSpPr>
            <a:spLocks noGrp="1"/>
          </p:cNvSpPr>
          <p:nvPr>
            <p:ph type="title"/>
          </p:nvPr>
        </p:nvSpPr>
        <p:spPr/>
        <p:txBody>
          <a:bodyPr/>
          <a:lstStyle/>
          <a:p>
            <a:r>
              <a:rPr lang="en-US" dirty="0"/>
              <a:t>Circulatory System Variation in Animals</a:t>
            </a:r>
            <a:r>
              <a:rPr lang="en-US" sz="1400" baseline="-25000" dirty="0"/>
              <a:t>2</a:t>
            </a:r>
          </a:p>
        </p:txBody>
      </p:sp>
      <p:sp>
        <p:nvSpPr>
          <p:cNvPr id="3" name="Content Placeholder 2">
            <a:extLst>
              <a:ext uri="{FF2B5EF4-FFF2-40B4-BE49-F238E27FC236}">
                <a16:creationId xmlns:a16="http://schemas.microsoft.com/office/drawing/2014/main" id="{2A526432-95B8-9B3F-5A38-69B345EB136D}"/>
              </a:ext>
            </a:extLst>
          </p:cNvPr>
          <p:cNvSpPr>
            <a:spLocks noGrp="1"/>
          </p:cNvSpPr>
          <p:nvPr>
            <p:ph idx="1"/>
          </p:nvPr>
        </p:nvSpPr>
        <p:spPr/>
        <p:txBody>
          <a:bodyPr/>
          <a:lstStyle/>
          <a:p>
            <a:r>
              <a:rPr lang="en-US" dirty="0"/>
              <a:t>As more complex organisms evolved, so did more complex circulatory systems. </a:t>
            </a:r>
          </a:p>
          <a:p>
            <a:pPr marL="457200" indent="-457200">
              <a:buFont typeface="Arial" panose="020B0604020202020204" pitchFamily="34" charset="0"/>
              <a:buChar char="•"/>
            </a:pPr>
            <a:r>
              <a:rPr lang="en-US" dirty="0"/>
              <a:t>Most arthropods have open circulatory systems. </a:t>
            </a:r>
          </a:p>
          <a:p>
            <a:pPr marL="457200" indent="-457200">
              <a:buFont typeface="Arial" panose="020B0604020202020204" pitchFamily="34" charset="0"/>
              <a:buChar char="•"/>
            </a:pPr>
            <a:r>
              <a:rPr lang="en-US" dirty="0"/>
              <a:t>Closed circulatory systems are characteristic of vertebrates.</a:t>
            </a:r>
          </a:p>
          <a:p>
            <a:pPr marL="1200150" lvl="1" indent="-457200">
              <a:buFont typeface="Arial" panose="020B0604020202020204" pitchFamily="34" charset="0"/>
              <a:buChar char="•"/>
            </a:pPr>
            <a:r>
              <a:rPr lang="en-US" dirty="0"/>
              <a:t>There are significant differences in the structure of the heart and blood circulation among vertebrate groups. </a:t>
            </a:r>
          </a:p>
        </p:txBody>
      </p:sp>
    </p:spTree>
    <p:extLst>
      <p:ext uri="{BB962C8B-B14F-4D97-AF65-F5344CB8AC3E}">
        <p14:creationId xmlns:p14="http://schemas.microsoft.com/office/powerpoint/2010/main" val="30091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35.1 Figure 5</a:t>
            </a:r>
            <a:endParaRPr lang="en-US" sz="3200" dirty="0">
              <a:solidFill>
                <a:schemeClr val="accent1"/>
              </a:solidFill>
            </a:endParaRPr>
          </a:p>
        </p:txBody>
      </p:sp>
      <p:sp>
        <p:nvSpPr>
          <p:cNvPr id="6" name="TextBox 5">
            <a:extLst>
              <a:ext uri="{FF2B5EF4-FFF2-40B4-BE49-F238E27FC236}">
                <a16:creationId xmlns:a16="http://schemas.microsoft.com/office/drawing/2014/main" id="{EE835F59-1551-B6E5-5E20-1DD66ADFDCEB}"/>
              </a:ext>
            </a:extLst>
          </p:cNvPr>
          <p:cNvSpPr txBox="1"/>
          <p:nvPr/>
        </p:nvSpPr>
        <p:spPr>
          <a:xfrm>
            <a:off x="2286000" y="6019800"/>
            <a:ext cx="4572000" cy="246221"/>
          </a:xfrm>
          <a:prstGeom prst="rect">
            <a:avLst/>
          </a:prstGeom>
          <a:noFill/>
        </p:spPr>
        <p:txBody>
          <a:bodyPr wrap="square">
            <a:spAutoFit/>
          </a:bodyPr>
          <a:lstStyle/>
          <a:p>
            <a:pPr algn="ctr"/>
            <a:r>
              <a:rPr lang="en-US" sz="1000" dirty="0"/>
              <a:t>CNX OpenStax on Wikimedia Commons. "Systemic circulation." </a:t>
            </a:r>
          </a:p>
        </p:txBody>
      </p:sp>
      <p:pic>
        <p:nvPicPr>
          <p:cNvPr id="2" name="Content Placeholder 6" descr="Illustration A shows the circulatory system of fish, which have a two-chambered heart with one atrium and one ventricle. Blood in systemic circulation flows from the body into the atrium, then into the ventricle. Blood exiting the heart enters gill circulation, where gases are exchanged by gill capillaries. From the gills blood re-enters systemic circulation, where gases in the body are exchanged by body capillaries. Illustration B shows the circulatory system of amphibians, which have a three-chambered heart with two atriums and one ventricle. Blood in systemic circulation enters the heart, flows into the right atrium, then into the ventricle. Blood leaving the ventricle enters pulmonary and skin circulation. Capillaries in the lung and skin exchange gases, oxygenating the blood. From the lungs and skin blood re-enters the heart through the left atrium. Blood flows into the ventricle, where it mixes with blood from systemic circulation. Blood leaves the ventricle and enters systemic circulation. Illustration C shows the circulatory system of reptiles, which have a four-chambered heart. The right and left ventricle are separated by a septum, but there is no septum separating the right and left atrium, so there is some mixing of blood between these two chambers. Blood from systemic circulation enters the right atrium, then flows from the right ventricle and enters pulmonary circulation, where blood is oxygenated in the lungs. From the lungs blood travels back into the heart through the left atrium. Because the left and right atrium are not separated, some mixing of oxygenated and deoxygenated blood occurs. Blood is pumped into the left ventricle, then into the body. Illustration D shows the circulatory system of mammals, which have a four-chambered heart. Circulation is similar to that of reptiles, but the four chambers are completely separate from one another, which improves efficiency.">
            <a:extLst>
              <a:ext uri="{FF2B5EF4-FFF2-40B4-BE49-F238E27FC236}">
                <a16:creationId xmlns:a16="http://schemas.microsoft.com/office/drawing/2014/main" id="{FE7E4700-8C28-518C-9755-F1C57379FD9C}"/>
              </a:ext>
            </a:extLst>
          </p:cNvPr>
          <p:cNvPicPr>
            <a:picLocks noGrp="1" noChangeAspect="1"/>
          </p:cNvPicPr>
          <p:nvPr>
            <p:ph idx="1"/>
          </p:nvPr>
        </p:nvPicPr>
        <p:blipFill>
          <a:blip r:embed="rId3"/>
          <a:srcRect l="26852" t="5334" r="26852" b="3000"/>
          <a:stretch/>
        </p:blipFill>
        <p:spPr>
          <a:xfrm>
            <a:off x="2381250" y="1097280"/>
            <a:ext cx="4381500" cy="4819650"/>
          </a:xfrm>
        </p:spPr>
      </p:pic>
    </p:spTree>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1671</TotalTime>
  <Words>1478</Words>
  <Application>Microsoft Office PowerPoint</Application>
  <PresentationFormat>On-screen Show (4:3)</PresentationFormat>
  <Paragraphs>89</Paragraphs>
  <Slides>18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Aptos</vt:lpstr>
      <vt:lpstr>Office Theme</vt:lpstr>
      <vt:lpstr>Lesson 35.1</vt:lpstr>
      <vt:lpstr>Objectives</vt:lpstr>
      <vt:lpstr>The Circulatory System111</vt:lpstr>
      <vt:lpstr>The Circulatory System2</vt:lpstr>
      <vt:lpstr>Circulatory System Architecture</vt:lpstr>
      <vt:lpstr>Lesson 35.1 Figure 3 </vt:lpstr>
      <vt:lpstr>Circulatory System Variation in Animals1 </vt:lpstr>
      <vt:lpstr>Circulatory System Variation in Animals2</vt:lpstr>
      <vt:lpstr>Lesson 35.1 Figure 5</vt:lpstr>
      <vt:lpstr>Fish Circulatory Systems </vt:lpstr>
      <vt:lpstr>Amphibian, Reptile, Bird and Mammalian Circulatory Systems</vt:lpstr>
      <vt:lpstr>Think It Through</vt:lpstr>
      <vt:lpstr>Amphibian Circulatory Systems</vt:lpstr>
      <vt:lpstr>Reptile Circulatory Systems </vt:lpstr>
      <vt:lpstr>Mammals and Birds </vt:lpstr>
      <vt:lpstr>Reflection Question</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182</cp:revision>
  <dcterms:created xsi:type="dcterms:W3CDTF">2013-04-26T14:43:13Z</dcterms:created>
  <dcterms:modified xsi:type="dcterms:W3CDTF">2024-10-23T16:37:32Z</dcterms:modified>
</cp:coreProperties>
</file>