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handoutMasterIdLst>
    <p:handoutMasterId r:id="rId18"/>
  </p:handoutMasterIdLst>
  <p:sldIdLst>
    <p:sldId id="272" r:id="rId2"/>
    <p:sldId id="264" r:id="rId3"/>
    <p:sldId id="273" r:id="rId4"/>
    <p:sldId id="274" r:id="rId5"/>
    <p:sldId id="277" r:id="rId6"/>
    <p:sldId id="278" r:id="rId7"/>
    <p:sldId id="279" r:id="rId8"/>
    <p:sldId id="280" r:id="rId9"/>
    <p:sldId id="281" r:id="rId10"/>
    <p:sldId id="282" r:id="rId11"/>
    <p:sldId id="283" r:id="rId12"/>
    <p:sldId id="284" r:id="rId13"/>
    <p:sldId id="268" r:id="rId14"/>
    <p:sldId id="285" r:id="rId15"/>
    <p:sldId id="286" r:id="rId16"/>
  </p:sldIdLst>
  <p:sldSz cx="9144000" cy="6858000" type="screen4x3"/>
  <p:notesSz cx="6858000" cy="9144000"/>
  <p:embeddedFontLst>
    <p:embeddedFont>
      <p:font typeface="Century Gothic" panose="020B050202020202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3" autoAdjust="0"/>
    <p:restoredTop sz="86410" autoAdjust="0"/>
  </p:normalViewPr>
  <p:slideViewPr>
    <p:cSldViewPr>
      <p:cViewPr varScale="1">
        <p:scale>
          <a:sx n="95" d="100"/>
          <a:sy n="95" d="100"/>
        </p:scale>
        <p:origin x="2256" y="114"/>
      </p:cViewPr>
      <p:guideLst>
        <p:guide orient="horz" pos="2160"/>
        <p:guide pos="2880"/>
      </p:guideLst>
    </p:cSldViewPr>
  </p:slideViewPr>
  <p:outlineViewPr>
    <p:cViewPr>
      <p:scale>
        <a:sx n="33" d="100"/>
        <a:sy n="33" d="100"/>
      </p:scale>
      <p:origin x="0" y="-393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The cells and cellular components of human blood are shown. Red blood cells, or erythrocytes, deliver oxygen (O2) to the cells and remove carbon dioxide (CO2). White blood cells—including neutrophils, monocytes, lymphocytes, eosinophils, and basophils—are involved in the immune response. Platelets form clots that prevent blood loss after injury.</a:t>
            </a:r>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1198454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In most vertebrates, (a) hemoglobin delivers oxygen to the body and removes some carbon dioxide. Hemoglobin is composed of four protein subunits, two alpha chains and two beta chains, and a heme group that has iron associated with it. The iron reversibly associates with oxygen, and in doing so is oxidized from Fe2+ to Fe3+. In most mollusks and some arthropods, (b) hemocyanin delivers oxygen. This illustration shows arthropod hemocyanin. Unlike hemoglobin, hemocyanin is not carried in blood cells but floats free in the hemolymph. Copper, instead of iron, binds the oxygen, giving the hemolymph a blue-green color. In annelids, such as the earthworm, and some other invertebrates, (c) hemerythrin carries oxygen. Like hemoglobin, hemerythrin is carried in blood cells and has iron associated with it, but despite its name, hemerythrin does not contain heme.</a:t>
            </a:r>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336383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Granulocytes—including neutrophils, eosinophils, and basophils—are characterized by a lobed nucleus and granular inclusions (stored substances, such as enzymes destined for secretion from the cell) in the cytoplasm. Granulocytes are typically first responders during injury or infection. Agranulocytes include lymphocytes and monocytes. Lymphocytes, including B and T cells, are responsible for adaptive immune response. Monocytes differentiate into macrophages and dendritic cells, which in turn respond to infection or injury.</a:t>
            </a:r>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2927168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3449802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This scanning electron micrograph of a blood clot shows red blood cells trapped in a fibrin network.</a:t>
            </a:r>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2638156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(a) Platelets are formed from large cells called megakaryocytes. The megakaryocyte breaks up into thousands of fragments that become platelets. (b) Platelets are required for blood clotting. The platelets collect at a wound site in conjunction with other clotting factors, such as fibrinogen, to form a fibrin clot that prevents blood loss and allows the wound to heal.</a:t>
            </a:r>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3808381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8: Human red blood cells may have either type A or B glycoproteins on their surface, both glycoproteins combined (AB), or neither (O). The glycoproteins serve as antigens and can elicit an immune response in a person who receives a transfusion containing unfamiliar antigens. Type O blood, which has no A or B antigens, does not elicit an immune response when injected into a person of any blood type. Thus, O is considered the universal donor. Persons with type AB blood can accept blood from any blood type; type AB is considered the universal acceptor.</a:t>
            </a:r>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3342089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271735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35.2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Components of Blood</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5D9FC-9BE5-A6F5-F157-14DF778F63DC}"/>
              </a:ext>
            </a:extLst>
          </p:cNvPr>
          <p:cNvSpPr>
            <a:spLocks noGrp="1"/>
          </p:cNvSpPr>
          <p:nvPr>
            <p:ph type="title"/>
          </p:nvPr>
        </p:nvSpPr>
        <p:spPr/>
        <p:txBody>
          <a:bodyPr/>
          <a:lstStyle/>
          <a:p>
            <a:r>
              <a:rPr lang="en-US" dirty="0"/>
              <a:t>Platelets and Coagulation Factors</a:t>
            </a:r>
            <a:r>
              <a:rPr lang="en-US" sz="1400" baseline="-25000" dirty="0"/>
              <a:t>1</a:t>
            </a:r>
            <a:r>
              <a:rPr lang="en-US" dirty="0"/>
              <a:t> </a:t>
            </a:r>
          </a:p>
        </p:txBody>
      </p:sp>
      <p:sp>
        <p:nvSpPr>
          <p:cNvPr id="3" name="Content Placeholder 2">
            <a:extLst>
              <a:ext uri="{FF2B5EF4-FFF2-40B4-BE49-F238E27FC236}">
                <a16:creationId xmlns:a16="http://schemas.microsoft.com/office/drawing/2014/main" id="{AD803ED1-CED5-5A66-350A-8E6940F313E6}"/>
              </a:ext>
            </a:extLst>
          </p:cNvPr>
          <p:cNvSpPr>
            <a:spLocks noGrp="1"/>
          </p:cNvSpPr>
          <p:nvPr>
            <p:ph idx="1"/>
          </p:nvPr>
        </p:nvSpPr>
        <p:spPr/>
        <p:txBody>
          <a:bodyPr/>
          <a:lstStyle/>
          <a:p>
            <a:r>
              <a:rPr lang="en-US" dirty="0"/>
              <a:t>Blood must clot wounds and prevent excess blood loss. </a:t>
            </a:r>
          </a:p>
          <a:p>
            <a:pPr marL="457200" indent="-457200">
              <a:buFont typeface="Arial" panose="020B0604020202020204" pitchFamily="34" charset="0"/>
              <a:buChar char="•"/>
            </a:pPr>
            <a:r>
              <a:rPr lang="en-US" dirty="0"/>
              <a:t>Platelets are attracted to the wound where they adhere and interact with other coagulation factors, causing a clot to form. </a:t>
            </a:r>
          </a:p>
        </p:txBody>
      </p:sp>
      <p:sp>
        <p:nvSpPr>
          <p:cNvPr id="7" name="TextBox 6">
            <a:extLst>
              <a:ext uri="{FF2B5EF4-FFF2-40B4-BE49-F238E27FC236}">
                <a16:creationId xmlns:a16="http://schemas.microsoft.com/office/drawing/2014/main" id="{1FFB6B72-B639-1735-C327-B6F5CB13A3A1}"/>
              </a:ext>
            </a:extLst>
          </p:cNvPr>
          <p:cNvSpPr txBox="1"/>
          <p:nvPr/>
        </p:nvSpPr>
        <p:spPr>
          <a:xfrm>
            <a:off x="5492946" y="1417589"/>
            <a:ext cx="2362200" cy="307777"/>
          </a:xfrm>
          <a:prstGeom prst="rect">
            <a:avLst/>
          </a:prstGeom>
          <a:noFill/>
        </p:spPr>
        <p:txBody>
          <a:bodyPr wrap="square" rtlCol="0">
            <a:spAutoFit/>
          </a:bodyPr>
          <a:lstStyle/>
          <a:p>
            <a:pPr algn="ctr"/>
            <a:r>
              <a:rPr lang="en-US" sz="1400" b="1" dirty="0"/>
              <a:t>35.2 Figure 6</a:t>
            </a:r>
          </a:p>
        </p:txBody>
      </p:sp>
      <p:pic>
        <p:nvPicPr>
          <p:cNvPr id="9" name="Content Placeholder 6" descr="A micrograph shows cells trapped in a web of fibers.">
            <a:extLst>
              <a:ext uri="{FF2B5EF4-FFF2-40B4-BE49-F238E27FC236}">
                <a16:creationId xmlns:a16="http://schemas.microsoft.com/office/drawing/2014/main" id="{612DB938-2D23-AA6E-DB80-2BB59E4C57BF}"/>
              </a:ext>
            </a:extLst>
          </p:cNvPr>
          <p:cNvPicPr>
            <a:picLocks noChangeAspect="1"/>
          </p:cNvPicPr>
          <p:nvPr/>
        </p:nvPicPr>
        <p:blipFill>
          <a:blip r:embed="rId3"/>
          <a:srcRect l="10105" t="5334" r="10105" b="3000"/>
          <a:stretch/>
        </p:blipFill>
        <p:spPr>
          <a:xfrm>
            <a:off x="4405689" y="1710038"/>
            <a:ext cx="4536711" cy="2895600"/>
          </a:xfrm>
          <a:prstGeom prst="rect">
            <a:avLst/>
          </a:prstGeom>
        </p:spPr>
      </p:pic>
      <p:sp>
        <p:nvSpPr>
          <p:cNvPr id="5" name="TextBox 4">
            <a:extLst>
              <a:ext uri="{FF2B5EF4-FFF2-40B4-BE49-F238E27FC236}">
                <a16:creationId xmlns:a16="http://schemas.microsoft.com/office/drawing/2014/main" id="{9783E20C-B5A6-3780-8806-E5A1D00E625B}"/>
              </a:ext>
            </a:extLst>
          </p:cNvPr>
          <p:cNvSpPr txBox="1"/>
          <p:nvPr/>
        </p:nvSpPr>
        <p:spPr>
          <a:xfrm>
            <a:off x="4388045" y="4654746"/>
            <a:ext cx="4572000" cy="246221"/>
          </a:xfrm>
          <a:prstGeom prst="rect">
            <a:avLst/>
          </a:prstGeom>
          <a:noFill/>
        </p:spPr>
        <p:txBody>
          <a:bodyPr wrap="square">
            <a:spAutoFit/>
          </a:bodyPr>
          <a:lstStyle/>
          <a:p>
            <a:pPr algn="ctr"/>
            <a:r>
              <a:rPr lang="en-US" sz="1000" dirty="0"/>
              <a:t>Fuzis on Wikimedia Commons. "Blood clot."</a:t>
            </a:r>
          </a:p>
        </p:txBody>
      </p:sp>
    </p:spTree>
    <p:extLst>
      <p:ext uri="{BB962C8B-B14F-4D97-AF65-F5344CB8AC3E}">
        <p14:creationId xmlns:p14="http://schemas.microsoft.com/office/powerpoint/2010/main" val="3778201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FCDC7-EA4C-9CD2-38CE-E49BC48494FB}"/>
              </a:ext>
            </a:extLst>
          </p:cNvPr>
          <p:cNvSpPr>
            <a:spLocks noGrp="1"/>
          </p:cNvSpPr>
          <p:nvPr>
            <p:ph type="title"/>
          </p:nvPr>
        </p:nvSpPr>
        <p:spPr/>
        <p:txBody>
          <a:bodyPr/>
          <a:lstStyle/>
          <a:p>
            <a:r>
              <a:rPr lang="en-US" dirty="0"/>
              <a:t>Platelets and Coagulation Factors</a:t>
            </a:r>
            <a:r>
              <a:rPr lang="en-US" sz="1400" baseline="-25000" dirty="0"/>
              <a:t>2</a:t>
            </a:r>
            <a:r>
              <a:rPr lang="en-US" dirty="0"/>
              <a:t> </a:t>
            </a:r>
          </a:p>
        </p:txBody>
      </p:sp>
      <p:sp>
        <p:nvSpPr>
          <p:cNvPr id="3" name="Content Placeholder 2">
            <a:extLst>
              <a:ext uri="{FF2B5EF4-FFF2-40B4-BE49-F238E27FC236}">
                <a16:creationId xmlns:a16="http://schemas.microsoft.com/office/drawing/2014/main" id="{6B11CF60-1C99-87D5-F984-89C0E5164813}"/>
              </a:ext>
            </a:extLst>
          </p:cNvPr>
          <p:cNvSpPr>
            <a:spLocks noGrp="1"/>
          </p:cNvSpPr>
          <p:nvPr>
            <p:ph idx="1"/>
          </p:nvPr>
        </p:nvSpPr>
        <p:spPr>
          <a:xfrm>
            <a:off x="457200" y="1280160"/>
            <a:ext cx="4419600" cy="4572000"/>
          </a:xfrm>
        </p:spPr>
        <p:txBody>
          <a:bodyPr>
            <a:normAutofit/>
          </a:bodyPr>
          <a:lstStyle/>
          <a:p>
            <a:pPr marL="457200" indent="-457200">
              <a:buFont typeface="Arial" panose="020B0604020202020204" pitchFamily="34" charset="0"/>
              <a:buChar char="•"/>
            </a:pPr>
            <a:r>
              <a:rPr lang="en-US" dirty="0"/>
              <a:t>Many clotting factors rely on Vitamin K to work. </a:t>
            </a:r>
          </a:p>
          <a:p>
            <a:pPr marL="457200" indent="-457200">
              <a:buFont typeface="Arial" panose="020B0604020202020204" pitchFamily="34" charset="0"/>
              <a:buChar char="•"/>
            </a:pPr>
            <a:r>
              <a:rPr lang="en-US" dirty="0"/>
              <a:t>Many platelets converge and stick together at the wound site to form a platelet plug. </a:t>
            </a:r>
          </a:p>
          <a:p>
            <a:pPr marL="457200" indent="-457200">
              <a:buFont typeface="Arial" panose="020B0604020202020204" pitchFamily="34" charset="0"/>
              <a:buChar char="•"/>
            </a:pPr>
            <a:r>
              <a:rPr lang="en-US" dirty="0"/>
              <a:t>Each platelet is disc shaped, 2</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4 </a:t>
            </a:r>
            <a:r>
              <a:rPr lang="en-US" dirty="0">
                <a:solidFill>
                  <a:schemeClr val="tx1"/>
                </a:solidFill>
              </a:rPr>
              <a:t>µ</a:t>
            </a:r>
            <a:r>
              <a:rPr lang="en-US" dirty="0"/>
              <a:t>m in diameter and do not contain a nucleus. </a:t>
            </a:r>
          </a:p>
        </p:txBody>
      </p:sp>
      <p:pic>
        <p:nvPicPr>
          <p:cNvPr id="9" name="Content Placeholder 5" descr="Part (a) shows a large, somewhat irregularly shaped cell called a megakaryocyte shedding small, oblong platelets. Part (b) shows a fibrin clot plugging a cut in a blood vessel. The clot is made up of platelets and a fibrous material called fibrin.">
            <a:extLst>
              <a:ext uri="{FF2B5EF4-FFF2-40B4-BE49-F238E27FC236}">
                <a16:creationId xmlns:a16="http://schemas.microsoft.com/office/drawing/2014/main" id="{85D0B10C-EAA0-9E53-B2DE-0C99102C8B03}"/>
              </a:ext>
            </a:extLst>
          </p:cNvPr>
          <p:cNvPicPr>
            <a:picLocks noChangeAspect="1"/>
          </p:cNvPicPr>
          <p:nvPr/>
        </p:nvPicPr>
        <p:blipFill>
          <a:blip r:embed="rId3"/>
          <a:srcRect l="2779" t="5333" r="1852" b="13000"/>
          <a:stretch/>
        </p:blipFill>
        <p:spPr>
          <a:xfrm>
            <a:off x="4741169" y="2116557"/>
            <a:ext cx="4218619" cy="2006916"/>
          </a:xfrm>
          <a:prstGeom prst="rect">
            <a:avLst/>
          </a:prstGeom>
        </p:spPr>
      </p:pic>
      <p:sp>
        <p:nvSpPr>
          <p:cNvPr id="7" name="TextBox 6">
            <a:extLst>
              <a:ext uri="{FF2B5EF4-FFF2-40B4-BE49-F238E27FC236}">
                <a16:creationId xmlns:a16="http://schemas.microsoft.com/office/drawing/2014/main" id="{64969CEE-7777-B009-882A-06ED5E48820D}"/>
              </a:ext>
            </a:extLst>
          </p:cNvPr>
          <p:cNvSpPr txBox="1"/>
          <p:nvPr/>
        </p:nvSpPr>
        <p:spPr>
          <a:xfrm>
            <a:off x="4793079" y="4109238"/>
            <a:ext cx="4114800" cy="738664"/>
          </a:xfrm>
          <a:prstGeom prst="rect">
            <a:avLst/>
          </a:prstGeom>
          <a:noFill/>
        </p:spPr>
        <p:txBody>
          <a:bodyPr wrap="square" rtlCol="0">
            <a:spAutoFit/>
          </a:bodyPr>
          <a:lstStyle/>
          <a:p>
            <a:pPr algn="ctr"/>
            <a:r>
              <a:rPr lang="en-US" sz="1400" b="1" dirty="0"/>
              <a:t>35.2 Figure 7: </a:t>
            </a:r>
            <a:r>
              <a:rPr lang="en-US" sz="1400" dirty="0"/>
              <a:t>(a) Platelets are formed from large cells called megakaryocytes. (b) Platelets are required for blood clotting. </a:t>
            </a:r>
          </a:p>
        </p:txBody>
      </p:sp>
      <p:sp>
        <p:nvSpPr>
          <p:cNvPr id="5" name="TextBox 4">
            <a:extLst>
              <a:ext uri="{FF2B5EF4-FFF2-40B4-BE49-F238E27FC236}">
                <a16:creationId xmlns:a16="http://schemas.microsoft.com/office/drawing/2014/main" id="{A28A5F16-EC6E-CE6F-756A-28D276787091}"/>
              </a:ext>
            </a:extLst>
          </p:cNvPr>
          <p:cNvSpPr txBox="1"/>
          <p:nvPr/>
        </p:nvSpPr>
        <p:spPr>
          <a:xfrm>
            <a:off x="4572000" y="4847902"/>
            <a:ext cx="4572000" cy="246221"/>
          </a:xfrm>
          <a:prstGeom prst="rect">
            <a:avLst/>
          </a:prstGeom>
          <a:noFill/>
        </p:spPr>
        <p:txBody>
          <a:bodyPr wrap="square">
            <a:spAutoFit/>
          </a:bodyPr>
          <a:lstStyle/>
          <a:p>
            <a:pPr algn="ctr"/>
            <a:r>
              <a:rPr lang="en-US" sz="1000" dirty="0"/>
              <a:t>CNX OpenStax on Wikimedia Commons. "Platelets." </a:t>
            </a:r>
          </a:p>
        </p:txBody>
      </p:sp>
    </p:spTree>
    <p:extLst>
      <p:ext uri="{BB962C8B-B14F-4D97-AF65-F5344CB8AC3E}">
        <p14:creationId xmlns:p14="http://schemas.microsoft.com/office/powerpoint/2010/main" val="1489848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5881E-4743-AC62-24F4-FB0F23D5A34B}"/>
              </a:ext>
            </a:extLst>
          </p:cNvPr>
          <p:cNvSpPr>
            <a:spLocks noGrp="1"/>
          </p:cNvSpPr>
          <p:nvPr>
            <p:ph type="title"/>
          </p:nvPr>
        </p:nvSpPr>
        <p:spPr/>
        <p:txBody>
          <a:bodyPr/>
          <a:lstStyle/>
          <a:p>
            <a:r>
              <a:rPr lang="en-US" dirty="0"/>
              <a:t>Plasma and Serum </a:t>
            </a:r>
          </a:p>
        </p:txBody>
      </p:sp>
      <p:sp>
        <p:nvSpPr>
          <p:cNvPr id="3" name="Content Placeholder 2">
            <a:extLst>
              <a:ext uri="{FF2B5EF4-FFF2-40B4-BE49-F238E27FC236}">
                <a16:creationId xmlns:a16="http://schemas.microsoft.com/office/drawing/2014/main" id="{865B4823-9899-B248-579D-C5AFB144BD77}"/>
              </a:ext>
            </a:extLst>
          </p:cNvPr>
          <p:cNvSpPr>
            <a:spLocks noGrp="1"/>
          </p:cNvSpPr>
          <p:nvPr>
            <p:ph idx="1"/>
          </p:nvPr>
        </p:nvSpPr>
        <p:spPr/>
        <p:txBody>
          <a:bodyPr>
            <a:normAutofit fontScale="92500" lnSpcReduction="10000"/>
          </a:bodyPr>
          <a:lstStyle/>
          <a:p>
            <a:r>
              <a:rPr lang="en-US" dirty="0"/>
              <a:t>The liquid component of blood is called </a:t>
            </a:r>
            <a:r>
              <a:rPr lang="en-US" b="1" dirty="0"/>
              <a:t>plasma</a:t>
            </a:r>
            <a:r>
              <a:rPr lang="en-US" dirty="0"/>
              <a:t>.</a:t>
            </a:r>
          </a:p>
          <a:p>
            <a:pPr marL="457200" indent="-457200">
              <a:buFont typeface="Arial" panose="020B0604020202020204" pitchFamily="34" charset="0"/>
              <a:buChar char="•"/>
            </a:pPr>
            <a:r>
              <a:rPr lang="en-US" dirty="0"/>
              <a:t>Plasma consists of 90% water along with various substances required for maintaining to body's pH, osmotic load and for protecting the body. </a:t>
            </a:r>
          </a:p>
          <a:p>
            <a:pPr marL="457200" indent="-457200">
              <a:buFont typeface="Arial" panose="020B0604020202020204" pitchFamily="34" charset="0"/>
              <a:buChar char="•"/>
            </a:pPr>
            <a:r>
              <a:rPr lang="en-US" dirty="0"/>
              <a:t> The plasma component of blood without the coagulation factors is called the </a:t>
            </a:r>
            <a:r>
              <a:rPr lang="en-US" b="1" dirty="0"/>
              <a:t>serum</a:t>
            </a:r>
            <a:r>
              <a:rPr lang="en-US" dirty="0"/>
              <a:t>.</a:t>
            </a:r>
          </a:p>
          <a:p>
            <a:pPr marL="457200" indent="-457200">
              <a:buFont typeface="Arial" panose="020B0604020202020204" pitchFamily="34" charset="0"/>
              <a:buChar char="•"/>
            </a:pPr>
            <a:r>
              <a:rPr lang="en-US" dirty="0"/>
              <a:t> Serum is similar to interstitial fluid in that the correct composition of key ions acting as electrolytes is essential for normal functioning of muscles and nerves.</a:t>
            </a:r>
          </a:p>
          <a:p>
            <a:pPr marL="457200" indent="-457200">
              <a:buFont typeface="Arial" panose="020B0604020202020204" pitchFamily="34" charset="0"/>
              <a:buChar char="•"/>
            </a:pPr>
            <a:r>
              <a:rPr lang="en-US" dirty="0"/>
              <a:t>Human serum albumin is the most abundant protein in human blood plasma and is synthesized in the liver. </a:t>
            </a:r>
          </a:p>
        </p:txBody>
      </p:sp>
    </p:spTree>
    <p:extLst>
      <p:ext uri="{BB962C8B-B14F-4D97-AF65-F5344CB8AC3E}">
        <p14:creationId xmlns:p14="http://schemas.microsoft.com/office/powerpoint/2010/main" val="1423926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Evolution Connection</a:t>
            </a:r>
          </a:p>
        </p:txBody>
      </p:sp>
      <p:sp>
        <p:nvSpPr>
          <p:cNvPr id="3" name="Content Placeholder 2">
            <a:extLst>
              <a:ext uri="{FF2B5EF4-FFF2-40B4-BE49-F238E27FC236}">
                <a16:creationId xmlns:a16="http://schemas.microsoft.com/office/drawing/2014/main" id="{F2508272-FE29-99EF-9D2C-7651D849C2FB}"/>
              </a:ext>
              <a:ext uri="{C183D7F6-B498-43B3-948B-1728B52AA6E4}">
                <adec:decorative xmlns:adec="http://schemas.microsoft.com/office/drawing/2017/decorative" val="1"/>
              </a:ext>
            </a:extLst>
          </p:cNvPr>
          <p:cNvSpPr>
            <a:spLocks noGrp="1"/>
          </p:cNvSpPr>
          <p:nvPr>
            <p:ph idx="1"/>
          </p:nvPr>
        </p:nvSpPr>
        <p:spPr>
          <a:xfrm>
            <a:off x="457200" y="1295400"/>
            <a:ext cx="8229600" cy="4572000"/>
          </a:xfrm>
        </p:spPr>
        <p:txBody>
          <a:bodyPr>
            <a:normAutofit/>
          </a:bodyPr>
          <a:lstStyle/>
          <a:p>
            <a:r>
              <a:rPr lang="en-US" dirty="0"/>
              <a:t> </a:t>
            </a:r>
          </a:p>
        </p:txBody>
      </p:sp>
      <p:sp>
        <p:nvSpPr>
          <p:cNvPr id="7" name="TextBox 6">
            <a:extLst>
              <a:ext uri="{FF2B5EF4-FFF2-40B4-BE49-F238E27FC236}">
                <a16:creationId xmlns:a16="http://schemas.microsoft.com/office/drawing/2014/main" id="{E164B9C9-DCE4-065E-338F-C485FF04E831}"/>
              </a:ext>
            </a:extLst>
          </p:cNvPr>
          <p:cNvSpPr txBox="1"/>
          <p:nvPr/>
        </p:nvSpPr>
        <p:spPr>
          <a:xfrm>
            <a:off x="476459" y="1295400"/>
            <a:ext cx="4857541" cy="4154984"/>
          </a:xfrm>
          <a:prstGeom prst="rect">
            <a:avLst/>
          </a:prstGeom>
          <a:noFill/>
        </p:spPr>
        <p:txBody>
          <a:bodyPr wrap="square">
            <a:spAutoFit/>
          </a:bodyPr>
          <a:lstStyle/>
          <a:p>
            <a:r>
              <a:rPr lang="en-US" sz="2400" dirty="0">
                <a:solidFill>
                  <a:schemeClr val="bg1"/>
                </a:solidFill>
              </a:rPr>
              <a:t>The blood groups are created by surface glycolipids on the red blood cells. </a:t>
            </a:r>
          </a:p>
          <a:p>
            <a:pPr marL="457200" indent="-457200">
              <a:buFont typeface="Arial" panose="020B0604020202020204" pitchFamily="34" charset="0"/>
              <a:buChar char="•"/>
            </a:pPr>
            <a:r>
              <a:rPr lang="en-US" sz="2400" dirty="0">
                <a:solidFill>
                  <a:schemeClr val="bg1"/>
                </a:solidFill>
              </a:rPr>
              <a:t>Blood Cells may have either the A or B type glycoprotein, both (AB blood type) or neither (type O). </a:t>
            </a:r>
          </a:p>
          <a:p>
            <a:pPr marL="457200" indent="-457200">
              <a:buFont typeface="Arial" panose="020B0604020202020204" pitchFamily="34" charset="0"/>
              <a:buChar char="•"/>
            </a:pPr>
            <a:r>
              <a:rPr lang="en-US" sz="2400" dirty="0">
                <a:solidFill>
                  <a:schemeClr val="bg1"/>
                </a:solidFill>
              </a:rPr>
              <a:t>Type O is considered a universal donor. </a:t>
            </a:r>
          </a:p>
          <a:p>
            <a:pPr marL="457200" indent="-457200">
              <a:buFont typeface="Arial" panose="020B0604020202020204" pitchFamily="34" charset="0"/>
              <a:buChar char="•"/>
            </a:pPr>
            <a:r>
              <a:rPr lang="en-US" sz="2400" dirty="0">
                <a:solidFill>
                  <a:schemeClr val="bg1"/>
                </a:solidFill>
              </a:rPr>
              <a:t>Most people have the Rh antigen (Rh+) and do not have the anti-Rh antigen antibodies in their blood. </a:t>
            </a:r>
          </a:p>
        </p:txBody>
      </p:sp>
      <p:sp>
        <p:nvSpPr>
          <p:cNvPr id="6" name="TextBox 5">
            <a:extLst>
              <a:ext uri="{FF2B5EF4-FFF2-40B4-BE49-F238E27FC236}">
                <a16:creationId xmlns:a16="http://schemas.microsoft.com/office/drawing/2014/main" id="{5D1C7482-DEA0-03B5-AC9F-5F1B936969BD}"/>
              </a:ext>
            </a:extLst>
          </p:cNvPr>
          <p:cNvSpPr txBox="1"/>
          <p:nvPr/>
        </p:nvSpPr>
        <p:spPr>
          <a:xfrm>
            <a:off x="5888141" y="1855712"/>
            <a:ext cx="2057400" cy="307777"/>
          </a:xfrm>
          <a:prstGeom prst="rect">
            <a:avLst/>
          </a:prstGeom>
          <a:noFill/>
        </p:spPr>
        <p:txBody>
          <a:bodyPr wrap="square" rtlCol="0">
            <a:spAutoFit/>
          </a:bodyPr>
          <a:lstStyle/>
          <a:p>
            <a:pPr algn="ctr"/>
            <a:r>
              <a:rPr lang="en-US" sz="1400" b="1" dirty="0">
                <a:solidFill>
                  <a:schemeClr val="bg1"/>
                </a:solidFill>
              </a:rPr>
              <a:t>35.2 Figure 8 </a:t>
            </a:r>
          </a:p>
        </p:txBody>
      </p:sp>
      <p:pic>
        <p:nvPicPr>
          <p:cNvPr id="4" name="Content Placeholder 6" descr="The blood type O illustration just so regular red blood cells with no antigens. The blood type B illustration shows red blood cells with B antigens on the surface. The blood type A illustration shows red blood cells with A antigens on the surface. The blood type A B illustration shows red blood cells with A and B antigens on the surface.">
            <a:extLst>
              <a:ext uri="{FF2B5EF4-FFF2-40B4-BE49-F238E27FC236}">
                <a16:creationId xmlns:a16="http://schemas.microsoft.com/office/drawing/2014/main" id="{1AEC3C16-2594-5FE9-FEE0-6F632BCC30F8}"/>
              </a:ext>
            </a:extLst>
          </p:cNvPr>
          <p:cNvPicPr>
            <a:picLocks noChangeAspect="1"/>
          </p:cNvPicPr>
          <p:nvPr/>
        </p:nvPicPr>
        <p:blipFill>
          <a:blip r:embed="rId3"/>
          <a:srcRect l="10185" t="5334" r="10186" b="3789"/>
          <a:stretch/>
        </p:blipFill>
        <p:spPr>
          <a:xfrm>
            <a:off x="5353259" y="2163489"/>
            <a:ext cx="3124200" cy="1980864"/>
          </a:xfrm>
          <a:prstGeom prst="rect">
            <a:avLst/>
          </a:prstGeom>
          <a:solidFill>
            <a:schemeClr val="accent1"/>
          </a:solidFill>
        </p:spPr>
      </p:pic>
    </p:spTree>
    <p:extLst>
      <p:ext uri="{BB962C8B-B14F-4D97-AF65-F5344CB8AC3E}">
        <p14:creationId xmlns:p14="http://schemas.microsoft.com/office/powerpoint/2010/main" val="2069639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214B08-372C-5B79-FE4A-2C22ADCB0DF0}"/>
              </a:ext>
            </a:extLst>
          </p:cNvPr>
          <p:cNvSpPr>
            <a:spLocks noGrp="1"/>
          </p:cNvSpPr>
          <p:nvPr>
            <p:ph type="title"/>
          </p:nvPr>
        </p:nvSpPr>
        <p:spPr/>
        <p:txBody>
          <a:bodyPr/>
          <a:lstStyle/>
          <a:p>
            <a:r>
              <a:rPr lang="en-US" dirty="0"/>
              <a:t>Summary </a:t>
            </a:r>
          </a:p>
        </p:txBody>
      </p:sp>
      <p:sp>
        <p:nvSpPr>
          <p:cNvPr id="5" name="Content Placeholder 4">
            <a:extLst>
              <a:ext uri="{FF2B5EF4-FFF2-40B4-BE49-F238E27FC236}">
                <a16:creationId xmlns:a16="http://schemas.microsoft.com/office/drawing/2014/main" id="{E44EF9DE-5291-B179-1D5E-81B68BB3DE4F}"/>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Specific components of the blood include red blood cells, white blood cells, platelets, and the plasma, which contains coagulation factors and serum.</a:t>
            </a:r>
          </a:p>
          <a:p>
            <a:pPr marL="457200" indent="-457200">
              <a:buFont typeface="Arial" panose="020B0604020202020204" pitchFamily="34" charset="0"/>
              <a:buChar char="•"/>
            </a:pPr>
            <a:r>
              <a:rPr lang="en-US" dirty="0"/>
              <a:t>Blood is important for regulation of many body functions, such as the body's pH, temperature, osmotic pressure, and the circulation of nutrients and removal of waste. </a:t>
            </a:r>
          </a:p>
          <a:p>
            <a:pPr marL="457200" indent="-457200">
              <a:buFont typeface="Arial" panose="020B0604020202020204" pitchFamily="34" charset="0"/>
              <a:buChar char="•"/>
            </a:pPr>
            <a:r>
              <a:rPr lang="en-US" b="0" i="0" dirty="0">
                <a:solidFill>
                  <a:schemeClr val="tx1"/>
                </a:solidFill>
                <a:effectLst/>
                <a:highlight>
                  <a:srgbClr val="FFFFFF"/>
                </a:highlight>
              </a:rPr>
              <a:t>White blood cells are involved in the immune response to identify and target invading bacteria, viruses, and other foreign organisms.</a:t>
            </a:r>
            <a:endParaRPr lang="en-US" dirty="0"/>
          </a:p>
        </p:txBody>
      </p:sp>
    </p:spTree>
    <p:extLst>
      <p:ext uri="{BB962C8B-B14F-4D97-AF65-F5344CB8AC3E}">
        <p14:creationId xmlns:p14="http://schemas.microsoft.com/office/powerpoint/2010/main" val="3901102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76200" y="1266075"/>
            <a:ext cx="8610600" cy="2086725"/>
          </a:xfrm>
          <a:prstGeom prst="rect">
            <a:avLst/>
          </a:prstGeom>
          <a:noFill/>
        </p:spPr>
        <p:txBody>
          <a:bodyPr wrap="square">
            <a:spAutoFit/>
          </a:bodyPr>
          <a:lstStyle/>
          <a:p>
            <a:pPr lvl="1">
              <a:spcBef>
                <a:spcPts val="0"/>
              </a:spcBef>
            </a:pPr>
            <a:r>
              <a:rPr lang="en-US" sz="3200" b="1" dirty="0">
                <a:effectLst/>
                <a:latin typeface="Calibri" panose="020F0502020204030204" pitchFamily="34" charset="0"/>
                <a:ea typeface="Times New Roman" panose="02020603050405020304" pitchFamily="18" charset="0"/>
              </a:rPr>
              <a:t>Compare</a:t>
            </a:r>
            <a:r>
              <a:rPr lang="en-US" sz="3200" dirty="0">
                <a:effectLst/>
                <a:latin typeface="Calibri" panose="020F0502020204030204" pitchFamily="34" charset="0"/>
                <a:ea typeface="Times New Roman" panose="02020603050405020304" pitchFamily="18" charset="0"/>
              </a:rPr>
              <a:t> red and white blood cells.</a:t>
            </a:r>
            <a:endParaRPr lang="en-US" sz="3200" dirty="0">
              <a:effectLst/>
              <a:latin typeface="Calibri" panose="020F0502020204030204" pitchFamily="34" charset="0"/>
              <a:ea typeface="Calibri" panose="020F0502020204030204" pitchFamily="34" charset="0"/>
            </a:endParaRPr>
          </a:p>
          <a:p>
            <a:pPr marR="0" lvl="1">
              <a:spcBef>
                <a:spcPts val="0"/>
              </a:spcBef>
              <a:spcAft>
                <a:spcPts val="0"/>
              </a:spcAft>
            </a:pPr>
            <a:r>
              <a:rPr lang="en-US" sz="3200" b="1" dirty="0">
                <a:effectLst/>
                <a:latin typeface="Calibri" panose="020F0502020204030204" pitchFamily="34" charset="0"/>
                <a:ea typeface="Times New Roman" panose="02020603050405020304" pitchFamily="18" charset="0"/>
              </a:rPr>
              <a:t>Describe</a:t>
            </a:r>
            <a:r>
              <a:rPr lang="en-US" sz="3200" dirty="0">
                <a:effectLst/>
                <a:latin typeface="Calibri" panose="020F0502020204030204" pitchFamily="34" charset="0"/>
                <a:ea typeface="Times New Roman" panose="02020603050405020304" pitchFamily="18" charset="0"/>
              </a:rPr>
              <a:t> blood plasma and serum.</a:t>
            </a:r>
            <a:endParaRPr lang="en-US" sz="3200" dirty="0">
              <a:effectLst/>
              <a:latin typeface="Calibri" panose="020F0502020204030204" pitchFamily="34" charset="0"/>
              <a:ea typeface="Calibri" panose="020F0502020204030204" pitchFamily="34" charset="0"/>
            </a:endParaRPr>
          </a:p>
          <a:p>
            <a:pPr marR="0" lvl="1">
              <a:spcBef>
                <a:spcPts val="0"/>
              </a:spcBef>
              <a:spcAft>
                <a:spcPts val="0"/>
              </a:spcAft>
            </a:pPr>
            <a:r>
              <a:rPr lang="en-US" sz="3200" b="1" dirty="0">
                <a:effectLst/>
                <a:latin typeface="Calibri" panose="020F0502020204030204" pitchFamily="34" charset="0"/>
                <a:ea typeface="Times New Roman" panose="02020603050405020304" pitchFamily="18" charset="0"/>
              </a:rPr>
              <a:t>List</a:t>
            </a:r>
            <a:r>
              <a:rPr lang="en-US" sz="3200" dirty="0">
                <a:effectLst/>
                <a:latin typeface="Calibri" panose="020F0502020204030204" pitchFamily="34" charset="0"/>
                <a:ea typeface="Times New Roman" panose="02020603050405020304" pitchFamily="18" charset="0"/>
              </a:rPr>
              <a:t> the basic components of the blood.</a:t>
            </a:r>
            <a:endParaRPr lang="en-US" sz="3200" dirty="0">
              <a:effectLst/>
              <a:latin typeface="Calibri" panose="020F0502020204030204" pitchFamily="34" charset="0"/>
              <a:ea typeface="Calibri" panose="020F0502020204030204" pitchFamily="34" charset="0"/>
            </a:endParaRP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27F175-92DB-C7EA-0F8F-DF1E65C71B99}"/>
              </a:ext>
            </a:extLst>
          </p:cNvPr>
          <p:cNvSpPr>
            <a:spLocks noGrp="1"/>
          </p:cNvSpPr>
          <p:nvPr>
            <p:ph type="title"/>
          </p:nvPr>
        </p:nvSpPr>
        <p:spPr/>
        <p:txBody>
          <a:bodyPr/>
          <a:lstStyle/>
          <a:p>
            <a:r>
              <a:rPr lang="en-US" dirty="0"/>
              <a:t>Components of the Blood </a:t>
            </a:r>
          </a:p>
        </p:txBody>
      </p:sp>
      <p:sp>
        <p:nvSpPr>
          <p:cNvPr id="6" name="Content Placeholder 5">
            <a:extLst>
              <a:ext uri="{FF2B5EF4-FFF2-40B4-BE49-F238E27FC236}">
                <a16:creationId xmlns:a16="http://schemas.microsoft.com/office/drawing/2014/main" id="{FC294C2F-50BC-C469-DA49-8B5FA15D01FF}"/>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dirty="0"/>
              <a:t>Hemoglobin—the iron-containing protein—gives blood its red color and is responsible for distributing oxygen through the circulatory system. </a:t>
            </a:r>
          </a:p>
          <a:p>
            <a:pPr marL="457200" indent="-457200">
              <a:buFont typeface="Arial" panose="020B0604020202020204" pitchFamily="34" charset="0"/>
              <a:buChar char="•"/>
            </a:pPr>
            <a:r>
              <a:rPr lang="en-US" dirty="0"/>
              <a:t>Blood includes </a:t>
            </a:r>
            <a:r>
              <a:rPr lang="en-US" b="1" i="0" dirty="0">
                <a:solidFill>
                  <a:schemeClr val="tx1"/>
                </a:solidFill>
                <a:effectLst/>
                <a:highlight>
                  <a:srgbClr val="FFFFFF"/>
                </a:highlight>
              </a:rPr>
              <a:t>plasma</a:t>
            </a:r>
            <a:r>
              <a:rPr lang="en-US" b="0" i="0" dirty="0">
                <a:solidFill>
                  <a:schemeClr val="tx1"/>
                </a:solidFill>
                <a:effectLst/>
                <a:highlight>
                  <a:srgbClr val="FFFFFF"/>
                </a:highlight>
              </a:rPr>
              <a:t> (the liquid portion, which contains water, proteins, salts, lipids, and glucose), the cells (red and white blood cells), and cell fragments called </a:t>
            </a:r>
            <a:r>
              <a:rPr lang="en-US" b="1" i="0" dirty="0">
                <a:solidFill>
                  <a:schemeClr val="tx1"/>
                </a:solidFill>
                <a:effectLst/>
                <a:highlight>
                  <a:srgbClr val="FFFFFF"/>
                </a:highlight>
              </a:rPr>
              <a:t>platelets</a:t>
            </a:r>
            <a:r>
              <a:rPr lang="en-US" b="0" i="0" dirty="0">
                <a:solidFill>
                  <a:schemeClr val="tx1"/>
                </a:solidFill>
                <a:effectLst/>
                <a:highlight>
                  <a:srgbClr val="FFFFFF"/>
                </a:highlight>
              </a:rPr>
              <a:t>.</a:t>
            </a:r>
          </a:p>
          <a:p>
            <a:pPr marL="457200" indent="-457200">
              <a:buFont typeface="Arial" panose="020B0604020202020204" pitchFamily="34" charset="0"/>
              <a:buChar char="•"/>
            </a:pPr>
            <a:r>
              <a:rPr lang="en-US" dirty="0">
                <a:solidFill>
                  <a:schemeClr val="tx1"/>
                </a:solidFill>
              </a:rPr>
              <a:t>In humans, cellular components make up approximately 45% of the blood, and liquid plasma makes up 55%. Blood is 20% of a person's extracellular fluid and 8% of a person's weight.</a:t>
            </a:r>
          </a:p>
        </p:txBody>
      </p:sp>
    </p:spTree>
    <p:extLst>
      <p:ext uri="{BB962C8B-B14F-4D97-AF65-F5344CB8AC3E}">
        <p14:creationId xmlns:p14="http://schemas.microsoft.com/office/powerpoint/2010/main" val="176985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The Role of Blood in the Body </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4343400" cy="4968240"/>
          </a:xfrm>
        </p:spPr>
        <p:txBody>
          <a:bodyPr>
            <a:normAutofit fontScale="85000" lnSpcReduction="20000"/>
          </a:bodyPr>
          <a:lstStyle/>
          <a:p>
            <a:r>
              <a:rPr lang="en-US" dirty="0"/>
              <a:t>Blood is important for the regulation of the body's systems and homeostasis. </a:t>
            </a:r>
          </a:p>
          <a:p>
            <a:pPr marL="457200" indent="-457200">
              <a:buFont typeface="Arial" panose="020B0604020202020204" pitchFamily="34" charset="0"/>
              <a:buChar char="•"/>
            </a:pPr>
            <a:r>
              <a:rPr lang="en-US" dirty="0"/>
              <a:t>Blood helps maintain homeostasis by stabilizing blood pH, temperature, osmotic pressure and eliminating excess heat.</a:t>
            </a:r>
          </a:p>
          <a:p>
            <a:pPr marL="457200" indent="-457200">
              <a:buFont typeface="Arial" panose="020B0604020202020204" pitchFamily="34" charset="0"/>
              <a:buChar char="•"/>
            </a:pPr>
            <a:r>
              <a:rPr lang="en-US" dirty="0"/>
              <a:t>Blood supports growth by distributing nutrients and hormones and eliminating waste.</a:t>
            </a:r>
          </a:p>
          <a:p>
            <a:pPr marL="457200" indent="-457200">
              <a:buFont typeface="Arial" panose="020B0604020202020204" pitchFamily="34" charset="0"/>
              <a:buChar char="•"/>
            </a:pPr>
            <a:r>
              <a:rPr lang="en-US" dirty="0"/>
              <a:t>Blood also transports clotting factors and white blood cells to the site of infection. </a:t>
            </a:r>
          </a:p>
          <a:p>
            <a:endParaRPr lang="en-US" dirty="0"/>
          </a:p>
          <a:p>
            <a:endParaRPr lang="en-US" dirty="0"/>
          </a:p>
        </p:txBody>
      </p:sp>
      <p:sp>
        <p:nvSpPr>
          <p:cNvPr id="7" name="TextBox 6">
            <a:extLst>
              <a:ext uri="{FF2B5EF4-FFF2-40B4-BE49-F238E27FC236}">
                <a16:creationId xmlns:a16="http://schemas.microsoft.com/office/drawing/2014/main" id="{910D4724-B6CD-6F86-7CE9-AD1D631C7867}"/>
              </a:ext>
            </a:extLst>
          </p:cNvPr>
          <p:cNvSpPr txBox="1"/>
          <p:nvPr/>
        </p:nvSpPr>
        <p:spPr>
          <a:xfrm>
            <a:off x="5562599" y="1713609"/>
            <a:ext cx="2209800" cy="307777"/>
          </a:xfrm>
          <a:prstGeom prst="rect">
            <a:avLst/>
          </a:prstGeom>
          <a:noFill/>
        </p:spPr>
        <p:txBody>
          <a:bodyPr wrap="square" rtlCol="0">
            <a:spAutoFit/>
          </a:bodyPr>
          <a:lstStyle/>
          <a:p>
            <a:pPr algn="ctr"/>
            <a:r>
              <a:rPr lang="en-US" sz="1400" b="1" dirty="0"/>
              <a:t>35.2 Figure 1 </a:t>
            </a:r>
          </a:p>
        </p:txBody>
      </p:sp>
      <p:pic>
        <p:nvPicPr>
          <p:cNvPr id="9" name="Content Placeholder 6" descr="Red blood cells are disc-shaped and indented in the middle. Platelets are long and thin, and about half the length red blood cells. Neutrophils, monocytes, lymphocytes, eosinophils, and basophils are about twice the diameter of red blood cells and spherical. Monocytes and eosinophils have U-shaped nuclei. Eosinophils contain granules, but monocytes do not. Basophils and neutrophils both have irregularly shaped, multi-lobed nuclei and granules.">
            <a:extLst>
              <a:ext uri="{FF2B5EF4-FFF2-40B4-BE49-F238E27FC236}">
                <a16:creationId xmlns:a16="http://schemas.microsoft.com/office/drawing/2014/main" id="{063072A2-DDED-2445-30AD-FD835D5E9D2F}"/>
              </a:ext>
            </a:extLst>
          </p:cNvPr>
          <p:cNvPicPr>
            <a:picLocks noChangeAspect="1"/>
          </p:cNvPicPr>
          <p:nvPr/>
        </p:nvPicPr>
        <p:blipFill>
          <a:blip r:embed="rId3"/>
          <a:srcRect l="926" t="5334" r="1852" b="8000"/>
          <a:stretch/>
        </p:blipFill>
        <p:spPr>
          <a:xfrm>
            <a:off x="4533899" y="2112826"/>
            <a:ext cx="4267200" cy="2113280"/>
          </a:xfrm>
          <a:prstGeom prst="rect">
            <a:avLst/>
          </a:prstGeom>
        </p:spPr>
      </p:pic>
      <p:sp>
        <p:nvSpPr>
          <p:cNvPr id="5" name="TextBox 4">
            <a:extLst>
              <a:ext uri="{FF2B5EF4-FFF2-40B4-BE49-F238E27FC236}">
                <a16:creationId xmlns:a16="http://schemas.microsoft.com/office/drawing/2014/main" id="{ED86D095-5D69-426D-165F-EF3430A5CD6A}"/>
              </a:ext>
            </a:extLst>
          </p:cNvPr>
          <p:cNvSpPr txBox="1"/>
          <p:nvPr/>
        </p:nvSpPr>
        <p:spPr>
          <a:xfrm>
            <a:off x="4381499" y="4317546"/>
            <a:ext cx="4572000" cy="246221"/>
          </a:xfrm>
          <a:prstGeom prst="rect">
            <a:avLst/>
          </a:prstGeom>
          <a:noFill/>
        </p:spPr>
        <p:txBody>
          <a:bodyPr wrap="square">
            <a:spAutoFit/>
          </a:bodyPr>
          <a:lstStyle/>
          <a:p>
            <a:pPr algn="ctr"/>
            <a:r>
              <a:rPr lang="en-US" sz="1000" dirty="0"/>
              <a:t>CNX OpenStax on Wikimedia Commons. "Components of blood."</a:t>
            </a:r>
          </a:p>
        </p:txBody>
      </p:sp>
    </p:spTree>
    <p:extLst>
      <p:ext uri="{BB962C8B-B14F-4D97-AF65-F5344CB8AC3E}">
        <p14:creationId xmlns:p14="http://schemas.microsoft.com/office/powerpoint/2010/main" val="2900955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C8BF7-CD03-60F0-AF3C-2116C2925898}"/>
              </a:ext>
            </a:extLst>
          </p:cNvPr>
          <p:cNvSpPr>
            <a:spLocks noGrp="1"/>
          </p:cNvSpPr>
          <p:nvPr>
            <p:ph type="title"/>
          </p:nvPr>
        </p:nvSpPr>
        <p:spPr/>
        <p:txBody>
          <a:bodyPr/>
          <a:lstStyle/>
          <a:p>
            <a:r>
              <a:rPr lang="en-US" dirty="0"/>
              <a:t>Red Blood Cells </a:t>
            </a:r>
          </a:p>
        </p:txBody>
      </p:sp>
      <p:sp>
        <p:nvSpPr>
          <p:cNvPr id="3" name="Content Placeholder 2">
            <a:extLst>
              <a:ext uri="{FF2B5EF4-FFF2-40B4-BE49-F238E27FC236}">
                <a16:creationId xmlns:a16="http://schemas.microsoft.com/office/drawing/2014/main" id="{2CCDEF77-32C6-69AD-D212-4C00A80292CA}"/>
              </a:ext>
            </a:extLst>
          </p:cNvPr>
          <p:cNvSpPr>
            <a:spLocks noGrp="1"/>
          </p:cNvSpPr>
          <p:nvPr>
            <p:ph idx="1"/>
          </p:nvPr>
        </p:nvSpPr>
        <p:spPr>
          <a:xfrm>
            <a:off x="457200" y="1280160"/>
            <a:ext cx="4343400" cy="4572000"/>
          </a:xfrm>
        </p:spPr>
        <p:txBody>
          <a:bodyPr>
            <a:normAutofit fontScale="85000" lnSpcReduction="20000"/>
          </a:bodyPr>
          <a:lstStyle/>
          <a:p>
            <a:r>
              <a:rPr lang="en-US" b="1" dirty="0"/>
              <a:t>Red Blood Cells</a:t>
            </a:r>
            <a:r>
              <a:rPr lang="en-US" dirty="0"/>
              <a:t>, or erythrocytes are specialized cells that circulate through the body delivering oxygen to the cells.</a:t>
            </a:r>
          </a:p>
          <a:p>
            <a:r>
              <a:rPr lang="en-US" dirty="0"/>
              <a:t> </a:t>
            </a:r>
          </a:p>
          <a:p>
            <a:r>
              <a:rPr lang="en-US" dirty="0"/>
              <a:t>Blood's color comes from </a:t>
            </a:r>
            <a:r>
              <a:rPr lang="en-US" b="1" dirty="0"/>
              <a:t>hemoglobin </a:t>
            </a:r>
            <a:r>
              <a:rPr lang="en-US" dirty="0"/>
              <a:t>(an iron-containing protein). </a:t>
            </a:r>
          </a:p>
          <a:p>
            <a:pPr marL="457200" indent="-457200">
              <a:buFont typeface="Arial" panose="020B0604020202020204" pitchFamily="34" charset="0"/>
              <a:buChar char="•"/>
            </a:pPr>
            <a:r>
              <a:rPr lang="en-US" dirty="0"/>
              <a:t>Its principal job is to carry oxygen and to a lesser extent carbon dioxide.</a:t>
            </a:r>
          </a:p>
          <a:p>
            <a:pPr marL="457200" indent="-457200">
              <a:buFont typeface="Arial" panose="020B0604020202020204" pitchFamily="34" charset="0"/>
              <a:buChar char="•"/>
            </a:pPr>
            <a:r>
              <a:rPr lang="en-US" dirty="0"/>
              <a:t>Some animals have nucleated red blood cells while others are enucleated. </a:t>
            </a:r>
          </a:p>
        </p:txBody>
      </p:sp>
      <p:sp>
        <p:nvSpPr>
          <p:cNvPr id="7" name="TextBox 6">
            <a:extLst>
              <a:ext uri="{FF2B5EF4-FFF2-40B4-BE49-F238E27FC236}">
                <a16:creationId xmlns:a16="http://schemas.microsoft.com/office/drawing/2014/main" id="{318BF74B-BC5D-0F8E-A1C1-AD12E09AA753}"/>
              </a:ext>
            </a:extLst>
          </p:cNvPr>
          <p:cNvSpPr txBox="1"/>
          <p:nvPr/>
        </p:nvSpPr>
        <p:spPr>
          <a:xfrm>
            <a:off x="5753100" y="1825823"/>
            <a:ext cx="1981200" cy="307777"/>
          </a:xfrm>
          <a:prstGeom prst="rect">
            <a:avLst/>
          </a:prstGeom>
          <a:noFill/>
        </p:spPr>
        <p:txBody>
          <a:bodyPr wrap="square" rtlCol="0">
            <a:spAutoFit/>
          </a:bodyPr>
          <a:lstStyle/>
          <a:p>
            <a:pPr algn="ctr"/>
            <a:r>
              <a:rPr lang="en-US" sz="1400" b="1" dirty="0"/>
              <a:t>35.2 Figure 2</a:t>
            </a:r>
          </a:p>
        </p:txBody>
      </p:sp>
      <p:pic>
        <p:nvPicPr>
          <p:cNvPr id="9" name="Content Placeholder 6" descr="A photograph of several pieces of bone cut in half lengthwise to expose the bone marrow">
            <a:extLst>
              <a:ext uri="{FF2B5EF4-FFF2-40B4-BE49-F238E27FC236}">
                <a16:creationId xmlns:a16="http://schemas.microsoft.com/office/drawing/2014/main" id="{B94D0B52-F037-57D2-6541-4203ACA513AC}"/>
              </a:ext>
            </a:extLst>
          </p:cNvPr>
          <p:cNvPicPr>
            <a:picLocks noChangeAspect="1"/>
          </p:cNvPicPr>
          <p:nvPr/>
        </p:nvPicPr>
        <p:blipFill>
          <a:blip r:embed="rId2"/>
          <a:srcRect l="10185" t="5333" r="10185" b="4667"/>
          <a:stretch/>
        </p:blipFill>
        <p:spPr>
          <a:xfrm>
            <a:off x="4768570" y="2145637"/>
            <a:ext cx="3950259" cy="2480396"/>
          </a:xfrm>
          <a:prstGeom prst="rect">
            <a:avLst/>
          </a:prstGeom>
        </p:spPr>
      </p:pic>
      <p:sp>
        <p:nvSpPr>
          <p:cNvPr id="5" name="TextBox 4">
            <a:extLst>
              <a:ext uri="{FF2B5EF4-FFF2-40B4-BE49-F238E27FC236}">
                <a16:creationId xmlns:a16="http://schemas.microsoft.com/office/drawing/2014/main" id="{EF2FF4A4-26BC-F500-8B83-BA781CA8818F}"/>
              </a:ext>
            </a:extLst>
          </p:cNvPr>
          <p:cNvSpPr txBox="1"/>
          <p:nvPr/>
        </p:nvSpPr>
        <p:spPr>
          <a:xfrm>
            <a:off x="4459375" y="4761899"/>
            <a:ext cx="4572000" cy="246221"/>
          </a:xfrm>
          <a:prstGeom prst="rect">
            <a:avLst/>
          </a:prstGeom>
          <a:noFill/>
        </p:spPr>
        <p:txBody>
          <a:bodyPr wrap="square">
            <a:spAutoFit/>
          </a:bodyPr>
          <a:lstStyle/>
          <a:p>
            <a:pPr algn="ctr"/>
            <a:r>
              <a:rPr lang="es-ES" sz="1000" dirty="0"/>
              <a:t>Los Muertos Crew on Pexels. "Bone marrow."</a:t>
            </a:r>
            <a:endParaRPr lang="en-US" sz="1000" dirty="0"/>
          </a:p>
        </p:txBody>
      </p:sp>
    </p:spTree>
    <p:extLst>
      <p:ext uri="{BB962C8B-B14F-4D97-AF65-F5344CB8AC3E}">
        <p14:creationId xmlns:p14="http://schemas.microsoft.com/office/powerpoint/2010/main" val="3498921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CBA57-9CAF-972B-011C-FA9147091F54}"/>
              </a:ext>
            </a:extLst>
          </p:cNvPr>
          <p:cNvSpPr>
            <a:spLocks noGrp="1"/>
          </p:cNvSpPr>
          <p:nvPr>
            <p:ph type="title"/>
          </p:nvPr>
        </p:nvSpPr>
        <p:spPr/>
        <p:txBody>
          <a:bodyPr/>
          <a:lstStyle/>
          <a:p>
            <a:r>
              <a:rPr lang="en-US" dirty="0"/>
              <a:t>Oxygen Transport in Red Blood Cells</a:t>
            </a:r>
            <a:r>
              <a:rPr lang="en-US" sz="1400" baseline="-25000" dirty="0"/>
              <a:t>1 </a:t>
            </a:r>
          </a:p>
        </p:txBody>
      </p:sp>
      <p:sp>
        <p:nvSpPr>
          <p:cNvPr id="3" name="Content Placeholder 2">
            <a:extLst>
              <a:ext uri="{FF2B5EF4-FFF2-40B4-BE49-F238E27FC236}">
                <a16:creationId xmlns:a16="http://schemas.microsoft.com/office/drawing/2014/main" id="{0A521B94-6055-87A9-B6B5-3C2E435BC78D}"/>
              </a:ext>
            </a:extLst>
          </p:cNvPr>
          <p:cNvSpPr>
            <a:spLocks noGrp="1"/>
          </p:cNvSpPr>
          <p:nvPr>
            <p:ph idx="1"/>
          </p:nvPr>
        </p:nvSpPr>
        <p:spPr>
          <a:xfrm>
            <a:off x="457200" y="1280160"/>
            <a:ext cx="4267200" cy="4572000"/>
          </a:xfrm>
        </p:spPr>
        <p:txBody>
          <a:bodyPr>
            <a:normAutofit fontScale="77500" lnSpcReduction="20000"/>
          </a:bodyPr>
          <a:lstStyle/>
          <a:p>
            <a:r>
              <a:rPr lang="en-US" dirty="0"/>
              <a:t>Not all organisms use hemoglobin as a methods of oxygen transport. </a:t>
            </a:r>
          </a:p>
          <a:p>
            <a:pPr marL="457200" indent="-457200">
              <a:buFont typeface="Arial" panose="020B0604020202020204" pitchFamily="34" charset="0"/>
              <a:buChar char="•"/>
            </a:pPr>
            <a:r>
              <a:rPr lang="en-US" dirty="0"/>
              <a:t>Hemocyanin, a blue-green copper-containing protein, is found in mollusks and some arthropods. </a:t>
            </a:r>
          </a:p>
          <a:p>
            <a:pPr marL="457200" indent="-457200">
              <a:buFont typeface="Arial" panose="020B0604020202020204" pitchFamily="34" charset="0"/>
              <a:buChar char="•"/>
            </a:pPr>
            <a:r>
              <a:rPr lang="en-US" dirty="0"/>
              <a:t>Chlorocruorin, a green-colored iron containing pigment, is found in four families of tubeworms. </a:t>
            </a:r>
          </a:p>
          <a:p>
            <a:pPr marL="457200" indent="-457200">
              <a:buFont typeface="Arial" panose="020B0604020202020204" pitchFamily="34" charset="0"/>
              <a:buChar char="•"/>
            </a:pPr>
            <a:r>
              <a:rPr lang="en-US" dirty="0"/>
              <a:t>Hemerythrin, a red, iron-containing protein, is found in dome polychaetes and other annelids. </a:t>
            </a:r>
          </a:p>
        </p:txBody>
      </p:sp>
      <p:pic>
        <p:nvPicPr>
          <p:cNvPr id="9" name="Content Placeholder 5" descr="Molecular model (a) shows the structure of hemoglobin, which is made up of four protein subunits, each of which is coiled into helices. Left, right, bottom, and top parts of the molecule are symmetrical. Four small heme groups are associated with hemoglobin. Oxygen is bound to the heme. Molecular model (b) shows the structure of hemocyanin, a protein made up of coiled helices and ribbonlike sheets. Two copper ions are associated with the protein. Molecular model (c) shows the structure of hemerythrin, a protein made of coiled helices with four iron ions associated with it.">
            <a:extLst>
              <a:ext uri="{FF2B5EF4-FFF2-40B4-BE49-F238E27FC236}">
                <a16:creationId xmlns:a16="http://schemas.microsoft.com/office/drawing/2014/main" id="{C02C68A9-92E4-AE26-948C-D2A18E6B839E}"/>
              </a:ext>
            </a:extLst>
          </p:cNvPr>
          <p:cNvPicPr>
            <a:picLocks noChangeAspect="1"/>
          </p:cNvPicPr>
          <p:nvPr/>
        </p:nvPicPr>
        <p:blipFill>
          <a:blip r:embed="rId3"/>
          <a:srcRect l="2778" t="8667" r="5555" b="41892"/>
          <a:stretch/>
        </p:blipFill>
        <p:spPr>
          <a:xfrm>
            <a:off x="4608007" y="2025925"/>
            <a:ext cx="4267200" cy="1278625"/>
          </a:xfrm>
          <a:prstGeom prst="rect">
            <a:avLst/>
          </a:prstGeom>
        </p:spPr>
      </p:pic>
      <p:sp>
        <p:nvSpPr>
          <p:cNvPr id="7" name="TextBox 6">
            <a:extLst>
              <a:ext uri="{FF2B5EF4-FFF2-40B4-BE49-F238E27FC236}">
                <a16:creationId xmlns:a16="http://schemas.microsoft.com/office/drawing/2014/main" id="{4CAAC9FF-50A8-1E74-2841-421A45EC3EB5}"/>
              </a:ext>
            </a:extLst>
          </p:cNvPr>
          <p:cNvSpPr txBox="1"/>
          <p:nvPr/>
        </p:nvSpPr>
        <p:spPr>
          <a:xfrm>
            <a:off x="5067300" y="3304550"/>
            <a:ext cx="3581400" cy="523220"/>
          </a:xfrm>
          <a:prstGeom prst="rect">
            <a:avLst/>
          </a:prstGeom>
          <a:noFill/>
        </p:spPr>
        <p:txBody>
          <a:bodyPr wrap="square" rtlCol="0">
            <a:spAutoFit/>
          </a:bodyPr>
          <a:lstStyle/>
          <a:p>
            <a:pPr algn="ctr"/>
            <a:r>
              <a:rPr lang="en-US" sz="1400" b="1" dirty="0"/>
              <a:t>35.2 Figure 3: </a:t>
            </a:r>
            <a:r>
              <a:rPr lang="en-US" sz="1400" dirty="0"/>
              <a:t>(a) hemoglobin, (b) hemocyanin, and (c) hemerythrin</a:t>
            </a:r>
            <a:endParaRPr lang="en-US" sz="1400" b="1" dirty="0"/>
          </a:p>
        </p:txBody>
      </p:sp>
      <p:sp>
        <p:nvSpPr>
          <p:cNvPr id="5" name="TextBox 4">
            <a:extLst>
              <a:ext uri="{FF2B5EF4-FFF2-40B4-BE49-F238E27FC236}">
                <a16:creationId xmlns:a16="http://schemas.microsoft.com/office/drawing/2014/main" id="{2ED337A6-B002-8137-F761-8DF09C335565}"/>
              </a:ext>
            </a:extLst>
          </p:cNvPr>
          <p:cNvSpPr txBox="1"/>
          <p:nvPr/>
        </p:nvSpPr>
        <p:spPr>
          <a:xfrm>
            <a:off x="4572000" y="3936825"/>
            <a:ext cx="4572000" cy="553998"/>
          </a:xfrm>
          <a:prstGeom prst="rect">
            <a:avLst/>
          </a:prstGeom>
          <a:noFill/>
        </p:spPr>
        <p:txBody>
          <a:bodyPr wrap="square">
            <a:spAutoFit/>
          </a:bodyPr>
          <a:lstStyle/>
          <a:p>
            <a:pPr algn="ctr"/>
            <a:r>
              <a:rPr lang="en-US" sz="1000" dirty="0"/>
              <a:t>Belle2018 on Wikimedia Commons. "Hemoglobin."</a:t>
            </a:r>
          </a:p>
          <a:p>
            <a:pPr algn="ctr"/>
            <a:r>
              <a:rPr lang="en-US" sz="1000" dirty="0"/>
              <a:t>Jawahar Swaminathan and MSD staff at the European Bioinformatics Institute on Wikimedia Commons. "Hemocyanin and hemerythrin."</a:t>
            </a:r>
          </a:p>
        </p:txBody>
      </p:sp>
    </p:spTree>
    <p:extLst>
      <p:ext uri="{BB962C8B-B14F-4D97-AF65-F5344CB8AC3E}">
        <p14:creationId xmlns:p14="http://schemas.microsoft.com/office/powerpoint/2010/main" val="221153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A1F6-C838-FD09-AEC2-47B6C0342E31}"/>
              </a:ext>
            </a:extLst>
          </p:cNvPr>
          <p:cNvSpPr>
            <a:spLocks noGrp="1"/>
          </p:cNvSpPr>
          <p:nvPr>
            <p:ph type="title"/>
          </p:nvPr>
        </p:nvSpPr>
        <p:spPr/>
        <p:txBody>
          <a:bodyPr/>
          <a:lstStyle/>
          <a:p>
            <a:r>
              <a:rPr lang="en-US" dirty="0"/>
              <a:t>Oxygen Transport in Red Blood Cells</a:t>
            </a:r>
            <a:r>
              <a:rPr lang="en-US" sz="1400" baseline="-25000" dirty="0"/>
              <a:t>2</a:t>
            </a:r>
            <a:r>
              <a:rPr lang="en-US" dirty="0"/>
              <a:t> </a:t>
            </a:r>
          </a:p>
        </p:txBody>
      </p:sp>
      <p:sp>
        <p:nvSpPr>
          <p:cNvPr id="3" name="Content Placeholder 2">
            <a:extLst>
              <a:ext uri="{FF2B5EF4-FFF2-40B4-BE49-F238E27FC236}">
                <a16:creationId xmlns:a16="http://schemas.microsoft.com/office/drawing/2014/main" id="{9CB17105-E3EC-46FE-C422-99FE71372726}"/>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The small size and large surface area of red blood cells allows for rapid diffusion of oxygen and carbon dioxide. </a:t>
            </a:r>
          </a:p>
          <a:p>
            <a:pPr marL="457200" indent="-457200">
              <a:buFont typeface="Arial" panose="020B0604020202020204" pitchFamily="34" charset="0"/>
              <a:buChar char="•"/>
            </a:pPr>
            <a:r>
              <a:rPr lang="en-US" dirty="0"/>
              <a:t>Hemoglobin also binds nitrous oxide (NO). </a:t>
            </a:r>
          </a:p>
          <a:p>
            <a:pPr marL="457200" indent="-457200">
              <a:buFont typeface="Arial" panose="020B0604020202020204" pitchFamily="34" charset="0"/>
              <a:buChar char="•"/>
            </a:pPr>
            <a:r>
              <a:rPr lang="en-US" dirty="0"/>
              <a:t>Nitroglycerin, is converted to NO to help relax blood vessels and increase oxygen flow in the body. </a:t>
            </a:r>
          </a:p>
          <a:p>
            <a:pPr marL="457200" indent="-457200">
              <a:buFont typeface="Arial" panose="020B0604020202020204" pitchFamily="34" charset="0"/>
              <a:buChar char="•"/>
            </a:pPr>
            <a:r>
              <a:rPr lang="en-US" dirty="0"/>
              <a:t>Surface glycoproteins and glycolipids produce the different blood types in humans. </a:t>
            </a:r>
          </a:p>
        </p:txBody>
      </p:sp>
    </p:spTree>
    <p:extLst>
      <p:ext uri="{BB962C8B-B14F-4D97-AF65-F5344CB8AC3E}">
        <p14:creationId xmlns:p14="http://schemas.microsoft.com/office/powerpoint/2010/main" val="3296890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D80E42-DFB6-4F9C-2CED-F9B0F52160EF}"/>
              </a:ext>
            </a:extLst>
          </p:cNvPr>
          <p:cNvSpPr>
            <a:spLocks noGrp="1"/>
          </p:cNvSpPr>
          <p:nvPr>
            <p:ph type="title"/>
          </p:nvPr>
        </p:nvSpPr>
        <p:spPr/>
        <p:txBody>
          <a:bodyPr/>
          <a:lstStyle/>
          <a:p>
            <a:r>
              <a:rPr lang="en-US" dirty="0"/>
              <a:t>White Blood Cells</a:t>
            </a:r>
            <a:r>
              <a:rPr lang="en-US" sz="1400" baseline="-25000" dirty="0"/>
              <a:t>1</a:t>
            </a:r>
            <a:r>
              <a:rPr lang="en-US" dirty="0"/>
              <a:t> </a:t>
            </a:r>
          </a:p>
        </p:txBody>
      </p:sp>
      <p:sp>
        <p:nvSpPr>
          <p:cNvPr id="5" name="Content Placeholder 4">
            <a:extLst>
              <a:ext uri="{FF2B5EF4-FFF2-40B4-BE49-F238E27FC236}">
                <a16:creationId xmlns:a16="http://schemas.microsoft.com/office/drawing/2014/main" id="{CF9CC119-57D9-A764-DE8E-D645B147222C}"/>
              </a:ext>
            </a:extLst>
          </p:cNvPr>
          <p:cNvSpPr>
            <a:spLocks noGrp="1"/>
          </p:cNvSpPr>
          <p:nvPr>
            <p:ph idx="1"/>
          </p:nvPr>
        </p:nvSpPr>
        <p:spPr>
          <a:xfrm>
            <a:off x="457200" y="1066800"/>
            <a:ext cx="4267200" cy="4876800"/>
          </a:xfrm>
        </p:spPr>
        <p:txBody>
          <a:bodyPr>
            <a:normAutofit fontScale="85000" lnSpcReduction="20000"/>
          </a:bodyPr>
          <a:lstStyle/>
          <a:p>
            <a:r>
              <a:rPr lang="en-US" dirty="0"/>
              <a:t>White blood cells, also called leukocytes, make up approximately 1% of the cells in blood by volume. </a:t>
            </a:r>
            <a:r>
              <a:rPr lang="en-US" b="1" dirty="0"/>
              <a:t>White blood cells </a:t>
            </a:r>
            <a:r>
              <a:rPr lang="en-US" dirty="0"/>
              <a:t>are primarily involved in the immune response to identify and target pathogens. </a:t>
            </a:r>
          </a:p>
          <a:p>
            <a:pPr marL="457200" indent="-457200">
              <a:buFont typeface="Arial" panose="020B0604020202020204" pitchFamily="34" charset="0"/>
              <a:buChar char="•"/>
            </a:pPr>
            <a:r>
              <a:rPr lang="en-US" dirty="0"/>
              <a:t>White blood cells have nuclei and do not contain hemoglobin. </a:t>
            </a:r>
          </a:p>
          <a:p>
            <a:pPr marL="457200" indent="-457200">
              <a:buFont typeface="Arial" panose="020B0604020202020204" pitchFamily="34" charset="0"/>
              <a:buChar char="•"/>
            </a:pPr>
            <a:r>
              <a:rPr lang="en-US" dirty="0"/>
              <a:t>Granulocytes, which contain neutrophils, eosinophils and basophils. </a:t>
            </a:r>
          </a:p>
          <a:p>
            <a:pPr marL="457200" indent="-457200">
              <a:buFont typeface="Arial" panose="020B0604020202020204" pitchFamily="34" charset="0"/>
              <a:buChar char="•"/>
            </a:pPr>
            <a:r>
              <a:rPr lang="en-US" dirty="0"/>
              <a:t>Agranulocytes, which include monocytes and lymphocytes. </a:t>
            </a:r>
          </a:p>
        </p:txBody>
      </p:sp>
      <p:sp>
        <p:nvSpPr>
          <p:cNvPr id="9" name="TextBox 8">
            <a:extLst>
              <a:ext uri="{FF2B5EF4-FFF2-40B4-BE49-F238E27FC236}">
                <a16:creationId xmlns:a16="http://schemas.microsoft.com/office/drawing/2014/main" id="{9A1C844C-FF7C-5478-51B2-66437AE5EFAB}"/>
              </a:ext>
            </a:extLst>
          </p:cNvPr>
          <p:cNvSpPr txBox="1"/>
          <p:nvPr/>
        </p:nvSpPr>
        <p:spPr>
          <a:xfrm>
            <a:off x="5645952" y="1146547"/>
            <a:ext cx="2209800" cy="307777"/>
          </a:xfrm>
          <a:prstGeom prst="rect">
            <a:avLst/>
          </a:prstGeom>
          <a:noFill/>
        </p:spPr>
        <p:txBody>
          <a:bodyPr wrap="square" rtlCol="0">
            <a:spAutoFit/>
          </a:bodyPr>
          <a:lstStyle/>
          <a:p>
            <a:pPr algn="ctr"/>
            <a:r>
              <a:rPr lang="en-US" sz="1400" b="1" dirty="0"/>
              <a:t>35.2 Figure 4</a:t>
            </a:r>
          </a:p>
        </p:txBody>
      </p:sp>
      <p:pic>
        <p:nvPicPr>
          <p:cNvPr id="7" name="Content Placeholder 5" descr="The image displays various types of white blood cells, including monocytes, eosinophils, basophils, lymphocytes, and neutrophils. Neutrophils, eosinophils, and basophils are granulocytes. The three cell types are similar in size, with lobed nuclei and granules in the cytoplasm. Lymphocytes and monocytes are agranulocytes. The monocyte is somewhat larger than the lymphocyte and has a U-shaped nucleus. The lymphocyte has an oblong nucleus. A monocyte is a large and kidney-shaped with a convoluted nucleus and a clear cytoplasm. The eosinophil is bilobed with distinct reddish-orange granules in its cytoplasm. The basophil has irregular-shaped granules that appear dark blue or purple in color. The lymphocyte is small and round. It has a large nucleus that occupies most of the cell's space. The neutrophil is multisegmented with a segmented nucleus and granules that stain purplish-red.">
            <a:extLst>
              <a:ext uri="{FF2B5EF4-FFF2-40B4-BE49-F238E27FC236}">
                <a16:creationId xmlns:a16="http://schemas.microsoft.com/office/drawing/2014/main" id="{F86749EA-4D90-83A9-BE36-5BCF28A67CE0}"/>
              </a:ext>
            </a:extLst>
          </p:cNvPr>
          <p:cNvPicPr>
            <a:picLocks noChangeAspect="1"/>
          </p:cNvPicPr>
          <p:nvPr/>
        </p:nvPicPr>
        <p:blipFill>
          <a:blip r:embed="rId3"/>
          <a:srcRect l="14815" t="7000" r="17593" b="6334"/>
          <a:stretch/>
        </p:blipFill>
        <p:spPr>
          <a:xfrm>
            <a:off x="4863229" y="1448462"/>
            <a:ext cx="3775246" cy="2689216"/>
          </a:xfrm>
          <a:prstGeom prst="rect">
            <a:avLst/>
          </a:prstGeom>
        </p:spPr>
      </p:pic>
      <p:sp>
        <p:nvSpPr>
          <p:cNvPr id="3" name="TextBox 2">
            <a:extLst>
              <a:ext uri="{FF2B5EF4-FFF2-40B4-BE49-F238E27FC236}">
                <a16:creationId xmlns:a16="http://schemas.microsoft.com/office/drawing/2014/main" id="{9AAFFA87-82C0-1A92-4370-044492F4AC24}"/>
              </a:ext>
            </a:extLst>
          </p:cNvPr>
          <p:cNvSpPr txBox="1"/>
          <p:nvPr/>
        </p:nvSpPr>
        <p:spPr>
          <a:xfrm>
            <a:off x="4618910" y="4137678"/>
            <a:ext cx="4572000" cy="246221"/>
          </a:xfrm>
          <a:prstGeom prst="rect">
            <a:avLst/>
          </a:prstGeom>
          <a:noFill/>
        </p:spPr>
        <p:txBody>
          <a:bodyPr wrap="square">
            <a:spAutoFit/>
          </a:bodyPr>
          <a:lstStyle/>
          <a:p>
            <a:pPr algn="ctr"/>
            <a:r>
              <a:rPr lang="en-US" sz="1000" dirty="0"/>
              <a:t>BruceBlaus on Wikimedia Commons. "White blood cells."</a:t>
            </a:r>
          </a:p>
        </p:txBody>
      </p:sp>
    </p:spTree>
    <p:extLst>
      <p:ext uri="{BB962C8B-B14F-4D97-AF65-F5344CB8AC3E}">
        <p14:creationId xmlns:p14="http://schemas.microsoft.com/office/powerpoint/2010/main" val="1708360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D80E42-DFB6-4F9C-2CED-F9B0F52160EF}"/>
              </a:ext>
            </a:extLst>
          </p:cNvPr>
          <p:cNvSpPr>
            <a:spLocks noGrp="1"/>
          </p:cNvSpPr>
          <p:nvPr>
            <p:ph type="title"/>
          </p:nvPr>
        </p:nvSpPr>
        <p:spPr/>
        <p:txBody>
          <a:bodyPr/>
          <a:lstStyle/>
          <a:p>
            <a:r>
              <a:rPr lang="en-US" dirty="0"/>
              <a:t>White Blood Cells</a:t>
            </a:r>
            <a:r>
              <a:rPr lang="en-US" sz="1400" baseline="-25000" dirty="0"/>
              <a:t>2</a:t>
            </a:r>
            <a:r>
              <a:rPr lang="en-US" dirty="0"/>
              <a:t> </a:t>
            </a:r>
          </a:p>
        </p:txBody>
      </p:sp>
      <p:sp>
        <p:nvSpPr>
          <p:cNvPr id="5" name="Content Placeholder 4">
            <a:extLst>
              <a:ext uri="{FF2B5EF4-FFF2-40B4-BE49-F238E27FC236}">
                <a16:creationId xmlns:a16="http://schemas.microsoft.com/office/drawing/2014/main" id="{CF9CC119-57D9-A764-DE8E-D645B147222C}"/>
              </a:ext>
            </a:extLst>
          </p:cNvPr>
          <p:cNvSpPr>
            <a:spLocks noGrp="1"/>
          </p:cNvSpPr>
          <p:nvPr>
            <p:ph idx="1"/>
          </p:nvPr>
        </p:nvSpPr>
        <p:spPr/>
        <p:txBody>
          <a:bodyPr>
            <a:normAutofit fontScale="92500" lnSpcReduction="20000"/>
          </a:bodyPr>
          <a:lstStyle/>
          <a:p>
            <a:r>
              <a:rPr lang="en-US" dirty="0"/>
              <a:t>Lymphocytes are the primary cells of the immune system and include B cells, T cells and natural killer cells. </a:t>
            </a:r>
          </a:p>
          <a:p>
            <a:pPr marL="457200" indent="-457200">
              <a:buFont typeface="Arial" panose="020B0604020202020204" pitchFamily="34" charset="0"/>
              <a:buChar char="•"/>
            </a:pPr>
            <a:r>
              <a:rPr lang="en-US" dirty="0"/>
              <a:t>B cells destroy bacteria and inactivate their toxins.</a:t>
            </a:r>
          </a:p>
          <a:p>
            <a:pPr marL="457200" indent="-457200">
              <a:buFont typeface="Arial" panose="020B0604020202020204" pitchFamily="34" charset="0"/>
              <a:buChar char="•"/>
            </a:pPr>
            <a:r>
              <a:rPr lang="en-US" dirty="0"/>
              <a:t>T cells attack viruses. </a:t>
            </a:r>
          </a:p>
          <a:p>
            <a:pPr marL="457200" indent="-457200">
              <a:buFont typeface="Arial" panose="020B0604020202020204" pitchFamily="34" charset="0"/>
              <a:buChar char="•"/>
            </a:pPr>
            <a:r>
              <a:rPr lang="en-US" dirty="0"/>
              <a:t>Natural killer cells attack a variety of infectious microbes and certain tumor cells. </a:t>
            </a:r>
          </a:p>
          <a:p>
            <a:endParaRPr lang="en-US" dirty="0"/>
          </a:p>
        </p:txBody>
      </p:sp>
      <p:sp>
        <p:nvSpPr>
          <p:cNvPr id="9" name="TextBox 8">
            <a:extLst>
              <a:ext uri="{FF2B5EF4-FFF2-40B4-BE49-F238E27FC236}">
                <a16:creationId xmlns:a16="http://schemas.microsoft.com/office/drawing/2014/main" id="{9A1C844C-FF7C-5478-51B2-66437AE5EFAB}"/>
              </a:ext>
            </a:extLst>
          </p:cNvPr>
          <p:cNvSpPr txBox="1"/>
          <p:nvPr/>
        </p:nvSpPr>
        <p:spPr>
          <a:xfrm>
            <a:off x="5514396" y="1549613"/>
            <a:ext cx="2209800" cy="307777"/>
          </a:xfrm>
          <a:prstGeom prst="rect">
            <a:avLst/>
          </a:prstGeom>
          <a:noFill/>
        </p:spPr>
        <p:txBody>
          <a:bodyPr wrap="square" rtlCol="0">
            <a:spAutoFit/>
          </a:bodyPr>
          <a:lstStyle/>
          <a:p>
            <a:pPr algn="ctr"/>
            <a:r>
              <a:rPr lang="en-US" sz="1400" b="1" dirty="0"/>
              <a:t>35.2 Figure 5</a:t>
            </a:r>
          </a:p>
        </p:txBody>
      </p:sp>
      <p:pic>
        <p:nvPicPr>
          <p:cNvPr id="7" name="Content Placeholder 5" descr="A micrograph shows a macrophage with thin, hairlike spikes covering the surface.">
            <a:extLst>
              <a:ext uri="{FF2B5EF4-FFF2-40B4-BE49-F238E27FC236}">
                <a16:creationId xmlns:a16="http://schemas.microsoft.com/office/drawing/2014/main" id="{F7152A8A-11CB-62B8-D5E3-7308CDD3DB05}"/>
              </a:ext>
            </a:extLst>
          </p:cNvPr>
          <p:cNvPicPr>
            <a:picLocks noChangeAspect="1"/>
          </p:cNvPicPr>
          <p:nvPr/>
        </p:nvPicPr>
        <p:blipFill>
          <a:blip r:embed="rId3"/>
          <a:srcRect l="24075" t="5893" r="24999" b="4666"/>
          <a:stretch/>
        </p:blipFill>
        <p:spPr>
          <a:xfrm>
            <a:off x="5057351" y="1904999"/>
            <a:ext cx="3123890" cy="3048001"/>
          </a:xfrm>
          <a:prstGeom prst="rect">
            <a:avLst/>
          </a:prstGeom>
        </p:spPr>
      </p:pic>
      <p:sp>
        <p:nvSpPr>
          <p:cNvPr id="3" name="TextBox 2">
            <a:extLst>
              <a:ext uri="{FF2B5EF4-FFF2-40B4-BE49-F238E27FC236}">
                <a16:creationId xmlns:a16="http://schemas.microsoft.com/office/drawing/2014/main" id="{8DCA6B54-D731-374B-76CE-CCD86D182D03}"/>
              </a:ext>
            </a:extLst>
          </p:cNvPr>
          <p:cNvSpPr txBox="1"/>
          <p:nvPr/>
        </p:nvSpPr>
        <p:spPr>
          <a:xfrm>
            <a:off x="4333296" y="5012769"/>
            <a:ext cx="4572000" cy="246221"/>
          </a:xfrm>
          <a:prstGeom prst="rect">
            <a:avLst/>
          </a:prstGeom>
          <a:noFill/>
        </p:spPr>
        <p:txBody>
          <a:bodyPr wrap="square">
            <a:spAutoFit/>
          </a:bodyPr>
          <a:lstStyle/>
          <a:p>
            <a:pPr algn="ctr"/>
            <a:r>
              <a:rPr lang="en-US" sz="1000" dirty="0"/>
              <a:t>National Cancer Institute on Unsplash. "Macrophage."</a:t>
            </a:r>
          </a:p>
        </p:txBody>
      </p:sp>
    </p:spTree>
    <p:extLst>
      <p:ext uri="{BB962C8B-B14F-4D97-AF65-F5344CB8AC3E}">
        <p14:creationId xmlns:p14="http://schemas.microsoft.com/office/powerpoint/2010/main" val="406201107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1744</TotalTime>
  <Words>1528</Words>
  <Application>Microsoft Office PowerPoint</Application>
  <PresentationFormat>On-screen Show (4:3)</PresentationFormat>
  <Paragraphs>94</Paragraphs>
  <Slides>15</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Century Gothic</vt:lpstr>
      <vt:lpstr>Office Theme</vt:lpstr>
      <vt:lpstr>Lesson 35.2</vt:lpstr>
      <vt:lpstr>Objectives</vt:lpstr>
      <vt:lpstr>Components of the Blood </vt:lpstr>
      <vt:lpstr>The Role of Blood in the Body </vt:lpstr>
      <vt:lpstr>Red Blood Cells </vt:lpstr>
      <vt:lpstr>Oxygen Transport in Red Blood Cells1 </vt:lpstr>
      <vt:lpstr>Oxygen Transport in Red Blood Cells2 </vt:lpstr>
      <vt:lpstr>White Blood Cells1 </vt:lpstr>
      <vt:lpstr>White Blood Cells2 </vt:lpstr>
      <vt:lpstr>Platelets and Coagulation Factors1 </vt:lpstr>
      <vt:lpstr>Platelets and Coagulation Factors2 </vt:lpstr>
      <vt:lpstr>Plasma and Serum </vt:lpstr>
      <vt:lpstr>Evolution Connection</vt:lpstr>
      <vt:lpstr>Summary </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187</cp:revision>
  <dcterms:created xsi:type="dcterms:W3CDTF">2013-04-26T14:43:13Z</dcterms:created>
  <dcterms:modified xsi:type="dcterms:W3CDTF">2024-10-23T16:47:24Z</dcterms:modified>
</cp:coreProperties>
</file>