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handoutMasterIdLst>
    <p:handoutMasterId r:id="rId20"/>
  </p:handoutMasterIdLst>
  <p:sldIdLst>
    <p:sldId id="272" r:id="rId2"/>
    <p:sldId id="264" r:id="rId3"/>
    <p:sldId id="273" r:id="rId4"/>
    <p:sldId id="277" r:id="rId5"/>
    <p:sldId id="278" r:id="rId6"/>
    <p:sldId id="287" r:id="rId7"/>
    <p:sldId id="279" r:id="rId8"/>
    <p:sldId id="267" r:id="rId9"/>
    <p:sldId id="280" r:id="rId10"/>
    <p:sldId id="274" r:id="rId11"/>
    <p:sldId id="281" r:id="rId12"/>
    <p:sldId id="282" r:id="rId13"/>
    <p:sldId id="283" r:id="rId14"/>
    <p:sldId id="284" r:id="rId15"/>
    <p:sldId id="268" r:id="rId16"/>
    <p:sldId id="286" r:id="rId17"/>
    <p:sldId id="288" r:id="rId18"/>
  </p:sldIdLst>
  <p:sldSz cx="9144000" cy="6858000" type="screen4x3"/>
  <p:notesSz cx="6858000" cy="9144000"/>
  <p:embeddedFontLs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86410" autoAdjust="0"/>
  </p:normalViewPr>
  <p:slideViewPr>
    <p:cSldViewPr>
      <p:cViewPr varScale="1">
        <p:scale>
          <a:sx n="95" d="100"/>
          <a:sy n="95" d="100"/>
        </p:scale>
        <p:origin x="2256" y="114"/>
      </p:cViewPr>
      <p:guideLst>
        <p:guide orient="horz" pos="2160"/>
        <p:guide pos="2880"/>
      </p:guideLst>
    </p:cSldViewPr>
  </p:slideViewPr>
  <p:outlineViewPr>
    <p:cViewPr>
      <p:scale>
        <a:sx n="33" d="100"/>
        <a:sy n="33" d="100"/>
      </p:scale>
      <p:origin x="0" y="-3828"/>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Blood pressure is an important indicator of cardiovascular health. The optimal systolic blood pressure for humans is 120 mmHg. The optimal diastolic blood pressure is 80 mmHg.</a:t>
            </a:r>
          </a:p>
        </p:txBody>
      </p:sp>
      <p:sp>
        <p:nvSpPr>
          <p:cNvPr id="4" name="Slide Number Placeholder 3"/>
          <p:cNvSpPr>
            <a:spLocks noGrp="1"/>
          </p:cNvSpPr>
          <p:nvPr>
            <p:ph type="sldNum" sz="quarter" idx="5"/>
          </p:nvPr>
        </p:nvSpPr>
        <p:spPr/>
        <p:txBody>
          <a:bodyPr/>
          <a:lstStyle/>
          <a:p>
            <a:fld id="{7115ED13-301A-4C0A-8C7F-A4982DED9D67}" type="slidenum">
              <a:rPr lang="en-US" smtClean="0"/>
              <a:pPr/>
              <a:t>3</a:t>
            </a:fld>
            <a:endParaRPr lang="en-US" dirty="0"/>
          </a:p>
        </p:txBody>
      </p:sp>
    </p:spTree>
    <p:extLst>
      <p:ext uri="{BB962C8B-B14F-4D97-AF65-F5344CB8AC3E}">
        <p14:creationId xmlns:p14="http://schemas.microsoft.com/office/powerpoint/2010/main" val="373151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91115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(a) Precapillary sphincters are rings of smooth muscle that regulate the flow of blood through capillaries; they help control the location of blood flow to where it is needed. (b) Valves in the veins prevent blood from moving backward.</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133042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37311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Fluid from the capillaries moves into the interstitial space and lymph capillaries by diffusion down a pressure gradient; this can also occur by osmosis. Out of 7,200 liters of fluid pumped by the average heart in a day, over 1,500 liters are filtered.</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248313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Blood pressure is related to the blood velocity in the arteries and arterioles. In the capillaries and veins, the blood pressure continues to decrease but velocity increases.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133392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92358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35.4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Blood Flow and Blood Pressure Regulation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Interstitial Fluid and the Lymphatic System</a:t>
            </a:r>
            <a:r>
              <a:rPr lang="en-US" sz="1400" baseline="-25000" dirty="0"/>
              <a:t>1</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511040"/>
          </a:xfrm>
        </p:spPr>
        <p:txBody>
          <a:bodyPr>
            <a:normAutofit lnSpcReduction="10000"/>
          </a:bodyPr>
          <a:lstStyle/>
          <a:p>
            <a:pPr marL="457200" indent="-457200">
              <a:buFont typeface="Arial" panose="020B0604020202020204" pitchFamily="34" charset="0"/>
              <a:buChar char="•"/>
            </a:pPr>
            <a:r>
              <a:rPr lang="en-US" dirty="0"/>
              <a:t>Proteins and other large solutes cannot leave the capillaries. </a:t>
            </a:r>
          </a:p>
          <a:p>
            <a:pPr marL="457200" indent="-457200">
              <a:buFont typeface="Arial" panose="020B0604020202020204" pitchFamily="34" charset="0"/>
              <a:buChar char="•"/>
            </a:pPr>
            <a:r>
              <a:rPr lang="en-US" dirty="0"/>
              <a:t>The loss of the watery plasma creates a hyperosmotic solution within the capillaries, especially near the venules. </a:t>
            </a:r>
          </a:p>
          <a:p>
            <a:pPr marL="457200" indent="-457200">
              <a:buFont typeface="Arial" panose="020B0604020202020204" pitchFamily="34" charset="0"/>
              <a:buChar char="•"/>
            </a:pPr>
            <a:r>
              <a:rPr lang="en-US" dirty="0"/>
              <a:t>This causes about 85% of the plasma that leaves the capillaries to eventually diffuse back into the capillaries near the venules.</a:t>
            </a:r>
          </a:p>
          <a:p>
            <a:pPr marL="457200" indent="-457200">
              <a:buFont typeface="Arial" panose="020B0604020202020204" pitchFamily="34" charset="0"/>
              <a:buChar char="•"/>
            </a:pPr>
            <a:r>
              <a:rPr lang="en-US" dirty="0"/>
              <a:t>The remaining 15% of blood plasma drains out from the interstitial fluid into nearby lymphatic vessels. </a:t>
            </a:r>
          </a:p>
        </p:txBody>
      </p:sp>
    </p:spTree>
    <p:extLst>
      <p:ext uri="{BB962C8B-B14F-4D97-AF65-F5344CB8AC3E}">
        <p14:creationId xmlns:p14="http://schemas.microsoft.com/office/powerpoint/2010/main" val="290095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Interstitial Fluid and the Lymphatic System</a:t>
            </a:r>
            <a:r>
              <a:rPr lang="en-US" sz="1400" baseline="-25000" dirty="0"/>
              <a:t>2</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511040"/>
          </a:xfrm>
        </p:spPr>
        <p:txBody>
          <a:bodyPr>
            <a:normAutofit/>
          </a:bodyPr>
          <a:lstStyle/>
          <a:p>
            <a:pPr marL="457200" indent="-457200">
              <a:buFont typeface="Arial" panose="020B0604020202020204" pitchFamily="34" charset="0"/>
              <a:buChar char="•"/>
            </a:pPr>
            <a:r>
              <a:rPr lang="en-US" dirty="0"/>
              <a:t>The lymph fluid passes through lymph nodes before it returns to the heart via the vena cava.</a:t>
            </a:r>
          </a:p>
          <a:p>
            <a:pPr marL="457200" indent="-457200">
              <a:buFont typeface="Arial" panose="020B0604020202020204" pitchFamily="34" charset="0"/>
              <a:buChar char="•"/>
            </a:pPr>
            <a:r>
              <a:rPr lang="en-US" b="1" dirty="0"/>
              <a:t>Lymph nodes </a:t>
            </a:r>
            <a:r>
              <a:rPr lang="en-US" dirty="0"/>
              <a:t>are specialized organs that filter the lymph by percolation through a maze of connective tissue filled with white blood cells.</a:t>
            </a:r>
          </a:p>
          <a:p>
            <a:pPr marL="457200" indent="-457200">
              <a:buFont typeface="Arial" panose="020B0604020202020204" pitchFamily="34" charset="0"/>
              <a:buChar char="•"/>
            </a:pPr>
            <a:r>
              <a:rPr lang="en-US" dirty="0"/>
              <a:t>The white blood cells remove infectious agents, such as bacteria and viruses, to clean the lymph before it returns to the bloodstream.</a:t>
            </a:r>
          </a:p>
        </p:txBody>
      </p:sp>
    </p:spTree>
    <p:extLst>
      <p:ext uri="{BB962C8B-B14F-4D97-AF65-F5344CB8AC3E}">
        <p14:creationId xmlns:p14="http://schemas.microsoft.com/office/powerpoint/2010/main" val="272534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1FFD0B-00FC-F9F6-477C-77918D60818E}"/>
              </a:ext>
            </a:extLst>
          </p:cNvPr>
          <p:cNvSpPr>
            <a:spLocks noGrp="1"/>
          </p:cNvSpPr>
          <p:nvPr>
            <p:ph type="title"/>
          </p:nvPr>
        </p:nvSpPr>
        <p:spPr/>
        <p:txBody>
          <a:bodyPr/>
          <a:lstStyle/>
          <a:p>
            <a:r>
              <a:rPr lang="en-US" dirty="0"/>
              <a:t>Lesson 35.4 Figure 3</a:t>
            </a:r>
          </a:p>
        </p:txBody>
      </p:sp>
      <p:sp>
        <p:nvSpPr>
          <p:cNvPr id="3" name="TextBox 2">
            <a:extLst>
              <a:ext uri="{FF2B5EF4-FFF2-40B4-BE49-F238E27FC236}">
                <a16:creationId xmlns:a16="http://schemas.microsoft.com/office/drawing/2014/main" id="{BCF6E8D5-A9D9-EA6A-D004-90CC9486B941}"/>
              </a:ext>
            </a:extLst>
          </p:cNvPr>
          <p:cNvSpPr txBox="1"/>
          <p:nvPr/>
        </p:nvSpPr>
        <p:spPr>
          <a:xfrm>
            <a:off x="2285999" y="5727700"/>
            <a:ext cx="4572000" cy="246221"/>
          </a:xfrm>
          <a:prstGeom prst="rect">
            <a:avLst/>
          </a:prstGeom>
          <a:noFill/>
        </p:spPr>
        <p:txBody>
          <a:bodyPr wrap="square">
            <a:spAutoFit/>
          </a:bodyPr>
          <a:lstStyle/>
          <a:p>
            <a:pPr algn="ctr"/>
            <a:r>
              <a:rPr lang="en-US" sz="1000" dirty="0"/>
              <a:t>SEER on Wikimedia Commons. "Lymph capillaries."</a:t>
            </a:r>
          </a:p>
        </p:txBody>
      </p:sp>
      <p:pic>
        <p:nvPicPr>
          <p:cNvPr id="6" name="Content Placeholder 6" descr="An illustration shows an arteriole and a venule branching off into a capillary bed. Lymph capillaries surround the capillary bed. Fluid diffuse from the blood vessels into the lymphatic vessels.">
            <a:extLst>
              <a:ext uri="{FF2B5EF4-FFF2-40B4-BE49-F238E27FC236}">
                <a16:creationId xmlns:a16="http://schemas.microsoft.com/office/drawing/2014/main" id="{CF98D3AA-A64C-C5EA-B8B5-B48ED2A7E032}"/>
              </a:ext>
            </a:extLst>
          </p:cNvPr>
          <p:cNvPicPr>
            <a:picLocks noGrp="1" noChangeAspect="1"/>
          </p:cNvPicPr>
          <p:nvPr>
            <p:ph idx="1"/>
          </p:nvPr>
        </p:nvPicPr>
        <p:blipFill>
          <a:blip r:embed="rId3"/>
          <a:srcRect l="3704" t="3666" r="2778" b="6334"/>
          <a:stretch/>
        </p:blipFill>
        <p:spPr>
          <a:xfrm>
            <a:off x="723900" y="1371600"/>
            <a:ext cx="7696200" cy="4114800"/>
          </a:xfrm>
        </p:spPr>
      </p:pic>
    </p:spTree>
    <p:extLst>
      <p:ext uri="{BB962C8B-B14F-4D97-AF65-F5344CB8AC3E}">
        <p14:creationId xmlns:p14="http://schemas.microsoft.com/office/powerpoint/2010/main" val="1314902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70BD10-D5B4-6F15-9C4C-EED1CCFEE29D}"/>
              </a:ext>
            </a:extLst>
          </p:cNvPr>
          <p:cNvSpPr>
            <a:spLocks noGrp="1"/>
          </p:cNvSpPr>
          <p:nvPr>
            <p:ph type="title"/>
          </p:nvPr>
        </p:nvSpPr>
        <p:spPr/>
        <p:txBody>
          <a:bodyPr/>
          <a:lstStyle/>
          <a:p>
            <a:r>
              <a:rPr lang="en-US" dirty="0"/>
              <a:t>Blood Pressure </a:t>
            </a:r>
          </a:p>
        </p:txBody>
      </p:sp>
      <p:sp>
        <p:nvSpPr>
          <p:cNvPr id="5" name="Content Placeholder 4">
            <a:extLst>
              <a:ext uri="{FF2B5EF4-FFF2-40B4-BE49-F238E27FC236}">
                <a16:creationId xmlns:a16="http://schemas.microsoft.com/office/drawing/2014/main" id="{479B9DDE-D3A3-0E35-A4C3-4FA45130C29F}"/>
              </a:ext>
            </a:extLst>
          </p:cNvPr>
          <p:cNvSpPr>
            <a:spLocks noGrp="1"/>
          </p:cNvSpPr>
          <p:nvPr>
            <p:ph idx="1"/>
          </p:nvPr>
        </p:nvSpPr>
        <p:spPr>
          <a:xfrm>
            <a:off x="457200" y="1143000"/>
            <a:ext cx="4648200" cy="4892040"/>
          </a:xfrm>
        </p:spPr>
        <p:txBody>
          <a:bodyPr>
            <a:normAutofit fontScale="77500" lnSpcReduction="20000"/>
          </a:bodyPr>
          <a:lstStyle/>
          <a:p>
            <a:r>
              <a:rPr lang="en-US" dirty="0"/>
              <a:t>The pressure of the blood flow in the body is produced by the hydrostatic pressure of blood against the walls of the blood vessels. </a:t>
            </a:r>
          </a:p>
          <a:p>
            <a:pPr marL="457200" indent="-457200">
              <a:buFont typeface="Arial" panose="020B0604020202020204" pitchFamily="34" charset="0"/>
              <a:buChar char="•"/>
            </a:pPr>
            <a:r>
              <a:rPr lang="en-US" dirty="0"/>
              <a:t>During systole, when new blood is entering the arteries, the artery walls stretch to accommodate the increase of pressure of the extra blood; during diastole, the walls return to normal because of their elastic properties. </a:t>
            </a:r>
          </a:p>
          <a:p>
            <a:pPr marL="457200" indent="-457200">
              <a:buFont typeface="Arial" panose="020B0604020202020204" pitchFamily="34" charset="0"/>
              <a:buChar char="•"/>
            </a:pPr>
            <a:r>
              <a:rPr lang="en-US" dirty="0"/>
              <a:t>Throughout the cardiac cycle, the blood continues to empty into the arterioles at a relatively even rate. This resistance to blood flow is called </a:t>
            </a:r>
            <a:r>
              <a:rPr lang="en-US" b="1" dirty="0"/>
              <a:t>peripheral resistance</a:t>
            </a:r>
            <a:r>
              <a:rPr lang="en-US" dirty="0"/>
              <a:t>. </a:t>
            </a:r>
          </a:p>
        </p:txBody>
      </p:sp>
      <p:sp>
        <p:nvSpPr>
          <p:cNvPr id="9" name="TextBox 8">
            <a:extLst>
              <a:ext uri="{FF2B5EF4-FFF2-40B4-BE49-F238E27FC236}">
                <a16:creationId xmlns:a16="http://schemas.microsoft.com/office/drawing/2014/main" id="{A16FA8FA-2DFB-5D85-C8BA-A59618A7F786}"/>
              </a:ext>
            </a:extLst>
          </p:cNvPr>
          <p:cNvSpPr txBox="1"/>
          <p:nvPr/>
        </p:nvSpPr>
        <p:spPr>
          <a:xfrm>
            <a:off x="6172200" y="1444125"/>
            <a:ext cx="1600200" cy="307777"/>
          </a:xfrm>
          <a:prstGeom prst="rect">
            <a:avLst/>
          </a:prstGeom>
          <a:noFill/>
        </p:spPr>
        <p:txBody>
          <a:bodyPr wrap="square" rtlCol="0">
            <a:spAutoFit/>
          </a:bodyPr>
          <a:lstStyle/>
          <a:p>
            <a:pPr algn="ctr"/>
            <a:r>
              <a:rPr lang="en-US" sz="1400" b="1" dirty="0"/>
              <a:t>35.4 Figure 4</a:t>
            </a:r>
          </a:p>
        </p:txBody>
      </p:sp>
      <p:pic>
        <p:nvPicPr>
          <p:cNvPr id="7" name="Content Placeholder 5" descr="The graphs show blood pressure, which starts high in the arteries and gradually drops as blood passes through the capillaries and veins, and blood velocity. Blood velocity drops gradually in the arteries, then precipitously in the capillaries. Velocity increases as blood enters the veins. In the arteries, both blood pressure and velocity fluctuate to a higher level during diastole and a lower level during systole.">
            <a:extLst>
              <a:ext uri="{FF2B5EF4-FFF2-40B4-BE49-F238E27FC236}">
                <a16:creationId xmlns:a16="http://schemas.microsoft.com/office/drawing/2014/main" id="{0AAD3E72-D3DE-2058-FE75-9441AAC21519}"/>
              </a:ext>
            </a:extLst>
          </p:cNvPr>
          <p:cNvPicPr>
            <a:picLocks noChangeAspect="1"/>
          </p:cNvPicPr>
          <p:nvPr/>
        </p:nvPicPr>
        <p:blipFill>
          <a:blip r:embed="rId3"/>
          <a:srcRect l="25925" t="5334" r="25926" b="3000"/>
          <a:stretch/>
        </p:blipFill>
        <p:spPr>
          <a:xfrm>
            <a:off x="5351266" y="1751902"/>
            <a:ext cx="3124200" cy="3304442"/>
          </a:xfrm>
          <a:prstGeom prst="rect">
            <a:avLst/>
          </a:prstGeom>
        </p:spPr>
      </p:pic>
      <p:sp>
        <p:nvSpPr>
          <p:cNvPr id="3" name="TextBox 2">
            <a:extLst>
              <a:ext uri="{FF2B5EF4-FFF2-40B4-BE49-F238E27FC236}">
                <a16:creationId xmlns:a16="http://schemas.microsoft.com/office/drawing/2014/main" id="{5D646562-AAAD-F058-4F1A-4D4DFC971EDE}"/>
              </a:ext>
            </a:extLst>
          </p:cNvPr>
          <p:cNvSpPr txBox="1"/>
          <p:nvPr/>
        </p:nvSpPr>
        <p:spPr>
          <a:xfrm>
            <a:off x="4627366" y="5056344"/>
            <a:ext cx="4572000" cy="246221"/>
          </a:xfrm>
          <a:prstGeom prst="rect">
            <a:avLst/>
          </a:prstGeom>
          <a:noFill/>
        </p:spPr>
        <p:txBody>
          <a:bodyPr wrap="square">
            <a:spAutoFit/>
          </a:bodyPr>
          <a:lstStyle/>
          <a:p>
            <a:pPr algn="ctr"/>
            <a:r>
              <a:rPr lang="en-US" sz="1000" dirty="0"/>
              <a:t>CNX OpenStax on Wikimedia Commons. "Blood pressure."</a:t>
            </a:r>
          </a:p>
        </p:txBody>
      </p:sp>
    </p:spTree>
    <p:extLst>
      <p:ext uri="{BB962C8B-B14F-4D97-AF65-F5344CB8AC3E}">
        <p14:creationId xmlns:p14="http://schemas.microsoft.com/office/powerpoint/2010/main" val="305302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DDBB-185E-E0F3-F53C-E73EA8D0A925}"/>
              </a:ext>
            </a:extLst>
          </p:cNvPr>
          <p:cNvSpPr>
            <a:spLocks noGrp="1"/>
          </p:cNvSpPr>
          <p:nvPr>
            <p:ph type="title"/>
          </p:nvPr>
        </p:nvSpPr>
        <p:spPr/>
        <p:txBody>
          <a:bodyPr/>
          <a:lstStyle/>
          <a:p>
            <a:r>
              <a:rPr lang="en-US" dirty="0"/>
              <a:t>Blood Pressure Regulation</a:t>
            </a:r>
          </a:p>
        </p:txBody>
      </p:sp>
      <p:sp>
        <p:nvSpPr>
          <p:cNvPr id="5" name="Content Placeholder 4">
            <a:extLst>
              <a:ext uri="{FF2B5EF4-FFF2-40B4-BE49-F238E27FC236}">
                <a16:creationId xmlns:a16="http://schemas.microsoft.com/office/drawing/2014/main" id="{91091872-51FE-BAA3-3069-FFAD3983E71F}"/>
              </a:ext>
            </a:extLst>
          </p:cNvPr>
          <p:cNvSpPr>
            <a:spLocks noGrp="1"/>
          </p:cNvSpPr>
          <p:nvPr>
            <p:ph idx="1"/>
          </p:nvPr>
        </p:nvSpPr>
        <p:spPr/>
        <p:txBody>
          <a:bodyPr>
            <a:normAutofit fontScale="92500" lnSpcReduction="20000"/>
          </a:bodyPr>
          <a:lstStyle/>
          <a:p>
            <a:r>
              <a:rPr lang="en-US" b="1" dirty="0"/>
              <a:t>Cardiac output </a:t>
            </a:r>
            <a:r>
              <a:rPr lang="en-US" dirty="0"/>
              <a:t>is the volume of blood pumped by the heart in one minute. It is calculated by multiplying the number of heart contractions that occur per minute (heart rate) times the </a:t>
            </a:r>
            <a:r>
              <a:rPr lang="en-US" b="1" dirty="0"/>
              <a:t>stroke volume </a:t>
            </a:r>
            <a:r>
              <a:rPr lang="en-US" dirty="0"/>
              <a:t>(the volume of blood pumped into the aorta per contraction of the left ventricle).</a:t>
            </a:r>
          </a:p>
          <a:p>
            <a:endParaRPr lang="en-US" dirty="0"/>
          </a:p>
          <a:p>
            <a:pPr marL="457200" indent="-457200">
              <a:buFont typeface="Arial" panose="020B0604020202020204" pitchFamily="34" charset="0"/>
              <a:buChar char="•"/>
            </a:pPr>
            <a:r>
              <a:rPr lang="en-US" dirty="0"/>
              <a:t>Cardiac output can be increased by increasing heart rate, or stroke volume.</a:t>
            </a:r>
          </a:p>
          <a:p>
            <a:pPr marL="457200" indent="-457200">
              <a:buFont typeface="Arial" panose="020B0604020202020204" pitchFamily="34" charset="0"/>
              <a:buChar char="•"/>
            </a:pPr>
            <a:r>
              <a:rPr lang="en-US" dirty="0"/>
              <a:t>Stress triggers a decrease in the diameter of the blood vessels, consequently increasing blood pressure. </a:t>
            </a:r>
          </a:p>
          <a:p>
            <a:pPr marL="457200" indent="-457200">
              <a:buFont typeface="Arial" panose="020B0604020202020204" pitchFamily="34" charset="0"/>
              <a:buChar char="•"/>
            </a:pPr>
            <a:r>
              <a:rPr lang="en-US" dirty="0"/>
              <a:t>Changes can also be caused by nerve signals or hormones, and even standing up or lying down can have a great effect on blood pressure. </a:t>
            </a:r>
          </a:p>
        </p:txBody>
      </p:sp>
    </p:spTree>
    <p:extLst>
      <p:ext uri="{BB962C8B-B14F-4D97-AF65-F5344CB8AC3E}">
        <p14:creationId xmlns:p14="http://schemas.microsoft.com/office/powerpoint/2010/main" val="20438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Vertebrate Diversity in Blood Circulation </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4815840"/>
          </a:xfrm>
        </p:spPr>
        <p:txBody>
          <a:bodyPr>
            <a:normAutofit fontScale="92500" lnSpcReduction="20000"/>
          </a:bodyPr>
          <a:lstStyle/>
          <a:p>
            <a:pPr marL="0" indent="0">
              <a:buNone/>
            </a:pPr>
            <a:r>
              <a:rPr lang="en-US" dirty="0"/>
              <a:t>Blood circulation has evolved differently in vertebrates and may show variation in different animals for the required amount of pressure, organ and vessel location, and organ size.</a:t>
            </a:r>
          </a:p>
          <a:p>
            <a:r>
              <a:rPr lang="en-US" dirty="0"/>
              <a:t>Animals with long necks and those that live in cold environments have distinct blood pressure adaptations.</a:t>
            </a:r>
          </a:p>
          <a:p>
            <a:pPr lvl="1"/>
            <a:r>
              <a:rPr lang="en-US" dirty="0"/>
              <a:t>Long-necked animals have higher blood pressure, but also have valves and feedback mechanisms which make it possible to drop the head to drink water. </a:t>
            </a:r>
          </a:p>
          <a:p>
            <a:pPr lvl="1"/>
            <a:r>
              <a:rPr lang="en-US" dirty="0"/>
              <a:t>Cold water animals maintain blood temperature by having the arteries and veins close to each other to allow for heat exchange, as well as thick layers of blubber. </a:t>
            </a:r>
          </a:p>
        </p:txBody>
      </p:sp>
    </p:spTree>
    <p:extLst>
      <p:ext uri="{BB962C8B-B14F-4D97-AF65-F5344CB8AC3E}">
        <p14:creationId xmlns:p14="http://schemas.microsoft.com/office/powerpoint/2010/main" val="206963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66F0-FFF1-DF53-CE57-BFE2E9C53F28}"/>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CA290374-D74F-AFEE-7A79-408E9C2668B3}"/>
              </a:ext>
            </a:extLst>
          </p:cNvPr>
          <p:cNvSpPr>
            <a:spLocks noGrp="1"/>
          </p:cNvSpPr>
          <p:nvPr>
            <p:ph idx="1"/>
          </p:nvPr>
        </p:nvSpPr>
        <p:spPr/>
        <p:txBody>
          <a:bodyPr>
            <a:normAutofit lnSpcReduction="10000"/>
          </a:bodyPr>
          <a:lstStyle/>
          <a:p>
            <a:r>
              <a:rPr lang="en-US" dirty="0"/>
              <a:t>Blood primarily moves through the body by the rhythmic movement of smooth muscle in the vessel wall and by the action of the skeletal muscle as the body moves.</a:t>
            </a:r>
          </a:p>
          <a:p>
            <a:r>
              <a:rPr lang="en-US" dirty="0"/>
              <a:t>Blood flow through the capillary beds is controlled by precapillary sphincters to moderate flow, depending on the body's needs, and is directed by nerve and hormone signals.</a:t>
            </a:r>
          </a:p>
          <a:p>
            <a:r>
              <a:rPr lang="en-US" dirty="0"/>
              <a:t>The blood pressure of the systole phase and diastole phase gives the two pressure readings for blood pressure.</a:t>
            </a:r>
          </a:p>
        </p:txBody>
      </p:sp>
    </p:spTree>
    <p:extLst>
      <p:ext uri="{BB962C8B-B14F-4D97-AF65-F5344CB8AC3E}">
        <p14:creationId xmlns:p14="http://schemas.microsoft.com/office/powerpoint/2010/main" val="426670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0" y="1126588"/>
            <a:ext cx="8686800" cy="2086725"/>
          </a:xfrm>
          <a:prstGeom prst="rect">
            <a:avLst/>
          </a:prstGeom>
          <a:noFill/>
        </p:spPr>
        <p:txBody>
          <a:bodyPr wrap="square">
            <a:spAutoFit/>
          </a:bodyPr>
          <a:lstStyle/>
          <a:p>
            <a:pPr marR="0" lvl="1">
              <a:spcBef>
                <a:spcPts val="0"/>
              </a:spcBef>
              <a:spcAft>
                <a:spcPts val="0"/>
              </a:spcAft>
            </a:pPr>
            <a:r>
              <a:rPr lang="en-US" sz="3200" b="1" dirty="0">
                <a:effectLst/>
                <a:latin typeface="Calibri" panose="020F0502020204030204" pitchFamily="34" charset="0"/>
                <a:ea typeface="Times New Roman" panose="02020603050405020304" pitchFamily="18" charset="0"/>
              </a:rPr>
              <a:t>Describe</a:t>
            </a:r>
            <a:r>
              <a:rPr lang="en-US" sz="3200" dirty="0">
                <a:effectLst/>
                <a:latin typeface="Calibri" panose="020F0502020204030204" pitchFamily="34" charset="0"/>
                <a:ea typeface="Times New Roman" panose="02020603050405020304" pitchFamily="18" charset="0"/>
              </a:rPr>
              <a:t> how blood pressure is regulated.</a:t>
            </a:r>
            <a:endParaRPr lang="en-US" sz="3200" dirty="0">
              <a:effectLst/>
              <a:latin typeface="Calibri" panose="020F0502020204030204" pitchFamily="34" charset="0"/>
              <a:ea typeface="Calibri" panose="020F0502020204030204" pitchFamily="34" charset="0"/>
            </a:endParaRPr>
          </a:p>
          <a:p>
            <a:pPr marR="0" lvl="1">
              <a:spcBef>
                <a:spcPts val="0"/>
              </a:spcBef>
              <a:spcAft>
                <a:spcPts val="0"/>
              </a:spcAft>
            </a:pPr>
            <a:r>
              <a:rPr lang="en-US" sz="3200" b="1" dirty="0">
                <a:effectLst/>
                <a:latin typeface="Calibri" panose="020F0502020204030204" pitchFamily="34" charset="0"/>
                <a:ea typeface="Times New Roman" panose="02020603050405020304" pitchFamily="18" charset="0"/>
              </a:rPr>
              <a:t>Describe</a:t>
            </a:r>
            <a:r>
              <a:rPr lang="en-US" sz="3200" dirty="0">
                <a:effectLst/>
                <a:latin typeface="Calibri" panose="020F0502020204030204" pitchFamily="34" charset="0"/>
                <a:ea typeface="Times New Roman" panose="02020603050405020304" pitchFamily="18" charset="0"/>
              </a:rPr>
              <a:t> the system of blood flow through the body.</a:t>
            </a:r>
            <a:endParaRPr lang="en-US" sz="3200" dirty="0">
              <a:effectLst/>
              <a:latin typeface="Calibri" panose="020F0502020204030204" pitchFamily="34" charset="0"/>
              <a:ea typeface="Calibri" panose="020F0502020204030204" pitchFamily="34" charset="0"/>
            </a:endParaRP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Blood Flow and Blood Pressure Regulation </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304800" y="1280160"/>
            <a:ext cx="4800600" cy="4572000"/>
          </a:xfrm>
        </p:spPr>
        <p:txBody>
          <a:bodyPr>
            <a:normAutofit fontScale="92500" lnSpcReduction="20000"/>
          </a:bodyPr>
          <a:lstStyle/>
          <a:p>
            <a:r>
              <a:rPr lang="en-US" b="1" dirty="0"/>
              <a:t>Blood pressure </a:t>
            </a:r>
            <a:r>
              <a:rPr lang="en-US" dirty="0"/>
              <a:t>(BP) is the pressure exerted by blood on the walls of a blood vessel that helps to push blood through the body. </a:t>
            </a:r>
          </a:p>
          <a:p>
            <a:pPr marL="457200" indent="-457200">
              <a:buFont typeface="Arial" panose="020B0604020202020204" pitchFamily="34" charset="0"/>
              <a:buChar char="•"/>
            </a:pPr>
            <a:r>
              <a:rPr lang="en-US" dirty="0"/>
              <a:t>Systolic blood pressure measures the amount of pressure that blood exerts on vessels when the heart contracts. </a:t>
            </a:r>
          </a:p>
          <a:p>
            <a:pPr marL="457200" indent="-457200">
              <a:buFont typeface="Arial" panose="020B0604020202020204" pitchFamily="34" charset="0"/>
              <a:buChar char="•"/>
            </a:pPr>
            <a:r>
              <a:rPr lang="en-US" dirty="0"/>
              <a:t>Diastolic blood pressure measures the pressure in the vessels when the heart is relaxed between heartbeats. </a:t>
            </a:r>
          </a:p>
        </p:txBody>
      </p:sp>
      <p:sp>
        <p:nvSpPr>
          <p:cNvPr id="7" name="TextBox 6">
            <a:extLst>
              <a:ext uri="{FF2B5EF4-FFF2-40B4-BE49-F238E27FC236}">
                <a16:creationId xmlns:a16="http://schemas.microsoft.com/office/drawing/2014/main" id="{9E111678-A2E6-10F8-F7D3-BBC4CF8D525A}"/>
              </a:ext>
            </a:extLst>
          </p:cNvPr>
          <p:cNvSpPr txBox="1"/>
          <p:nvPr/>
        </p:nvSpPr>
        <p:spPr>
          <a:xfrm>
            <a:off x="6056029" y="1383862"/>
            <a:ext cx="1752600" cy="307777"/>
          </a:xfrm>
          <a:prstGeom prst="rect">
            <a:avLst/>
          </a:prstGeom>
          <a:noFill/>
        </p:spPr>
        <p:txBody>
          <a:bodyPr wrap="square" rtlCol="0">
            <a:spAutoFit/>
          </a:bodyPr>
          <a:lstStyle/>
          <a:p>
            <a:pPr algn="ctr"/>
            <a:r>
              <a:rPr lang="en-US" sz="1400" b="1" dirty="0"/>
              <a:t>35.4 Figure 1 </a:t>
            </a:r>
          </a:p>
        </p:txBody>
      </p:sp>
      <p:pic>
        <p:nvPicPr>
          <p:cNvPr id="8" name="Content Placeholder 6" descr="A photograph of a person taking another person's blood pressure">
            <a:extLst>
              <a:ext uri="{FF2B5EF4-FFF2-40B4-BE49-F238E27FC236}">
                <a16:creationId xmlns:a16="http://schemas.microsoft.com/office/drawing/2014/main" id="{A9F529E2-EF93-FB4F-BC3D-5541F1D9A577}"/>
              </a:ext>
            </a:extLst>
          </p:cNvPr>
          <p:cNvPicPr>
            <a:picLocks noChangeAspect="1"/>
          </p:cNvPicPr>
          <p:nvPr/>
        </p:nvPicPr>
        <p:blipFill>
          <a:blip r:embed="rId3"/>
          <a:srcRect l="15741" t="5334" r="14815" b="3000"/>
          <a:stretch/>
        </p:blipFill>
        <p:spPr>
          <a:xfrm>
            <a:off x="5105400" y="1720109"/>
            <a:ext cx="3505200" cy="2570480"/>
          </a:xfrm>
          <a:prstGeom prst="rect">
            <a:avLst/>
          </a:prstGeom>
        </p:spPr>
      </p:pic>
    </p:spTree>
    <p:extLst>
      <p:ext uri="{BB962C8B-B14F-4D97-AF65-F5344CB8AC3E}">
        <p14:creationId xmlns:p14="http://schemas.microsoft.com/office/powerpoint/2010/main" val="17698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36BA40-5215-777A-8FAE-45CD17898829}"/>
              </a:ext>
            </a:extLst>
          </p:cNvPr>
          <p:cNvSpPr>
            <a:spLocks noGrp="1"/>
          </p:cNvSpPr>
          <p:nvPr>
            <p:ph type="title"/>
          </p:nvPr>
        </p:nvSpPr>
        <p:spPr/>
        <p:txBody>
          <a:bodyPr/>
          <a:lstStyle/>
          <a:p>
            <a:r>
              <a:rPr lang="en-US" dirty="0"/>
              <a:t>How Blood Flows through the Body</a:t>
            </a:r>
            <a:r>
              <a:rPr lang="en-US" sz="1400" baseline="-25000" dirty="0"/>
              <a:t>1</a:t>
            </a:r>
          </a:p>
        </p:txBody>
      </p:sp>
      <p:sp>
        <p:nvSpPr>
          <p:cNvPr id="6" name="Content Placeholder 5">
            <a:extLst>
              <a:ext uri="{FF2B5EF4-FFF2-40B4-BE49-F238E27FC236}">
                <a16:creationId xmlns:a16="http://schemas.microsoft.com/office/drawing/2014/main" id="{DCA40530-C44E-0A0F-AF1E-B6DBFB4BDC33}"/>
              </a:ext>
            </a:extLst>
          </p:cNvPr>
          <p:cNvSpPr>
            <a:spLocks noGrp="1"/>
          </p:cNvSpPr>
          <p:nvPr>
            <p:ph idx="1"/>
          </p:nvPr>
        </p:nvSpPr>
        <p:spPr/>
        <p:txBody>
          <a:bodyPr/>
          <a:lstStyle/>
          <a:p>
            <a:pPr marL="457200" indent="-457200">
              <a:buFont typeface="Arial" panose="020B0604020202020204" pitchFamily="34" charset="0"/>
              <a:buChar char="•"/>
            </a:pPr>
            <a:r>
              <a:rPr lang="en-US" dirty="0"/>
              <a:t>With each pump of the heart, blood is pushed away from the heart at high velocity and pressure. </a:t>
            </a:r>
          </a:p>
          <a:p>
            <a:pPr marL="457200" indent="-457200">
              <a:buFont typeface="Arial" panose="020B0604020202020204" pitchFamily="34" charset="0"/>
              <a:buChar char="•"/>
            </a:pPr>
            <a:r>
              <a:rPr lang="en-US" dirty="0"/>
              <a:t>As blood moves from the arteries to the arterioles to the capillaries, the rate of blood movement slows due to the increased combined diameter of the capillary beds. </a:t>
            </a:r>
          </a:p>
          <a:p>
            <a:pPr marL="457200" indent="-457200">
              <a:buFont typeface="Arial" panose="020B0604020202020204" pitchFamily="34" charset="0"/>
              <a:buChar char="•"/>
            </a:pPr>
            <a:r>
              <a:rPr lang="en-US" dirty="0"/>
              <a:t>The slow rate of blood movement allows for nutrient and waste exchange and diffusion of fluid into the interstitial space. </a:t>
            </a:r>
          </a:p>
        </p:txBody>
      </p:sp>
    </p:spTree>
    <p:extLst>
      <p:ext uri="{BB962C8B-B14F-4D97-AF65-F5344CB8AC3E}">
        <p14:creationId xmlns:p14="http://schemas.microsoft.com/office/powerpoint/2010/main" val="342909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C719-80A5-1359-28B6-99C2D3830665}"/>
              </a:ext>
            </a:extLst>
          </p:cNvPr>
          <p:cNvSpPr>
            <a:spLocks noGrp="1"/>
          </p:cNvSpPr>
          <p:nvPr>
            <p:ph type="title"/>
          </p:nvPr>
        </p:nvSpPr>
        <p:spPr/>
        <p:txBody>
          <a:bodyPr/>
          <a:lstStyle/>
          <a:p>
            <a:r>
              <a:rPr lang="en-US" dirty="0"/>
              <a:t>How Blood Flows through the Body</a:t>
            </a:r>
            <a:r>
              <a:rPr lang="en-US" sz="1400" baseline="-25000" dirty="0"/>
              <a:t>2</a:t>
            </a:r>
            <a:endParaRPr lang="en-US" dirty="0"/>
          </a:p>
        </p:txBody>
      </p:sp>
      <p:sp>
        <p:nvSpPr>
          <p:cNvPr id="3" name="Content Placeholder 2">
            <a:extLst>
              <a:ext uri="{FF2B5EF4-FFF2-40B4-BE49-F238E27FC236}">
                <a16:creationId xmlns:a16="http://schemas.microsoft.com/office/drawing/2014/main" id="{143D4A8A-E30C-14A7-235A-09F9BB44CE69}"/>
              </a:ext>
            </a:extLst>
          </p:cNvPr>
          <p:cNvSpPr>
            <a:spLocks noGrp="1"/>
          </p:cNvSpPr>
          <p:nvPr>
            <p:ph idx="1"/>
          </p:nvPr>
        </p:nvSpPr>
        <p:spPr/>
        <p:txBody>
          <a:bodyPr/>
          <a:lstStyle/>
          <a:p>
            <a:r>
              <a:rPr lang="en-US" dirty="0"/>
              <a:t>After the blood has passed through the capillary beds to the venules, veins, and finally to the main venae cavae, the rate of flow increases.</a:t>
            </a:r>
          </a:p>
          <a:p>
            <a:pPr marL="457200" indent="-457200">
              <a:buFont typeface="Arial" panose="020B0604020202020204" pitchFamily="34" charset="0"/>
              <a:buChar char="•"/>
            </a:pPr>
            <a:r>
              <a:rPr lang="en-US" dirty="0"/>
              <a:t>Blood primarily moves in the veins by the rhythmic movement of smooth muscle in the vessel wall and by the action of the skeletal muscle as the body moves.</a:t>
            </a:r>
          </a:p>
          <a:p>
            <a:pPr marL="457200" indent="-457200">
              <a:buFont typeface="Arial" panose="020B0604020202020204" pitchFamily="34" charset="0"/>
              <a:buChar char="•"/>
            </a:pPr>
            <a:r>
              <a:rPr lang="en-US" dirty="0"/>
              <a:t>Most veins move blood against the pull of gravity and blood does not flow backward in the veins due to one-way valves.</a:t>
            </a:r>
          </a:p>
        </p:txBody>
      </p:sp>
    </p:spTree>
    <p:extLst>
      <p:ext uri="{BB962C8B-B14F-4D97-AF65-F5344CB8AC3E}">
        <p14:creationId xmlns:p14="http://schemas.microsoft.com/office/powerpoint/2010/main" val="212069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82040"/>
          </a:xfrm>
        </p:spPr>
        <p:txBody>
          <a:bodyPr/>
          <a:lstStyle/>
          <a:p>
            <a:r>
              <a:rPr lang="en-US" dirty="0"/>
              <a:t>How does the rate of blood flow change as blood travels through the body? </a:t>
            </a:r>
          </a:p>
        </p:txBody>
      </p:sp>
    </p:spTree>
    <p:extLst>
      <p:ext uri="{BB962C8B-B14F-4D97-AF65-F5344CB8AC3E}">
        <p14:creationId xmlns:p14="http://schemas.microsoft.com/office/powerpoint/2010/main" val="181056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C719-80A5-1359-28B6-99C2D3830665}"/>
              </a:ext>
            </a:extLst>
          </p:cNvPr>
          <p:cNvSpPr>
            <a:spLocks noGrp="1"/>
          </p:cNvSpPr>
          <p:nvPr>
            <p:ph type="title"/>
          </p:nvPr>
        </p:nvSpPr>
        <p:spPr/>
        <p:txBody>
          <a:bodyPr/>
          <a:lstStyle/>
          <a:p>
            <a:r>
              <a:rPr lang="en-US" dirty="0"/>
              <a:t>How Blood Flows through the Body</a:t>
            </a:r>
            <a:r>
              <a:rPr lang="en-US" sz="1400" baseline="-25000" dirty="0"/>
              <a:t>3</a:t>
            </a:r>
            <a:endParaRPr lang="en-US" dirty="0"/>
          </a:p>
        </p:txBody>
      </p:sp>
      <p:sp>
        <p:nvSpPr>
          <p:cNvPr id="3" name="Content Placeholder 2">
            <a:extLst>
              <a:ext uri="{FF2B5EF4-FFF2-40B4-BE49-F238E27FC236}">
                <a16:creationId xmlns:a16="http://schemas.microsoft.com/office/drawing/2014/main" id="{143D4A8A-E30C-14A7-235A-09F9BB44CE69}"/>
              </a:ext>
            </a:extLst>
          </p:cNvPr>
          <p:cNvSpPr>
            <a:spLocks noGrp="1"/>
          </p:cNvSpPr>
          <p:nvPr>
            <p:ph idx="1"/>
          </p:nvPr>
        </p:nvSpPr>
        <p:spPr/>
        <p:txBody>
          <a:bodyPr>
            <a:normAutofit fontScale="92500" lnSpcReduction="20000"/>
          </a:bodyPr>
          <a:lstStyle/>
          <a:p>
            <a:r>
              <a:rPr lang="en-US" dirty="0"/>
              <a:t>Blood flow through the capillary beds is regulated depending on the body's needs and is directed by nerve and hormone signals.</a:t>
            </a:r>
          </a:p>
          <a:p>
            <a:pPr marL="457200" indent="-457200">
              <a:buFont typeface="Arial" panose="020B0604020202020204" pitchFamily="34" charset="0"/>
              <a:buChar char="•"/>
            </a:pPr>
            <a:r>
              <a:rPr lang="en-US" dirty="0"/>
              <a:t>During exercise, blood is diverted to the skeletal muscles through vasodilation while blood to the digestive system is lessened through vasoconstriction.</a:t>
            </a:r>
          </a:p>
          <a:p>
            <a:pPr marL="457200" indent="-457200">
              <a:buFont typeface="Arial" panose="020B0604020202020204" pitchFamily="34" charset="0"/>
              <a:buChar char="•"/>
            </a:pPr>
            <a:r>
              <a:rPr lang="en-US" dirty="0"/>
              <a:t>The blood entering some capillary beds is controlled by small muscles, called </a:t>
            </a:r>
            <a:r>
              <a:rPr lang="en-US" b="1" dirty="0"/>
              <a:t>precapillary sphincters.</a:t>
            </a:r>
          </a:p>
          <a:p>
            <a:pPr marL="457200" indent="-457200">
              <a:buFont typeface="Arial" panose="020B0604020202020204" pitchFamily="34" charset="0"/>
              <a:buChar char="•"/>
            </a:pPr>
            <a:r>
              <a:rPr lang="en-US" dirty="0"/>
              <a:t>If the sphincters are open, the blood will flow into the associated branches of the capillary bed.</a:t>
            </a:r>
          </a:p>
          <a:p>
            <a:r>
              <a:rPr lang="en-US" dirty="0"/>
              <a:t>At any given moment, only about 5–10% of our capillary beds have blood flowing through them.</a:t>
            </a:r>
          </a:p>
        </p:txBody>
      </p:sp>
    </p:spTree>
    <p:extLst>
      <p:ext uri="{BB962C8B-B14F-4D97-AF65-F5344CB8AC3E}">
        <p14:creationId xmlns:p14="http://schemas.microsoft.com/office/powerpoint/2010/main" val="4149313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Lesson 35.4 Figure 2</a:t>
            </a:r>
            <a:endParaRPr lang="en-US" sz="3200" dirty="0">
              <a:solidFill>
                <a:schemeClr val="accent1"/>
              </a:solidFill>
            </a:endParaRPr>
          </a:p>
        </p:txBody>
      </p:sp>
      <p:sp>
        <p:nvSpPr>
          <p:cNvPr id="4" name="TextBox 3">
            <a:extLst>
              <a:ext uri="{FF2B5EF4-FFF2-40B4-BE49-F238E27FC236}">
                <a16:creationId xmlns:a16="http://schemas.microsoft.com/office/drawing/2014/main" id="{E71E9103-6827-A39A-6AF1-B85D2C11F486}"/>
              </a:ext>
            </a:extLst>
          </p:cNvPr>
          <p:cNvSpPr txBox="1"/>
          <p:nvPr/>
        </p:nvSpPr>
        <p:spPr>
          <a:xfrm>
            <a:off x="2285999" y="5410200"/>
            <a:ext cx="4572000" cy="400110"/>
          </a:xfrm>
          <a:prstGeom prst="rect">
            <a:avLst/>
          </a:prstGeom>
          <a:noFill/>
        </p:spPr>
        <p:txBody>
          <a:bodyPr wrap="square">
            <a:spAutoFit/>
          </a:bodyPr>
          <a:lstStyle/>
          <a:p>
            <a:pPr algn="ctr"/>
            <a:r>
              <a:rPr lang="en-US" sz="1000" dirty="0"/>
              <a:t>OpenStax College on Wikimedia Commons. "Capillary bed."</a:t>
            </a:r>
          </a:p>
          <a:p>
            <a:pPr algn="ctr"/>
            <a:r>
              <a:rPr lang="en-US" sz="1000" dirty="0"/>
              <a:t>ZooFari on Wikimedia Commons. "Venous valve."</a:t>
            </a:r>
          </a:p>
        </p:txBody>
      </p:sp>
      <p:pic>
        <p:nvPicPr>
          <p:cNvPr id="6" name="Content Placeholder 6" descr="Image (a) shows an artery branching off into an arteriole, which branches into a capillary bed. The start of each capillary has a sphincter regulating blood flow through it. The capillaries converge into a venule, which joins a vein. Image (b) shows a valve in a blood vessel. The valve is slightly curved such that flow in one direction pushes it open, while flow in the other direction pushes it closed.">
            <a:extLst>
              <a:ext uri="{FF2B5EF4-FFF2-40B4-BE49-F238E27FC236}">
                <a16:creationId xmlns:a16="http://schemas.microsoft.com/office/drawing/2014/main" id="{3E82E19B-E4B1-1081-A5E2-A59B93F2D230}"/>
              </a:ext>
            </a:extLst>
          </p:cNvPr>
          <p:cNvPicPr>
            <a:picLocks noGrp="1" noChangeAspect="1"/>
          </p:cNvPicPr>
          <p:nvPr>
            <p:ph idx="1"/>
          </p:nvPr>
        </p:nvPicPr>
        <p:blipFill>
          <a:blip r:embed="rId3"/>
          <a:srcRect t="5333" b="18001"/>
          <a:stretch/>
        </p:blipFill>
        <p:spPr>
          <a:xfrm>
            <a:off x="457200" y="1676400"/>
            <a:ext cx="8229600" cy="3505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2377440"/>
          </a:xfrm>
        </p:spPr>
        <p:txBody>
          <a:bodyPr/>
          <a:lstStyle/>
          <a:p>
            <a:r>
              <a:rPr lang="en-US" dirty="0"/>
              <a:t>Varicose veins are veins that become enlarged because the valves no longer close properly, allowing blood to flow backward. Varicose veins are often most prominent in the legs. </a:t>
            </a:r>
          </a:p>
          <a:p>
            <a:pPr marL="457200" indent="-457200">
              <a:buFont typeface="Arial" panose="020B0604020202020204" pitchFamily="34" charset="0"/>
              <a:buChar char="•"/>
            </a:pPr>
            <a:r>
              <a:rPr lang="en-US" dirty="0"/>
              <a:t>Why do you think this is the case?</a:t>
            </a:r>
          </a:p>
        </p:txBody>
      </p:sp>
    </p:spTree>
    <p:extLst>
      <p:ext uri="{BB962C8B-B14F-4D97-AF65-F5344CB8AC3E}">
        <p14:creationId xmlns:p14="http://schemas.microsoft.com/office/powerpoint/2010/main" val="360461825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1952</TotalTime>
  <Words>1244</Words>
  <Application>Microsoft Office PowerPoint</Application>
  <PresentationFormat>On-screen Show (4:3)</PresentationFormat>
  <Paragraphs>78</Paragraphs>
  <Slides>17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Office Theme</vt:lpstr>
      <vt:lpstr>Lesson 35.4</vt:lpstr>
      <vt:lpstr>Objectives</vt:lpstr>
      <vt:lpstr>Blood Flow and Blood Pressure Regulation </vt:lpstr>
      <vt:lpstr>How Blood Flows through the Body1</vt:lpstr>
      <vt:lpstr>How Blood Flows through the Body2</vt:lpstr>
      <vt:lpstr>Think It Through1</vt:lpstr>
      <vt:lpstr>How Blood Flows through the Body3</vt:lpstr>
      <vt:lpstr>Lesson 35.4 Figure 2</vt:lpstr>
      <vt:lpstr>Think It Through2</vt:lpstr>
      <vt:lpstr>Interstitial Fluid and the Lymphatic System1</vt:lpstr>
      <vt:lpstr>Interstitial Fluid and the Lymphatic System2</vt:lpstr>
      <vt:lpstr>Lesson 35.4 Figure 3</vt:lpstr>
      <vt:lpstr>Blood Pressure </vt:lpstr>
      <vt:lpstr>Blood Pressure Regulation</vt:lpstr>
      <vt:lpstr>Vertebrate Diversity in Blood Circulation </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185</cp:revision>
  <dcterms:created xsi:type="dcterms:W3CDTF">2013-04-26T14:43:13Z</dcterms:created>
  <dcterms:modified xsi:type="dcterms:W3CDTF">2024-10-23T17:20:50Z</dcterms:modified>
</cp:coreProperties>
</file>