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5"/>
  </p:notesMasterIdLst>
  <p:handoutMasterIdLst>
    <p:handoutMasterId r:id="rId26"/>
  </p:handoutMasterIdLst>
  <p:sldIdLst>
    <p:sldId id="272" r:id="rId2"/>
    <p:sldId id="264" r:id="rId3"/>
    <p:sldId id="265" r:id="rId4"/>
    <p:sldId id="273" r:id="rId5"/>
    <p:sldId id="274" r:id="rId6"/>
    <p:sldId id="277" r:id="rId7"/>
    <p:sldId id="278" r:id="rId8"/>
    <p:sldId id="267" r:id="rId9"/>
    <p:sldId id="279" r:id="rId10"/>
    <p:sldId id="280" r:id="rId11"/>
    <p:sldId id="281" r:id="rId12"/>
    <p:sldId id="282" r:id="rId13"/>
    <p:sldId id="283" r:id="rId14"/>
    <p:sldId id="284" r:id="rId15"/>
    <p:sldId id="285" r:id="rId16"/>
    <p:sldId id="286" r:id="rId17"/>
    <p:sldId id="287" r:id="rId18"/>
    <p:sldId id="288" r:id="rId19"/>
    <p:sldId id="289" r:id="rId20"/>
    <p:sldId id="290" r:id="rId21"/>
    <p:sldId id="270" r:id="rId22"/>
    <p:sldId id="291" r:id="rId23"/>
    <p:sldId id="292" r:id="rId24"/>
  </p:sldIdLst>
  <p:sldSz cx="9144000" cy="6858000" type="screen4x3"/>
  <p:notesSz cx="6858000" cy="9144000"/>
  <p:embeddedFontLst>
    <p:embeddedFont>
      <p:font typeface="Century Gothic" panose="020B0502020202020204"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73" autoAdjust="0"/>
    <p:restoredTop sz="86410" autoAdjust="0"/>
  </p:normalViewPr>
  <p:slideViewPr>
    <p:cSldViewPr>
      <p:cViewPr varScale="1">
        <p:scale>
          <a:sx n="54" d="100"/>
          <a:sy n="54" d="100"/>
        </p:scale>
        <p:origin x="988" y="60"/>
      </p:cViewPr>
      <p:guideLst>
        <p:guide orient="horz" pos="2160"/>
        <p:guide pos="2880"/>
      </p:guideLst>
    </p:cSldViewPr>
  </p:slideViewPr>
  <p:outlineViewPr>
    <p:cViewPr>
      <p:scale>
        <a:sx n="33" d="100"/>
        <a:sy n="33" d="100"/>
      </p:scale>
      <p:origin x="0" y="-10824"/>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10/14/2024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10/14/2024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 (left) Lungs, which appear as nearly transparent tissue surrounding the heart in this X-ray of a dog, are the central organs of the respiratory system. The left lung is smaller than the right lung to accommodate space for the heart. (right) A dog's nose has a slit on the side of each nostril. When tracking a scent, the slits open, blocking the front of the nostrils. This allows the dog to exhale though the now-open area on the side of the nostrils without losing the scent that is being followed.</a:t>
            </a:r>
          </a:p>
        </p:txBody>
      </p:sp>
      <p:sp>
        <p:nvSpPr>
          <p:cNvPr id="4" name="Slide Number Placeholder 3"/>
          <p:cNvSpPr>
            <a:spLocks noGrp="1"/>
          </p:cNvSpPr>
          <p:nvPr>
            <p:ph type="sldNum" sz="quarter" idx="5"/>
          </p:nvPr>
        </p:nvSpPr>
        <p:spPr/>
        <p:txBody>
          <a:bodyPr/>
          <a:lstStyle/>
          <a:p>
            <a:fld id="{7115ED13-301A-4C0A-8C7F-A4982DED9D67}" type="slidenum">
              <a:rPr lang="en-US" smtClean="0"/>
              <a:pPr/>
              <a:t>3</a:t>
            </a:fld>
            <a:endParaRPr lang="en-US" dirty="0"/>
          </a:p>
        </p:txBody>
      </p:sp>
    </p:spTree>
    <p:extLst>
      <p:ext uri="{BB962C8B-B14F-4D97-AF65-F5344CB8AC3E}">
        <p14:creationId xmlns:p14="http://schemas.microsoft.com/office/powerpoint/2010/main" val="38659188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11: Lungs work by diverting air into smaller and smaller passages. These branching airways can be seen in this chest X-ray.</a:t>
            </a:r>
          </a:p>
        </p:txBody>
      </p:sp>
      <p:sp>
        <p:nvSpPr>
          <p:cNvPr id="4" name="Slide Number Placeholder 3"/>
          <p:cNvSpPr>
            <a:spLocks noGrp="1"/>
          </p:cNvSpPr>
          <p:nvPr>
            <p:ph type="sldNum" sz="quarter" idx="5"/>
          </p:nvPr>
        </p:nvSpPr>
        <p:spPr/>
        <p:txBody>
          <a:bodyPr/>
          <a:lstStyle/>
          <a:p>
            <a:fld id="{7115ED13-301A-4C0A-8C7F-A4982DED9D67}" type="slidenum">
              <a:rPr lang="en-US" smtClean="0"/>
              <a:pPr/>
              <a:t>17</a:t>
            </a:fld>
            <a:endParaRPr lang="en-US" dirty="0"/>
          </a:p>
        </p:txBody>
      </p:sp>
    </p:spTree>
    <p:extLst>
      <p:ext uri="{BB962C8B-B14F-4D97-AF65-F5344CB8AC3E}">
        <p14:creationId xmlns:p14="http://schemas.microsoft.com/office/powerpoint/2010/main" val="2337434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12: Terminal bronchioles are connected by respiratory bronchioles to alveolar ducts and alveolar sacs. Each alveolar sac contains 20 to 30 spherical alveoli and has the appearance of a bunch of grapes. Air flows into the atrium of the alveolar sac then circulates into alveoli, where gas exchange occurs with the capillaries. Mucus glands secrete mucus into the airways, keeping them moist and flexible.</a:t>
            </a:r>
          </a:p>
          <a:p>
            <a:r>
              <a:rPr lang="en-US" dirty="0"/>
              <a:t>Further Resources</a:t>
            </a:r>
          </a:p>
        </p:txBody>
      </p:sp>
      <p:sp>
        <p:nvSpPr>
          <p:cNvPr id="4" name="Slide Number Placeholder 3"/>
          <p:cNvSpPr>
            <a:spLocks noGrp="1"/>
          </p:cNvSpPr>
          <p:nvPr>
            <p:ph type="sldNum" sz="quarter" idx="5"/>
          </p:nvPr>
        </p:nvSpPr>
        <p:spPr/>
        <p:txBody>
          <a:bodyPr/>
          <a:lstStyle/>
          <a:p>
            <a:fld id="{7115ED13-301A-4C0A-8C7F-A4982DED9D67}" type="slidenum">
              <a:rPr lang="en-US" smtClean="0"/>
              <a:pPr/>
              <a:t>18</a:t>
            </a:fld>
            <a:endParaRPr lang="en-US" dirty="0"/>
          </a:p>
        </p:txBody>
      </p:sp>
    </p:spTree>
    <p:extLst>
      <p:ext uri="{BB962C8B-B14F-4D97-AF65-F5344CB8AC3E}">
        <p14:creationId xmlns:p14="http://schemas.microsoft.com/office/powerpoint/2010/main" val="15315115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13: The bronchi and bronchioles contain cilia that help move mucus and other particles out of the lungs.</a:t>
            </a:r>
          </a:p>
        </p:txBody>
      </p:sp>
      <p:sp>
        <p:nvSpPr>
          <p:cNvPr id="4" name="Slide Number Placeholder 3"/>
          <p:cNvSpPr>
            <a:spLocks noGrp="1"/>
          </p:cNvSpPr>
          <p:nvPr>
            <p:ph type="sldNum" sz="quarter" idx="5"/>
          </p:nvPr>
        </p:nvSpPr>
        <p:spPr/>
        <p:txBody>
          <a:bodyPr/>
          <a:lstStyle/>
          <a:p>
            <a:fld id="{7115ED13-301A-4C0A-8C7F-A4982DED9D67}" type="slidenum">
              <a:rPr lang="en-US" smtClean="0"/>
              <a:pPr/>
              <a:t>20</a:t>
            </a:fld>
            <a:endParaRPr lang="en-US" dirty="0"/>
          </a:p>
        </p:txBody>
      </p:sp>
    </p:spTree>
    <p:extLst>
      <p:ext uri="{BB962C8B-B14F-4D97-AF65-F5344CB8AC3E}">
        <p14:creationId xmlns:p14="http://schemas.microsoft.com/office/powerpoint/2010/main" val="2461629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Aptos" panose="020B0004020202020204" pitchFamily="34" charset="0"/>
                <a:cs typeface="Times New Roman" panose="02020603050405020304" pitchFamily="18" charset="0"/>
              </a:rPr>
              <a:t>The reflection question is included here to use as a talking point or for a think-pair-share activity.</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21</a:t>
            </a:fld>
            <a:endParaRPr lang="en-US" dirty="0"/>
          </a:p>
        </p:txBody>
      </p:sp>
    </p:spTree>
    <p:extLst>
      <p:ext uri="{BB962C8B-B14F-4D97-AF65-F5344CB8AC3E}">
        <p14:creationId xmlns:p14="http://schemas.microsoft.com/office/powerpoint/2010/main" val="1119693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2: The cell of the unicellular alga Valonia ventricosa is one of the largest known, reaching 1 to 5 centimeters in diameter. Like all single-celled organisms, V. ventricosa exchanges gases across the cell membrane.</a:t>
            </a:r>
          </a:p>
        </p:txBody>
      </p:sp>
      <p:sp>
        <p:nvSpPr>
          <p:cNvPr id="4" name="Slide Number Placeholder 3"/>
          <p:cNvSpPr>
            <a:spLocks noGrp="1"/>
          </p:cNvSpPr>
          <p:nvPr>
            <p:ph type="sldNum" sz="quarter" idx="5"/>
          </p:nvPr>
        </p:nvSpPr>
        <p:spPr/>
        <p:txBody>
          <a:bodyPr/>
          <a:lstStyle/>
          <a:p>
            <a:fld id="{7115ED13-301A-4C0A-8C7F-A4982DED9D67}" type="slidenum">
              <a:rPr lang="en-US" smtClean="0"/>
              <a:pPr/>
              <a:t>4</a:t>
            </a:fld>
            <a:endParaRPr lang="en-US" dirty="0"/>
          </a:p>
        </p:txBody>
      </p:sp>
    </p:spTree>
    <p:extLst>
      <p:ext uri="{BB962C8B-B14F-4D97-AF65-F5344CB8AC3E}">
        <p14:creationId xmlns:p14="http://schemas.microsoft.com/office/powerpoint/2010/main" val="2727297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3: This yellow papillae flatworm's process of respiration works by diffusion across the outer membrane.</a:t>
            </a:r>
          </a:p>
        </p:txBody>
      </p:sp>
      <p:sp>
        <p:nvSpPr>
          <p:cNvPr id="4" name="Slide Number Placeholder 3"/>
          <p:cNvSpPr>
            <a:spLocks noGrp="1"/>
          </p:cNvSpPr>
          <p:nvPr>
            <p:ph type="sldNum" sz="quarter" idx="5"/>
          </p:nvPr>
        </p:nvSpPr>
        <p:spPr/>
        <p:txBody>
          <a:bodyPr/>
          <a:lstStyle/>
          <a:p>
            <a:fld id="{7115ED13-301A-4C0A-8C7F-A4982DED9D67}" type="slidenum">
              <a:rPr lang="en-US" smtClean="0"/>
              <a:pPr/>
              <a:t>6</a:t>
            </a:fld>
            <a:endParaRPr lang="en-US" dirty="0"/>
          </a:p>
        </p:txBody>
      </p:sp>
    </p:spTree>
    <p:extLst>
      <p:ext uri="{BB962C8B-B14F-4D97-AF65-F5344CB8AC3E}">
        <p14:creationId xmlns:p14="http://schemas.microsoft.com/office/powerpoint/2010/main" val="1482956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5: Gills consist of plate-like structures called filaments, each of which is covered by an array of lamellae that enclose the capillaries. As water flows between the lamellae, blood in the capillaries absorbs oxygen and releases carbon dioxide.</a:t>
            </a:r>
          </a:p>
        </p:txBody>
      </p:sp>
      <p:sp>
        <p:nvSpPr>
          <p:cNvPr id="4" name="Slide Number Placeholder 3"/>
          <p:cNvSpPr>
            <a:spLocks noGrp="1"/>
          </p:cNvSpPr>
          <p:nvPr>
            <p:ph type="sldNum" sz="quarter" idx="5"/>
          </p:nvPr>
        </p:nvSpPr>
        <p:spPr/>
        <p:txBody>
          <a:bodyPr/>
          <a:lstStyle/>
          <a:p>
            <a:fld id="{7115ED13-301A-4C0A-8C7F-A4982DED9D67}" type="slidenum">
              <a:rPr lang="en-US" smtClean="0"/>
              <a:pPr/>
              <a:t>8</a:t>
            </a:fld>
            <a:endParaRPr lang="en-US" dirty="0"/>
          </a:p>
        </p:txBody>
      </p:sp>
    </p:spTree>
    <p:extLst>
      <p:ext uri="{BB962C8B-B14F-4D97-AF65-F5344CB8AC3E}">
        <p14:creationId xmlns:p14="http://schemas.microsoft.com/office/powerpoint/2010/main" val="4034511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6: Chitin is a polymeric material that makes up the tracheal system of insects as well as their exoskeletons—such as that of this praying mantis.</a:t>
            </a:r>
          </a:p>
        </p:txBody>
      </p:sp>
      <p:sp>
        <p:nvSpPr>
          <p:cNvPr id="4" name="Slide Number Placeholder 3"/>
          <p:cNvSpPr>
            <a:spLocks noGrp="1"/>
          </p:cNvSpPr>
          <p:nvPr>
            <p:ph type="sldNum" sz="quarter" idx="5"/>
          </p:nvPr>
        </p:nvSpPr>
        <p:spPr/>
        <p:txBody>
          <a:bodyPr/>
          <a:lstStyle/>
          <a:p>
            <a:fld id="{7115ED13-301A-4C0A-8C7F-A4982DED9D67}" type="slidenum">
              <a:rPr lang="en-US" smtClean="0"/>
              <a:pPr/>
              <a:t>9</a:t>
            </a:fld>
            <a:endParaRPr lang="en-US" dirty="0"/>
          </a:p>
        </p:txBody>
      </p:sp>
    </p:spTree>
    <p:extLst>
      <p:ext uri="{BB962C8B-B14F-4D97-AF65-F5344CB8AC3E}">
        <p14:creationId xmlns:p14="http://schemas.microsoft.com/office/powerpoint/2010/main" val="651995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7: Insects perform respiration via a tracheal system. Air enters and leaves this system via the spiracles.</a:t>
            </a:r>
          </a:p>
        </p:txBody>
      </p:sp>
      <p:sp>
        <p:nvSpPr>
          <p:cNvPr id="4" name="Slide Number Placeholder 3"/>
          <p:cNvSpPr>
            <a:spLocks noGrp="1"/>
          </p:cNvSpPr>
          <p:nvPr>
            <p:ph type="sldNum" sz="quarter" idx="5"/>
          </p:nvPr>
        </p:nvSpPr>
        <p:spPr/>
        <p:txBody>
          <a:bodyPr/>
          <a:lstStyle/>
          <a:p>
            <a:fld id="{7115ED13-301A-4C0A-8C7F-A4982DED9D67}" type="slidenum">
              <a:rPr lang="en-US" smtClean="0"/>
              <a:pPr/>
              <a:t>10</a:t>
            </a:fld>
            <a:endParaRPr lang="en-US" dirty="0"/>
          </a:p>
        </p:txBody>
      </p:sp>
    </p:spTree>
    <p:extLst>
      <p:ext uri="{BB962C8B-B14F-4D97-AF65-F5344CB8AC3E}">
        <p14:creationId xmlns:p14="http://schemas.microsoft.com/office/powerpoint/2010/main" val="2904771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8: Air enters the respiratory system through the nasal cavity and pharynx, then passes through the trachea and into the bronchi, which bring air into the lungs.</a:t>
            </a:r>
          </a:p>
        </p:txBody>
      </p:sp>
      <p:sp>
        <p:nvSpPr>
          <p:cNvPr id="4" name="Slide Number Placeholder 3"/>
          <p:cNvSpPr>
            <a:spLocks noGrp="1"/>
          </p:cNvSpPr>
          <p:nvPr>
            <p:ph type="sldNum" sz="quarter" idx="5"/>
          </p:nvPr>
        </p:nvSpPr>
        <p:spPr/>
        <p:txBody>
          <a:bodyPr/>
          <a:lstStyle/>
          <a:p>
            <a:fld id="{7115ED13-301A-4C0A-8C7F-A4982DED9D67}" type="slidenum">
              <a:rPr lang="en-US" smtClean="0"/>
              <a:pPr/>
              <a:t>12</a:t>
            </a:fld>
            <a:endParaRPr lang="en-US" dirty="0"/>
          </a:p>
        </p:txBody>
      </p:sp>
    </p:spTree>
    <p:extLst>
      <p:ext uri="{BB962C8B-B14F-4D97-AF65-F5344CB8AC3E}">
        <p14:creationId xmlns:p14="http://schemas.microsoft.com/office/powerpoint/2010/main" val="2221090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9: The trachea and bronchi are made of incomplete rings of cartilage.</a:t>
            </a:r>
          </a:p>
        </p:txBody>
      </p:sp>
      <p:sp>
        <p:nvSpPr>
          <p:cNvPr id="4" name="Slide Number Placeholder 3"/>
          <p:cNvSpPr>
            <a:spLocks noGrp="1"/>
          </p:cNvSpPr>
          <p:nvPr>
            <p:ph type="sldNum" sz="quarter" idx="5"/>
          </p:nvPr>
        </p:nvSpPr>
        <p:spPr/>
        <p:txBody>
          <a:bodyPr/>
          <a:lstStyle/>
          <a:p>
            <a:fld id="{7115ED13-301A-4C0A-8C7F-A4982DED9D67}" type="slidenum">
              <a:rPr lang="en-US" smtClean="0"/>
              <a:pPr/>
              <a:t>14</a:t>
            </a:fld>
            <a:endParaRPr lang="en-US" dirty="0"/>
          </a:p>
        </p:txBody>
      </p:sp>
    </p:spTree>
    <p:extLst>
      <p:ext uri="{BB962C8B-B14F-4D97-AF65-F5344CB8AC3E}">
        <p14:creationId xmlns:p14="http://schemas.microsoft.com/office/powerpoint/2010/main" val="3346155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10: Air enters the respiratory system through the nose and mouth, then travels through the pharynx and larynx to reach the trachea. The trachea bifurcates into the right and left bronchi in the lungs. The right lung is larger and made of three lobes. To accommodate the heart, the left lung is smaller and has only two lobes. In each lung, the bronchi divide into bronchioles and then alveolar ducts, which connect to the alveolar sacs. Gases are exchanged between the air entering the alveoli in each alveolar sac and the blood in the capillaries surrounding each alveoli.</a:t>
            </a:r>
          </a:p>
        </p:txBody>
      </p:sp>
      <p:sp>
        <p:nvSpPr>
          <p:cNvPr id="4" name="Slide Number Placeholder 3"/>
          <p:cNvSpPr>
            <a:spLocks noGrp="1"/>
          </p:cNvSpPr>
          <p:nvPr>
            <p:ph type="sldNum" sz="quarter" idx="5"/>
          </p:nvPr>
        </p:nvSpPr>
        <p:spPr/>
        <p:txBody>
          <a:bodyPr/>
          <a:lstStyle/>
          <a:p>
            <a:fld id="{7115ED13-301A-4C0A-8C7F-A4982DED9D67}" type="slidenum">
              <a:rPr lang="en-US" smtClean="0"/>
              <a:pPr/>
              <a:t>16</a:t>
            </a:fld>
            <a:endParaRPr lang="en-US" dirty="0"/>
          </a:p>
        </p:txBody>
      </p:sp>
    </p:spTree>
    <p:extLst>
      <p:ext uri="{BB962C8B-B14F-4D97-AF65-F5344CB8AC3E}">
        <p14:creationId xmlns:p14="http://schemas.microsoft.com/office/powerpoint/2010/main" val="3206153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3878621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54"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36.1</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Systems of Gas Exchange </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xfrm>
            <a:off x="457200" y="182880"/>
            <a:ext cx="8229600" cy="914400"/>
          </a:xfrm>
        </p:spPr>
        <p:txBody>
          <a:bodyPr anchor="ctr">
            <a:normAutofit/>
          </a:bodyPr>
          <a:lstStyle/>
          <a:p>
            <a:r>
              <a:rPr lang="en-US" dirty="0"/>
              <a:t>Tracheal Systems</a:t>
            </a:r>
            <a:r>
              <a:rPr lang="en-US" sz="1400" baseline="-25000" dirty="0"/>
              <a:t>2</a:t>
            </a:r>
          </a:p>
        </p:txBody>
      </p:sp>
      <p:sp>
        <p:nvSpPr>
          <p:cNvPr id="13319" name="Content Placeholder 2">
            <a:extLst>
              <a:ext uri="{FF2B5EF4-FFF2-40B4-BE49-F238E27FC236}">
                <a16:creationId xmlns:a16="http://schemas.microsoft.com/office/drawing/2014/main" id="{5B2F2426-EA44-1F1D-C6B8-6981B2FC89F0}"/>
              </a:ext>
            </a:extLst>
          </p:cNvPr>
          <p:cNvSpPr>
            <a:spLocks noGrp="1"/>
          </p:cNvSpPr>
          <p:nvPr>
            <p:ph idx="1"/>
          </p:nvPr>
        </p:nvSpPr>
        <p:spPr>
          <a:xfrm>
            <a:off x="457199" y="1280160"/>
            <a:ext cx="4495801" cy="4572000"/>
          </a:xfrm>
        </p:spPr>
        <p:txBody>
          <a:bodyPr>
            <a:normAutofit fontScale="92500" lnSpcReduction="10000"/>
          </a:bodyPr>
          <a:lstStyle/>
          <a:p>
            <a:pPr marL="457200" indent="-457200">
              <a:buFont typeface="Arial" panose="020B0604020202020204" pitchFamily="34" charset="0"/>
              <a:buChar char="•"/>
            </a:pPr>
            <a:r>
              <a:rPr lang="en-US" dirty="0"/>
              <a:t>Insect bodies have openings, called spiracles, along the thorax and abdomen.</a:t>
            </a:r>
          </a:p>
          <a:p>
            <a:pPr marL="457200" indent="-457200">
              <a:buFont typeface="Arial" panose="020B0604020202020204" pitchFamily="34" charset="0"/>
              <a:buChar char="•"/>
            </a:pPr>
            <a:r>
              <a:rPr lang="en-US" dirty="0"/>
              <a:t>These openings connect to the tubular network, allowing oxygen to pass into the body and regulating the diffusion of CO</a:t>
            </a:r>
            <a:r>
              <a:rPr lang="en-US" baseline="-25000" dirty="0"/>
              <a:t>2</a:t>
            </a:r>
            <a:r>
              <a:rPr lang="en-US" dirty="0"/>
              <a:t> and water vapor. </a:t>
            </a:r>
          </a:p>
          <a:p>
            <a:pPr marL="457200" indent="-457200">
              <a:buFont typeface="Arial" panose="020B0604020202020204" pitchFamily="34" charset="0"/>
              <a:buChar char="•"/>
            </a:pPr>
            <a:r>
              <a:rPr lang="en-US" dirty="0"/>
              <a:t>Air enters and leaves the tracheal system through the spiracles. </a:t>
            </a:r>
          </a:p>
        </p:txBody>
      </p:sp>
      <p:sp>
        <p:nvSpPr>
          <p:cNvPr id="5" name="TextBox 4">
            <a:extLst>
              <a:ext uri="{FF2B5EF4-FFF2-40B4-BE49-F238E27FC236}">
                <a16:creationId xmlns:a16="http://schemas.microsoft.com/office/drawing/2014/main" id="{04754B00-089C-9F97-4092-945720573BEA}"/>
              </a:ext>
            </a:extLst>
          </p:cNvPr>
          <p:cNvSpPr txBox="1"/>
          <p:nvPr/>
        </p:nvSpPr>
        <p:spPr>
          <a:xfrm>
            <a:off x="6070879" y="1600200"/>
            <a:ext cx="1828800" cy="307777"/>
          </a:xfrm>
          <a:prstGeom prst="rect">
            <a:avLst/>
          </a:prstGeom>
          <a:noFill/>
        </p:spPr>
        <p:txBody>
          <a:bodyPr wrap="square" rtlCol="0">
            <a:spAutoFit/>
          </a:bodyPr>
          <a:lstStyle/>
          <a:p>
            <a:pPr algn="ctr"/>
            <a:r>
              <a:rPr lang="en-US" sz="1400" b="1" dirty="0"/>
              <a:t>36.1 Figure 7</a:t>
            </a:r>
          </a:p>
        </p:txBody>
      </p:sp>
      <p:pic>
        <p:nvPicPr>
          <p:cNvPr id="7" name="Content Placeholder 8" descr="Openings called spiracles appear along the side of the body. Vertical tubes lead from the spiracles to a tube that runs along the top of the body from front to back.">
            <a:extLst>
              <a:ext uri="{FF2B5EF4-FFF2-40B4-BE49-F238E27FC236}">
                <a16:creationId xmlns:a16="http://schemas.microsoft.com/office/drawing/2014/main" id="{65295C90-F624-7651-3966-75984E4BF5EF}"/>
              </a:ext>
            </a:extLst>
          </p:cNvPr>
          <p:cNvPicPr>
            <a:picLocks noChangeAspect="1"/>
          </p:cNvPicPr>
          <p:nvPr/>
        </p:nvPicPr>
        <p:blipFill>
          <a:blip r:embed="rId3"/>
          <a:srcRect t="5334" b="6000"/>
          <a:stretch/>
        </p:blipFill>
        <p:spPr>
          <a:xfrm>
            <a:off x="5181600" y="2249870"/>
            <a:ext cx="3611823" cy="1779157"/>
          </a:xfrm>
          <a:prstGeom prst="rect">
            <a:avLst/>
          </a:prstGeom>
        </p:spPr>
      </p:pic>
      <p:sp>
        <p:nvSpPr>
          <p:cNvPr id="4" name="TextBox 3">
            <a:extLst>
              <a:ext uri="{FF2B5EF4-FFF2-40B4-BE49-F238E27FC236}">
                <a16:creationId xmlns:a16="http://schemas.microsoft.com/office/drawing/2014/main" id="{9DDB0E2E-BFDD-17E4-D286-4E14617F777F}"/>
              </a:ext>
            </a:extLst>
          </p:cNvPr>
          <p:cNvSpPr txBox="1"/>
          <p:nvPr/>
        </p:nvSpPr>
        <p:spPr>
          <a:xfrm>
            <a:off x="4699279" y="4404431"/>
            <a:ext cx="4572000" cy="246221"/>
          </a:xfrm>
          <a:prstGeom prst="rect">
            <a:avLst/>
          </a:prstGeom>
          <a:noFill/>
        </p:spPr>
        <p:txBody>
          <a:bodyPr wrap="square">
            <a:spAutoFit/>
          </a:bodyPr>
          <a:lstStyle/>
          <a:p>
            <a:pPr algn="ctr"/>
            <a:r>
              <a:rPr lang="en-US" sz="1000" dirty="0"/>
              <a:t>CNX OpenStax on Wikimedia Commons. "Insect respiratory system."</a:t>
            </a:r>
          </a:p>
        </p:txBody>
      </p:sp>
    </p:spTree>
    <p:extLst>
      <p:ext uri="{BB962C8B-B14F-4D97-AF65-F5344CB8AC3E}">
        <p14:creationId xmlns:p14="http://schemas.microsoft.com/office/powerpoint/2010/main" val="1468891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F41F4-F919-8621-2A20-CC4920252AB9}"/>
              </a:ext>
            </a:extLst>
          </p:cNvPr>
          <p:cNvSpPr>
            <a:spLocks noGrp="1"/>
          </p:cNvSpPr>
          <p:nvPr>
            <p:ph type="title"/>
          </p:nvPr>
        </p:nvSpPr>
        <p:spPr/>
        <p:txBody>
          <a:bodyPr/>
          <a:lstStyle/>
          <a:p>
            <a:r>
              <a:rPr lang="en-US" dirty="0"/>
              <a:t>Mammalian Systems</a:t>
            </a:r>
            <a:r>
              <a:rPr lang="en-US" sz="1400" baseline="-25000" dirty="0"/>
              <a:t>1</a:t>
            </a:r>
            <a:r>
              <a:rPr lang="en-US" dirty="0"/>
              <a:t> </a:t>
            </a:r>
          </a:p>
        </p:txBody>
      </p:sp>
      <p:sp>
        <p:nvSpPr>
          <p:cNvPr id="5" name="Content Placeholder 4">
            <a:extLst>
              <a:ext uri="{FF2B5EF4-FFF2-40B4-BE49-F238E27FC236}">
                <a16:creationId xmlns:a16="http://schemas.microsoft.com/office/drawing/2014/main" id="{B8E49F1A-FB35-CBE4-BE3F-3BE2E753A101}"/>
              </a:ext>
            </a:extLst>
          </p:cNvPr>
          <p:cNvSpPr>
            <a:spLocks noGrp="1"/>
          </p:cNvSpPr>
          <p:nvPr>
            <p:ph idx="1"/>
          </p:nvPr>
        </p:nvSpPr>
        <p:spPr>
          <a:xfrm>
            <a:off x="457200" y="1143000"/>
            <a:ext cx="8229600" cy="4709160"/>
          </a:xfrm>
        </p:spPr>
        <p:txBody>
          <a:bodyPr>
            <a:normAutofit fontScale="92500" lnSpcReduction="10000"/>
          </a:bodyPr>
          <a:lstStyle/>
          <a:p>
            <a:r>
              <a:rPr lang="en-US" sz="2400" dirty="0"/>
              <a:t>In mammals, pulmonary ventilation occurs via inhalation (breathing).</a:t>
            </a:r>
          </a:p>
          <a:p>
            <a:pPr marL="457200" indent="-457200">
              <a:buFont typeface="Arial" panose="020B0604020202020204" pitchFamily="34" charset="0"/>
              <a:buChar char="•"/>
            </a:pPr>
            <a:r>
              <a:rPr lang="en-US" sz="2400" dirty="0"/>
              <a:t>During inhalation, air enters the body through the </a:t>
            </a:r>
            <a:r>
              <a:rPr lang="en-US" sz="2400" b="1" dirty="0"/>
              <a:t>nasal cavity</a:t>
            </a:r>
            <a:r>
              <a:rPr lang="en-US" sz="2400" dirty="0"/>
              <a:t>, located just inside the nose. As air passes through the nasal cavity, the air is warmed to body temperature and humidified. </a:t>
            </a:r>
          </a:p>
          <a:p>
            <a:pPr marL="1200150" lvl="1" indent="-457200">
              <a:buFont typeface="Arial" panose="020B0604020202020204" pitchFamily="34" charset="0"/>
              <a:buChar char="•"/>
            </a:pPr>
            <a:r>
              <a:rPr lang="en-US" sz="2400" dirty="0"/>
              <a:t>The respiratory tract is coated with </a:t>
            </a:r>
            <a:r>
              <a:rPr lang="en-US" sz="2400" b="1" dirty="0"/>
              <a:t>mucus</a:t>
            </a:r>
            <a:r>
              <a:rPr lang="en-US" sz="2400" dirty="0"/>
              <a:t>, a sticky substance made of </a:t>
            </a:r>
            <a:r>
              <a:rPr lang="en-US" sz="2400" b="1" dirty="0"/>
              <a:t>mucin</a:t>
            </a:r>
            <a:r>
              <a:rPr lang="en-US" sz="2400" dirty="0"/>
              <a:t> (a complex glycoprotein) as well as salts and water that traps particulates and seals tissues from direct contact with air. </a:t>
            </a:r>
          </a:p>
          <a:p>
            <a:pPr marL="457200" indent="-457200">
              <a:buFont typeface="Arial" panose="020B0604020202020204" pitchFamily="34" charset="0"/>
              <a:buChar char="•"/>
            </a:pPr>
            <a:r>
              <a:rPr lang="en-US" sz="2400" dirty="0"/>
              <a:t>Particulate matter floating in the air is removed in the nasal passages via mucus and cilia. </a:t>
            </a:r>
          </a:p>
          <a:p>
            <a:pPr marL="457200" indent="-457200">
              <a:buFont typeface="Arial" panose="020B0604020202020204" pitchFamily="34" charset="0"/>
              <a:buChar char="•"/>
            </a:pPr>
            <a:r>
              <a:rPr lang="en-US" sz="2400" dirty="0"/>
              <a:t>The processes of warming, humidifying, and removing particles are important protective mechanisms that prevent damage to the trachea and lungs. </a:t>
            </a:r>
          </a:p>
        </p:txBody>
      </p:sp>
    </p:spTree>
    <p:extLst>
      <p:ext uri="{BB962C8B-B14F-4D97-AF65-F5344CB8AC3E}">
        <p14:creationId xmlns:p14="http://schemas.microsoft.com/office/powerpoint/2010/main" val="3379012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1DE2FE5-AFA9-563C-63DB-1ADF2CA731AB}"/>
              </a:ext>
            </a:extLst>
          </p:cNvPr>
          <p:cNvSpPr>
            <a:spLocks noGrp="1"/>
          </p:cNvSpPr>
          <p:nvPr>
            <p:ph type="title"/>
          </p:nvPr>
        </p:nvSpPr>
        <p:spPr/>
        <p:txBody>
          <a:bodyPr/>
          <a:lstStyle/>
          <a:p>
            <a:r>
              <a:rPr lang="en-US" dirty="0"/>
              <a:t>Lesson 36.1 Figure 8</a:t>
            </a:r>
          </a:p>
        </p:txBody>
      </p:sp>
      <p:sp>
        <p:nvSpPr>
          <p:cNvPr id="10" name="TextBox 9">
            <a:extLst>
              <a:ext uri="{FF2B5EF4-FFF2-40B4-BE49-F238E27FC236}">
                <a16:creationId xmlns:a16="http://schemas.microsoft.com/office/drawing/2014/main" id="{EDD0F08F-B804-FBA5-CD47-449B27511DA8}"/>
              </a:ext>
            </a:extLst>
          </p:cNvPr>
          <p:cNvSpPr txBox="1"/>
          <p:nvPr/>
        </p:nvSpPr>
        <p:spPr>
          <a:xfrm>
            <a:off x="2285999" y="5771605"/>
            <a:ext cx="4572000" cy="246221"/>
          </a:xfrm>
          <a:prstGeom prst="rect">
            <a:avLst/>
          </a:prstGeom>
          <a:noFill/>
        </p:spPr>
        <p:txBody>
          <a:bodyPr wrap="square">
            <a:spAutoFit/>
          </a:bodyPr>
          <a:lstStyle/>
          <a:p>
            <a:pPr algn="ctr"/>
            <a:r>
              <a:rPr lang="en-US" sz="1000" dirty="0"/>
              <a:t>NCI. "Human respiratory system."</a:t>
            </a:r>
          </a:p>
        </p:txBody>
      </p:sp>
      <p:pic>
        <p:nvPicPr>
          <p:cNvPr id="3" name="Content Placeholder 8" descr="The nasal cavity is a wide cavity above and behind the nostrils, and the pharynx is the passageway behind the mouth. The nasal cavity and pharynx join and enter the trachea through the larynx. The larynx is somewhat wider than the trachea and flat. The trachea has concentric, ring-like grooves, giving it a bumpy appearance. The trachea bifurcates into two primary bronchi, which are also grooved. The primary bronchi enter the lungs and branch into secondary bronchi. The secondary bronchi, in turn, branch into many tertiary bronchi. The tertiary bronchi branch into bronchioles, which branch into terminal bronchioles. Each terminal bronchiole ends in an alveolar sac. Each alveolar sac contains many alveoli clustered together, like bunches of grapes. The alveolar duct is the air passage into the alveolar sac. The alveoli are hollow, and air empties into them. Pulmonary arteries bring deoxygenated blood to the alveolar sac (and, thus, appear blue), and pulmonary veins return oxygenated blood (and, thus, appear red) to the heart. Capillaries form a web around each alveolus. The diaphragm is a membrane that pushes up against the lungs.">
            <a:extLst>
              <a:ext uri="{FF2B5EF4-FFF2-40B4-BE49-F238E27FC236}">
                <a16:creationId xmlns:a16="http://schemas.microsoft.com/office/drawing/2014/main" id="{5A933473-A24D-A319-D17E-8878422018E3}"/>
              </a:ext>
            </a:extLst>
          </p:cNvPr>
          <p:cNvPicPr>
            <a:picLocks noGrp="1" noChangeAspect="1"/>
          </p:cNvPicPr>
          <p:nvPr>
            <p:ph idx="1"/>
          </p:nvPr>
        </p:nvPicPr>
        <p:blipFill>
          <a:blip r:embed="rId3"/>
          <a:srcRect l="30556" t="3667" r="30556" b="3000"/>
          <a:stretch/>
        </p:blipFill>
        <p:spPr>
          <a:xfrm>
            <a:off x="2973976" y="1219200"/>
            <a:ext cx="3314700" cy="4419600"/>
          </a:xfrm>
        </p:spPr>
      </p:pic>
    </p:spTree>
    <p:extLst>
      <p:ext uri="{BB962C8B-B14F-4D97-AF65-F5344CB8AC3E}">
        <p14:creationId xmlns:p14="http://schemas.microsoft.com/office/powerpoint/2010/main" val="24121732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AE2A0-35D3-D2C4-183B-4B263762A44B}"/>
              </a:ext>
            </a:extLst>
          </p:cNvPr>
          <p:cNvSpPr>
            <a:spLocks noGrp="1"/>
          </p:cNvSpPr>
          <p:nvPr>
            <p:ph type="title"/>
          </p:nvPr>
        </p:nvSpPr>
        <p:spPr/>
        <p:txBody>
          <a:bodyPr/>
          <a:lstStyle/>
          <a:p>
            <a:r>
              <a:rPr lang="en-US" dirty="0"/>
              <a:t>Mammalian Systems</a:t>
            </a:r>
            <a:r>
              <a:rPr lang="en-US" sz="1400" baseline="-25000" dirty="0"/>
              <a:t>2</a:t>
            </a:r>
          </a:p>
        </p:txBody>
      </p:sp>
      <p:sp>
        <p:nvSpPr>
          <p:cNvPr id="3" name="Content Placeholder 2">
            <a:extLst>
              <a:ext uri="{FF2B5EF4-FFF2-40B4-BE49-F238E27FC236}">
                <a16:creationId xmlns:a16="http://schemas.microsoft.com/office/drawing/2014/main" id="{E1378C0D-380C-EFF8-DA4B-32209A71C920}"/>
              </a:ext>
            </a:extLst>
          </p:cNvPr>
          <p:cNvSpPr>
            <a:spLocks noGrp="1"/>
          </p:cNvSpPr>
          <p:nvPr>
            <p:ph idx="1"/>
          </p:nvPr>
        </p:nvSpPr>
        <p:spPr/>
        <p:txBody>
          <a:bodyPr>
            <a:normAutofit fontScale="77500" lnSpcReduction="20000"/>
          </a:bodyPr>
          <a:lstStyle/>
          <a:p>
            <a:pPr marL="457200" indent="-457200">
              <a:buFont typeface="Arial" panose="020B0604020202020204" pitchFamily="34" charset="0"/>
              <a:buChar char="•"/>
            </a:pPr>
            <a:r>
              <a:rPr lang="en-US" dirty="0"/>
              <a:t>From the nasal cavity, air passes through the </a:t>
            </a:r>
            <a:r>
              <a:rPr lang="en-US" b="1" dirty="0"/>
              <a:t>pharynx</a:t>
            </a:r>
            <a:r>
              <a:rPr lang="en-US" dirty="0"/>
              <a:t> (throat) and the</a:t>
            </a:r>
            <a:r>
              <a:rPr lang="en-US" b="1" dirty="0"/>
              <a:t> larynx </a:t>
            </a:r>
            <a:r>
              <a:rPr lang="en-US" dirty="0"/>
              <a:t>(voice box) as it makes its way to the trachea. </a:t>
            </a:r>
          </a:p>
          <a:p>
            <a:pPr marL="457200" indent="-457200">
              <a:buFont typeface="Arial" panose="020B0604020202020204" pitchFamily="34" charset="0"/>
              <a:buChar char="•"/>
            </a:pPr>
            <a:r>
              <a:rPr lang="en-US" dirty="0"/>
              <a:t>The </a:t>
            </a:r>
            <a:r>
              <a:rPr lang="en-US" b="1" dirty="0"/>
              <a:t>trachea </a:t>
            </a:r>
            <a:r>
              <a:rPr lang="en-US" dirty="0"/>
              <a:t>functions to</a:t>
            </a:r>
            <a:r>
              <a:rPr lang="en-US" b="1" dirty="0"/>
              <a:t> </a:t>
            </a:r>
            <a:r>
              <a:rPr lang="en-US" dirty="0"/>
              <a:t>funnel inhaled air to the lungs and the exhaled air back out of the body. </a:t>
            </a:r>
          </a:p>
          <a:p>
            <a:pPr marL="457200" indent="-457200">
              <a:buFont typeface="Arial" panose="020B0604020202020204" pitchFamily="34" charset="0"/>
              <a:buChar char="•"/>
            </a:pPr>
            <a:r>
              <a:rPr lang="en-US" dirty="0"/>
              <a:t>The human trachea is a cylinder which sits in front of the esophagus and extends from the larynx into the chest cavity, where it divides into the two </a:t>
            </a:r>
            <a:r>
              <a:rPr lang="en-US" b="1" dirty="0"/>
              <a:t>primary bronchi </a:t>
            </a:r>
            <a:r>
              <a:rPr lang="en-US" dirty="0"/>
              <a:t>at the midthorax.</a:t>
            </a:r>
          </a:p>
          <a:p>
            <a:pPr marL="1200150" lvl="1" indent="-457200">
              <a:buFont typeface="Arial" panose="020B0604020202020204" pitchFamily="34" charset="0"/>
              <a:buChar char="•"/>
            </a:pPr>
            <a:r>
              <a:rPr lang="en-US" dirty="0"/>
              <a:t>It is made of incomplete rings of hyaline cartilage and smooth muscle. </a:t>
            </a:r>
          </a:p>
          <a:p>
            <a:pPr marL="1200150" lvl="1" indent="-457200">
              <a:buFont typeface="Arial" panose="020B0604020202020204" pitchFamily="34" charset="0"/>
              <a:buChar char="•"/>
            </a:pPr>
            <a:r>
              <a:rPr lang="en-US" dirty="0"/>
              <a:t>The cartilage provides strength and support to the trachea to keep the passage open. </a:t>
            </a:r>
          </a:p>
          <a:p>
            <a:pPr marL="457200" indent="-457200">
              <a:buFont typeface="Arial" panose="020B0604020202020204" pitchFamily="34" charset="0"/>
              <a:buChar char="•"/>
            </a:pPr>
            <a:r>
              <a:rPr lang="en-US" dirty="0"/>
              <a:t>The trachea is lined with mucus-producing goblet cells and ciliated epithelia. The cilia propel foreign particles trapped in the mucus toward the pharynx.</a:t>
            </a:r>
          </a:p>
        </p:txBody>
      </p:sp>
    </p:spTree>
    <p:extLst>
      <p:ext uri="{BB962C8B-B14F-4D97-AF65-F5344CB8AC3E}">
        <p14:creationId xmlns:p14="http://schemas.microsoft.com/office/powerpoint/2010/main" val="606664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CCBBD-2CA6-1BEC-4370-B48379B5E410}"/>
              </a:ext>
            </a:extLst>
          </p:cNvPr>
          <p:cNvSpPr>
            <a:spLocks noGrp="1"/>
          </p:cNvSpPr>
          <p:nvPr>
            <p:ph type="title"/>
          </p:nvPr>
        </p:nvSpPr>
        <p:spPr/>
        <p:txBody>
          <a:bodyPr/>
          <a:lstStyle/>
          <a:p>
            <a:r>
              <a:rPr lang="en-US" dirty="0"/>
              <a:t>Lesson 36.1 Figure 9</a:t>
            </a:r>
          </a:p>
        </p:txBody>
      </p:sp>
      <p:sp>
        <p:nvSpPr>
          <p:cNvPr id="8" name="TextBox 7">
            <a:extLst>
              <a:ext uri="{FF2B5EF4-FFF2-40B4-BE49-F238E27FC236}">
                <a16:creationId xmlns:a16="http://schemas.microsoft.com/office/drawing/2014/main" id="{C47AB9FC-EA48-7206-0534-88840E9E96A7}"/>
              </a:ext>
            </a:extLst>
          </p:cNvPr>
          <p:cNvSpPr txBox="1"/>
          <p:nvPr/>
        </p:nvSpPr>
        <p:spPr>
          <a:xfrm>
            <a:off x="2285999" y="5790027"/>
            <a:ext cx="4572000" cy="246221"/>
          </a:xfrm>
          <a:prstGeom prst="rect">
            <a:avLst/>
          </a:prstGeom>
          <a:noFill/>
        </p:spPr>
        <p:txBody>
          <a:bodyPr wrap="square">
            <a:spAutoFit/>
          </a:bodyPr>
          <a:lstStyle/>
          <a:p>
            <a:pPr algn="ctr"/>
            <a:r>
              <a:rPr lang="en-US" sz="1000" dirty="0"/>
              <a:t>BruceBlaus on Wikimedia Commons. "Trachea anatomy."</a:t>
            </a:r>
          </a:p>
        </p:txBody>
      </p:sp>
      <p:pic>
        <p:nvPicPr>
          <p:cNvPr id="4" name="Content Placeholder 8" descr="The illustration shows the trachea, or windpipe. The larynx is a wide collar at the top of the trachea. The trachea is striated with tracheal cartilages. At the bottom, at the location of carina (internal ridge), the trachea bifurcates into smaller tubes called primary bronchi, which enter the root of the right and left lungs. Inside the lungs, the bronchi branch into secondary bronchi.">
            <a:extLst>
              <a:ext uri="{FF2B5EF4-FFF2-40B4-BE49-F238E27FC236}">
                <a16:creationId xmlns:a16="http://schemas.microsoft.com/office/drawing/2014/main" id="{24CE0A77-FB5E-6C37-2F3E-A089F487D181}"/>
              </a:ext>
            </a:extLst>
          </p:cNvPr>
          <p:cNvPicPr>
            <a:picLocks noGrp="1" noChangeAspect="1"/>
          </p:cNvPicPr>
          <p:nvPr>
            <p:ph idx="1"/>
          </p:nvPr>
        </p:nvPicPr>
        <p:blipFill>
          <a:blip r:embed="rId3"/>
          <a:srcRect l="30556" t="3666" r="30556" b="4667"/>
          <a:stretch/>
        </p:blipFill>
        <p:spPr>
          <a:xfrm>
            <a:off x="2895600" y="1100629"/>
            <a:ext cx="3468070" cy="4541520"/>
          </a:xfrm>
        </p:spPr>
      </p:pic>
    </p:spTree>
    <p:extLst>
      <p:ext uri="{BB962C8B-B14F-4D97-AF65-F5344CB8AC3E}">
        <p14:creationId xmlns:p14="http://schemas.microsoft.com/office/powerpoint/2010/main" val="35718797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0C00BA0-2DC3-9E6D-750F-6AB5C81197AC}"/>
              </a:ext>
            </a:extLst>
          </p:cNvPr>
          <p:cNvSpPr>
            <a:spLocks noGrp="1"/>
          </p:cNvSpPr>
          <p:nvPr>
            <p:ph type="title"/>
          </p:nvPr>
        </p:nvSpPr>
        <p:spPr/>
        <p:txBody>
          <a:bodyPr/>
          <a:lstStyle/>
          <a:p>
            <a:r>
              <a:rPr lang="en-US" dirty="0"/>
              <a:t>Lungs: Bronchi and Alveoli</a:t>
            </a:r>
            <a:r>
              <a:rPr lang="en-US" sz="1400" baseline="-25000" dirty="0"/>
              <a:t>1</a:t>
            </a:r>
          </a:p>
        </p:txBody>
      </p:sp>
      <p:sp>
        <p:nvSpPr>
          <p:cNvPr id="5" name="Content Placeholder 4">
            <a:extLst>
              <a:ext uri="{FF2B5EF4-FFF2-40B4-BE49-F238E27FC236}">
                <a16:creationId xmlns:a16="http://schemas.microsoft.com/office/drawing/2014/main" id="{CFD8A7BB-20C7-285D-EDDF-67A094C2872D}"/>
              </a:ext>
            </a:extLst>
          </p:cNvPr>
          <p:cNvSpPr>
            <a:spLocks noGrp="1"/>
          </p:cNvSpPr>
          <p:nvPr>
            <p:ph idx="1"/>
          </p:nvPr>
        </p:nvSpPr>
        <p:spPr/>
        <p:txBody>
          <a:bodyPr/>
          <a:lstStyle/>
          <a:p>
            <a:pPr marL="457200" indent="-457200">
              <a:buFont typeface="Arial" panose="020B0604020202020204" pitchFamily="34" charset="0"/>
              <a:buChar char="•"/>
            </a:pPr>
            <a:r>
              <a:rPr lang="en-US" dirty="0"/>
              <a:t>The end of the trachea divides to the right and left lungs.</a:t>
            </a:r>
          </a:p>
          <a:p>
            <a:pPr marL="457200" indent="-457200">
              <a:buFont typeface="Arial" panose="020B0604020202020204" pitchFamily="34" charset="0"/>
              <a:buChar char="•"/>
            </a:pPr>
            <a:r>
              <a:rPr lang="en-US" dirty="0"/>
              <a:t>The lungs are not identical; the right lung is larger and contains three lobes, whereas the left lung is smaller and contains two lobes.</a:t>
            </a:r>
          </a:p>
          <a:p>
            <a:pPr marL="457200" indent="-457200">
              <a:buFont typeface="Arial" panose="020B0604020202020204" pitchFamily="34" charset="0"/>
              <a:buChar char="•"/>
            </a:pPr>
            <a:r>
              <a:rPr lang="en-US" dirty="0"/>
              <a:t>The muscular diaphragm, which facilitates breathing, is below the lungs and marks the end of the thoracic cavity.</a:t>
            </a:r>
          </a:p>
        </p:txBody>
      </p:sp>
    </p:spTree>
    <p:extLst>
      <p:ext uri="{BB962C8B-B14F-4D97-AF65-F5344CB8AC3E}">
        <p14:creationId xmlns:p14="http://schemas.microsoft.com/office/powerpoint/2010/main" val="35848906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E30F1-3939-C675-01EF-27B5B05C41A8}"/>
              </a:ext>
            </a:extLst>
          </p:cNvPr>
          <p:cNvSpPr>
            <a:spLocks noGrp="1"/>
          </p:cNvSpPr>
          <p:nvPr>
            <p:ph type="title"/>
          </p:nvPr>
        </p:nvSpPr>
        <p:spPr/>
        <p:txBody>
          <a:bodyPr/>
          <a:lstStyle/>
          <a:p>
            <a:r>
              <a:rPr lang="en-US" dirty="0"/>
              <a:t>Lesson 36.1 Figure 10</a:t>
            </a:r>
          </a:p>
        </p:txBody>
      </p:sp>
      <p:sp>
        <p:nvSpPr>
          <p:cNvPr id="8" name="TextBox 7">
            <a:extLst>
              <a:ext uri="{FF2B5EF4-FFF2-40B4-BE49-F238E27FC236}">
                <a16:creationId xmlns:a16="http://schemas.microsoft.com/office/drawing/2014/main" id="{5D54265F-3451-10C6-7B1D-4F9087990C8D}"/>
              </a:ext>
            </a:extLst>
          </p:cNvPr>
          <p:cNvSpPr txBox="1"/>
          <p:nvPr/>
        </p:nvSpPr>
        <p:spPr>
          <a:xfrm>
            <a:off x="2285999" y="5768237"/>
            <a:ext cx="4572000" cy="246221"/>
          </a:xfrm>
          <a:prstGeom prst="rect">
            <a:avLst/>
          </a:prstGeom>
          <a:noFill/>
        </p:spPr>
        <p:txBody>
          <a:bodyPr wrap="square">
            <a:spAutoFit/>
          </a:bodyPr>
          <a:lstStyle/>
          <a:p>
            <a:pPr algn="ctr"/>
            <a:r>
              <a:rPr lang="en-US" sz="1000" dirty="0"/>
              <a:t>Mariana Ruiz Villarreal on Wikimedia Commons. "Respiratory system diagram."</a:t>
            </a:r>
          </a:p>
        </p:txBody>
      </p:sp>
      <p:pic>
        <p:nvPicPr>
          <p:cNvPr id="4" name="Content Placeholder 8" descr="When air enters through the mouth, it passes directly through the oral cavity into the pharynx, but when air enters through the nose, it passes through the nasal cavity, nasal conchae, and nasal vestibule to enter the pharynx. It then passes through the larynx, which consists of the epiglottis, thyroid cartilage, and cricoid cartilage. Passing the vocal folds, air enters the trachea before entering lungs through the main bronchi. The terminal bronchial tube branches into three alveolar ducts. At the end of each duct is an alveolar sac made up of 20 to 30 alveoli clustered together, like grapes. The airspace in the middle of the alveolar sac, called the atrium, is continuous with the air space inside the alveolus so that air can circulate from the atrium to the alveolus. Capillaries surround each alveolus, and this is where gas exchange occurs. A pulmonary artery (shown in blue) runs along the terminal bronchiole, bringing deoxygenated blood from the heart to the alveoli. A pulmonary vein (shown in red) running along the bronchiole brings oxygenated blood back to the heart. Small, flat mucous glands are associated with the outside of the bronchial tubes.">
            <a:extLst>
              <a:ext uri="{FF2B5EF4-FFF2-40B4-BE49-F238E27FC236}">
                <a16:creationId xmlns:a16="http://schemas.microsoft.com/office/drawing/2014/main" id="{F7BE8EB0-F56C-2672-1B2F-ADFEFA6769AD}"/>
              </a:ext>
            </a:extLst>
          </p:cNvPr>
          <p:cNvPicPr>
            <a:picLocks noGrp="1" noChangeAspect="1"/>
          </p:cNvPicPr>
          <p:nvPr>
            <p:ph idx="1"/>
          </p:nvPr>
        </p:nvPicPr>
        <p:blipFill>
          <a:blip r:embed="rId3"/>
          <a:srcRect l="25000" t="5000" r="25926" b="5000"/>
          <a:stretch/>
        </p:blipFill>
        <p:spPr>
          <a:xfrm>
            <a:off x="2365728" y="1254852"/>
            <a:ext cx="4412544" cy="4495800"/>
          </a:xfrm>
        </p:spPr>
      </p:pic>
    </p:spTree>
    <p:extLst>
      <p:ext uri="{BB962C8B-B14F-4D97-AF65-F5344CB8AC3E}">
        <p14:creationId xmlns:p14="http://schemas.microsoft.com/office/powerpoint/2010/main" val="2563979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E0B88-7762-9B7E-79F3-71FBD0AABF2C}"/>
              </a:ext>
            </a:extLst>
          </p:cNvPr>
          <p:cNvSpPr>
            <a:spLocks noGrp="1"/>
          </p:cNvSpPr>
          <p:nvPr>
            <p:ph type="title"/>
          </p:nvPr>
        </p:nvSpPr>
        <p:spPr/>
        <p:txBody>
          <a:bodyPr/>
          <a:lstStyle/>
          <a:p>
            <a:r>
              <a:rPr lang="en-US" dirty="0"/>
              <a:t>Lungs: Bronchi and Alveoli</a:t>
            </a:r>
            <a:r>
              <a:rPr lang="en-US" sz="1400" baseline="-25000" dirty="0"/>
              <a:t>2</a:t>
            </a:r>
          </a:p>
        </p:txBody>
      </p:sp>
      <p:sp>
        <p:nvSpPr>
          <p:cNvPr id="3" name="Content Placeholder 2">
            <a:extLst>
              <a:ext uri="{FF2B5EF4-FFF2-40B4-BE49-F238E27FC236}">
                <a16:creationId xmlns:a16="http://schemas.microsoft.com/office/drawing/2014/main" id="{A6F171ED-4BD7-DADD-4923-9F27316D3A3A}"/>
              </a:ext>
            </a:extLst>
          </p:cNvPr>
          <p:cNvSpPr>
            <a:spLocks noGrp="1"/>
          </p:cNvSpPr>
          <p:nvPr>
            <p:ph idx="1"/>
          </p:nvPr>
        </p:nvSpPr>
        <p:spPr>
          <a:xfrm>
            <a:off x="381001" y="1103811"/>
            <a:ext cx="5798576" cy="4968240"/>
          </a:xfrm>
        </p:spPr>
        <p:txBody>
          <a:bodyPr>
            <a:normAutofit fontScale="70000" lnSpcReduction="20000"/>
          </a:bodyPr>
          <a:lstStyle/>
          <a:p>
            <a:r>
              <a:rPr lang="en-US" dirty="0"/>
              <a:t>In the lungs, air is diverted into smaller and smaller passages, or </a:t>
            </a:r>
            <a:r>
              <a:rPr lang="en-US" b="1" dirty="0"/>
              <a:t>bronchi</a:t>
            </a:r>
            <a:r>
              <a:rPr lang="en-US" dirty="0"/>
              <a:t>. </a:t>
            </a:r>
          </a:p>
          <a:p>
            <a:pPr marL="457200" indent="-457200">
              <a:buFont typeface="Arial" panose="020B0604020202020204" pitchFamily="34" charset="0"/>
              <a:buChar char="•"/>
            </a:pPr>
            <a:r>
              <a:rPr lang="en-US" dirty="0"/>
              <a:t>Air enters the lungs through the two main bronchi. Each bronchus divides into secondary bronchi, then into tertiary bronchi, which further divide, creating </a:t>
            </a:r>
            <a:r>
              <a:rPr lang="en-US" b="1" dirty="0"/>
              <a:t>bronchioles</a:t>
            </a:r>
            <a:r>
              <a:rPr lang="en-US" dirty="0"/>
              <a:t> of smaller and smaller diameter as they split and spread through the lung.</a:t>
            </a:r>
          </a:p>
          <a:p>
            <a:pPr marL="457200" indent="-457200">
              <a:buFont typeface="Arial" panose="020B0604020202020204" pitchFamily="34" charset="0"/>
              <a:buChar char="•"/>
            </a:pPr>
            <a:r>
              <a:rPr lang="en-US" dirty="0"/>
              <a:t>Bronchi are innervated by nerves of both the parasympathetic and sympathetic nervous systems that control muscle contraction (parasympathetic) or relaxation (sympathetic) in the bronchi and bronchioles, depending on the nervous system's cues.</a:t>
            </a:r>
          </a:p>
          <a:p>
            <a:pPr marL="457200" indent="-457200">
              <a:buFont typeface="Arial" panose="020B0604020202020204" pitchFamily="34" charset="0"/>
              <a:buChar char="•"/>
            </a:pPr>
            <a:r>
              <a:rPr lang="en-US" dirty="0"/>
              <a:t>In humans, bronchioles with a diameter smaller than 0.5 mm are the </a:t>
            </a:r>
            <a:r>
              <a:rPr lang="en-US" b="1" dirty="0"/>
              <a:t>respiratory bronchioles</a:t>
            </a:r>
            <a:r>
              <a:rPr lang="en-US" dirty="0"/>
              <a:t>. They lack cartilage and, therefore, rely on inhaled air to support their shape. </a:t>
            </a:r>
          </a:p>
        </p:txBody>
      </p:sp>
      <p:sp>
        <p:nvSpPr>
          <p:cNvPr id="6" name="TextBox 5">
            <a:extLst>
              <a:ext uri="{FF2B5EF4-FFF2-40B4-BE49-F238E27FC236}">
                <a16:creationId xmlns:a16="http://schemas.microsoft.com/office/drawing/2014/main" id="{64DB1431-F2EA-9594-F1E5-AE2C052B948C}"/>
              </a:ext>
            </a:extLst>
          </p:cNvPr>
          <p:cNvSpPr txBox="1"/>
          <p:nvPr/>
        </p:nvSpPr>
        <p:spPr>
          <a:xfrm>
            <a:off x="6480688" y="1124745"/>
            <a:ext cx="1981200" cy="307777"/>
          </a:xfrm>
          <a:prstGeom prst="rect">
            <a:avLst/>
          </a:prstGeom>
          <a:noFill/>
        </p:spPr>
        <p:txBody>
          <a:bodyPr wrap="square" rtlCol="0">
            <a:spAutoFit/>
          </a:bodyPr>
          <a:lstStyle/>
          <a:p>
            <a:pPr algn="ctr"/>
            <a:r>
              <a:rPr lang="en-US" sz="1400" b="1" dirty="0"/>
              <a:t>36.1 Figure 11 </a:t>
            </a:r>
          </a:p>
        </p:txBody>
      </p:sp>
      <p:pic>
        <p:nvPicPr>
          <p:cNvPr id="4" name="Content Placeholder 8" descr="An X-ray of human lungs">
            <a:extLst>
              <a:ext uri="{FF2B5EF4-FFF2-40B4-BE49-F238E27FC236}">
                <a16:creationId xmlns:a16="http://schemas.microsoft.com/office/drawing/2014/main" id="{4E5D9CCF-867C-FE0E-3434-D939764C0126}"/>
              </a:ext>
            </a:extLst>
          </p:cNvPr>
          <p:cNvPicPr>
            <a:picLocks noChangeAspect="1"/>
          </p:cNvPicPr>
          <p:nvPr/>
        </p:nvPicPr>
        <p:blipFill>
          <a:blip r:embed="rId3"/>
          <a:srcRect l="19444" t="5333" r="19444" b="4667"/>
          <a:stretch/>
        </p:blipFill>
        <p:spPr>
          <a:xfrm>
            <a:off x="6143866" y="1562100"/>
            <a:ext cx="2700867" cy="2209800"/>
          </a:xfrm>
          <a:prstGeom prst="rect">
            <a:avLst/>
          </a:prstGeom>
        </p:spPr>
      </p:pic>
      <p:sp>
        <p:nvSpPr>
          <p:cNvPr id="7" name="TextBox 6">
            <a:extLst>
              <a:ext uri="{FF2B5EF4-FFF2-40B4-BE49-F238E27FC236}">
                <a16:creationId xmlns:a16="http://schemas.microsoft.com/office/drawing/2014/main" id="{B31F82CE-7A37-8DE3-A043-71BD02D2A458}"/>
              </a:ext>
            </a:extLst>
          </p:cNvPr>
          <p:cNvSpPr txBox="1"/>
          <p:nvPr/>
        </p:nvSpPr>
        <p:spPr>
          <a:xfrm>
            <a:off x="5325085" y="3901478"/>
            <a:ext cx="4572000" cy="246221"/>
          </a:xfrm>
          <a:prstGeom prst="rect">
            <a:avLst/>
          </a:prstGeom>
          <a:noFill/>
        </p:spPr>
        <p:txBody>
          <a:bodyPr wrap="square">
            <a:spAutoFit/>
          </a:bodyPr>
          <a:lstStyle/>
          <a:p>
            <a:pPr algn="ctr"/>
            <a:r>
              <a:rPr lang="en-US" sz="1000" dirty="0"/>
              <a:t>oracast on Pixabay. "Chest X-ray."</a:t>
            </a:r>
          </a:p>
        </p:txBody>
      </p:sp>
    </p:spTree>
    <p:extLst>
      <p:ext uri="{BB962C8B-B14F-4D97-AF65-F5344CB8AC3E}">
        <p14:creationId xmlns:p14="http://schemas.microsoft.com/office/powerpoint/2010/main" val="30982888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B1467-8F9B-E907-9577-A2ED3B1F6229}"/>
              </a:ext>
            </a:extLst>
          </p:cNvPr>
          <p:cNvSpPr>
            <a:spLocks noGrp="1"/>
          </p:cNvSpPr>
          <p:nvPr>
            <p:ph type="title"/>
          </p:nvPr>
        </p:nvSpPr>
        <p:spPr/>
        <p:txBody>
          <a:bodyPr/>
          <a:lstStyle/>
          <a:p>
            <a:r>
              <a:rPr lang="en-US" dirty="0"/>
              <a:t>Lungs: Bronchi and Aveoli</a:t>
            </a:r>
            <a:r>
              <a:rPr lang="en-US" sz="1400" baseline="-25000" dirty="0"/>
              <a:t>3</a:t>
            </a:r>
          </a:p>
        </p:txBody>
      </p:sp>
      <p:sp>
        <p:nvSpPr>
          <p:cNvPr id="3" name="Content Placeholder 2">
            <a:extLst>
              <a:ext uri="{FF2B5EF4-FFF2-40B4-BE49-F238E27FC236}">
                <a16:creationId xmlns:a16="http://schemas.microsoft.com/office/drawing/2014/main" id="{122AB541-08A2-7053-87CC-D173084B8A69}"/>
              </a:ext>
            </a:extLst>
          </p:cNvPr>
          <p:cNvSpPr>
            <a:spLocks noGrp="1"/>
          </p:cNvSpPr>
          <p:nvPr>
            <p:ph idx="1"/>
          </p:nvPr>
        </p:nvSpPr>
        <p:spPr>
          <a:xfrm>
            <a:off x="457200" y="1280160"/>
            <a:ext cx="5029200" cy="4739640"/>
          </a:xfrm>
        </p:spPr>
        <p:txBody>
          <a:bodyPr>
            <a:normAutofit fontScale="77500" lnSpcReduction="20000"/>
          </a:bodyPr>
          <a:lstStyle/>
          <a:p>
            <a:pPr marL="457200" indent="-457200">
              <a:buFont typeface="Arial" panose="020B0604020202020204" pitchFamily="34" charset="0"/>
              <a:buChar char="•"/>
            </a:pPr>
            <a:r>
              <a:rPr lang="en-US" dirty="0"/>
              <a:t>The </a:t>
            </a:r>
            <a:r>
              <a:rPr lang="en-US" b="1" dirty="0"/>
              <a:t>terminal bronchioles </a:t>
            </a:r>
            <a:r>
              <a:rPr lang="en-US" dirty="0"/>
              <a:t>subdivide into microscopic branches called respiratory bronchioles, which further subdivide into several </a:t>
            </a:r>
            <a:r>
              <a:rPr lang="en-US" b="1" dirty="0"/>
              <a:t>alveolar ducts</a:t>
            </a:r>
            <a:r>
              <a:rPr lang="en-US" dirty="0"/>
              <a:t>.</a:t>
            </a:r>
          </a:p>
          <a:p>
            <a:pPr marL="457200" indent="-457200">
              <a:buFont typeface="Arial" panose="020B0604020202020204" pitchFamily="34" charset="0"/>
              <a:buChar char="•"/>
            </a:pPr>
            <a:r>
              <a:rPr lang="en-US" dirty="0"/>
              <a:t>Numerous alveoli and alveolar sacs surround the alveolar ducts. The </a:t>
            </a:r>
            <a:r>
              <a:rPr lang="en-US" b="1" dirty="0"/>
              <a:t>alveolar sacs </a:t>
            </a:r>
            <a:r>
              <a:rPr lang="en-US" dirty="0"/>
              <a:t>resemble bunches of grapes tethered to the end of the bronchioles.</a:t>
            </a:r>
          </a:p>
          <a:p>
            <a:pPr marL="457200" indent="-457200">
              <a:buFont typeface="Arial" panose="020B0604020202020204" pitchFamily="34" charset="0"/>
              <a:buChar char="•"/>
            </a:pPr>
            <a:r>
              <a:rPr lang="en-US" dirty="0"/>
              <a:t>In the acinar region, the alveolar ducts are attached to the end of each bronchiole. At the end of each duct are approximately 100 alveolar sacs, each containing 20 to 30 alveoli that are 200 to 300 microns in diameter.</a:t>
            </a:r>
          </a:p>
        </p:txBody>
      </p:sp>
      <p:sp>
        <p:nvSpPr>
          <p:cNvPr id="6" name="TextBox 5">
            <a:extLst>
              <a:ext uri="{FF2B5EF4-FFF2-40B4-BE49-F238E27FC236}">
                <a16:creationId xmlns:a16="http://schemas.microsoft.com/office/drawing/2014/main" id="{D3946B9F-97AF-4953-7973-E9A48A64E811}"/>
              </a:ext>
            </a:extLst>
          </p:cNvPr>
          <p:cNvSpPr txBox="1"/>
          <p:nvPr/>
        </p:nvSpPr>
        <p:spPr>
          <a:xfrm>
            <a:off x="6629400" y="1296173"/>
            <a:ext cx="1524000" cy="307777"/>
          </a:xfrm>
          <a:prstGeom prst="rect">
            <a:avLst/>
          </a:prstGeom>
          <a:noFill/>
        </p:spPr>
        <p:txBody>
          <a:bodyPr wrap="square" rtlCol="0">
            <a:spAutoFit/>
          </a:bodyPr>
          <a:lstStyle/>
          <a:p>
            <a:pPr algn="ctr"/>
            <a:r>
              <a:rPr lang="en-US" sz="1400" b="1" dirty="0"/>
              <a:t>36.1 Figure 12</a:t>
            </a:r>
          </a:p>
        </p:txBody>
      </p:sp>
      <p:pic>
        <p:nvPicPr>
          <p:cNvPr id="4" name="Content Placeholder 8" descr="At the end of each duct is an alveolar sac made up of 20 to 30 alveoli clustered together, like grapes. The airspace in the middle of the alveolar sac, called the atrium, is continuous with the air space inside the alveolus so that air can circulate from the atrium to the alveolus. Capillaries surround each alveolus, and this is where gas exchange occurs. A pulmonary artery (shown in blue) runs along the terminal bronchiole, bringing deoxygenated blood from the heart to the alveoli. A pulmonary vein (shown in red) running along the bronchiole brings oxygenated blood back to the heart. Small, flat mucous glands are associated with the outside of the bronchial tubes.">
            <a:extLst>
              <a:ext uri="{FF2B5EF4-FFF2-40B4-BE49-F238E27FC236}">
                <a16:creationId xmlns:a16="http://schemas.microsoft.com/office/drawing/2014/main" id="{CD2444E9-405D-0C34-8220-49FBEA8A4E1E}"/>
              </a:ext>
            </a:extLst>
          </p:cNvPr>
          <p:cNvPicPr>
            <a:picLocks noChangeAspect="1"/>
          </p:cNvPicPr>
          <p:nvPr/>
        </p:nvPicPr>
        <p:blipFill>
          <a:blip r:embed="rId3"/>
          <a:srcRect l="12963" t="3667" r="12963" b="3000"/>
          <a:stretch/>
        </p:blipFill>
        <p:spPr>
          <a:xfrm>
            <a:off x="5708380" y="1713467"/>
            <a:ext cx="3213640" cy="2249548"/>
          </a:xfrm>
          <a:prstGeom prst="rect">
            <a:avLst/>
          </a:prstGeom>
        </p:spPr>
      </p:pic>
      <p:sp>
        <p:nvSpPr>
          <p:cNvPr id="7" name="TextBox 6">
            <a:extLst>
              <a:ext uri="{FF2B5EF4-FFF2-40B4-BE49-F238E27FC236}">
                <a16:creationId xmlns:a16="http://schemas.microsoft.com/office/drawing/2014/main" id="{39235DE3-AFB9-F007-9E85-97B0C624FE54}"/>
              </a:ext>
            </a:extLst>
          </p:cNvPr>
          <p:cNvSpPr txBox="1"/>
          <p:nvPr/>
        </p:nvSpPr>
        <p:spPr>
          <a:xfrm>
            <a:off x="4971379" y="4145895"/>
            <a:ext cx="4572000" cy="246221"/>
          </a:xfrm>
          <a:prstGeom prst="rect">
            <a:avLst/>
          </a:prstGeom>
          <a:noFill/>
        </p:spPr>
        <p:txBody>
          <a:bodyPr wrap="square">
            <a:spAutoFit/>
          </a:bodyPr>
          <a:lstStyle/>
          <a:p>
            <a:pPr algn="ctr"/>
            <a:r>
              <a:rPr lang="en-US" sz="1000" dirty="0"/>
              <a:t>Mariana Ruiz Villarreal on Wikimedia Commons. "Terminal bronchioles."</a:t>
            </a:r>
          </a:p>
        </p:txBody>
      </p:sp>
    </p:spTree>
    <p:extLst>
      <p:ext uri="{BB962C8B-B14F-4D97-AF65-F5344CB8AC3E}">
        <p14:creationId xmlns:p14="http://schemas.microsoft.com/office/powerpoint/2010/main" val="4875845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CEE28-584C-481E-A995-CE155B31008C}"/>
              </a:ext>
            </a:extLst>
          </p:cNvPr>
          <p:cNvSpPr>
            <a:spLocks noGrp="1"/>
          </p:cNvSpPr>
          <p:nvPr>
            <p:ph type="title"/>
          </p:nvPr>
        </p:nvSpPr>
        <p:spPr/>
        <p:txBody>
          <a:bodyPr/>
          <a:lstStyle/>
          <a:p>
            <a:r>
              <a:rPr lang="en-US" dirty="0"/>
              <a:t>Alveoli and Gas Exchange </a:t>
            </a:r>
          </a:p>
        </p:txBody>
      </p:sp>
      <p:sp>
        <p:nvSpPr>
          <p:cNvPr id="3" name="Content Placeholder 2">
            <a:extLst>
              <a:ext uri="{FF2B5EF4-FFF2-40B4-BE49-F238E27FC236}">
                <a16:creationId xmlns:a16="http://schemas.microsoft.com/office/drawing/2014/main" id="{1F82373C-8360-7551-F55F-13D820621166}"/>
              </a:ext>
            </a:extLst>
          </p:cNvPr>
          <p:cNvSpPr>
            <a:spLocks noGrp="1"/>
          </p:cNvSpPr>
          <p:nvPr>
            <p:ph idx="1"/>
          </p:nvPr>
        </p:nvSpPr>
        <p:spPr>
          <a:xfrm>
            <a:off x="457200" y="1097280"/>
            <a:ext cx="8229600" cy="4922520"/>
          </a:xfrm>
        </p:spPr>
        <p:txBody>
          <a:bodyPr>
            <a:normAutofit fontScale="77500" lnSpcReduction="20000"/>
          </a:bodyPr>
          <a:lstStyle/>
          <a:p>
            <a:r>
              <a:rPr lang="en-US" dirty="0"/>
              <a:t>Gas exchange occurs only in </a:t>
            </a:r>
            <a:r>
              <a:rPr lang="en-US" b="1" dirty="0"/>
              <a:t>alveoli</a:t>
            </a:r>
            <a:r>
              <a:rPr lang="en-US" dirty="0"/>
              <a:t>.</a:t>
            </a:r>
          </a:p>
          <a:p>
            <a:pPr marL="457200" indent="-457200">
              <a:buFont typeface="Arial" panose="020B0604020202020204" pitchFamily="34" charset="0"/>
              <a:buChar char="•"/>
            </a:pPr>
            <a:r>
              <a:rPr lang="en-US" dirty="0"/>
              <a:t>Alveoli are made of thin-walled parenchymal cells, typically one-cell thick, that look like tiny bubbles within the sacs. Alveoli are in direct contact with capillaries of the circulatory system. </a:t>
            </a:r>
          </a:p>
          <a:p>
            <a:pPr marL="1200150" lvl="1" indent="-457200">
              <a:buFont typeface="Arial" panose="020B0604020202020204" pitchFamily="34" charset="0"/>
              <a:buChar char="•"/>
            </a:pPr>
            <a:r>
              <a:rPr lang="en-US" dirty="0"/>
              <a:t>This allows oxygen (O</a:t>
            </a:r>
            <a:r>
              <a:rPr lang="en-US" baseline="-25000" dirty="0"/>
              <a:t>2</a:t>
            </a:r>
            <a:r>
              <a:rPr lang="en-US" dirty="0"/>
              <a:t>) will diffuse from alveoli into the blood.</a:t>
            </a:r>
          </a:p>
          <a:p>
            <a:pPr marL="1200150" lvl="1" indent="-457200">
              <a:buFont typeface="Arial" panose="020B0604020202020204" pitchFamily="34" charset="0"/>
              <a:buChar char="•"/>
            </a:pPr>
            <a:r>
              <a:rPr lang="en-US" dirty="0"/>
              <a:t>Carbon dioxide (CO</a:t>
            </a:r>
            <a:r>
              <a:rPr lang="en-US" baseline="-25000" dirty="0"/>
              <a:t>2</a:t>
            </a:r>
            <a:r>
              <a:rPr lang="en-US" dirty="0"/>
              <a:t>) produced by cells as a waste product will diffuse from the blood into alveoli to be exhaled.</a:t>
            </a:r>
          </a:p>
          <a:p>
            <a:pPr marL="457200" indent="-457200">
              <a:buFont typeface="Arial" panose="020B0604020202020204" pitchFamily="34" charset="0"/>
              <a:buChar char="•"/>
            </a:pPr>
            <a:r>
              <a:rPr lang="en-US" dirty="0"/>
              <a:t>There are so many alveoli (∼300 million per lung) within each alveolar sac and so many sacs at the end of each alveolar duct, the lungs have a spongelike consistency. </a:t>
            </a:r>
          </a:p>
          <a:p>
            <a:pPr marL="457200" indent="-457200">
              <a:buFont typeface="Arial" panose="020B0604020202020204" pitchFamily="34" charset="0"/>
              <a:buChar char="•"/>
            </a:pPr>
            <a:endParaRPr lang="en-US" dirty="0"/>
          </a:p>
          <a:p>
            <a:r>
              <a:rPr lang="en-US" dirty="0"/>
              <a:t>This organization produces a very large surface area that is available for gas exchange. </a:t>
            </a:r>
          </a:p>
        </p:txBody>
      </p:sp>
    </p:spTree>
    <p:extLst>
      <p:ext uri="{BB962C8B-B14F-4D97-AF65-F5344CB8AC3E}">
        <p14:creationId xmlns:p14="http://schemas.microsoft.com/office/powerpoint/2010/main" val="3337932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0" y="762000"/>
            <a:ext cx="8686800" cy="3071610"/>
          </a:xfrm>
          <a:prstGeom prst="rect">
            <a:avLst/>
          </a:prstGeom>
          <a:noFill/>
        </p:spPr>
        <p:txBody>
          <a:bodyPr wrap="square">
            <a:spAutoFit/>
          </a:bodyPr>
          <a:lstStyle/>
          <a:p>
            <a:pPr>
              <a:spcBef>
                <a:spcPts val="0"/>
              </a:spcBef>
              <a:spcAft>
                <a:spcPts val="0"/>
              </a:spcAft>
            </a:pPr>
            <a:endParaRPr lang="en-US" sz="3200" dirty="0">
              <a:effectLst/>
            </a:endParaRPr>
          </a:p>
          <a:p>
            <a:pPr marR="0" lvl="1">
              <a:spcBef>
                <a:spcPts val="0"/>
              </a:spcBef>
              <a:spcAft>
                <a:spcPts val="0"/>
              </a:spcAft>
            </a:pPr>
            <a:r>
              <a:rPr lang="en-US" sz="3200" b="1" dirty="0">
                <a:effectLst/>
                <a:ea typeface="Times New Roman" panose="02020603050405020304" pitchFamily="18" charset="0"/>
                <a:cs typeface="Aptos" panose="020B0004020202020204" pitchFamily="34" charset="0"/>
              </a:rPr>
              <a:t>Describe</a:t>
            </a:r>
            <a:r>
              <a:rPr lang="en-US" sz="3200" dirty="0">
                <a:effectLst/>
                <a:ea typeface="Times New Roman" panose="02020603050405020304" pitchFamily="18" charset="0"/>
                <a:cs typeface="Aptos" panose="020B0004020202020204" pitchFamily="34" charset="0"/>
              </a:rPr>
              <a:t> the passage of air from the outside environment to the lungs.</a:t>
            </a:r>
            <a:endParaRPr lang="en-US" sz="3200" dirty="0">
              <a:effectLst/>
              <a:ea typeface="Calibri" panose="020F0502020204030204" pitchFamily="34" charset="0"/>
              <a:cs typeface="Aptos" panose="020B0004020202020204" pitchFamily="34" charset="0"/>
            </a:endParaRPr>
          </a:p>
          <a:p>
            <a:pPr marR="0" lvl="1">
              <a:spcBef>
                <a:spcPts val="0"/>
              </a:spcBef>
              <a:spcAft>
                <a:spcPts val="0"/>
              </a:spcAft>
            </a:pPr>
            <a:r>
              <a:rPr lang="en-US" sz="3200" b="1" dirty="0">
                <a:effectLst/>
                <a:ea typeface="Times New Roman" panose="02020603050405020304" pitchFamily="18" charset="0"/>
                <a:cs typeface="Aptos" panose="020B0004020202020204" pitchFamily="34" charset="0"/>
              </a:rPr>
              <a:t>Explain</a:t>
            </a:r>
            <a:r>
              <a:rPr lang="en-US" sz="3200" dirty="0">
                <a:effectLst/>
                <a:ea typeface="Times New Roman" panose="02020603050405020304" pitchFamily="18" charset="0"/>
                <a:cs typeface="Aptos" panose="020B0004020202020204" pitchFamily="34" charset="0"/>
              </a:rPr>
              <a:t> how the lungs are protected from particulate matter.</a:t>
            </a:r>
            <a:endParaRPr lang="en-US" sz="3200" dirty="0">
              <a:effectLst/>
              <a:ea typeface="Calibri" panose="020F0502020204030204" pitchFamily="34" charset="0"/>
              <a:cs typeface="Aptos" panose="020B0004020202020204" pitchFamily="34" charset="0"/>
            </a:endParaRPr>
          </a:p>
          <a:p>
            <a:pPr lvl="1" indent="-457200">
              <a:buFont typeface="Arial" panose="020B0604020202020204" pitchFamily="34" charset="0"/>
              <a:buChar char="•"/>
              <a:tabLst>
                <a:tab pos="457200" algn="l"/>
              </a:tabLst>
            </a:pPr>
            <a:endParaRPr lang="en-US" i="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1CB6B-1D9C-BA46-F14B-4AFB3CC832C8}"/>
              </a:ext>
            </a:extLst>
          </p:cNvPr>
          <p:cNvSpPr>
            <a:spLocks noGrp="1"/>
          </p:cNvSpPr>
          <p:nvPr>
            <p:ph type="title"/>
          </p:nvPr>
        </p:nvSpPr>
        <p:spPr/>
        <p:txBody>
          <a:bodyPr/>
          <a:lstStyle/>
          <a:p>
            <a:r>
              <a:rPr lang="en-US" dirty="0"/>
              <a:t>Protective Mechanisms </a:t>
            </a:r>
          </a:p>
        </p:txBody>
      </p:sp>
      <p:sp>
        <p:nvSpPr>
          <p:cNvPr id="3" name="Content Placeholder 2">
            <a:extLst>
              <a:ext uri="{FF2B5EF4-FFF2-40B4-BE49-F238E27FC236}">
                <a16:creationId xmlns:a16="http://schemas.microsoft.com/office/drawing/2014/main" id="{DE6B2896-D5D3-3606-0205-C946D0940420}"/>
              </a:ext>
            </a:extLst>
          </p:cNvPr>
          <p:cNvSpPr>
            <a:spLocks noGrp="1"/>
          </p:cNvSpPr>
          <p:nvPr>
            <p:ph idx="1"/>
          </p:nvPr>
        </p:nvSpPr>
        <p:spPr>
          <a:xfrm>
            <a:off x="381000" y="1066800"/>
            <a:ext cx="5562600" cy="5120640"/>
          </a:xfrm>
        </p:spPr>
        <p:txBody>
          <a:bodyPr>
            <a:normAutofit fontScale="70000" lnSpcReduction="20000"/>
          </a:bodyPr>
          <a:lstStyle/>
          <a:p>
            <a:pPr marL="457200" indent="-457200">
              <a:buFont typeface="Arial" panose="020B0604020202020204" pitchFamily="34" charset="0"/>
              <a:buChar char="•"/>
            </a:pPr>
            <a:r>
              <a:rPr lang="en-US" dirty="0"/>
              <a:t>The air that organisms breathe contains </a:t>
            </a:r>
            <a:r>
              <a:rPr lang="en-US" b="1" dirty="0"/>
              <a:t>particulate matter </a:t>
            </a:r>
            <a:r>
              <a:rPr lang="en-US" dirty="0"/>
              <a:t>such as dust, dirt, viral particles, and bacteria that can damage the lungs or trigger allergic immune responses.</a:t>
            </a:r>
          </a:p>
          <a:p>
            <a:pPr marL="457200" indent="-457200">
              <a:buFont typeface="Arial" panose="020B0604020202020204" pitchFamily="34" charset="0"/>
              <a:buChar char="•"/>
            </a:pPr>
            <a:r>
              <a:rPr lang="en-US" dirty="0"/>
              <a:t>In the nasal cavity, hairs and mucus trap small particles, viruses, bacteria, dust, and dirt to prevent.</a:t>
            </a:r>
          </a:p>
          <a:p>
            <a:pPr marL="457200" indent="-457200">
              <a:buFont typeface="Arial" panose="020B0604020202020204" pitchFamily="34" charset="0"/>
              <a:buChar char="•"/>
            </a:pPr>
            <a:r>
              <a:rPr lang="en-US" dirty="0"/>
              <a:t>Mucus produced by the lungs traps small particles, such as pollen, pathogens, or particulates in smoke. </a:t>
            </a:r>
          </a:p>
          <a:p>
            <a:pPr marL="457200" indent="-457200">
              <a:buFont typeface="Arial" panose="020B0604020202020204" pitchFamily="34" charset="0"/>
              <a:buChar char="•"/>
            </a:pPr>
            <a:r>
              <a:rPr lang="en-US" dirty="0"/>
              <a:t>The bronchi and bronchioles contain cilia, small hairlike projections that line the walls of the bronchi and bronchioles. </a:t>
            </a:r>
          </a:p>
          <a:p>
            <a:pPr marL="457200" indent="-457200">
              <a:buFont typeface="Arial" panose="020B0604020202020204" pitchFamily="34" charset="0"/>
              <a:buChar char="•"/>
            </a:pPr>
            <a:r>
              <a:rPr lang="en-US" dirty="0"/>
              <a:t>These cilia beat in unison and move mucus and particles out of the bronchi and bronchioles back up to the throat where it is swallowed and eliminated via the esophagus. </a:t>
            </a:r>
          </a:p>
        </p:txBody>
      </p:sp>
      <p:sp>
        <p:nvSpPr>
          <p:cNvPr id="6" name="TextBox 5">
            <a:extLst>
              <a:ext uri="{FF2B5EF4-FFF2-40B4-BE49-F238E27FC236}">
                <a16:creationId xmlns:a16="http://schemas.microsoft.com/office/drawing/2014/main" id="{190B0EC9-3F8F-65C2-3976-D3C30B251600}"/>
              </a:ext>
            </a:extLst>
          </p:cNvPr>
          <p:cNvSpPr txBox="1"/>
          <p:nvPr/>
        </p:nvSpPr>
        <p:spPr>
          <a:xfrm>
            <a:off x="6694295" y="1407141"/>
            <a:ext cx="1676400" cy="307777"/>
          </a:xfrm>
          <a:prstGeom prst="rect">
            <a:avLst/>
          </a:prstGeom>
          <a:noFill/>
        </p:spPr>
        <p:txBody>
          <a:bodyPr wrap="square" rtlCol="0">
            <a:spAutoFit/>
          </a:bodyPr>
          <a:lstStyle/>
          <a:p>
            <a:pPr algn="ctr"/>
            <a:r>
              <a:rPr lang="en-US" sz="1400" b="1" dirty="0"/>
              <a:t>36.1 Figure 13</a:t>
            </a:r>
          </a:p>
        </p:txBody>
      </p:sp>
      <p:pic>
        <p:nvPicPr>
          <p:cNvPr id="4" name="Content Placeholder 5" descr="In this micrograph, cilia are long, thin, hairlike projections.">
            <a:extLst>
              <a:ext uri="{FF2B5EF4-FFF2-40B4-BE49-F238E27FC236}">
                <a16:creationId xmlns:a16="http://schemas.microsoft.com/office/drawing/2014/main" id="{E0E20CED-EEFB-F8E0-5A4E-1EA88D11FF22}"/>
              </a:ext>
            </a:extLst>
          </p:cNvPr>
          <p:cNvPicPr>
            <a:picLocks noChangeAspect="1"/>
          </p:cNvPicPr>
          <p:nvPr/>
        </p:nvPicPr>
        <p:blipFill>
          <a:blip r:embed="rId3"/>
          <a:srcRect l="24074" t="5334" r="24074" b="3000"/>
          <a:stretch/>
        </p:blipFill>
        <p:spPr>
          <a:xfrm>
            <a:off x="6172200" y="1911824"/>
            <a:ext cx="2736078" cy="2687220"/>
          </a:xfrm>
          <a:prstGeom prst="rect">
            <a:avLst/>
          </a:prstGeom>
        </p:spPr>
      </p:pic>
      <p:sp>
        <p:nvSpPr>
          <p:cNvPr id="7" name="TextBox 6">
            <a:extLst>
              <a:ext uri="{FF2B5EF4-FFF2-40B4-BE49-F238E27FC236}">
                <a16:creationId xmlns:a16="http://schemas.microsoft.com/office/drawing/2014/main" id="{3B3906E3-7223-AEAD-EA80-18C001FDFD21}"/>
              </a:ext>
            </a:extLst>
          </p:cNvPr>
          <p:cNvSpPr txBox="1"/>
          <p:nvPr/>
        </p:nvSpPr>
        <p:spPr>
          <a:xfrm>
            <a:off x="5246495" y="4945339"/>
            <a:ext cx="4572000" cy="246221"/>
          </a:xfrm>
          <a:prstGeom prst="rect">
            <a:avLst/>
          </a:prstGeom>
          <a:noFill/>
        </p:spPr>
        <p:txBody>
          <a:bodyPr wrap="square">
            <a:spAutoFit/>
          </a:bodyPr>
          <a:lstStyle/>
          <a:p>
            <a:pPr algn="ctr"/>
            <a:r>
              <a:rPr lang="en-US" sz="1000" dirty="0"/>
              <a:t>Charles Daghlian on Wikimedia Commons. "Cilia."</a:t>
            </a:r>
          </a:p>
        </p:txBody>
      </p:sp>
    </p:spTree>
    <p:extLst>
      <p:ext uri="{BB962C8B-B14F-4D97-AF65-F5344CB8AC3E}">
        <p14:creationId xmlns:p14="http://schemas.microsoft.com/office/powerpoint/2010/main" val="24818055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9B2DB-2CE6-975F-9DB9-20CC546CF325}"/>
              </a:ext>
            </a:extLst>
          </p:cNvPr>
          <p:cNvSpPr>
            <a:spLocks noGrp="1"/>
          </p:cNvSpPr>
          <p:nvPr>
            <p:ph type="title"/>
          </p:nvPr>
        </p:nvSpPr>
        <p:spPr/>
        <p:txBody>
          <a:bodyPr/>
          <a:lstStyle/>
          <a:p>
            <a:r>
              <a:rPr lang="en-US" dirty="0"/>
              <a:t>Reflection Question</a:t>
            </a:r>
          </a:p>
        </p:txBody>
      </p:sp>
      <p:sp>
        <p:nvSpPr>
          <p:cNvPr id="3" name="Content Placeholder 2">
            <a:extLst>
              <a:ext uri="{FF2B5EF4-FFF2-40B4-BE49-F238E27FC236}">
                <a16:creationId xmlns:a16="http://schemas.microsoft.com/office/drawing/2014/main" id="{C3227152-CF6A-3AA8-CAC9-B892F0C754B0}"/>
              </a:ext>
            </a:extLst>
          </p:cNvPr>
          <p:cNvSpPr>
            <a:spLocks noGrp="1"/>
          </p:cNvSpPr>
          <p:nvPr>
            <p:ph idx="1"/>
          </p:nvPr>
        </p:nvSpPr>
        <p:spPr>
          <a:xfrm>
            <a:off x="457200" y="1280159"/>
            <a:ext cx="8229600" cy="1920241"/>
          </a:xfrm>
        </p:spPr>
        <p:txBody>
          <a:bodyPr/>
          <a:lstStyle/>
          <a:p>
            <a:pPr marL="457200" indent="-457200">
              <a:buFont typeface="Arial" panose="020B0604020202020204" pitchFamily="34" charset="0"/>
              <a:buChar char="•"/>
            </a:pPr>
            <a:r>
              <a:rPr lang="en-US" dirty="0"/>
              <a:t>Why do you think that inhaling a gust of campfire smoke makes you cough? </a:t>
            </a:r>
          </a:p>
          <a:p>
            <a:pPr marL="457200" indent="-457200">
              <a:buFont typeface="Arial" panose="020B0604020202020204" pitchFamily="34" charset="0"/>
              <a:buChar char="•"/>
            </a:pPr>
            <a:r>
              <a:rPr lang="en-US" dirty="0"/>
              <a:t>Which parts of the respiratory system do you think are responsible for the coughing reaction?</a:t>
            </a:r>
          </a:p>
        </p:txBody>
      </p:sp>
    </p:spTree>
    <p:extLst>
      <p:ext uri="{BB962C8B-B14F-4D97-AF65-F5344CB8AC3E}">
        <p14:creationId xmlns:p14="http://schemas.microsoft.com/office/powerpoint/2010/main" val="30291629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73DDAB-32E0-7761-02E3-B3F153C14541}"/>
              </a:ext>
            </a:extLst>
          </p:cNvPr>
          <p:cNvSpPr>
            <a:spLocks noGrp="1"/>
          </p:cNvSpPr>
          <p:nvPr>
            <p:ph type="title"/>
          </p:nvPr>
        </p:nvSpPr>
        <p:spPr/>
        <p:txBody>
          <a:bodyPr/>
          <a:lstStyle/>
          <a:p>
            <a:r>
              <a:rPr lang="en-US" dirty="0"/>
              <a:t>Summary </a:t>
            </a:r>
          </a:p>
        </p:txBody>
      </p:sp>
      <p:sp>
        <p:nvSpPr>
          <p:cNvPr id="5" name="Content Placeholder 4">
            <a:extLst>
              <a:ext uri="{FF2B5EF4-FFF2-40B4-BE49-F238E27FC236}">
                <a16:creationId xmlns:a16="http://schemas.microsoft.com/office/drawing/2014/main" id="{2B7824F8-0658-0271-71AD-21459957CA40}"/>
              </a:ext>
            </a:extLst>
          </p:cNvPr>
          <p:cNvSpPr>
            <a:spLocks noGrp="1"/>
          </p:cNvSpPr>
          <p:nvPr>
            <p:ph idx="1"/>
          </p:nvPr>
        </p:nvSpPr>
        <p:spPr/>
        <p:txBody>
          <a:bodyPr>
            <a:normAutofit/>
          </a:bodyPr>
          <a:lstStyle/>
          <a:p>
            <a:pPr marL="457200" indent="-457200">
              <a:buFont typeface="Arial" panose="020B0604020202020204" pitchFamily="34" charset="0"/>
              <a:buChar char="•"/>
            </a:pPr>
            <a:r>
              <a:rPr lang="en-US" dirty="0"/>
              <a:t>Respiratory systems are designed to facilitate gas exchange. </a:t>
            </a:r>
          </a:p>
          <a:p>
            <a:pPr marL="457200" indent="-457200">
              <a:buFont typeface="Arial" panose="020B0604020202020204" pitchFamily="34" charset="0"/>
              <a:buChar char="•"/>
            </a:pPr>
            <a:r>
              <a:rPr lang="en-US" dirty="0"/>
              <a:t>In humans, the respiratory bronchioles, which house the alveolar sacs and alveoli are the site of gas exchange in the lungs. </a:t>
            </a:r>
          </a:p>
          <a:p>
            <a:pPr marL="457200" indent="-457200">
              <a:buFont typeface="Arial" panose="020B0604020202020204" pitchFamily="34" charset="0"/>
              <a:buChar char="•"/>
            </a:pPr>
            <a:r>
              <a:rPr lang="en-US" dirty="0"/>
              <a:t>Several protective mechanisms, such as hair and mucus prevent dust and other particulate matter from entering the respiratory system. </a:t>
            </a:r>
          </a:p>
        </p:txBody>
      </p:sp>
    </p:spTree>
    <p:extLst>
      <p:ext uri="{BB962C8B-B14F-4D97-AF65-F5344CB8AC3E}">
        <p14:creationId xmlns:p14="http://schemas.microsoft.com/office/powerpoint/2010/main" val="6888152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Breathing</a:t>
            </a:r>
            <a:endParaRPr lang="en-US" sz="3200" dirty="0">
              <a:solidFill>
                <a:schemeClr val="accent1"/>
              </a:solidFill>
            </a:endParaRPr>
          </a:p>
        </p:txBody>
      </p:sp>
      <p:sp>
        <p:nvSpPr>
          <p:cNvPr id="11267" name="Rectangle 3"/>
          <p:cNvSpPr>
            <a:spLocks noGrp="1"/>
          </p:cNvSpPr>
          <p:nvPr>
            <p:ph idx="1"/>
          </p:nvPr>
        </p:nvSpPr>
        <p:spPr>
          <a:xfrm>
            <a:off x="457200" y="1143000"/>
            <a:ext cx="8229600" cy="2301240"/>
          </a:xfrm>
          <a:prstGeom prst="rect">
            <a:avLst/>
          </a:prstGeom>
        </p:spPr>
        <p:txBody>
          <a:bodyPr>
            <a:normAutofit lnSpcReduction="10000"/>
          </a:bodyPr>
          <a:lstStyle/>
          <a:p>
            <a:pPr marL="0" indent="0">
              <a:buNone/>
              <a:tabLst>
                <a:tab pos="461963" algn="l"/>
              </a:tabLst>
            </a:pPr>
            <a:r>
              <a:rPr lang="en-US" dirty="0">
                <a:solidFill>
                  <a:schemeClr val="tx1"/>
                </a:solidFill>
              </a:rPr>
              <a:t>Breathing in an involuntary event.</a:t>
            </a:r>
          </a:p>
          <a:p>
            <a:pPr>
              <a:tabLst>
                <a:tab pos="461963" algn="l"/>
              </a:tabLst>
            </a:pPr>
            <a:r>
              <a:rPr lang="en-US" dirty="0">
                <a:solidFill>
                  <a:schemeClr val="tx1"/>
                </a:solidFill>
              </a:rPr>
              <a:t>When they aren't exerting themselves, humans breathe approximately 15 times per minute on average. Canines have a respiratory rate of about 15–30 breaths per minute.</a:t>
            </a:r>
            <a:endParaRPr lang="en-US" i="0" dirty="0">
              <a:solidFill>
                <a:schemeClr val="tx1"/>
              </a:solidFill>
            </a:endParaRPr>
          </a:p>
          <a:p>
            <a:pPr>
              <a:tabLst>
                <a:tab pos="461963" algn="l"/>
              </a:tabLst>
            </a:pPr>
            <a:endParaRPr lang="en-US" i="0" dirty="0">
              <a:solidFill>
                <a:schemeClr val="tx1"/>
              </a:solidFill>
            </a:endParaRPr>
          </a:p>
          <a:p>
            <a:pPr marL="0" indent="3175">
              <a:spcBef>
                <a:spcPts val="1200"/>
              </a:spcBef>
              <a:buFont typeface="Courier New" pitchFamily="49" charset="0"/>
              <a:buNone/>
              <a:tabLst>
                <a:tab pos="457200" algn="l"/>
              </a:tabLst>
            </a:pPr>
            <a:endParaRPr lang="en-US" dirty="0">
              <a:solidFill>
                <a:srgbClr val="0000FF"/>
              </a:solidFill>
            </a:endParaRPr>
          </a:p>
        </p:txBody>
      </p:sp>
      <p:sp>
        <p:nvSpPr>
          <p:cNvPr id="4" name="TextBox 3">
            <a:extLst>
              <a:ext uri="{FF2B5EF4-FFF2-40B4-BE49-F238E27FC236}">
                <a16:creationId xmlns:a16="http://schemas.microsoft.com/office/drawing/2014/main" id="{11959458-137C-C438-ABEF-79A09647F641}"/>
              </a:ext>
            </a:extLst>
          </p:cNvPr>
          <p:cNvSpPr txBox="1"/>
          <p:nvPr/>
        </p:nvSpPr>
        <p:spPr>
          <a:xfrm>
            <a:off x="533400" y="3273623"/>
            <a:ext cx="1143000" cy="307777"/>
          </a:xfrm>
          <a:prstGeom prst="rect">
            <a:avLst/>
          </a:prstGeom>
          <a:noFill/>
        </p:spPr>
        <p:txBody>
          <a:bodyPr wrap="square" rtlCol="0">
            <a:spAutoFit/>
          </a:bodyPr>
          <a:lstStyle/>
          <a:p>
            <a:pPr algn="ctr"/>
            <a:r>
              <a:rPr lang="en-US" sz="1400" b="1" dirty="0"/>
              <a:t>36.1 Figure 1 </a:t>
            </a:r>
          </a:p>
        </p:txBody>
      </p:sp>
      <p:sp>
        <p:nvSpPr>
          <p:cNvPr id="5" name="TextBox 4">
            <a:extLst>
              <a:ext uri="{FF2B5EF4-FFF2-40B4-BE49-F238E27FC236}">
                <a16:creationId xmlns:a16="http://schemas.microsoft.com/office/drawing/2014/main" id="{0AF871CA-74D6-7BE6-6105-3705355DF5DD}"/>
              </a:ext>
            </a:extLst>
          </p:cNvPr>
          <p:cNvSpPr txBox="1"/>
          <p:nvPr/>
        </p:nvSpPr>
        <p:spPr>
          <a:xfrm>
            <a:off x="2286000" y="5746820"/>
            <a:ext cx="4572000" cy="246221"/>
          </a:xfrm>
          <a:prstGeom prst="rect">
            <a:avLst/>
          </a:prstGeom>
          <a:noFill/>
        </p:spPr>
        <p:txBody>
          <a:bodyPr wrap="square">
            <a:spAutoFit/>
          </a:bodyPr>
          <a:lstStyle/>
          <a:p>
            <a:pPr algn="ctr"/>
            <a:r>
              <a:rPr lang="en-US" sz="1000" dirty="0"/>
              <a:t>Oscar Sutton on Unsplash. "Dog running."</a:t>
            </a:r>
          </a:p>
        </p:txBody>
      </p:sp>
      <p:pic>
        <p:nvPicPr>
          <p:cNvPr id="2" name="Content Placeholder 14" descr="Two images: (a) shows an X-ray of a dog's chest; (b) shows a dog running through the surf on a beach.">
            <a:extLst>
              <a:ext uri="{FF2B5EF4-FFF2-40B4-BE49-F238E27FC236}">
                <a16:creationId xmlns:a16="http://schemas.microsoft.com/office/drawing/2014/main" id="{747E4DBE-C0DC-9668-084D-F44A96ECF32C}"/>
              </a:ext>
            </a:extLst>
          </p:cNvPr>
          <p:cNvPicPr>
            <a:picLocks noChangeAspect="1"/>
          </p:cNvPicPr>
          <p:nvPr/>
        </p:nvPicPr>
        <p:blipFill>
          <a:blip r:embed="rId3"/>
          <a:srcRect t="3667" b="19667"/>
          <a:stretch/>
        </p:blipFill>
        <p:spPr>
          <a:xfrm>
            <a:off x="1752600" y="3219706"/>
            <a:ext cx="5805435" cy="24726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A59D1-CC1E-D743-F8C5-64F3916DB8C6}"/>
              </a:ext>
            </a:extLst>
          </p:cNvPr>
          <p:cNvSpPr>
            <a:spLocks noGrp="1"/>
          </p:cNvSpPr>
          <p:nvPr>
            <p:ph type="title"/>
          </p:nvPr>
        </p:nvSpPr>
        <p:spPr/>
        <p:txBody>
          <a:bodyPr/>
          <a:lstStyle/>
          <a:p>
            <a:r>
              <a:rPr lang="en-US" dirty="0"/>
              <a:t>Systems of Gas Exchange</a:t>
            </a:r>
          </a:p>
        </p:txBody>
      </p:sp>
      <p:sp>
        <p:nvSpPr>
          <p:cNvPr id="3" name="Content Placeholder 2">
            <a:extLst>
              <a:ext uri="{FF2B5EF4-FFF2-40B4-BE49-F238E27FC236}">
                <a16:creationId xmlns:a16="http://schemas.microsoft.com/office/drawing/2014/main" id="{80B3AB4A-6A73-FBC6-3526-1F0E57E5A3BA}"/>
              </a:ext>
            </a:extLst>
          </p:cNvPr>
          <p:cNvSpPr>
            <a:spLocks noGrp="1"/>
          </p:cNvSpPr>
          <p:nvPr>
            <p:ph idx="1"/>
          </p:nvPr>
        </p:nvSpPr>
        <p:spPr>
          <a:xfrm>
            <a:off x="457200" y="1143000"/>
            <a:ext cx="3886200" cy="4968240"/>
          </a:xfrm>
        </p:spPr>
        <p:txBody>
          <a:bodyPr>
            <a:normAutofit fontScale="85000" lnSpcReduction="20000"/>
          </a:bodyPr>
          <a:lstStyle/>
          <a:p>
            <a:pPr marL="457200" indent="-457200">
              <a:buFont typeface="Arial" panose="020B0604020202020204" pitchFamily="34" charset="0"/>
              <a:buChar char="•"/>
            </a:pPr>
            <a:r>
              <a:rPr lang="en-US" dirty="0"/>
              <a:t>The primary function of the respiratory system is to deliver oxygen to the cells of the body's tissues and remove carbon dioxide—a cell waste product. The main structures of the human respiratory system are the nasal cavity, the trachea, and the lungs.</a:t>
            </a:r>
          </a:p>
          <a:p>
            <a:pPr marL="457200" indent="-457200">
              <a:buFont typeface="Arial" panose="020B0604020202020204" pitchFamily="34" charset="0"/>
              <a:buChar char="•"/>
            </a:pPr>
            <a:r>
              <a:rPr lang="en-US" dirty="0"/>
              <a:t>In unicellular organisms, diffusion across the cell membrane is sufficient for supplying oxygen to the cell.</a:t>
            </a:r>
          </a:p>
        </p:txBody>
      </p:sp>
      <p:sp>
        <p:nvSpPr>
          <p:cNvPr id="7" name="TextBox 6">
            <a:extLst>
              <a:ext uri="{FF2B5EF4-FFF2-40B4-BE49-F238E27FC236}">
                <a16:creationId xmlns:a16="http://schemas.microsoft.com/office/drawing/2014/main" id="{678E435C-4AD5-6B18-C8F1-87C32F0DB8D5}"/>
              </a:ext>
            </a:extLst>
          </p:cNvPr>
          <p:cNvSpPr txBox="1"/>
          <p:nvPr/>
        </p:nvSpPr>
        <p:spPr>
          <a:xfrm>
            <a:off x="5791200" y="1682098"/>
            <a:ext cx="1524000" cy="307777"/>
          </a:xfrm>
          <a:prstGeom prst="rect">
            <a:avLst/>
          </a:prstGeom>
          <a:noFill/>
        </p:spPr>
        <p:txBody>
          <a:bodyPr wrap="square" rtlCol="0">
            <a:spAutoFit/>
          </a:bodyPr>
          <a:lstStyle/>
          <a:p>
            <a:pPr algn="ctr"/>
            <a:r>
              <a:rPr lang="en-US" sz="1400" b="1" dirty="0"/>
              <a:t>36.1 Figure 2</a:t>
            </a:r>
          </a:p>
        </p:txBody>
      </p:sp>
      <p:pic>
        <p:nvPicPr>
          <p:cNvPr id="9" name="Content Placeholder 5" descr="A photograph of a V. ventricosa">
            <a:extLst>
              <a:ext uri="{FF2B5EF4-FFF2-40B4-BE49-F238E27FC236}">
                <a16:creationId xmlns:a16="http://schemas.microsoft.com/office/drawing/2014/main" id="{486B2AA1-5F16-61EB-E8E6-4F4477058924}"/>
              </a:ext>
            </a:extLst>
          </p:cNvPr>
          <p:cNvPicPr>
            <a:picLocks noChangeAspect="1"/>
          </p:cNvPicPr>
          <p:nvPr/>
        </p:nvPicPr>
        <p:blipFill>
          <a:blip r:embed="rId3"/>
          <a:srcRect l="15741" t="5334" r="15741" b="3000"/>
          <a:stretch/>
        </p:blipFill>
        <p:spPr>
          <a:xfrm>
            <a:off x="4523956" y="2088081"/>
            <a:ext cx="4058487" cy="3016443"/>
          </a:xfrm>
          <a:prstGeom prst="rect">
            <a:avLst/>
          </a:prstGeom>
        </p:spPr>
      </p:pic>
      <p:sp>
        <p:nvSpPr>
          <p:cNvPr id="5" name="TextBox 4">
            <a:extLst>
              <a:ext uri="{FF2B5EF4-FFF2-40B4-BE49-F238E27FC236}">
                <a16:creationId xmlns:a16="http://schemas.microsoft.com/office/drawing/2014/main" id="{E1703933-1CAB-5EAF-060A-26A96CD4F8C2}"/>
              </a:ext>
            </a:extLst>
          </p:cNvPr>
          <p:cNvSpPr txBox="1"/>
          <p:nvPr/>
        </p:nvSpPr>
        <p:spPr>
          <a:xfrm>
            <a:off x="4267200" y="5202731"/>
            <a:ext cx="4572000" cy="246221"/>
          </a:xfrm>
          <a:prstGeom prst="rect">
            <a:avLst/>
          </a:prstGeom>
          <a:noFill/>
        </p:spPr>
        <p:txBody>
          <a:bodyPr wrap="square">
            <a:spAutoFit/>
          </a:bodyPr>
          <a:lstStyle/>
          <a:p>
            <a:pPr algn="ctr"/>
            <a:r>
              <a:rPr lang="pt-BR" sz="1000" dirty="0"/>
              <a:t>Alexander Vasenin on Wikimedia Commons. "</a:t>
            </a:r>
            <a:r>
              <a:rPr lang="pt-BR" sz="1000" i="1" dirty="0"/>
              <a:t>Valonia ventricosa</a:t>
            </a:r>
            <a:r>
              <a:rPr lang="pt-BR" sz="1000" dirty="0"/>
              <a:t>."</a:t>
            </a:r>
            <a:endParaRPr lang="en-US" sz="1000" dirty="0"/>
          </a:p>
        </p:txBody>
      </p:sp>
    </p:spTree>
    <p:extLst>
      <p:ext uri="{BB962C8B-B14F-4D97-AF65-F5344CB8AC3E}">
        <p14:creationId xmlns:p14="http://schemas.microsoft.com/office/powerpoint/2010/main" val="176985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1AC7-75BC-420C-33AB-1FBF5BDC2A10}"/>
              </a:ext>
            </a:extLst>
          </p:cNvPr>
          <p:cNvSpPr>
            <a:spLocks noGrp="1"/>
          </p:cNvSpPr>
          <p:nvPr>
            <p:ph type="title"/>
          </p:nvPr>
        </p:nvSpPr>
        <p:spPr/>
        <p:txBody>
          <a:bodyPr/>
          <a:lstStyle/>
          <a:p>
            <a:r>
              <a:rPr lang="en-US" dirty="0"/>
              <a:t>Diffusion</a:t>
            </a:r>
          </a:p>
        </p:txBody>
      </p:sp>
      <p:sp>
        <p:nvSpPr>
          <p:cNvPr id="3" name="Content Placeholder 2">
            <a:extLst>
              <a:ext uri="{FF2B5EF4-FFF2-40B4-BE49-F238E27FC236}">
                <a16:creationId xmlns:a16="http://schemas.microsoft.com/office/drawing/2014/main" id="{3047BA40-33E6-4BEC-A58B-47B696E48C00}"/>
              </a:ext>
            </a:extLst>
          </p:cNvPr>
          <p:cNvSpPr>
            <a:spLocks noGrp="1"/>
          </p:cNvSpPr>
          <p:nvPr>
            <p:ph idx="1"/>
          </p:nvPr>
        </p:nvSpPr>
        <p:spPr>
          <a:xfrm>
            <a:off x="457200" y="1280160"/>
            <a:ext cx="8229600" cy="4663440"/>
          </a:xfrm>
        </p:spPr>
        <p:txBody>
          <a:bodyPr>
            <a:normAutofit fontScale="85000" lnSpcReduction="20000"/>
          </a:bodyPr>
          <a:lstStyle/>
          <a:p>
            <a:pPr marL="457200" indent="-457200">
              <a:buFont typeface="Arial" panose="020B0604020202020204" pitchFamily="34" charset="0"/>
              <a:buChar char="•"/>
            </a:pPr>
            <a:r>
              <a:rPr lang="en-US" dirty="0"/>
              <a:t>Diffusion is a slow, passive transport process in which material travels from regions of high concentration to low concentration until equilibrium is reached.</a:t>
            </a:r>
          </a:p>
          <a:p>
            <a:pPr marL="1200150" lvl="1" indent="-457200">
              <a:buFont typeface="Arial" panose="020B0604020202020204" pitchFamily="34" charset="0"/>
              <a:buChar char="•"/>
            </a:pPr>
            <a:r>
              <a:rPr lang="en-US" dirty="0"/>
              <a:t> For diffusion to be a feasible means of providing oxygen to the cell, the rate of oxygen uptake must match the rate of diffusion across the membrane. </a:t>
            </a:r>
          </a:p>
          <a:p>
            <a:pPr marL="457200" indent="-457200">
              <a:buFont typeface="Arial" panose="020B0604020202020204" pitchFamily="34" charset="0"/>
              <a:buChar char="•"/>
            </a:pPr>
            <a:r>
              <a:rPr lang="en-US" dirty="0"/>
              <a:t>Dependance on diffusion to obtain oxygen and remove carbon dioxide remains feasible only for small organisms or those with highly flattened bodies, such as many flatworms (Platyhelminthes). </a:t>
            </a:r>
          </a:p>
          <a:p>
            <a:pPr marL="457200" indent="-457200">
              <a:buFont typeface="Arial" panose="020B0604020202020204" pitchFamily="34" charset="0"/>
              <a:buChar char="•"/>
            </a:pPr>
            <a:r>
              <a:rPr lang="en-US" dirty="0"/>
              <a:t>Larger organisms had to evolve specialized respiratory tissues—such as gills, lungs, and respiratory passages accompanied by complex circulatory systems—to transport oxygen throughout their entire body.</a:t>
            </a:r>
          </a:p>
        </p:txBody>
      </p:sp>
    </p:spTree>
    <p:extLst>
      <p:ext uri="{BB962C8B-B14F-4D97-AF65-F5344CB8AC3E}">
        <p14:creationId xmlns:p14="http://schemas.microsoft.com/office/powerpoint/2010/main" val="2900955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CC559-FD28-050D-8FFE-CEC32936A824}"/>
              </a:ext>
            </a:extLst>
          </p:cNvPr>
          <p:cNvSpPr>
            <a:spLocks noGrp="1"/>
          </p:cNvSpPr>
          <p:nvPr>
            <p:ph type="title"/>
          </p:nvPr>
        </p:nvSpPr>
        <p:spPr/>
        <p:txBody>
          <a:bodyPr/>
          <a:lstStyle/>
          <a:p>
            <a:r>
              <a:rPr lang="en-US" dirty="0"/>
              <a:t>Direct Diffusion </a:t>
            </a:r>
          </a:p>
        </p:txBody>
      </p:sp>
      <p:sp>
        <p:nvSpPr>
          <p:cNvPr id="4" name="Content Placeholder 3">
            <a:extLst>
              <a:ext uri="{FF2B5EF4-FFF2-40B4-BE49-F238E27FC236}">
                <a16:creationId xmlns:a16="http://schemas.microsoft.com/office/drawing/2014/main" id="{7571F245-16E9-5C4F-F207-6D8C19F44F5F}"/>
              </a:ext>
            </a:extLst>
          </p:cNvPr>
          <p:cNvSpPr>
            <a:spLocks noGrp="1"/>
          </p:cNvSpPr>
          <p:nvPr>
            <p:ph idx="1"/>
          </p:nvPr>
        </p:nvSpPr>
        <p:spPr>
          <a:xfrm>
            <a:off x="381000" y="1097280"/>
            <a:ext cx="4724399" cy="5410200"/>
          </a:xfrm>
        </p:spPr>
        <p:txBody>
          <a:bodyPr>
            <a:normAutofit fontScale="32500" lnSpcReduction="20000"/>
          </a:bodyPr>
          <a:lstStyle/>
          <a:p>
            <a:pPr marL="457200" indent="-457200">
              <a:buFont typeface="Arial" panose="020B0604020202020204" pitchFamily="34" charset="0"/>
              <a:buChar char="•"/>
            </a:pPr>
            <a:r>
              <a:rPr lang="en-US" sz="6000" dirty="0"/>
              <a:t>Diffusion across the outer membrane is sufficient to meet the oxygen needs of small multicellular organisms. </a:t>
            </a:r>
          </a:p>
          <a:p>
            <a:pPr marL="1200150" lvl="1" indent="-457200">
              <a:buFont typeface="Arial" panose="020B0604020202020204" pitchFamily="34" charset="0"/>
              <a:buChar char="•"/>
            </a:pPr>
            <a:r>
              <a:rPr lang="en-US" sz="6000" dirty="0"/>
              <a:t>Gas exchange by direct diffusion across surface membranes is efficient for organisms less than 1 mm in diameter.</a:t>
            </a:r>
          </a:p>
          <a:p>
            <a:pPr marL="457200" indent="-457200">
              <a:buFont typeface="Arial" panose="020B0604020202020204" pitchFamily="34" charset="0"/>
              <a:buChar char="•"/>
            </a:pPr>
            <a:r>
              <a:rPr lang="en-US" sz="6000" dirty="0"/>
              <a:t> In cnidarians and flatworms, every cell in the body is close to the external environment. </a:t>
            </a:r>
          </a:p>
          <a:p>
            <a:pPr marL="1200150" lvl="1" indent="-457200">
              <a:buFont typeface="Arial" panose="020B0604020202020204" pitchFamily="34" charset="0"/>
              <a:buChar char="•"/>
            </a:pPr>
            <a:r>
              <a:rPr lang="en-US" sz="6000" dirty="0"/>
              <a:t>Their cells are kept moist, and gases diffuse quickly via direct diffusion. </a:t>
            </a:r>
          </a:p>
          <a:p>
            <a:pPr marL="457200" indent="-457200">
              <a:buFont typeface="Arial" panose="020B0604020202020204" pitchFamily="34" charset="0"/>
              <a:buChar char="•"/>
            </a:pPr>
            <a:r>
              <a:rPr lang="en-US" sz="6000" dirty="0"/>
              <a:t>Flatworms are small, literally flat worms, which "breathe" through diffusion across the outer membrane. </a:t>
            </a:r>
          </a:p>
          <a:p>
            <a:endParaRPr lang="en-US" dirty="0"/>
          </a:p>
        </p:txBody>
      </p:sp>
      <p:sp>
        <p:nvSpPr>
          <p:cNvPr id="8" name="TextBox 7">
            <a:extLst>
              <a:ext uri="{FF2B5EF4-FFF2-40B4-BE49-F238E27FC236}">
                <a16:creationId xmlns:a16="http://schemas.microsoft.com/office/drawing/2014/main" id="{CDEC10E2-F9DE-8791-EC4D-6A204A952891}"/>
              </a:ext>
            </a:extLst>
          </p:cNvPr>
          <p:cNvSpPr txBox="1"/>
          <p:nvPr/>
        </p:nvSpPr>
        <p:spPr>
          <a:xfrm>
            <a:off x="6269741" y="1447800"/>
            <a:ext cx="1676400" cy="307777"/>
          </a:xfrm>
          <a:prstGeom prst="rect">
            <a:avLst/>
          </a:prstGeom>
          <a:noFill/>
        </p:spPr>
        <p:txBody>
          <a:bodyPr wrap="square" rtlCol="0">
            <a:spAutoFit/>
          </a:bodyPr>
          <a:lstStyle/>
          <a:p>
            <a:pPr algn="ctr"/>
            <a:r>
              <a:rPr lang="en-US" sz="1400" b="1" dirty="0"/>
              <a:t>36.1 Figure 3</a:t>
            </a:r>
          </a:p>
        </p:txBody>
      </p:sp>
      <p:pic>
        <p:nvPicPr>
          <p:cNvPr id="9" name="Content Placeholder 5" descr="A photograph of a yellow papillae flatworm.">
            <a:extLst>
              <a:ext uri="{FF2B5EF4-FFF2-40B4-BE49-F238E27FC236}">
                <a16:creationId xmlns:a16="http://schemas.microsoft.com/office/drawing/2014/main" id="{9C6B9A5B-212C-AC93-2275-ABFD275EE03A}"/>
              </a:ext>
            </a:extLst>
          </p:cNvPr>
          <p:cNvPicPr>
            <a:picLocks noChangeAspect="1"/>
          </p:cNvPicPr>
          <p:nvPr/>
        </p:nvPicPr>
        <p:blipFill>
          <a:blip r:embed="rId3"/>
          <a:srcRect t="5334" b="9667"/>
          <a:stretch/>
        </p:blipFill>
        <p:spPr>
          <a:xfrm>
            <a:off x="5264742" y="1927329"/>
            <a:ext cx="3626077" cy="1712314"/>
          </a:xfrm>
          <a:prstGeom prst="rect">
            <a:avLst/>
          </a:prstGeom>
        </p:spPr>
      </p:pic>
      <p:sp>
        <p:nvSpPr>
          <p:cNvPr id="5" name="TextBox 4">
            <a:extLst>
              <a:ext uri="{FF2B5EF4-FFF2-40B4-BE49-F238E27FC236}">
                <a16:creationId xmlns:a16="http://schemas.microsoft.com/office/drawing/2014/main" id="{37F5903C-63EE-AC1B-4B40-26FD1A56AA1F}"/>
              </a:ext>
            </a:extLst>
          </p:cNvPr>
          <p:cNvSpPr txBox="1"/>
          <p:nvPr/>
        </p:nvSpPr>
        <p:spPr>
          <a:xfrm>
            <a:off x="4821941" y="3926286"/>
            <a:ext cx="4572000" cy="246221"/>
          </a:xfrm>
          <a:prstGeom prst="rect">
            <a:avLst/>
          </a:prstGeom>
          <a:noFill/>
        </p:spPr>
        <p:txBody>
          <a:bodyPr wrap="square">
            <a:spAutoFit/>
          </a:bodyPr>
          <a:lstStyle/>
          <a:p>
            <a:pPr algn="ctr"/>
            <a:r>
              <a:rPr lang="en-US" sz="1000" dirty="0"/>
              <a:t>Betty Wills on Wikimedia Commons. "Yellow papillae flatworm."</a:t>
            </a:r>
          </a:p>
        </p:txBody>
      </p:sp>
    </p:spTree>
    <p:extLst>
      <p:ext uri="{BB962C8B-B14F-4D97-AF65-F5344CB8AC3E}">
        <p14:creationId xmlns:p14="http://schemas.microsoft.com/office/powerpoint/2010/main" val="2117071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804AB-F0C5-16E9-71BE-C7F05434DC4D}"/>
              </a:ext>
            </a:extLst>
          </p:cNvPr>
          <p:cNvSpPr>
            <a:spLocks noGrp="1"/>
          </p:cNvSpPr>
          <p:nvPr>
            <p:ph type="title"/>
          </p:nvPr>
        </p:nvSpPr>
        <p:spPr/>
        <p:txBody>
          <a:bodyPr/>
          <a:lstStyle/>
          <a:p>
            <a:r>
              <a:rPr lang="en-US" dirty="0"/>
              <a:t>Skin and Gills </a:t>
            </a:r>
          </a:p>
        </p:txBody>
      </p:sp>
      <p:sp>
        <p:nvSpPr>
          <p:cNvPr id="3" name="Content Placeholder 2">
            <a:extLst>
              <a:ext uri="{FF2B5EF4-FFF2-40B4-BE49-F238E27FC236}">
                <a16:creationId xmlns:a16="http://schemas.microsoft.com/office/drawing/2014/main" id="{65E36043-976F-434B-4236-2418FAB79FAB}"/>
              </a:ext>
            </a:extLst>
          </p:cNvPr>
          <p:cNvSpPr>
            <a:spLocks noGrp="1"/>
          </p:cNvSpPr>
          <p:nvPr>
            <p:ph idx="1"/>
          </p:nvPr>
        </p:nvSpPr>
        <p:spPr>
          <a:xfrm>
            <a:off x="304800" y="1143000"/>
            <a:ext cx="5029200" cy="4724400"/>
          </a:xfrm>
        </p:spPr>
        <p:txBody>
          <a:bodyPr>
            <a:noAutofit/>
          </a:bodyPr>
          <a:lstStyle/>
          <a:p>
            <a:pPr marL="457200" indent="-457200">
              <a:buFont typeface="Arial" panose="020B0604020202020204" pitchFamily="34" charset="0"/>
              <a:buChar char="•"/>
            </a:pPr>
            <a:r>
              <a:rPr lang="en-US" sz="2000" dirty="0"/>
              <a:t>Earthworms and amphibians use their skin (integument) as a respiratory organ. </a:t>
            </a:r>
          </a:p>
          <a:p>
            <a:pPr marL="1200150" lvl="1" indent="-457200">
              <a:buFont typeface="Arial" panose="020B0604020202020204" pitchFamily="34" charset="0"/>
              <a:buChar char="•"/>
            </a:pPr>
            <a:r>
              <a:rPr lang="en-US" sz="2000" dirty="0"/>
              <a:t>The respiratory surface must be kept moist for the gases to dissolve and diffuse across cell membranes.</a:t>
            </a:r>
          </a:p>
          <a:p>
            <a:pPr marL="457200" indent="-457200">
              <a:buFont typeface="Arial" panose="020B0604020202020204" pitchFamily="34" charset="0"/>
              <a:buChar char="•"/>
            </a:pPr>
            <a:r>
              <a:rPr lang="en-US" sz="2000" dirty="0"/>
              <a:t>Organisms that live in water need to obtain oxygen (O</a:t>
            </a:r>
            <a:r>
              <a:rPr lang="en-US" sz="2000" baseline="-25000" dirty="0"/>
              <a:t>2</a:t>
            </a:r>
            <a:r>
              <a:rPr lang="en-US" sz="2000" dirty="0"/>
              <a:t>) from the water.</a:t>
            </a:r>
          </a:p>
          <a:p>
            <a:pPr marL="457200" indent="-457200">
              <a:buFont typeface="Arial" panose="020B0604020202020204" pitchFamily="34" charset="0"/>
              <a:buChar char="•"/>
            </a:pPr>
            <a:r>
              <a:rPr lang="en-US" sz="2000" b="1" dirty="0"/>
              <a:t>Gills</a:t>
            </a:r>
            <a:r>
              <a:rPr lang="en-US" sz="2000" dirty="0"/>
              <a:t> are thin tissue filaments that are highly branched and folded. </a:t>
            </a:r>
          </a:p>
          <a:p>
            <a:pPr marL="457200" indent="-457200">
              <a:buFont typeface="Arial" panose="020B0604020202020204" pitchFamily="34" charset="0"/>
              <a:buChar char="•"/>
            </a:pPr>
            <a:r>
              <a:rPr lang="en-US" sz="2000" dirty="0"/>
              <a:t>When water passes over the gills, the dissolved oxygen in water rapidly diffuses across the gills into the bloodstream.</a:t>
            </a:r>
          </a:p>
        </p:txBody>
      </p:sp>
      <p:sp>
        <p:nvSpPr>
          <p:cNvPr id="7" name="TextBox 6">
            <a:extLst>
              <a:ext uri="{FF2B5EF4-FFF2-40B4-BE49-F238E27FC236}">
                <a16:creationId xmlns:a16="http://schemas.microsoft.com/office/drawing/2014/main" id="{2025CF8B-2345-E115-AAA3-544103CBE736}"/>
              </a:ext>
            </a:extLst>
          </p:cNvPr>
          <p:cNvSpPr txBox="1"/>
          <p:nvPr/>
        </p:nvSpPr>
        <p:spPr>
          <a:xfrm>
            <a:off x="6252754" y="1843544"/>
            <a:ext cx="1600200" cy="307777"/>
          </a:xfrm>
          <a:prstGeom prst="rect">
            <a:avLst/>
          </a:prstGeom>
          <a:noFill/>
        </p:spPr>
        <p:txBody>
          <a:bodyPr wrap="square" rtlCol="0">
            <a:spAutoFit/>
          </a:bodyPr>
          <a:lstStyle/>
          <a:p>
            <a:pPr algn="ctr"/>
            <a:r>
              <a:rPr lang="en-US" sz="1400" b="1" dirty="0"/>
              <a:t>36.1 Figure 4</a:t>
            </a:r>
          </a:p>
        </p:txBody>
      </p:sp>
      <p:pic>
        <p:nvPicPr>
          <p:cNvPr id="8" name="Content Placeholder 8" descr="A photograph of a trout out of the water with its gills showing.">
            <a:extLst>
              <a:ext uri="{FF2B5EF4-FFF2-40B4-BE49-F238E27FC236}">
                <a16:creationId xmlns:a16="http://schemas.microsoft.com/office/drawing/2014/main" id="{F6851FD3-B382-9A79-1F34-DCF28927BB36}"/>
              </a:ext>
            </a:extLst>
          </p:cNvPr>
          <p:cNvPicPr>
            <a:picLocks noChangeAspect="1"/>
          </p:cNvPicPr>
          <p:nvPr/>
        </p:nvPicPr>
        <p:blipFill>
          <a:blip r:embed="rId2"/>
          <a:srcRect l="8333" t="5333" r="8333" b="4667"/>
          <a:stretch/>
        </p:blipFill>
        <p:spPr>
          <a:xfrm>
            <a:off x="5353372" y="2197041"/>
            <a:ext cx="3466453" cy="2079872"/>
          </a:xfrm>
          <a:prstGeom prst="rect">
            <a:avLst/>
          </a:prstGeom>
        </p:spPr>
      </p:pic>
    </p:spTree>
    <p:extLst>
      <p:ext uri="{BB962C8B-B14F-4D97-AF65-F5344CB8AC3E}">
        <p14:creationId xmlns:p14="http://schemas.microsoft.com/office/powerpoint/2010/main" val="3505818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36.1 Figure 5 </a:t>
            </a:r>
            <a:endParaRPr lang="en-US" sz="3200" dirty="0">
              <a:solidFill>
                <a:schemeClr val="accent1"/>
              </a:solidFill>
            </a:endParaRPr>
          </a:p>
        </p:txBody>
      </p:sp>
      <p:sp>
        <p:nvSpPr>
          <p:cNvPr id="4" name="TextBox 3">
            <a:extLst>
              <a:ext uri="{FF2B5EF4-FFF2-40B4-BE49-F238E27FC236}">
                <a16:creationId xmlns:a16="http://schemas.microsoft.com/office/drawing/2014/main" id="{CC261B53-CB97-0EC0-4881-3BAABC50538B}"/>
              </a:ext>
            </a:extLst>
          </p:cNvPr>
          <p:cNvSpPr txBox="1"/>
          <p:nvPr/>
        </p:nvSpPr>
        <p:spPr>
          <a:xfrm>
            <a:off x="2286000" y="5643436"/>
            <a:ext cx="4572000" cy="246221"/>
          </a:xfrm>
          <a:prstGeom prst="rect">
            <a:avLst/>
          </a:prstGeom>
          <a:noFill/>
        </p:spPr>
        <p:txBody>
          <a:bodyPr wrap="square">
            <a:spAutoFit/>
          </a:bodyPr>
          <a:lstStyle/>
          <a:p>
            <a:pPr algn="ctr"/>
            <a:r>
              <a:rPr lang="en-US" sz="1000" dirty="0"/>
              <a:t>Duane Raver, NOAA on Wikimedia Commons. "Fish respiration."</a:t>
            </a:r>
          </a:p>
        </p:txBody>
      </p:sp>
      <p:pic>
        <p:nvPicPr>
          <p:cNvPr id="6" name="Content Placeholder 8" descr="The illustration shows a fish, with a box indicating the location of the gills, behind the head. A close-up image shows the gills, each of which resembles a feathery worm. Two stacks of gills attach to a structure called a columnar gill arch, forming a tall V. Water travels in from the outside of the V, between each gill, then travels out of the top of the V. Veins travel into the gill from the base of the gill arch, and arteries travel back out on the opposite side. A close-up image of a single gill shows that water travels over the gill, passing over deoxygenated veins first, then over oxygenated arteries.">
            <a:extLst>
              <a:ext uri="{FF2B5EF4-FFF2-40B4-BE49-F238E27FC236}">
                <a16:creationId xmlns:a16="http://schemas.microsoft.com/office/drawing/2014/main" id="{77C8E6C8-17AF-6F3E-0CFF-FED4D306277C}"/>
              </a:ext>
            </a:extLst>
          </p:cNvPr>
          <p:cNvPicPr>
            <a:picLocks noGrp="1" noChangeAspect="1"/>
          </p:cNvPicPr>
          <p:nvPr>
            <p:ph idx="1"/>
          </p:nvPr>
        </p:nvPicPr>
        <p:blipFill>
          <a:blip r:embed="rId3"/>
          <a:srcRect t="3667" b="3000"/>
          <a:stretch/>
        </p:blipFill>
        <p:spPr>
          <a:xfrm>
            <a:off x="459712" y="1236758"/>
            <a:ext cx="8229600" cy="4267200"/>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8B244-5318-C194-9E02-F777B1C425E6}"/>
              </a:ext>
            </a:extLst>
          </p:cNvPr>
          <p:cNvSpPr>
            <a:spLocks noGrp="1"/>
          </p:cNvSpPr>
          <p:nvPr>
            <p:ph type="title"/>
          </p:nvPr>
        </p:nvSpPr>
        <p:spPr/>
        <p:txBody>
          <a:bodyPr/>
          <a:lstStyle/>
          <a:p>
            <a:r>
              <a:rPr lang="en-US" dirty="0"/>
              <a:t>Tracheal Systems</a:t>
            </a:r>
            <a:r>
              <a:rPr lang="en-US" sz="1400" baseline="-25000" dirty="0"/>
              <a:t>1</a:t>
            </a:r>
          </a:p>
        </p:txBody>
      </p:sp>
      <p:sp>
        <p:nvSpPr>
          <p:cNvPr id="3" name="Content Placeholder 2">
            <a:extLst>
              <a:ext uri="{FF2B5EF4-FFF2-40B4-BE49-F238E27FC236}">
                <a16:creationId xmlns:a16="http://schemas.microsoft.com/office/drawing/2014/main" id="{5AA8EA33-62F8-50E1-F258-F7A627B4DF24}"/>
              </a:ext>
            </a:extLst>
          </p:cNvPr>
          <p:cNvSpPr>
            <a:spLocks noGrp="1"/>
          </p:cNvSpPr>
          <p:nvPr>
            <p:ph idx="1"/>
          </p:nvPr>
        </p:nvSpPr>
        <p:spPr>
          <a:xfrm>
            <a:off x="457200" y="1280160"/>
            <a:ext cx="4114800" cy="4572000"/>
          </a:xfrm>
        </p:spPr>
        <p:txBody>
          <a:bodyPr>
            <a:normAutofit fontScale="85000" lnSpcReduction="10000"/>
          </a:bodyPr>
          <a:lstStyle/>
          <a:p>
            <a:pPr marL="457200" indent="-457200">
              <a:buFont typeface="Arial" panose="020B0604020202020204" pitchFamily="34" charset="0"/>
              <a:buChar char="•"/>
            </a:pPr>
            <a:r>
              <a:rPr lang="en-US" dirty="0"/>
              <a:t>Insects use a respiratory system called the </a:t>
            </a:r>
            <a:r>
              <a:rPr lang="en-US" b="1" dirty="0"/>
              <a:t>tracheal system</a:t>
            </a:r>
            <a:r>
              <a:rPr lang="en-US" dirty="0"/>
              <a:t>, which consists of a network of small tubes that carries oxygen to the entire body. </a:t>
            </a:r>
          </a:p>
          <a:p>
            <a:pPr marL="457200" indent="-457200">
              <a:buFont typeface="Arial" panose="020B0604020202020204" pitchFamily="34" charset="0"/>
              <a:buChar char="•"/>
            </a:pPr>
            <a:r>
              <a:rPr lang="en-US" dirty="0"/>
              <a:t>The tracheal system is the most direct and efficient respiratory system in active animals. The tubes in the tracheal system are made of a polymeric material called </a:t>
            </a:r>
            <a:r>
              <a:rPr lang="en-US" b="1" dirty="0"/>
              <a:t>chitin.</a:t>
            </a:r>
          </a:p>
          <a:p>
            <a:endParaRPr lang="en-US" dirty="0"/>
          </a:p>
        </p:txBody>
      </p:sp>
      <p:sp>
        <p:nvSpPr>
          <p:cNvPr id="7" name="TextBox 6">
            <a:extLst>
              <a:ext uri="{FF2B5EF4-FFF2-40B4-BE49-F238E27FC236}">
                <a16:creationId xmlns:a16="http://schemas.microsoft.com/office/drawing/2014/main" id="{C7CA5514-9553-6FDE-76BF-641C46A33E44}"/>
              </a:ext>
            </a:extLst>
          </p:cNvPr>
          <p:cNvSpPr txBox="1"/>
          <p:nvPr/>
        </p:nvSpPr>
        <p:spPr>
          <a:xfrm>
            <a:off x="5410200" y="1435675"/>
            <a:ext cx="2743200" cy="307777"/>
          </a:xfrm>
          <a:prstGeom prst="rect">
            <a:avLst/>
          </a:prstGeom>
          <a:noFill/>
        </p:spPr>
        <p:txBody>
          <a:bodyPr wrap="square" rtlCol="0">
            <a:spAutoFit/>
          </a:bodyPr>
          <a:lstStyle/>
          <a:p>
            <a:pPr algn="ctr"/>
            <a:r>
              <a:rPr lang="en-US" sz="1400" b="1" dirty="0"/>
              <a:t>36.1 Figure 6</a:t>
            </a:r>
          </a:p>
        </p:txBody>
      </p:sp>
      <p:pic>
        <p:nvPicPr>
          <p:cNvPr id="9" name="Content Placeholder 5" descr="A photograph of a praying mantis">
            <a:extLst>
              <a:ext uri="{FF2B5EF4-FFF2-40B4-BE49-F238E27FC236}">
                <a16:creationId xmlns:a16="http://schemas.microsoft.com/office/drawing/2014/main" id="{70094243-B728-3EE8-E3D8-751B3C7176EF}"/>
              </a:ext>
            </a:extLst>
          </p:cNvPr>
          <p:cNvPicPr>
            <a:picLocks noChangeAspect="1"/>
          </p:cNvPicPr>
          <p:nvPr/>
        </p:nvPicPr>
        <p:blipFill>
          <a:blip r:embed="rId3"/>
          <a:srcRect l="13888" t="5334" r="13890" b="3000"/>
          <a:stretch/>
        </p:blipFill>
        <p:spPr>
          <a:xfrm>
            <a:off x="5052800" y="1956812"/>
            <a:ext cx="3534200" cy="2492064"/>
          </a:xfrm>
          <a:prstGeom prst="rect">
            <a:avLst/>
          </a:prstGeom>
        </p:spPr>
      </p:pic>
      <p:sp>
        <p:nvSpPr>
          <p:cNvPr id="5" name="TextBox 4">
            <a:extLst>
              <a:ext uri="{FF2B5EF4-FFF2-40B4-BE49-F238E27FC236}">
                <a16:creationId xmlns:a16="http://schemas.microsoft.com/office/drawing/2014/main" id="{8B3A2336-1931-5B1B-B288-BC5B75246FD8}"/>
              </a:ext>
            </a:extLst>
          </p:cNvPr>
          <p:cNvSpPr txBox="1"/>
          <p:nvPr/>
        </p:nvSpPr>
        <p:spPr>
          <a:xfrm>
            <a:off x="4495800" y="4662236"/>
            <a:ext cx="4572000" cy="246221"/>
          </a:xfrm>
          <a:prstGeom prst="rect">
            <a:avLst/>
          </a:prstGeom>
          <a:noFill/>
        </p:spPr>
        <p:txBody>
          <a:bodyPr wrap="square">
            <a:spAutoFit/>
          </a:bodyPr>
          <a:lstStyle/>
          <a:p>
            <a:pPr algn="ctr"/>
            <a:r>
              <a:rPr lang="en-US" sz="1000" dirty="0"/>
              <a:t>David Clode on Unsplash. "Praying mantis."</a:t>
            </a:r>
          </a:p>
        </p:txBody>
      </p:sp>
    </p:spTree>
    <p:extLst>
      <p:ext uri="{BB962C8B-B14F-4D97-AF65-F5344CB8AC3E}">
        <p14:creationId xmlns:p14="http://schemas.microsoft.com/office/powerpoint/2010/main" val="4002434432"/>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3047</TotalTime>
  <Words>2172</Words>
  <Application>Microsoft Office PowerPoint</Application>
  <PresentationFormat>On-screen Show (4:3)</PresentationFormat>
  <Paragraphs>136</Paragraphs>
  <Slides>23</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Calibri</vt:lpstr>
      <vt:lpstr>Century Gothic</vt:lpstr>
      <vt:lpstr>Aptos</vt:lpstr>
      <vt:lpstr>Times New Roman</vt:lpstr>
      <vt:lpstr>Arial</vt:lpstr>
      <vt:lpstr>Courier New</vt:lpstr>
      <vt:lpstr>Office Theme</vt:lpstr>
      <vt:lpstr>Lesson 36.1</vt:lpstr>
      <vt:lpstr>Objectives</vt:lpstr>
      <vt:lpstr>Breathing</vt:lpstr>
      <vt:lpstr>Systems of Gas Exchange</vt:lpstr>
      <vt:lpstr>Diffusion</vt:lpstr>
      <vt:lpstr>Direct Diffusion </vt:lpstr>
      <vt:lpstr>Skin and Gills </vt:lpstr>
      <vt:lpstr>Lesson 36.1 Figure 5 </vt:lpstr>
      <vt:lpstr>Tracheal Systems1</vt:lpstr>
      <vt:lpstr>Tracheal Systems2</vt:lpstr>
      <vt:lpstr>Mammalian Systems1 </vt:lpstr>
      <vt:lpstr>Lesson 36.1 Figure 8</vt:lpstr>
      <vt:lpstr>Mammalian Systems2</vt:lpstr>
      <vt:lpstr>Lesson 36.1 Figure 9</vt:lpstr>
      <vt:lpstr>Lungs: Bronchi and Alveoli1</vt:lpstr>
      <vt:lpstr>Lesson 36.1 Figure 10</vt:lpstr>
      <vt:lpstr>Lungs: Bronchi and Alveoli2</vt:lpstr>
      <vt:lpstr>Lungs: Bronchi and Aveoli3</vt:lpstr>
      <vt:lpstr>Alveoli and Gas Exchange </vt:lpstr>
      <vt:lpstr>Protective Mechanisms </vt:lpstr>
      <vt:lpstr>Reflection Question</vt:lpstr>
      <vt:lpstr>Summary </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Talissa Nahass</cp:lastModifiedBy>
  <cp:revision>185</cp:revision>
  <dcterms:created xsi:type="dcterms:W3CDTF">2013-04-26T14:43:13Z</dcterms:created>
  <dcterms:modified xsi:type="dcterms:W3CDTF">2024-10-15T00:36:53Z</dcterms:modified>
</cp:coreProperties>
</file>