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272" r:id="rId2"/>
    <p:sldId id="264" r:id="rId3"/>
    <p:sldId id="265" r:id="rId4"/>
    <p:sldId id="276" r:id="rId5"/>
    <p:sldId id="273" r:id="rId6"/>
    <p:sldId id="277" r:id="rId7"/>
    <p:sldId id="275" r:id="rId8"/>
    <p:sldId id="268" r:id="rId9"/>
    <p:sldId id="274" r:id="rId10"/>
    <p:sldId id="278" r:id="rId11"/>
    <p:sldId id="279" r:id="rId12"/>
    <p:sldId id="280" r:id="rId13"/>
    <p:sldId id="281" r:id="rId14"/>
    <p:sldId id="282" r:id="rId15"/>
    <p:sldId id="283" r:id="rId16"/>
    <p:sldId id="284" r:id="rId17"/>
    <p:sldId id="285" r:id="rId18"/>
    <p:sldId id="267" r:id="rId19"/>
    <p:sldId id="286" r:id="rId20"/>
    <p:sldId id="287" r:id="rId21"/>
    <p:sldId id="288" r:id="rId22"/>
  </p:sldIdLst>
  <p:sldSz cx="9144000" cy="6858000" type="screen4x3"/>
  <p:notesSz cx="6858000" cy="9144000"/>
  <p:embeddedFontLst>
    <p:embeddedFont>
      <p:font typeface="Cambria Math" panose="02040503050406030204" pitchFamily="18" charset="0"/>
      <p:regular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68" d="100"/>
          <a:sy n="68" d="100"/>
        </p:scale>
        <p:origin x="2214" y="72"/>
      </p:cViewPr>
      <p:guideLst>
        <p:guide orient="horz" pos="2160"/>
        <p:guide pos="2880"/>
      </p:guideLst>
    </p:cSldViewPr>
  </p:slideViewPr>
  <p:outlineViewPr>
    <p:cViewPr>
      <p:scale>
        <a:sx n="33" d="100"/>
        <a:sy n="33" d="100"/>
      </p:scale>
      <p:origin x="0" y="-457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Cheetahs' high lung volume is one aspect of their physiology that enables them to run fast.</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24383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Human lung volumes and capacities are shown. The total lung capacity of the adult male is 6 liters. Tidal volume is the volume of air inhaled in a single, normal breath. Inspiratory capacity is the amount of air taken in during a deep breath, and residual volume is the amount of air left in the lungs after forceful respiration.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98473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After a normal exhalation, an amount of air called the expiratory reserve volume remains in the lungs. Even after a complete exhalation, the lungs are not completely empty.</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03143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The partial pressures of oxygen and carbon dioxide change as blood moves through the body.</a:t>
            </a:r>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3022540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4616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36.2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Gas Exchange across Respiratory Surfaces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BD66-00CB-4CCB-E834-875BE3983900}"/>
              </a:ext>
            </a:extLst>
          </p:cNvPr>
          <p:cNvSpPr>
            <a:spLocks noGrp="1"/>
          </p:cNvSpPr>
          <p:nvPr>
            <p:ph type="title"/>
          </p:nvPr>
        </p:nvSpPr>
        <p:spPr/>
        <p:txBody>
          <a:bodyPr/>
          <a:lstStyle/>
          <a:p>
            <a:r>
              <a:rPr lang="en-US" dirty="0"/>
              <a:t>Lung Volumes and Capacities</a:t>
            </a:r>
            <a:r>
              <a:rPr lang="en-US" sz="1400" baseline="-25000" dirty="0"/>
              <a:t>4</a:t>
            </a:r>
            <a:r>
              <a:rPr lang="en-US" dirty="0"/>
              <a:t> </a:t>
            </a:r>
          </a:p>
        </p:txBody>
      </p:sp>
      <p:sp>
        <p:nvSpPr>
          <p:cNvPr id="3" name="Content Placeholder 2">
            <a:extLst>
              <a:ext uri="{FF2B5EF4-FFF2-40B4-BE49-F238E27FC236}">
                <a16:creationId xmlns:a16="http://schemas.microsoft.com/office/drawing/2014/main" id="{092C4698-133D-B12B-B82D-EB9C5F78643A}"/>
              </a:ext>
            </a:extLst>
          </p:cNvPr>
          <p:cNvSpPr>
            <a:spLocks noGrp="1"/>
          </p:cNvSpPr>
          <p:nvPr>
            <p:ph idx="1"/>
          </p:nvPr>
        </p:nvSpPr>
        <p:spPr/>
        <p:txBody>
          <a:bodyPr>
            <a:normAutofit fontScale="92500" lnSpcReduction="10000"/>
          </a:bodyPr>
          <a:lstStyle/>
          <a:p>
            <a:r>
              <a:rPr lang="en-US" dirty="0"/>
              <a:t>Capacities are measurements of two or more volumes. </a:t>
            </a:r>
          </a:p>
          <a:p>
            <a:pPr marL="457200" indent="-457200">
              <a:buFont typeface="Arial" panose="020B0604020202020204" pitchFamily="34" charset="0"/>
              <a:buChar char="•"/>
            </a:pPr>
            <a:r>
              <a:rPr lang="en-US" dirty="0"/>
              <a:t>The </a:t>
            </a:r>
            <a:r>
              <a:rPr lang="en-US" b="1" dirty="0"/>
              <a:t>vital capacity </a:t>
            </a:r>
            <a:r>
              <a:rPr lang="en-US" dirty="0"/>
              <a:t>(VC) measures the maximum amount of air that can be inhaled or exhaled during a respiratory cycle. </a:t>
            </a:r>
          </a:p>
          <a:p>
            <a:pPr marL="457200" indent="-457200">
              <a:buFont typeface="Arial" panose="020B0604020202020204" pitchFamily="34" charset="0"/>
              <a:buChar char="•"/>
            </a:pPr>
            <a:r>
              <a:rPr lang="en-US" dirty="0"/>
              <a:t>The </a:t>
            </a:r>
            <a:r>
              <a:rPr lang="en-US" b="1" dirty="0"/>
              <a:t>inspiratory capacity </a:t>
            </a:r>
            <a:r>
              <a:rPr lang="en-US" dirty="0"/>
              <a:t>(IC) is the amount of air that can be inhaled after the end of a normal expiration.</a:t>
            </a:r>
          </a:p>
          <a:p>
            <a:pPr marL="457200" indent="-457200">
              <a:buFont typeface="Arial" panose="020B0604020202020204" pitchFamily="34" charset="0"/>
              <a:buChar char="•"/>
            </a:pPr>
            <a:r>
              <a:rPr lang="en-US" dirty="0"/>
              <a:t>The </a:t>
            </a:r>
            <a:r>
              <a:rPr lang="en-US" b="1" dirty="0"/>
              <a:t>functional residual capacity </a:t>
            </a:r>
            <a:r>
              <a:rPr lang="en-US" dirty="0"/>
              <a:t>(FRC) measures the amount of additional air that can be exhaled after a normal exhalation.</a:t>
            </a:r>
          </a:p>
          <a:p>
            <a:pPr marL="457200" indent="-457200">
              <a:buFont typeface="Arial" panose="020B0604020202020204" pitchFamily="34" charset="0"/>
              <a:buChar char="•"/>
            </a:pPr>
            <a:r>
              <a:rPr lang="en-US" dirty="0"/>
              <a:t>The </a:t>
            </a:r>
            <a:r>
              <a:rPr lang="en-US" b="1" dirty="0"/>
              <a:t>total lung capacity </a:t>
            </a:r>
            <a:r>
              <a:rPr lang="en-US" dirty="0"/>
              <a:t>(TLC) is a measurement of the total amount of air that the lung can hold. </a:t>
            </a:r>
          </a:p>
          <a:p>
            <a:endParaRPr lang="en-US" dirty="0"/>
          </a:p>
        </p:txBody>
      </p:sp>
    </p:spTree>
    <p:extLst>
      <p:ext uri="{BB962C8B-B14F-4D97-AF65-F5344CB8AC3E}">
        <p14:creationId xmlns:p14="http://schemas.microsoft.com/office/powerpoint/2010/main" val="136095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F06B-9CD8-7E82-8C4C-EBC51EC4B75D}"/>
              </a:ext>
            </a:extLst>
          </p:cNvPr>
          <p:cNvSpPr>
            <a:spLocks noGrp="1"/>
          </p:cNvSpPr>
          <p:nvPr>
            <p:ph type="title"/>
          </p:nvPr>
        </p:nvSpPr>
        <p:spPr/>
        <p:txBody>
          <a:bodyPr/>
          <a:lstStyle/>
          <a:p>
            <a:r>
              <a:rPr lang="en-US" dirty="0"/>
              <a:t>Lung Volumes and Capacities</a:t>
            </a:r>
            <a:r>
              <a:rPr lang="en-US" sz="1400" baseline="-25000" dirty="0"/>
              <a:t>5</a:t>
            </a:r>
            <a:r>
              <a:rPr lang="en-US" dirty="0"/>
              <a:t> </a:t>
            </a:r>
          </a:p>
        </p:txBody>
      </p:sp>
      <p:sp>
        <p:nvSpPr>
          <p:cNvPr id="3" name="Content Placeholder 2">
            <a:extLst>
              <a:ext uri="{FF2B5EF4-FFF2-40B4-BE49-F238E27FC236}">
                <a16:creationId xmlns:a16="http://schemas.microsoft.com/office/drawing/2014/main" id="{A88CB88A-6FCA-87D0-7183-264A7C26200E}"/>
              </a:ext>
            </a:extLst>
          </p:cNvPr>
          <p:cNvSpPr>
            <a:spLocks noGrp="1"/>
          </p:cNvSpPr>
          <p:nvPr>
            <p:ph idx="1"/>
          </p:nvPr>
        </p:nvSpPr>
        <p:spPr/>
        <p:txBody>
          <a:bodyPr>
            <a:normAutofit fontScale="92500" lnSpcReduction="10000"/>
          </a:bodyPr>
          <a:lstStyle/>
          <a:p>
            <a:r>
              <a:rPr lang="en-US" sz="2400" dirty="0"/>
              <a:t>Lung volumes are measured by a technique called </a:t>
            </a:r>
            <a:r>
              <a:rPr lang="en-US" sz="2400" b="1" dirty="0"/>
              <a:t>spirometry</a:t>
            </a:r>
            <a:r>
              <a:rPr lang="en-US" sz="2400" dirty="0"/>
              <a:t>. </a:t>
            </a:r>
          </a:p>
          <a:p>
            <a:pPr marL="457200" indent="-457200">
              <a:buFont typeface="Arial" panose="020B0604020202020204" pitchFamily="34" charset="0"/>
              <a:buChar char="•"/>
            </a:pPr>
            <a:r>
              <a:rPr lang="en-US" sz="2400" dirty="0"/>
              <a:t>An important measurement taken during spirometry is the </a:t>
            </a:r>
            <a:r>
              <a:rPr lang="en-US" sz="2400" b="1" dirty="0"/>
              <a:t>forced expiratory volume </a:t>
            </a:r>
            <a:r>
              <a:rPr lang="en-US" sz="2400" dirty="0"/>
              <a:t>(FEV), which measures how much air can be forced out of the lung over a specific period, usually one second (FEV1). </a:t>
            </a:r>
          </a:p>
          <a:p>
            <a:pPr marL="457200" indent="-457200">
              <a:buFont typeface="Arial" panose="020B0604020202020204" pitchFamily="34" charset="0"/>
              <a:buChar char="•"/>
            </a:pPr>
            <a:r>
              <a:rPr lang="en-US" sz="2400" dirty="0"/>
              <a:t>The forced or </a:t>
            </a:r>
            <a:r>
              <a:rPr lang="en-US" sz="2400" b="1" dirty="0"/>
              <a:t>functional vital capacity </a:t>
            </a:r>
            <a:r>
              <a:rPr lang="en-US" sz="2400" dirty="0"/>
              <a:t>(FVC), which is the total amount of air that can be forcibly exhaled, is also measured. </a:t>
            </a:r>
          </a:p>
          <a:p>
            <a:pPr marL="457200" indent="-457200">
              <a:buFont typeface="Arial" panose="020B0604020202020204" pitchFamily="34" charset="0"/>
              <a:buChar char="•"/>
            </a:pPr>
            <a:r>
              <a:rPr lang="en-US" sz="2400" dirty="0"/>
              <a:t>The ratio of these values (</a:t>
            </a:r>
            <a:r>
              <a:rPr lang="en-US" sz="2400" b="1" dirty="0"/>
              <a:t>FEV1/FVC ratio</a:t>
            </a:r>
            <a:r>
              <a:rPr lang="en-US" sz="2400" dirty="0"/>
              <a:t>) is used to diagnose lung diseases including asthma, emphysema, and fibrosis.</a:t>
            </a:r>
          </a:p>
          <a:p>
            <a:pPr marL="457200" indent="-457200">
              <a:buFont typeface="Arial" panose="020B0604020202020204" pitchFamily="34" charset="0"/>
              <a:buChar char="•"/>
            </a:pPr>
            <a:r>
              <a:rPr lang="en-US" sz="2400" dirty="0"/>
              <a:t>If the FEV1/FVC ratio is high, the lungs are not compliant, and the patient most likely has lung fibrosis.</a:t>
            </a:r>
          </a:p>
          <a:p>
            <a:pPr marL="457200" indent="-457200">
              <a:buFont typeface="Arial" panose="020B0604020202020204" pitchFamily="34" charset="0"/>
              <a:buChar char="•"/>
            </a:pPr>
            <a:r>
              <a:rPr lang="en-US" sz="2400" dirty="0"/>
              <a:t>When the FEV1/FVC ratio is low, there is resistance in the lung characteristic of asthma. </a:t>
            </a:r>
          </a:p>
        </p:txBody>
      </p:sp>
    </p:spTree>
    <p:extLst>
      <p:ext uri="{BB962C8B-B14F-4D97-AF65-F5344CB8AC3E}">
        <p14:creationId xmlns:p14="http://schemas.microsoft.com/office/powerpoint/2010/main" val="342816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ECD4-31E7-CBAE-B947-71CBEFAD1AC6}"/>
              </a:ext>
            </a:extLst>
          </p:cNvPr>
          <p:cNvSpPr>
            <a:spLocks noGrp="1"/>
          </p:cNvSpPr>
          <p:nvPr>
            <p:ph type="title"/>
          </p:nvPr>
        </p:nvSpPr>
        <p:spPr/>
        <p:txBody>
          <a:bodyPr/>
          <a:lstStyle/>
          <a:p>
            <a:r>
              <a:rPr lang="en-US" dirty="0"/>
              <a:t>Gas Pressure and Respiration</a:t>
            </a:r>
            <a:r>
              <a:rPr lang="en-US" sz="1400" baseline="-25000" dirty="0"/>
              <a:t>1</a:t>
            </a:r>
          </a:p>
        </p:txBody>
      </p:sp>
      <p:sp>
        <p:nvSpPr>
          <p:cNvPr id="3" name="Content Placeholder 2">
            <a:extLst>
              <a:ext uri="{FF2B5EF4-FFF2-40B4-BE49-F238E27FC236}">
                <a16:creationId xmlns:a16="http://schemas.microsoft.com/office/drawing/2014/main" id="{DC5BBBB2-8DF9-4ED9-ED92-7BF62B9C60FB}"/>
              </a:ext>
            </a:extLst>
          </p:cNvPr>
          <p:cNvSpPr>
            <a:spLocks noGrp="1"/>
          </p:cNvSpPr>
          <p:nvPr>
            <p:ph idx="1"/>
          </p:nvPr>
        </p:nvSpPr>
        <p:spPr>
          <a:xfrm>
            <a:off x="457200" y="1143000"/>
            <a:ext cx="4648200" cy="4892040"/>
          </a:xfrm>
        </p:spPr>
        <p:txBody>
          <a:bodyPr>
            <a:normAutofit fontScale="85000" lnSpcReduction="20000"/>
          </a:bodyPr>
          <a:lstStyle/>
          <a:p>
            <a:r>
              <a:rPr lang="en-US" dirty="0"/>
              <a:t>Air is a mixture of gases, primarily nitrogen (N</a:t>
            </a:r>
            <a:r>
              <a:rPr lang="en-US" baseline="-25000" dirty="0"/>
              <a:t>2</a:t>
            </a:r>
            <a:r>
              <a:rPr lang="en-US" dirty="0"/>
              <a:t>; 78.6%), oxygen (O</a:t>
            </a:r>
            <a:r>
              <a:rPr lang="en-US" baseline="-25000" dirty="0"/>
              <a:t>2</a:t>
            </a:r>
            <a:r>
              <a:rPr lang="en-US" dirty="0"/>
              <a:t>; 20.9%), water vapor (H</a:t>
            </a:r>
            <a:r>
              <a:rPr lang="en-US" baseline="-25000" dirty="0"/>
              <a:t>2</a:t>
            </a:r>
            <a:r>
              <a:rPr lang="en-US" dirty="0"/>
              <a:t>O; 0.5%), and carbon dioxide (CO</a:t>
            </a:r>
            <a:r>
              <a:rPr lang="en-US" baseline="-25000" dirty="0"/>
              <a:t>2</a:t>
            </a:r>
            <a:r>
              <a:rPr lang="en-US" dirty="0"/>
              <a:t>; 0.04%).</a:t>
            </a:r>
          </a:p>
          <a:p>
            <a:pPr marL="457200" indent="-457200">
              <a:buFont typeface="Arial" panose="020B0604020202020204" pitchFamily="34" charset="0"/>
              <a:buChar char="•"/>
            </a:pPr>
            <a:r>
              <a:rPr lang="en-US" dirty="0"/>
              <a:t>Each gas component of that mixture exerts a pressure. </a:t>
            </a:r>
          </a:p>
          <a:p>
            <a:pPr marL="457200" indent="-457200">
              <a:buFont typeface="Arial" panose="020B0604020202020204" pitchFamily="34" charset="0"/>
              <a:buChar char="•"/>
            </a:pPr>
            <a:r>
              <a:rPr lang="en-US" dirty="0"/>
              <a:t>The pressure for an individual gas in the mixture is the partial pressure of that gas. </a:t>
            </a:r>
          </a:p>
          <a:p>
            <a:pPr marL="457200" indent="-457200">
              <a:buFont typeface="Arial" panose="020B0604020202020204" pitchFamily="34" charset="0"/>
              <a:buChar char="•"/>
            </a:pPr>
            <a:r>
              <a:rPr lang="en-US" dirty="0"/>
              <a:t>Approximately 21% of atmospheric gas is oxygen. Carbon dioxide, however, is found in relatively small amounts (0.04%). </a:t>
            </a:r>
          </a:p>
        </p:txBody>
      </p:sp>
      <p:sp>
        <p:nvSpPr>
          <p:cNvPr id="6" name="TextBox 5">
            <a:extLst>
              <a:ext uri="{FF2B5EF4-FFF2-40B4-BE49-F238E27FC236}">
                <a16:creationId xmlns:a16="http://schemas.microsoft.com/office/drawing/2014/main" id="{822EF06A-A8E2-01C2-1F70-F438014C7BB1}"/>
              </a:ext>
            </a:extLst>
          </p:cNvPr>
          <p:cNvSpPr txBox="1"/>
          <p:nvPr/>
        </p:nvSpPr>
        <p:spPr>
          <a:xfrm>
            <a:off x="6386110" y="1231462"/>
            <a:ext cx="1295400" cy="307777"/>
          </a:xfrm>
          <a:prstGeom prst="rect">
            <a:avLst/>
          </a:prstGeom>
          <a:noFill/>
        </p:spPr>
        <p:txBody>
          <a:bodyPr wrap="square" rtlCol="0">
            <a:spAutoFit/>
          </a:bodyPr>
          <a:lstStyle/>
          <a:p>
            <a:pPr algn="ctr"/>
            <a:r>
              <a:rPr lang="en-US" sz="1400" b="1" dirty="0"/>
              <a:t>36.2 Figure 4</a:t>
            </a:r>
          </a:p>
        </p:txBody>
      </p:sp>
      <p:pic>
        <p:nvPicPr>
          <p:cNvPr id="4" name="Content Placeholder 6" descr="A photograph of the sun shining through the clouds onto mountains and a river valley">
            <a:extLst>
              <a:ext uri="{FF2B5EF4-FFF2-40B4-BE49-F238E27FC236}">
                <a16:creationId xmlns:a16="http://schemas.microsoft.com/office/drawing/2014/main" id="{798A4BA7-2D03-3C1F-E75F-744E1032ECDA}"/>
              </a:ext>
            </a:extLst>
          </p:cNvPr>
          <p:cNvPicPr>
            <a:picLocks noChangeAspect="1"/>
          </p:cNvPicPr>
          <p:nvPr/>
        </p:nvPicPr>
        <p:blipFill>
          <a:blip r:embed="rId2"/>
          <a:srcRect l="7407" t="3667" r="7407" b="3000"/>
          <a:stretch/>
        </p:blipFill>
        <p:spPr>
          <a:xfrm>
            <a:off x="5105400" y="1752600"/>
            <a:ext cx="3657600" cy="2226366"/>
          </a:xfrm>
          <a:prstGeom prst="rect">
            <a:avLst/>
          </a:prstGeom>
        </p:spPr>
      </p:pic>
      <p:sp>
        <p:nvSpPr>
          <p:cNvPr id="7" name="TextBox 6">
            <a:extLst>
              <a:ext uri="{FF2B5EF4-FFF2-40B4-BE49-F238E27FC236}">
                <a16:creationId xmlns:a16="http://schemas.microsoft.com/office/drawing/2014/main" id="{8F26980C-423A-B5C9-5CBD-EFACCD5AB39C}"/>
              </a:ext>
            </a:extLst>
          </p:cNvPr>
          <p:cNvSpPr txBox="1"/>
          <p:nvPr/>
        </p:nvSpPr>
        <p:spPr>
          <a:xfrm>
            <a:off x="4747809" y="4285553"/>
            <a:ext cx="4572000" cy="246221"/>
          </a:xfrm>
          <a:prstGeom prst="rect">
            <a:avLst/>
          </a:prstGeom>
          <a:noFill/>
        </p:spPr>
        <p:txBody>
          <a:bodyPr wrap="square">
            <a:spAutoFit/>
          </a:bodyPr>
          <a:lstStyle/>
          <a:p>
            <a:pPr algn="ctr"/>
            <a:r>
              <a:rPr lang="en-US" sz="1000" dirty="0"/>
              <a:t>Min An on Pexels. "Sky."</a:t>
            </a:r>
          </a:p>
        </p:txBody>
      </p:sp>
    </p:spTree>
    <p:extLst>
      <p:ext uri="{BB962C8B-B14F-4D97-AF65-F5344CB8AC3E}">
        <p14:creationId xmlns:p14="http://schemas.microsoft.com/office/powerpoint/2010/main" val="7123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5AE6-12E8-FFE1-A255-0A47F2347882}"/>
              </a:ext>
            </a:extLst>
          </p:cNvPr>
          <p:cNvSpPr>
            <a:spLocks noGrp="1"/>
          </p:cNvSpPr>
          <p:nvPr>
            <p:ph type="title"/>
          </p:nvPr>
        </p:nvSpPr>
        <p:spPr/>
        <p:txBody>
          <a:bodyPr/>
          <a:lstStyle/>
          <a:p>
            <a:r>
              <a:rPr lang="en-US" dirty="0"/>
              <a:t>Gas Pressure and Respiration</a:t>
            </a:r>
            <a:r>
              <a:rPr lang="en-US" sz="1400" baseline="-25000" dirty="0"/>
              <a:t>2</a:t>
            </a:r>
            <a:endParaRPr lang="en-US" dirty="0"/>
          </a:p>
        </p:txBody>
      </p:sp>
      <p:sp>
        <p:nvSpPr>
          <p:cNvPr id="3" name="Content Placeholder 2">
            <a:extLst>
              <a:ext uri="{FF2B5EF4-FFF2-40B4-BE49-F238E27FC236}">
                <a16:creationId xmlns:a16="http://schemas.microsoft.com/office/drawing/2014/main" id="{80502AAE-D4C9-4D63-8C3E-A2766ACEB0BE}"/>
              </a:ext>
            </a:extLst>
          </p:cNvPr>
          <p:cNvSpPr>
            <a:spLocks noGrp="1"/>
          </p:cNvSpPr>
          <p:nvPr>
            <p:ph idx="1"/>
          </p:nvPr>
        </p:nvSpPr>
        <p:spPr/>
        <p:txBody>
          <a:bodyPr>
            <a:noAutofit/>
          </a:bodyPr>
          <a:lstStyle/>
          <a:p>
            <a:pPr marL="285750" indent="-285750">
              <a:buFont typeface="Arial" panose="020B0604020202020204" pitchFamily="34" charset="0"/>
              <a:buChar char="•"/>
            </a:pPr>
            <a:r>
              <a:rPr lang="en-US" sz="2200" dirty="0"/>
              <a:t>The partial pressure of any gas can be calculated by:</a:t>
            </a:r>
          </a:p>
          <a:p>
            <a:pPr algn="ctr"/>
            <a:r>
              <a:rPr lang="en-US" sz="2200" dirty="0"/>
              <a:t>P = (P</a:t>
            </a:r>
            <a:r>
              <a:rPr lang="en-US" sz="2200" baseline="-25000" dirty="0"/>
              <a:t>atm</a:t>
            </a:r>
            <a:r>
              <a:rPr lang="en-US" sz="2200" dirty="0"/>
              <a:t>) × (percent content in mixture)</a:t>
            </a:r>
          </a:p>
          <a:p>
            <a:pPr marL="285750" indent="-285750">
              <a:buFont typeface="Arial" panose="020B0604020202020204" pitchFamily="34" charset="0"/>
              <a:buChar char="•"/>
            </a:pPr>
            <a:r>
              <a:rPr lang="en-US" sz="2200" dirty="0"/>
              <a:t>P</a:t>
            </a:r>
            <a:r>
              <a:rPr lang="en-US" sz="2200" baseline="-25000" dirty="0"/>
              <a:t>atm</a:t>
            </a:r>
            <a:r>
              <a:rPr lang="en-US" sz="2200" dirty="0"/>
              <a:t>, the atmospheric pressure, is the sum of all the partial pressures of the atmospheric gases added together:</a:t>
            </a:r>
          </a:p>
          <a:p>
            <a:pPr algn="ctr"/>
            <a:r>
              <a:rPr lang="en-US" sz="2200" dirty="0"/>
              <a:t>P</a:t>
            </a:r>
            <a:r>
              <a:rPr lang="en-US" sz="2200" baseline="-25000" dirty="0"/>
              <a:t>atm</a:t>
            </a:r>
            <a:r>
              <a:rPr lang="en-US" sz="2200" dirty="0"/>
              <a:t>=P</a:t>
            </a:r>
            <a:r>
              <a:rPr lang="en-US" sz="2200" baseline="-25000" dirty="0"/>
              <a:t>N</a:t>
            </a:r>
            <a:r>
              <a:rPr lang="en-US" sz="2200" baseline="-50000" dirty="0"/>
              <a:t>2</a:t>
            </a:r>
            <a:r>
              <a:rPr lang="en-US" sz="2200" dirty="0"/>
              <a:t>+ P</a:t>
            </a:r>
            <a:r>
              <a:rPr lang="en-US" sz="2200" baseline="-25000" dirty="0"/>
              <a:t>O</a:t>
            </a:r>
            <a:r>
              <a:rPr lang="en-US" sz="2200" baseline="-50000" dirty="0"/>
              <a:t>2</a:t>
            </a:r>
            <a:r>
              <a:rPr lang="en-US" sz="2200" dirty="0"/>
              <a:t>+ P</a:t>
            </a:r>
            <a:r>
              <a:rPr lang="en-US" sz="2200" baseline="-25000" dirty="0"/>
              <a:t>H</a:t>
            </a:r>
            <a:r>
              <a:rPr lang="en-US" sz="2200" baseline="-50000" dirty="0"/>
              <a:t>2</a:t>
            </a:r>
            <a:r>
              <a:rPr lang="en-US" sz="2200" baseline="-25000" dirty="0"/>
              <a:t>O</a:t>
            </a:r>
            <a:r>
              <a:rPr lang="en-US" sz="2200" dirty="0"/>
              <a:t>+ P</a:t>
            </a:r>
            <a:r>
              <a:rPr lang="en-US" sz="2200" baseline="-25000" dirty="0"/>
              <a:t>CO</a:t>
            </a:r>
            <a:r>
              <a:rPr lang="en-US" sz="2200" baseline="-50000" dirty="0"/>
              <a:t>2</a:t>
            </a:r>
            <a:r>
              <a:rPr lang="en-US" sz="2200" dirty="0"/>
              <a:t>= 760 mmHg × (percent content in mixture)</a:t>
            </a:r>
          </a:p>
          <a:p>
            <a:pPr marL="285750" indent="-285750">
              <a:buFont typeface="Arial" panose="020B0604020202020204" pitchFamily="34" charset="0"/>
              <a:buChar char="•"/>
            </a:pPr>
            <a:r>
              <a:rPr lang="en-US" sz="2200" dirty="0"/>
              <a:t>The pressure of the atmosphere at sea level is 760 mmHg.</a:t>
            </a:r>
          </a:p>
          <a:p>
            <a:pPr marL="1028700" lvl="1">
              <a:buFont typeface="Arial" panose="020B0604020202020204" pitchFamily="34" charset="0"/>
              <a:buChar char="•"/>
            </a:pPr>
            <a:r>
              <a:rPr lang="en-US" sz="2200" dirty="0"/>
              <a:t>Therefore, the partial pressure of oxygen is: </a:t>
            </a:r>
          </a:p>
          <a:p>
            <a:pPr marL="1428750" lvl="2"/>
            <a:r>
              <a:rPr lang="en-US" sz="1800" dirty="0"/>
              <a:t>P</a:t>
            </a:r>
            <a:r>
              <a:rPr lang="en-US" sz="1800" baseline="-25000" dirty="0"/>
              <a:t>O</a:t>
            </a:r>
            <a:r>
              <a:rPr lang="en-US" sz="1800" baseline="-50000" dirty="0"/>
              <a:t>2</a:t>
            </a:r>
            <a:r>
              <a:rPr lang="en-US" sz="1800" dirty="0"/>
              <a:t>= (760 mmHg)(0.21) = 160 mmHg </a:t>
            </a:r>
          </a:p>
          <a:p>
            <a:pPr marL="457200" indent="-457200">
              <a:buFont typeface="Arial" panose="020B0604020202020204" pitchFamily="34" charset="0"/>
              <a:buChar char="•"/>
            </a:pPr>
            <a:r>
              <a:rPr lang="en-US" sz="2200" dirty="0"/>
              <a:t>For carbon dioxide, it is: P</a:t>
            </a:r>
            <a:r>
              <a:rPr lang="en-US" sz="2200" baseline="-25000" dirty="0"/>
              <a:t>CO</a:t>
            </a:r>
            <a:r>
              <a:rPr lang="en-US" sz="2200" baseline="-50000" dirty="0"/>
              <a:t>2</a:t>
            </a:r>
            <a:r>
              <a:rPr lang="en-US" sz="2200" dirty="0"/>
              <a:t>= (760mmHg)(0.0004) = 0.3 mmHg</a:t>
            </a:r>
          </a:p>
          <a:p>
            <a:r>
              <a:rPr lang="en-US" sz="2200" dirty="0"/>
              <a:t>At high altitudes, P</a:t>
            </a:r>
            <a:r>
              <a:rPr lang="en-US" sz="2200" baseline="-25000" dirty="0"/>
              <a:t>atm </a:t>
            </a:r>
            <a:r>
              <a:rPr lang="en-US" sz="2200" dirty="0"/>
              <a:t>decreases, but concentration does not change; the partial pressure decrease is due to the reduction in P</a:t>
            </a:r>
            <a:r>
              <a:rPr lang="en-US" sz="2200" baseline="-25000" dirty="0"/>
              <a:t>atm</a:t>
            </a:r>
            <a:r>
              <a:rPr lang="en-US" sz="2200" dirty="0"/>
              <a:t>.</a:t>
            </a:r>
          </a:p>
        </p:txBody>
      </p:sp>
    </p:spTree>
    <p:extLst>
      <p:ext uri="{BB962C8B-B14F-4D97-AF65-F5344CB8AC3E}">
        <p14:creationId xmlns:p14="http://schemas.microsoft.com/office/powerpoint/2010/main" val="58609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76E8-161A-FE45-7C63-25B75A8A23BE}"/>
              </a:ext>
            </a:extLst>
          </p:cNvPr>
          <p:cNvSpPr>
            <a:spLocks noGrp="1"/>
          </p:cNvSpPr>
          <p:nvPr>
            <p:ph type="title"/>
          </p:nvPr>
        </p:nvSpPr>
        <p:spPr/>
        <p:txBody>
          <a:bodyPr/>
          <a:lstStyle/>
          <a:p>
            <a:r>
              <a:rPr lang="en-US" dirty="0"/>
              <a:t>Gas Pressure and Respiration</a:t>
            </a:r>
            <a:r>
              <a:rPr lang="en-US" sz="1400" baseline="-25000" dirty="0"/>
              <a:t>3</a:t>
            </a:r>
            <a:endParaRPr lang="en-US" dirty="0"/>
          </a:p>
        </p:txBody>
      </p:sp>
      <p:sp>
        <p:nvSpPr>
          <p:cNvPr id="3" name="Content Placeholder 2">
            <a:extLst>
              <a:ext uri="{FF2B5EF4-FFF2-40B4-BE49-F238E27FC236}">
                <a16:creationId xmlns:a16="http://schemas.microsoft.com/office/drawing/2014/main" id="{AC1526C0-467B-CBDE-ABB7-991B9AD58798}"/>
              </a:ext>
            </a:extLst>
          </p:cNvPr>
          <p:cNvSpPr>
            <a:spLocks noGrp="1"/>
          </p:cNvSpPr>
          <p:nvPr>
            <p:ph idx="1"/>
          </p:nvPr>
        </p:nvSpPr>
        <p:spPr/>
        <p:txBody>
          <a:bodyPr>
            <a:normAutofit fontScale="77500" lnSpcReduction="20000"/>
          </a:bodyPr>
          <a:lstStyle/>
          <a:p>
            <a:r>
              <a:rPr lang="en-US" dirty="0"/>
              <a:t>When the air mixture reaches the lung, it has been humidified. The pressure of the water vapor in the lung does not change the pressure of the air, but it must be included in the partial pressure equation. </a:t>
            </a:r>
          </a:p>
          <a:p>
            <a:endParaRPr lang="en-US" dirty="0"/>
          </a:p>
          <a:p>
            <a:r>
              <a:rPr lang="en-US" dirty="0"/>
              <a:t>For this calculation, the water pressure (47 mmHg) is subtracted from the atmospheric pressure:</a:t>
            </a:r>
          </a:p>
          <a:p>
            <a:pPr algn="ctr"/>
            <a:r>
              <a:rPr lang="en-US" dirty="0"/>
              <a:t>760mmHg − 47mmHg = 713mmHg</a:t>
            </a:r>
          </a:p>
          <a:p>
            <a:r>
              <a:rPr lang="en-US" dirty="0"/>
              <a:t> </a:t>
            </a:r>
          </a:p>
          <a:p>
            <a:r>
              <a:rPr lang="en-US" dirty="0"/>
              <a:t>and the partial pressure of oxygen is:</a:t>
            </a:r>
          </a:p>
          <a:p>
            <a:pPr algn="ctr"/>
            <a:r>
              <a:rPr lang="en-US" dirty="0"/>
              <a:t>(760mmHg − 47mmHg) × 0.21 = 150mmHg</a:t>
            </a:r>
          </a:p>
          <a:p>
            <a:r>
              <a:rPr lang="en-US" dirty="0"/>
              <a:t> </a:t>
            </a:r>
          </a:p>
          <a:p>
            <a:r>
              <a:rPr lang="en-US" dirty="0"/>
              <a:t>These pressures determine the gas exchange in the system. Oxygen and carbon dioxide will flow according to their pressure gradient from high to low. </a:t>
            </a:r>
          </a:p>
        </p:txBody>
      </p:sp>
    </p:spTree>
    <p:extLst>
      <p:ext uri="{BB962C8B-B14F-4D97-AF65-F5344CB8AC3E}">
        <p14:creationId xmlns:p14="http://schemas.microsoft.com/office/powerpoint/2010/main" val="108766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00EF-1FAC-0220-2FC0-17159AC633B7}"/>
              </a:ext>
            </a:extLst>
          </p:cNvPr>
          <p:cNvSpPr>
            <a:spLocks noGrp="1"/>
          </p:cNvSpPr>
          <p:nvPr>
            <p:ph type="title"/>
          </p:nvPr>
        </p:nvSpPr>
        <p:spPr/>
        <p:txBody>
          <a:bodyPr/>
          <a:lstStyle/>
          <a:p>
            <a:r>
              <a:rPr lang="en-US" dirty="0"/>
              <a:t>Gas Exchange across the Alveoli</a:t>
            </a:r>
            <a:r>
              <a:rPr lang="en-US" sz="1400" baseline="-25000" dirty="0"/>
              <a:t>1</a:t>
            </a:r>
          </a:p>
        </p:txBody>
      </p:sp>
      <p:sp>
        <p:nvSpPr>
          <p:cNvPr id="3" name="Content Placeholder 2">
            <a:extLst>
              <a:ext uri="{FF2B5EF4-FFF2-40B4-BE49-F238E27FC236}">
                <a16:creationId xmlns:a16="http://schemas.microsoft.com/office/drawing/2014/main" id="{FAEA6B84-A61B-3914-7D76-27A45CF7DDA0}"/>
              </a:ext>
            </a:extLst>
          </p:cNvPr>
          <p:cNvSpPr>
            <a:spLocks noGrp="1"/>
          </p:cNvSpPr>
          <p:nvPr>
            <p:ph idx="1"/>
          </p:nvPr>
        </p:nvSpPr>
        <p:spPr/>
        <p:txBody>
          <a:bodyPr>
            <a:normAutofit fontScale="85000" lnSpcReduction="20000"/>
          </a:bodyPr>
          <a:lstStyle/>
          <a:p>
            <a:r>
              <a:rPr lang="en-US" dirty="0"/>
              <a:t>In the body, oxygen is used by cells of the body's tissues, and carbon dioxide is produced as a waste product.</a:t>
            </a:r>
          </a:p>
          <a:p>
            <a:pPr marL="457200" indent="-457200">
              <a:buFont typeface="Arial" panose="020B0604020202020204" pitchFamily="34" charset="0"/>
              <a:buChar char="•"/>
            </a:pPr>
            <a:r>
              <a:rPr lang="en-US" dirty="0"/>
              <a:t>The ratio of carbon dioxide production to oxygen consumption is the </a:t>
            </a:r>
            <a:r>
              <a:rPr lang="en-US" b="1" dirty="0"/>
              <a:t>respiratory quotient (RQ). </a:t>
            </a:r>
          </a:p>
          <a:p>
            <a:pPr marL="1200150" lvl="1" indent="-457200">
              <a:buFont typeface="Arial" panose="020B0604020202020204" pitchFamily="34" charset="0"/>
              <a:buChar char="•"/>
            </a:pPr>
            <a:r>
              <a:rPr lang="en-US" dirty="0"/>
              <a:t>RQ varies between 0.7 and 1.0. If the body only used glucose for fuel, the RQ would equal 1. </a:t>
            </a:r>
          </a:p>
          <a:p>
            <a:pPr marL="457200" indent="-457200">
              <a:buFont typeface="Arial" panose="020B0604020202020204" pitchFamily="34" charset="0"/>
              <a:buChar char="•"/>
            </a:pPr>
            <a:r>
              <a:rPr lang="en-US" dirty="0"/>
              <a:t>When the body breaks down glucose for energy, one carbon dioxide molecule is produced for every oxygen molecule consumed.</a:t>
            </a:r>
          </a:p>
          <a:p>
            <a:pPr marL="1200150" lvl="1" indent="-457200">
              <a:buFont typeface="Arial" panose="020B0604020202020204" pitchFamily="34" charset="0"/>
              <a:buChar char="•"/>
            </a:pPr>
            <a:r>
              <a:rPr lang="en-US" dirty="0"/>
              <a:t>Breaking down proteins and fats for energy produces less carbon dioxide decreases the ratio of carbon dioxide produced to oxygen consumed.</a:t>
            </a:r>
          </a:p>
          <a:p>
            <a:pPr marL="457200" indent="-457200">
              <a:buFont typeface="Arial" panose="020B0604020202020204" pitchFamily="34" charset="0"/>
              <a:buChar char="•"/>
            </a:pPr>
            <a:r>
              <a:rPr lang="en-US" dirty="0"/>
              <a:t>For this reason, the RQ is, on average, about 0.7 for fat and about 0.8 for protein.</a:t>
            </a:r>
          </a:p>
        </p:txBody>
      </p:sp>
    </p:spTree>
    <p:extLst>
      <p:ext uri="{BB962C8B-B14F-4D97-AF65-F5344CB8AC3E}">
        <p14:creationId xmlns:p14="http://schemas.microsoft.com/office/powerpoint/2010/main" val="415365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66AC-55A4-753A-6555-549A40AB24D4}"/>
              </a:ext>
            </a:extLst>
          </p:cNvPr>
          <p:cNvSpPr>
            <a:spLocks noGrp="1"/>
          </p:cNvSpPr>
          <p:nvPr>
            <p:ph type="title"/>
          </p:nvPr>
        </p:nvSpPr>
        <p:spPr/>
        <p:txBody>
          <a:bodyPr/>
          <a:lstStyle/>
          <a:p>
            <a:r>
              <a:rPr lang="en-US" dirty="0"/>
              <a:t>Gas Exchange across the Alveoli</a:t>
            </a:r>
            <a:r>
              <a:rPr lang="en-US" sz="1400" baseline="-25000" dirty="0"/>
              <a:t>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5AA77A-DBFF-F69D-83DF-1CA76AFCC3B6}"/>
                  </a:ext>
                </a:extLst>
              </p:cNvPr>
              <p:cNvSpPr>
                <a:spLocks noGrp="1"/>
              </p:cNvSpPr>
              <p:nvPr>
                <p:ph idx="1"/>
              </p:nvPr>
            </p:nvSpPr>
            <p:spPr>
              <a:xfrm>
                <a:off x="457200" y="990600"/>
                <a:ext cx="8229600" cy="4754880"/>
              </a:xfrm>
            </p:spPr>
            <p:txBody>
              <a:bodyPr>
                <a:noAutofit/>
              </a:bodyPr>
              <a:lstStyle/>
              <a:p>
                <a:r>
                  <a:rPr lang="en-US" sz="1800" dirty="0"/>
                  <a:t>The RQ is used to calculate the partial pressure of oxygen in the alveolar spaces within the lung, or the alveolar P</a:t>
                </a:r>
                <a:r>
                  <a:rPr lang="en-US" sz="1800" baseline="-25000" dirty="0"/>
                  <a:t>O</a:t>
                </a:r>
                <a:r>
                  <a:rPr lang="en-US" sz="1800" baseline="-50000" dirty="0"/>
                  <a:t>2</a:t>
                </a:r>
                <a:r>
                  <a:rPr lang="en-US" sz="1800" dirty="0"/>
                  <a:t>.</a:t>
                </a:r>
              </a:p>
              <a:p>
                <a:pPr marL="457200" indent="-457200">
                  <a:buFont typeface="Arial" panose="020B0604020202020204" pitchFamily="34" charset="0"/>
                  <a:buChar char="•"/>
                </a:pPr>
                <a:r>
                  <a:rPr lang="en-US" sz="1800" dirty="0"/>
                  <a:t>Lungs never fully deflate with an exhalation; therefore, the inspired air mixes with this residual air and lowers the partial pressure of oxygen within the alveoli. </a:t>
                </a:r>
              </a:p>
              <a:p>
                <a:pPr marL="1200150" lvl="1" indent="-457200">
                  <a:buFont typeface="Arial" panose="020B0604020202020204" pitchFamily="34" charset="0"/>
                  <a:buChar char="•"/>
                </a:pPr>
                <a:r>
                  <a:rPr lang="en-US" sz="1800" dirty="0"/>
                  <a:t>This means that there is a lower concentration of oxygen in the lungs than is found in the air outside the body. </a:t>
                </a:r>
              </a:p>
              <a:p>
                <a:pPr marL="342900" indent="-342900">
                  <a:buFont typeface="Arial" panose="020B0604020202020204" pitchFamily="34" charset="0"/>
                  <a:buChar char="•"/>
                </a:pPr>
                <a:r>
                  <a:rPr lang="en-US" sz="1800" dirty="0"/>
                  <a:t>Knowing the RQ, the partial pressure of oxygen in the alveoli can be calculated:</a:t>
                </a:r>
              </a:p>
              <a:p>
                <a:pPr algn="ctr"/>
                <a:r>
                  <a:rPr lang="en-US" sz="1800" dirty="0"/>
                  <a:t>alveolar P</a:t>
                </a:r>
                <a:r>
                  <a:rPr lang="en-US" sz="1800" baseline="-25000" dirty="0"/>
                  <a:t>O</a:t>
                </a:r>
                <a:r>
                  <a:rPr lang="en-US" sz="1800" baseline="-50000" dirty="0"/>
                  <a:t>2</a:t>
                </a:r>
                <a:r>
                  <a:rPr lang="en-US" sz="1800" dirty="0"/>
                  <a:t>= inspired P</a:t>
                </a:r>
                <a:r>
                  <a:rPr lang="en-US" sz="1800" baseline="-25000" dirty="0"/>
                  <a:t>O</a:t>
                </a:r>
                <a:r>
                  <a:rPr lang="en-US" sz="1800" baseline="-50000" dirty="0"/>
                  <a:t>2</a:t>
                </a:r>
                <a:r>
                  <a:rPr lang="en-US" sz="1800" dirty="0"/>
                  <a:t>− </a:t>
                </a:r>
                <a14:m>
                  <m:oMath xmlns:m="http://schemas.openxmlformats.org/officeDocument/2006/math">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 </m:t>
                            </m:r>
                            <m:r>
                              <m:rPr>
                                <m:nor/>
                              </m:rPr>
                              <a:rPr lang="en-US" sz="1800"/>
                              <m:t>alveolar</m:t>
                            </m:r>
                            <m:r>
                              <m:rPr>
                                <m:nor/>
                              </m:rPr>
                              <a:rPr lang="en-US" sz="1800"/>
                              <m:t> </m:t>
                            </m:r>
                            <m:r>
                              <m:rPr>
                                <m:nor/>
                              </m:rPr>
                              <a:rPr lang="en-US" sz="1800"/>
                              <m:t>PCO</m:t>
                            </m:r>
                            <m:r>
                              <m:rPr>
                                <m:nor/>
                              </m:rPr>
                              <a:rPr lang="en-US" sz="1800" b="0" i="0" baseline="-30000" smtClean="0"/>
                              <m:t>2</m:t>
                            </m:r>
                            <m:r>
                              <m:rPr>
                                <m:nor/>
                              </m:rPr>
                              <a:rPr lang="en-US" sz="1800"/>
                              <m:t> </m:t>
                            </m:r>
                          </m:num>
                          <m:den>
                            <m:r>
                              <a:rPr lang="en-US" sz="1800" i="1">
                                <a:latin typeface="Cambria Math" panose="02040503050406030204" pitchFamily="18" charset="0"/>
                              </a:rPr>
                              <m:t>𝑅𝑄</m:t>
                            </m:r>
                          </m:den>
                        </m:f>
                      </m:e>
                    </m:d>
                  </m:oMath>
                </a14:m>
                <a:endParaRPr lang="en-US" sz="1800" dirty="0"/>
              </a:p>
              <a:p>
                <a:pPr marL="342900" indent="-342900">
                  <a:buFont typeface="Arial" panose="020B0604020202020204" pitchFamily="34" charset="0"/>
                  <a:buChar char="•"/>
                </a:pPr>
                <a:r>
                  <a:rPr lang="en-US" sz="1800" dirty="0"/>
                  <a:t>With an RQ of 0.8 and a PCO</a:t>
                </a:r>
                <a:r>
                  <a:rPr lang="en-US" sz="1800" baseline="-25000" dirty="0"/>
                  <a:t>2</a:t>
                </a:r>
                <a:r>
                  <a:rPr lang="en-US" sz="1800" dirty="0"/>
                  <a:t> in the alveoli of 40 mmHg, the alveolar P</a:t>
                </a:r>
                <a:r>
                  <a:rPr lang="en-US" sz="1800" baseline="-25000" dirty="0"/>
                  <a:t>O</a:t>
                </a:r>
                <a:r>
                  <a:rPr lang="en-US" sz="1800" baseline="-50000" dirty="0"/>
                  <a:t>2</a:t>
                </a:r>
                <a:r>
                  <a:rPr lang="en-US" sz="1800" dirty="0"/>
                  <a:t> is equal to:</a:t>
                </a:r>
              </a:p>
              <a:p>
                <a:pPr algn="ctr"/>
                <a:r>
                  <a:rPr lang="en-US" sz="1800" dirty="0"/>
                  <a:t>alveolar P</a:t>
                </a:r>
                <a:r>
                  <a:rPr lang="en-US" sz="1800" baseline="-25000" dirty="0"/>
                  <a:t>O</a:t>
                </a:r>
                <a:r>
                  <a:rPr lang="en-US" sz="1800" baseline="-50000" dirty="0"/>
                  <a:t>2</a:t>
                </a:r>
                <a:r>
                  <a:rPr lang="en-US" sz="1800" dirty="0"/>
                  <a:t>= 150mmHg −</a:t>
                </a:r>
                <a14:m>
                  <m:oMath xmlns:m="http://schemas.openxmlformats.org/officeDocument/2006/math">
                    <m:r>
                      <a:rPr lang="en-US" sz="1800" i="1" dirty="0" smtClean="0">
                        <a:latin typeface="Cambria Math" panose="02040503050406030204" pitchFamily="18" charset="0"/>
                      </a:rPr>
                      <m:t> </m:t>
                    </m:r>
                    <m:d>
                      <m:dPr>
                        <m:ctrlPr>
                          <a:rPr lang="en-US" sz="1800" i="1" dirty="0"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dirty="0">
                                <a:latin typeface="Cambria Math" panose="02040503050406030204" pitchFamily="18" charset="0"/>
                              </a:rPr>
                              <m:t>40</m:t>
                            </m:r>
                            <m:r>
                              <m:rPr>
                                <m:sty m:val="p"/>
                              </m:rPr>
                              <a:rPr lang="en-US" sz="1800" dirty="0">
                                <a:latin typeface="Cambria Math" panose="02040503050406030204" pitchFamily="18" charset="0"/>
                              </a:rPr>
                              <m:t>mmHg</m:t>
                            </m:r>
                          </m:num>
                          <m:den>
                            <m:r>
                              <a:rPr lang="en-US" sz="1800" dirty="0">
                                <a:latin typeface="Cambria Math" panose="02040503050406030204" pitchFamily="18" charset="0"/>
                              </a:rPr>
                              <m:t>0.8</m:t>
                            </m:r>
                          </m:den>
                        </m:f>
                      </m:e>
                    </m:d>
                    <m:r>
                      <a:rPr lang="en-US" sz="1800" i="1" dirty="0" smtClean="0">
                        <a:latin typeface="Cambria Math" panose="02040503050406030204" pitchFamily="18" charset="0"/>
                      </a:rPr>
                      <m:t>=</m:t>
                    </m:r>
                    <m:r>
                      <a:rPr lang="en-US" sz="1800" b="0" i="1" dirty="0" smtClean="0">
                        <a:latin typeface="Cambria Math" panose="02040503050406030204" pitchFamily="18" charset="0"/>
                      </a:rPr>
                      <m:t> </m:t>
                    </m:r>
                  </m:oMath>
                </a14:m>
                <a:r>
                  <a:rPr lang="en-US" sz="1800" dirty="0"/>
                  <a:t>100mmHg</a:t>
                </a:r>
              </a:p>
              <a:p>
                <a:pPr marL="342900" indent="-342900">
                  <a:buFont typeface="Arial" panose="020B0604020202020204" pitchFamily="34" charset="0"/>
                  <a:buChar char="•"/>
                </a:pPr>
                <a:r>
                  <a:rPr lang="en-US" sz="1800" dirty="0"/>
                  <a:t>Notice that this pressure is less than the external air. Therefore, the oxygen will flow from the inspired air in the lung (P</a:t>
                </a:r>
                <a:r>
                  <a:rPr lang="en-US" sz="1800" baseline="-25000" dirty="0"/>
                  <a:t>O</a:t>
                </a:r>
                <a:r>
                  <a:rPr lang="en-US" sz="1800" baseline="-50000" dirty="0"/>
                  <a:t>2</a:t>
                </a:r>
                <a:r>
                  <a:rPr lang="en-US" sz="1800" dirty="0"/>
                  <a:t> = 150 mmHg) into the bloodstream (P</a:t>
                </a:r>
                <a:r>
                  <a:rPr lang="en-US" sz="1800" baseline="-25000" dirty="0"/>
                  <a:t>O</a:t>
                </a:r>
                <a:r>
                  <a:rPr lang="en-US" sz="1800" baseline="-50000" dirty="0"/>
                  <a:t>2</a:t>
                </a:r>
                <a:r>
                  <a:rPr lang="en-US" sz="1800" dirty="0"/>
                  <a:t> = 100 mmHg)</a:t>
                </a:r>
              </a:p>
            </p:txBody>
          </p:sp>
        </mc:Choice>
        <mc:Fallback xmlns="">
          <p:sp>
            <p:nvSpPr>
              <p:cNvPr id="3" name="Content Placeholder 2">
                <a:extLst>
                  <a:ext uri="{FF2B5EF4-FFF2-40B4-BE49-F238E27FC236}">
                    <a16:creationId xmlns:a16="http://schemas.microsoft.com/office/drawing/2014/main" id="{625AA77A-DBFF-F69D-83DF-1CA76AFCC3B6}"/>
                  </a:ext>
                </a:extLst>
              </p:cNvPr>
              <p:cNvSpPr>
                <a:spLocks noGrp="1" noRot="1" noChangeAspect="1" noMove="1" noResize="1" noEditPoints="1" noAdjustHandles="1" noChangeArrowheads="1" noChangeShapeType="1" noTextEdit="1"/>
              </p:cNvSpPr>
              <p:nvPr>
                <p:ph idx="1"/>
              </p:nvPr>
            </p:nvSpPr>
            <p:spPr>
              <a:xfrm>
                <a:off x="457200" y="990600"/>
                <a:ext cx="8229600" cy="4754880"/>
              </a:xfrm>
              <a:blipFill>
                <a:blip r:embed="rId2"/>
                <a:stretch>
                  <a:fillRect l="-593" t="-769" r="-593" b="-1410"/>
                </a:stretch>
              </a:blipFill>
            </p:spPr>
            <p:txBody>
              <a:bodyPr/>
              <a:lstStyle/>
              <a:p>
                <a:r>
                  <a:rPr lang="en-US">
                    <a:noFill/>
                  </a:rPr>
                  <a:t> </a:t>
                </a:r>
              </a:p>
            </p:txBody>
          </p:sp>
        </mc:Fallback>
      </mc:AlternateContent>
    </p:spTree>
    <p:extLst>
      <p:ext uri="{BB962C8B-B14F-4D97-AF65-F5344CB8AC3E}">
        <p14:creationId xmlns:p14="http://schemas.microsoft.com/office/powerpoint/2010/main" val="313649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CA01-C4DD-D002-7F36-22FEB93F49E9}"/>
              </a:ext>
            </a:extLst>
          </p:cNvPr>
          <p:cNvSpPr>
            <a:spLocks noGrp="1"/>
          </p:cNvSpPr>
          <p:nvPr>
            <p:ph type="title"/>
          </p:nvPr>
        </p:nvSpPr>
        <p:spPr/>
        <p:txBody>
          <a:bodyPr/>
          <a:lstStyle/>
          <a:p>
            <a:r>
              <a:rPr lang="en-US" dirty="0"/>
              <a:t>Gas Exchange across the Alveoli</a:t>
            </a:r>
            <a:r>
              <a:rPr lang="en-US" sz="1400" baseline="-25000" dirty="0"/>
              <a:t>3</a:t>
            </a:r>
          </a:p>
        </p:txBody>
      </p:sp>
      <p:sp>
        <p:nvSpPr>
          <p:cNvPr id="3" name="Content Placeholder 2">
            <a:extLst>
              <a:ext uri="{FF2B5EF4-FFF2-40B4-BE49-F238E27FC236}">
                <a16:creationId xmlns:a16="http://schemas.microsoft.com/office/drawing/2014/main" id="{E301C26D-3787-617D-ED06-05C6CA97B520}"/>
              </a:ext>
            </a:extLst>
          </p:cNvPr>
          <p:cNvSpPr>
            <a:spLocks noGrp="1"/>
          </p:cNvSpPr>
          <p:nvPr>
            <p:ph idx="1"/>
          </p:nvPr>
        </p:nvSpPr>
        <p:spPr>
          <a:xfrm>
            <a:off x="457200" y="1127760"/>
            <a:ext cx="8229600" cy="5120640"/>
          </a:xfrm>
        </p:spPr>
        <p:txBody>
          <a:bodyPr>
            <a:noAutofit/>
          </a:bodyPr>
          <a:lstStyle/>
          <a:p>
            <a:r>
              <a:rPr lang="en-US" sz="1800" dirty="0"/>
              <a:t>In the lungs, oxygen diffuses out of the alveoli and into the capillaries.</a:t>
            </a:r>
          </a:p>
          <a:p>
            <a:pPr marL="457200" indent="-457200">
              <a:buFont typeface="Arial" panose="020B0604020202020204" pitchFamily="34" charset="0"/>
              <a:buChar char="•"/>
            </a:pPr>
            <a:r>
              <a:rPr lang="en-US" sz="1800" dirty="0"/>
              <a:t>Oxygen (about 98%) binds reversibly to the respiratory pigment hemoglobin found in red blood cells (RBCs). </a:t>
            </a:r>
          </a:p>
          <a:p>
            <a:pPr marL="1200150" lvl="1" indent="-457200">
              <a:buFont typeface="Arial" panose="020B0604020202020204" pitchFamily="34" charset="0"/>
              <a:buChar char="•"/>
            </a:pPr>
            <a:r>
              <a:rPr lang="en-US" sz="1800" dirty="0"/>
              <a:t>RBCs carry oxygen to the tissues where oxygen dissociates from the hemoglobin and diffuses into the cells of the tissues. </a:t>
            </a:r>
          </a:p>
          <a:p>
            <a:pPr marL="457200" indent="-457200">
              <a:buFont typeface="Arial" panose="020B0604020202020204" pitchFamily="34" charset="0"/>
              <a:buChar char="•"/>
            </a:pPr>
            <a:r>
              <a:rPr lang="en-US" sz="1800" dirty="0"/>
              <a:t>Alveolar P</a:t>
            </a:r>
            <a:r>
              <a:rPr lang="en-US" sz="1800" baseline="-25000" dirty="0"/>
              <a:t>O</a:t>
            </a:r>
            <a:r>
              <a:rPr lang="en-US" sz="1800" baseline="-50000" dirty="0"/>
              <a:t>2</a:t>
            </a:r>
            <a:r>
              <a:rPr lang="en-US" sz="1800" dirty="0"/>
              <a:t> is higher in the alveoli (P</a:t>
            </a:r>
            <a:r>
              <a:rPr lang="en-US" sz="1800" baseline="-25000" dirty="0"/>
              <a:t>ALVO</a:t>
            </a:r>
            <a:r>
              <a:rPr lang="en-US" sz="1800" baseline="-50000" dirty="0"/>
              <a:t>2</a:t>
            </a:r>
            <a:r>
              <a:rPr lang="en-US" sz="1800" dirty="0"/>
              <a:t> = 100 mmHg) than blood P</a:t>
            </a:r>
            <a:r>
              <a:rPr lang="en-US" sz="1800" baseline="-25000" dirty="0"/>
              <a:t>O</a:t>
            </a:r>
            <a:r>
              <a:rPr lang="en-US" sz="1800" baseline="-50000" dirty="0"/>
              <a:t>2</a:t>
            </a:r>
            <a:r>
              <a:rPr lang="en-US" sz="1800" dirty="0"/>
              <a:t> (40 mmHg) in the capillaries, causing oxygen to move out of the alveoli.</a:t>
            </a:r>
          </a:p>
          <a:p>
            <a:pPr marL="457200" indent="-457200">
              <a:buFont typeface="Arial" panose="020B0604020202020204" pitchFamily="34" charset="0"/>
              <a:buChar char="•"/>
            </a:pPr>
            <a:r>
              <a:rPr lang="en-US" sz="1800" dirty="0"/>
              <a:t>Alveolar P</a:t>
            </a:r>
            <a:r>
              <a:rPr lang="en-US" sz="1800" baseline="-25000" dirty="0"/>
              <a:t>CO</a:t>
            </a:r>
            <a:r>
              <a:rPr lang="en-US" sz="1800" baseline="-50000" dirty="0"/>
              <a:t>2</a:t>
            </a:r>
            <a:r>
              <a:rPr lang="en-US" sz="1800" dirty="0"/>
              <a:t> is lower (P</a:t>
            </a:r>
            <a:r>
              <a:rPr lang="en-US" sz="1800" baseline="-25000" dirty="0"/>
              <a:t>ALVCO</a:t>
            </a:r>
            <a:r>
              <a:rPr lang="en-US" sz="1800" baseline="-50000" dirty="0"/>
              <a:t>2</a:t>
            </a:r>
            <a:r>
              <a:rPr lang="en-US" sz="1800" dirty="0"/>
              <a:t> = 40 mmHg) than blood (P</a:t>
            </a:r>
            <a:r>
              <a:rPr lang="en-US" sz="1800" baseline="-25000" dirty="0"/>
              <a:t>CO</a:t>
            </a:r>
            <a:r>
              <a:rPr lang="en-US" sz="1800" baseline="-50000" dirty="0"/>
              <a:t>2</a:t>
            </a:r>
            <a:r>
              <a:rPr lang="en-US" sz="1800" dirty="0"/>
              <a:t> = 45 mmHg). C</a:t>
            </a:r>
            <a:r>
              <a:rPr lang="en-US" sz="1800" baseline="-25000" dirty="0"/>
              <a:t>O</a:t>
            </a:r>
            <a:r>
              <a:rPr lang="en-US" sz="1800" baseline="-50000" dirty="0"/>
              <a:t>2</a:t>
            </a:r>
            <a:r>
              <a:rPr lang="en-US" sz="1800" dirty="0"/>
              <a:t> diffuses down its pressure gradient, moving out of the capillaries and entering the alveoli.</a:t>
            </a:r>
          </a:p>
          <a:p>
            <a:pPr marL="285750" indent="-285750">
              <a:buFont typeface="Arial" panose="020B0604020202020204" pitchFamily="34" charset="0"/>
              <a:buChar char="•"/>
            </a:pPr>
            <a:r>
              <a:rPr lang="en-US" sz="1800" dirty="0"/>
              <a:t>The change in partial pressure from the alveoli to the capillaries drives the oxygen into the tissues and the carbon dioxide into the blood from the tissues. </a:t>
            </a:r>
          </a:p>
          <a:p>
            <a:pPr marL="285750" indent="-285750">
              <a:buFont typeface="Arial" panose="020B0604020202020204" pitchFamily="34" charset="0"/>
              <a:buChar char="•"/>
            </a:pPr>
            <a:r>
              <a:rPr lang="en-US" sz="1800" dirty="0"/>
              <a:t>The blood is then transported to the lungs where differences in pressure in the alveoli result in the movement of carbon dioxide out of the blood into the lungs and oxygen into the blood because of the pressure difference between the tissues and blood.</a:t>
            </a:r>
          </a:p>
        </p:txBody>
      </p:sp>
    </p:spTree>
    <p:extLst>
      <p:ext uri="{BB962C8B-B14F-4D97-AF65-F5344CB8AC3E}">
        <p14:creationId xmlns:p14="http://schemas.microsoft.com/office/powerpoint/2010/main" val="380920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Lesson 36.2 Figure 5 </a:t>
            </a:r>
          </a:p>
        </p:txBody>
      </p:sp>
      <p:sp>
        <p:nvSpPr>
          <p:cNvPr id="4" name="TextBox 3">
            <a:extLst>
              <a:ext uri="{FF2B5EF4-FFF2-40B4-BE49-F238E27FC236}">
                <a16:creationId xmlns:a16="http://schemas.microsoft.com/office/drawing/2014/main" id="{F5DD5A50-363B-E90B-6CF2-F9E271B2612A}"/>
              </a:ext>
            </a:extLst>
          </p:cNvPr>
          <p:cNvSpPr txBox="1"/>
          <p:nvPr/>
        </p:nvSpPr>
        <p:spPr>
          <a:xfrm>
            <a:off x="2086152" y="5637609"/>
            <a:ext cx="4876800" cy="246221"/>
          </a:xfrm>
          <a:prstGeom prst="rect">
            <a:avLst/>
          </a:prstGeom>
          <a:noFill/>
        </p:spPr>
        <p:txBody>
          <a:bodyPr wrap="square">
            <a:spAutoFit/>
          </a:bodyPr>
          <a:lstStyle/>
          <a:p>
            <a:pPr algn="ctr"/>
            <a:r>
              <a:rPr lang="en-US" sz="1000" dirty="0"/>
              <a:t>CNX OpenStax on Wikimedia Commons. "Oxygen and carbon dioxide through the body." </a:t>
            </a:r>
          </a:p>
        </p:txBody>
      </p:sp>
      <p:pic>
        <p:nvPicPr>
          <p:cNvPr id="6" name="Content Placeholder 4" descr="The illustration shows the movement of deoxygenated air into the lungs, and oxygenated air out of the lungs. Also shown is the circulation of blood through the body. Circulation begins when deoxygenated blood in arteries leaves the right side of the heart and enters the lungs. Oxygenated blood exits the lungs and enters the left side of the heart, which pumps it to the rest of the body via arteries. The partial pressure of oxygen in the atmosphere is 160 millimeters of mercury, and the partial pressure of carbon dioxide is 0.2 millimeters of mercury. The partial pressure of oxygen in the arteries is 100 millimeters of mercury, and the partial pressure of carbon dioxide is 40 millimeters of mercury. The partial pressure of oxygen in the veins is 40 millimeters of mercury, and the partial pressure of carbon dioxide is 46 millimeters of mercury.">
            <a:extLst>
              <a:ext uri="{FF2B5EF4-FFF2-40B4-BE49-F238E27FC236}">
                <a16:creationId xmlns:a16="http://schemas.microsoft.com/office/drawing/2014/main" id="{DB845208-500A-8146-B29A-413AAA53A6CA}"/>
              </a:ext>
            </a:extLst>
          </p:cNvPr>
          <p:cNvPicPr>
            <a:picLocks noGrp="1" noChangeAspect="1"/>
          </p:cNvPicPr>
          <p:nvPr>
            <p:ph idx="1"/>
          </p:nvPr>
        </p:nvPicPr>
        <p:blipFill>
          <a:blip r:embed="rId3"/>
          <a:srcRect t="3667" b="3000"/>
          <a:stretch/>
        </p:blipFill>
        <p:spPr>
          <a:xfrm>
            <a:off x="457200" y="1370409"/>
            <a:ext cx="8229600" cy="4267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71C138-2AC8-98B1-CDC8-CA4FB18938EE}"/>
              </a:ext>
            </a:extLst>
          </p:cNvPr>
          <p:cNvSpPr>
            <a:spLocks noGrp="1"/>
          </p:cNvSpPr>
          <p:nvPr>
            <p:ph type="title"/>
          </p:nvPr>
        </p:nvSpPr>
        <p:spPr/>
        <p:txBody>
          <a:bodyPr/>
          <a:lstStyle/>
          <a:p>
            <a:r>
              <a:rPr lang="en-US" dirty="0"/>
              <a:t>Science and You</a:t>
            </a:r>
            <a:r>
              <a:rPr lang="en-US" sz="1400" baseline="-25000" dirty="0"/>
              <a:t>2</a:t>
            </a:r>
          </a:p>
        </p:txBody>
      </p:sp>
      <p:sp>
        <p:nvSpPr>
          <p:cNvPr id="5" name="Content Placeholder 4">
            <a:extLst>
              <a:ext uri="{FF2B5EF4-FFF2-40B4-BE49-F238E27FC236}">
                <a16:creationId xmlns:a16="http://schemas.microsoft.com/office/drawing/2014/main" id="{E20A360A-54DC-6826-BF20-41BC23049293}"/>
              </a:ext>
            </a:extLst>
          </p:cNvPr>
          <p:cNvSpPr>
            <a:spLocks noGrp="1"/>
          </p:cNvSpPr>
          <p:nvPr>
            <p:ph idx="1"/>
          </p:nvPr>
        </p:nvSpPr>
        <p:spPr/>
        <p:txBody>
          <a:bodyPr>
            <a:normAutofit fontScale="70000" lnSpcReduction="20000"/>
          </a:bodyPr>
          <a:lstStyle/>
          <a:p>
            <a:r>
              <a:rPr lang="en-US" b="1" dirty="0"/>
              <a:t>Do Respiration-Related Career Options Exist?</a:t>
            </a:r>
          </a:p>
          <a:p>
            <a:r>
              <a:rPr lang="en-US" dirty="0"/>
              <a:t>Yes! Respiratory therapists or respiratory practitioners evaluate and treat patients with lung and cardiovascular diseases. They work as part of a medical team to develop treatment plans for patients. </a:t>
            </a:r>
          </a:p>
          <a:p>
            <a:r>
              <a:rPr lang="en-US" dirty="0"/>
              <a:t>Respiratory therapists may treat premature babies with underdeveloped lungs, patients with chronic conditions such as asthma, or older patients suffering from lung disease, such as emphysema and chronic obstructive pulmonary disease (COPD). They may operate advanced equipment such as compressed gas delivery systems, ventilators, blood gas analyzers, and resuscitators.</a:t>
            </a:r>
          </a:p>
          <a:p>
            <a:endParaRPr lang="en-US" dirty="0"/>
          </a:p>
          <a:p>
            <a:r>
              <a:rPr lang="en-US" b="1" dirty="0"/>
              <a:t>How Can I Become a Respiratory Therapist?</a:t>
            </a:r>
          </a:p>
          <a:p>
            <a:r>
              <a:rPr lang="en-US" dirty="0"/>
              <a:t>There are specialized programs to become a respiratory therapist. Generally, these programs lead to a bachelor's degree with a respiratory therapist specialty. Because of a growing aging population, career opportunities as a respiratory therapist are expected to remain strong.</a:t>
            </a:r>
          </a:p>
        </p:txBody>
      </p:sp>
    </p:spTree>
    <p:extLst>
      <p:ext uri="{BB962C8B-B14F-4D97-AF65-F5344CB8AC3E}">
        <p14:creationId xmlns:p14="http://schemas.microsoft.com/office/powerpoint/2010/main" val="81316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0" y="1055441"/>
            <a:ext cx="8686800" cy="2579168"/>
          </a:xfrm>
          <a:prstGeom prst="rect">
            <a:avLst/>
          </a:prstGeom>
          <a:noFill/>
        </p:spPr>
        <p:txBody>
          <a:bodyPr wrap="square">
            <a:spAutoFit/>
          </a:bodyPr>
          <a:lstStyle/>
          <a:p>
            <a:pPr lvl="1">
              <a:spcBef>
                <a:spcPts val="0"/>
              </a:spcBef>
            </a:pPr>
            <a:r>
              <a:rPr lang="en-US" sz="3200" b="1" dirty="0">
                <a:effectLst/>
                <a:ea typeface="Times New Roman" panose="02020603050405020304" pitchFamily="18" charset="0"/>
                <a:cs typeface="Aptos" panose="020B0004020202020204" pitchFamily="34" charset="0"/>
              </a:rPr>
              <a:t>Name</a:t>
            </a:r>
            <a:r>
              <a:rPr lang="en-US" sz="3200" dirty="0">
                <a:effectLst/>
                <a:ea typeface="Times New Roman" panose="02020603050405020304" pitchFamily="18" charset="0"/>
                <a:cs typeface="Aptos" panose="020B0004020202020204" pitchFamily="34" charset="0"/>
              </a:rPr>
              <a:t> and </a:t>
            </a:r>
            <a:r>
              <a:rPr lang="en-US" sz="3200" b="1" dirty="0">
                <a:effectLst/>
                <a:ea typeface="Times New Roman" panose="02020603050405020304" pitchFamily="18" charset="0"/>
                <a:cs typeface="Aptos" panose="020B0004020202020204" pitchFamily="34" charset="0"/>
              </a:rPr>
              <a:t>describe</a:t>
            </a:r>
            <a:r>
              <a:rPr lang="en-US" sz="3200" dirty="0">
                <a:effectLst/>
                <a:ea typeface="Times New Roman" panose="02020603050405020304" pitchFamily="18" charset="0"/>
                <a:cs typeface="Aptos" panose="020B0004020202020204" pitchFamily="34" charset="0"/>
              </a:rPr>
              <a:t> lung volumes and capacities.</a:t>
            </a:r>
            <a:endParaRPr lang="en-US" sz="3200" dirty="0">
              <a:ea typeface="Times New Roman" panose="02020603050405020304" pitchFamily="18" charset="0"/>
              <a:cs typeface="Aptos" panose="020B0004020202020204" pitchFamily="34" charset="0"/>
            </a:endParaRPr>
          </a:p>
          <a:p>
            <a:pPr lvl="1">
              <a:spcBef>
                <a:spcPts val="0"/>
              </a:spcBef>
            </a:pPr>
            <a:r>
              <a:rPr lang="en-US" sz="3200" b="1" dirty="0">
                <a:effectLst/>
                <a:ea typeface="Times New Roman" panose="02020603050405020304" pitchFamily="18" charset="0"/>
                <a:cs typeface="Aptos" panose="020B0004020202020204" pitchFamily="34" charset="0"/>
              </a:rPr>
              <a:t>Understand</a:t>
            </a:r>
            <a:r>
              <a:rPr lang="en-US" sz="3200" dirty="0">
                <a:effectLst/>
                <a:ea typeface="Times New Roman" panose="02020603050405020304" pitchFamily="18" charset="0"/>
                <a:cs typeface="Aptos" panose="020B0004020202020204" pitchFamily="34" charset="0"/>
              </a:rPr>
              <a:t> how gas pressure influences how gases move into and out of the body.</a:t>
            </a:r>
            <a:endParaRPr lang="en-US" sz="3200" dirty="0">
              <a:effectLst/>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4C864F-3671-B28A-2C84-D13431364CA8}"/>
              </a:ext>
            </a:extLst>
          </p:cNvPr>
          <p:cNvSpPr>
            <a:spLocks noGrp="1"/>
          </p:cNvSpPr>
          <p:nvPr>
            <p:ph type="title"/>
          </p:nvPr>
        </p:nvSpPr>
        <p:spPr/>
        <p:txBody>
          <a:bodyPr/>
          <a:lstStyle/>
          <a:p>
            <a:r>
              <a:rPr lang="en-US" dirty="0"/>
              <a:t>Summary </a:t>
            </a:r>
          </a:p>
        </p:txBody>
      </p:sp>
      <p:sp>
        <p:nvSpPr>
          <p:cNvPr id="5" name="Content Placeholder 4">
            <a:extLst>
              <a:ext uri="{FF2B5EF4-FFF2-40B4-BE49-F238E27FC236}">
                <a16:creationId xmlns:a16="http://schemas.microsoft.com/office/drawing/2014/main" id="{EB574637-CB4E-F792-B20E-C18F0BF3A742}"/>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The lungs can hold a large volume of air, but they are not usually filled to maximal capacity. </a:t>
            </a:r>
          </a:p>
          <a:p>
            <a:pPr marL="457200" indent="-457200">
              <a:buFont typeface="Arial" panose="020B0604020202020204" pitchFamily="34" charset="0"/>
              <a:buChar char="•"/>
            </a:pPr>
            <a:r>
              <a:rPr lang="en-US" dirty="0"/>
              <a:t>Lung volume measurements include tidal volume, expiratory reserve volume, inspiratory reserve volume, and residual volume. </a:t>
            </a:r>
          </a:p>
          <a:p>
            <a:pPr marL="457200" indent="-457200">
              <a:buFont typeface="Arial" panose="020B0604020202020204" pitchFamily="34" charset="0"/>
              <a:buChar char="•"/>
            </a:pPr>
            <a:r>
              <a:rPr lang="en-US" dirty="0"/>
              <a:t>Gas movement into or out of the lungs is dependent on the pressure of the gas. </a:t>
            </a:r>
          </a:p>
          <a:p>
            <a:pPr marL="457200" indent="-457200">
              <a:buFont typeface="Arial" panose="020B0604020202020204" pitchFamily="34" charset="0"/>
              <a:buChar char="•"/>
            </a:pPr>
            <a:r>
              <a:rPr lang="en-US" dirty="0"/>
              <a:t>The difference between the partial pressure of the gas in the air drives oxygen into the tissues and carbon dioxide out of the body.</a:t>
            </a:r>
          </a:p>
        </p:txBody>
      </p:sp>
    </p:spTree>
    <p:extLst>
      <p:ext uri="{BB962C8B-B14F-4D97-AF65-F5344CB8AC3E}">
        <p14:creationId xmlns:p14="http://schemas.microsoft.com/office/powerpoint/2010/main" val="287230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Basic Principles of Gas Exchange </a:t>
            </a:r>
            <a:endParaRPr lang="en-US" sz="3200" dirty="0">
              <a:solidFill>
                <a:schemeClr val="accent1"/>
              </a:solidFill>
            </a:endParaRPr>
          </a:p>
        </p:txBody>
      </p:sp>
      <p:sp>
        <p:nvSpPr>
          <p:cNvPr id="11267" name="Rectangle 3"/>
          <p:cNvSpPr>
            <a:spLocks noGrp="1"/>
          </p:cNvSpPr>
          <p:nvPr>
            <p:ph idx="1"/>
          </p:nvPr>
        </p:nvSpPr>
        <p:spPr>
          <a:xfrm>
            <a:off x="457200" y="1280160"/>
            <a:ext cx="8229600" cy="5120640"/>
          </a:xfrm>
          <a:prstGeom prst="rect">
            <a:avLst/>
          </a:prstGeom>
        </p:spPr>
        <p:txBody>
          <a:bodyPr>
            <a:normAutofit fontScale="77500" lnSpcReduction="20000"/>
          </a:bodyPr>
          <a:lstStyle/>
          <a:p>
            <a:pPr marL="0" indent="0">
              <a:buNone/>
              <a:tabLst>
                <a:tab pos="461963" algn="l"/>
              </a:tabLst>
            </a:pPr>
            <a:r>
              <a:rPr lang="en-US" dirty="0">
                <a:solidFill>
                  <a:schemeClr val="tx1"/>
                </a:solidFill>
              </a:rPr>
              <a:t>Gas exchange during respiration occurs primarily through diffusion.</a:t>
            </a:r>
          </a:p>
          <a:p>
            <a:pPr>
              <a:tabLst>
                <a:tab pos="461963" algn="l"/>
              </a:tabLst>
            </a:pPr>
            <a:r>
              <a:rPr lang="en-US" dirty="0">
                <a:solidFill>
                  <a:schemeClr val="tx1"/>
                </a:solidFill>
              </a:rPr>
              <a:t>In diffusion, the movement of a substance is driven by a concentration gradient. Gas molecules spontaneously move from a region of high concentration to a region of low concentration.</a:t>
            </a:r>
            <a:r>
              <a:rPr lang="en-US" i="0" dirty="0">
                <a:solidFill>
                  <a:schemeClr val="tx1"/>
                </a:solidFill>
              </a:rPr>
              <a:t> </a:t>
            </a:r>
            <a:endParaRPr lang="en-US" dirty="0">
              <a:solidFill>
                <a:schemeClr val="tx1"/>
              </a:solidFill>
            </a:endParaRPr>
          </a:p>
          <a:p>
            <a:pPr lvl="1">
              <a:tabLst>
                <a:tab pos="461963" algn="l"/>
              </a:tabLst>
            </a:pPr>
            <a:r>
              <a:rPr lang="en-US" dirty="0">
                <a:solidFill>
                  <a:schemeClr val="tx1"/>
                </a:solidFill>
              </a:rPr>
              <a:t>Blood that is low in oxygen and high in carbon dioxide undergoes gas exchange with air in the lungs. </a:t>
            </a:r>
          </a:p>
          <a:p>
            <a:pPr>
              <a:tabLst>
                <a:tab pos="461963" algn="l"/>
              </a:tabLst>
            </a:pPr>
            <a:endParaRPr lang="en-US" i="0" dirty="0">
              <a:solidFill>
                <a:schemeClr val="tx1"/>
              </a:solidFill>
            </a:endParaRPr>
          </a:p>
          <a:p>
            <a:pPr marL="0" indent="0">
              <a:buNone/>
              <a:tabLst>
                <a:tab pos="461963" algn="l"/>
              </a:tabLst>
            </a:pPr>
            <a:r>
              <a:rPr lang="en-US" b="1" dirty="0">
                <a:solidFill>
                  <a:schemeClr val="tx1"/>
                </a:solidFill>
              </a:rPr>
              <a:t>Partial pressure </a:t>
            </a:r>
            <a:r>
              <a:rPr lang="en-US" dirty="0">
                <a:solidFill>
                  <a:schemeClr val="tx1"/>
                </a:solidFill>
              </a:rPr>
              <a:t>is a measure of the concentration of the individual components in a mixture of gases. </a:t>
            </a:r>
          </a:p>
          <a:p>
            <a:pPr>
              <a:tabLst>
                <a:tab pos="461963" algn="l"/>
              </a:tabLst>
            </a:pPr>
            <a:r>
              <a:rPr lang="en-US" dirty="0">
                <a:solidFill>
                  <a:schemeClr val="tx1"/>
                </a:solidFill>
              </a:rPr>
              <a:t>The total pressure exerted by the mixture is the sum of the partial pressures of the components in the mixture. </a:t>
            </a:r>
          </a:p>
          <a:p>
            <a:pPr>
              <a:tabLst>
                <a:tab pos="461963" algn="l"/>
              </a:tabLst>
            </a:pPr>
            <a:r>
              <a:rPr lang="en-US" dirty="0">
                <a:solidFill>
                  <a:schemeClr val="tx1"/>
                </a:solidFill>
              </a:rPr>
              <a:t>The rate of diffusion of a gas is proportional to its partial pressure within the total gas mixture.</a:t>
            </a: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endParaRPr lang="en-US"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lstStyle/>
          <a:p>
            <a:r>
              <a:rPr lang="en-US" dirty="0"/>
              <a:t>Scuba divers must take special precautions to prevent a life-threatening condition called decompression sickness, or "the bends."</a:t>
            </a:r>
          </a:p>
          <a:p>
            <a:endParaRPr lang="en-US" dirty="0"/>
          </a:p>
          <a:p>
            <a:r>
              <a:rPr lang="en-US" dirty="0"/>
              <a:t>This happens when blood gases decompress—much like the decompression that occurs when popping open a soda can.</a:t>
            </a:r>
          </a:p>
        </p:txBody>
      </p:sp>
    </p:spTree>
    <p:extLst>
      <p:ext uri="{BB962C8B-B14F-4D97-AF65-F5344CB8AC3E}">
        <p14:creationId xmlns:p14="http://schemas.microsoft.com/office/powerpoint/2010/main" val="114602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Lung Volumes and Capacities</a:t>
            </a:r>
            <a:r>
              <a:rPr lang="en-US" sz="1400" baseline="-25000" dirty="0"/>
              <a:t>1</a:t>
            </a:r>
            <a:r>
              <a:rPr lang="en-US" dirty="0"/>
              <a:t>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199" y="1280160"/>
            <a:ext cx="4334191" cy="4572000"/>
          </a:xfrm>
        </p:spPr>
        <p:txBody>
          <a:bodyPr>
            <a:normAutofit lnSpcReduction="10000"/>
          </a:bodyPr>
          <a:lstStyle/>
          <a:p>
            <a:r>
              <a:rPr lang="en-US" dirty="0"/>
              <a:t>Different animals have different lung capacities that correlate to their oxygen demands.</a:t>
            </a:r>
          </a:p>
          <a:p>
            <a:pPr marL="457200" indent="-457200">
              <a:buFont typeface="Arial" panose="020B0604020202020204" pitchFamily="34" charset="0"/>
              <a:buChar char="•"/>
            </a:pPr>
            <a:r>
              <a:rPr lang="en-US" dirty="0"/>
              <a:t>Cheetahs have evolved a much higher lung capacity than humans, to run fast. </a:t>
            </a:r>
          </a:p>
          <a:p>
            <a:pPr marL="457200" indent="-457200">
              <a:buFont typeface="Arial" panose="020B0604020202020204" pitchFamily="34" charset="0"/>
              <a:buChar char="•"/>
            </a:pPr>
            <a:r>
              <a:rPr lang="en-US" dirty="0"/>
              <a:t>Elephants have higher lung capacity as they are larger body size. </a:t>
            </a:r>
          </a:p>
        </p:txBody>
      </p:sp>
      <p:sp>
        <p:nvSpPr>
          <p:cNvPr id="7" name="TextBox 6">
            <a:extLst>
              <a:ext uri="{FF2B5EF4-FFF2-40B4-BE49-F238E27FC236}">
                <a16:creationId xmlns:a16="http://schemas.microsoft.com/office/drawing/2014/main" id="{9FE79BC7-9AE0-1788-90B2-BF06FAA938D2}"/>
              </a:ext>
            </a:extLst>
          </p:cNvPr>
          <p:cNvSpPr txBox="1"/>
          <p:nvPr/>
        </p:nvSpPr>
        <p:spPr>
          <a:xfrm>
            <a:off x="6124891" y="1632600"/>
            <a:ext cx="1600200" cy="307777"/>
          </a:xfrm>
          <a:prstGeom prst="rect">
            <a:avLst/>
          </a:prstGeom>
          <a:noFill/>
        </p:spPr>
        <p:txBody>
          <a:bodyPr wrap="square" rtlCol="0">
            <a:spAutoFit/>
          </a:bodyPr>
          <a:lstStyle/>
          <a:p>
            <a:pPr algn="ctr"/>
            <a:r>
              <a:rPr lang="en-US" sz="1400" b="1" dirty="0"/>
              <a:t>36.2 Figure 1</a:t>
            </a:r>
          </a:p>
        </p:txBody>
      </p:sp>
      <p:pic>
        <p:nvPicPr>
          <p:cNvPr id="9" name="Content Placeholder 6" descr="A photograph of an adult cheetah and an adolescent cheetah running">
            <a:extLst>
              <a:ext uri="{FF2B5EF4-FFF2-40B4-BE49-F238E27FC236}">
                <a16:creationId xmlns:a16="http://schemas.microsoft.com/office/drawing/2014/main" id="{61E4BDCE-8212-B811-7569-DEC7AC48FBCF}"/>
              </a:ext>
            </a:extLst>
          </p:cNvPr>
          <p:cNvPicPr>
            <a:picLocks noChangeAspect="1"/>
          </p:cNvPicPr>
          <p:nvPr/>
        </p:nvPicPr>
        <p:blipFill>
          <a:blip r:embed="rId3"/>
          <a:srcRect l="12963" t="3544" r="12963" b="3000"/>
          <a:stretch/>
        </p:blipFill>
        <p:spPr>
          <a:xfrm>
            <a:off x="4882651" y="2054612"/>
            <a:ext cx="4084680" cy="2863012"/>
          </a:xfrm>
          <a:prstGeom prst="rect">
            <a:avLst/>
          </a:prstGeom>
        </p:spPr>
      </p:pic>
      <p:sp>
        <p:nvSpPr>
          <p:cNvPr id="5" name="TextBox 4">
            <a:extLst>
              <a:ext uri="{FF2B5EF4-FFF2-40B4-BE49-F238E27FC236}">
                <a16:creationId xmlns:a16="http://schemas.microsoft.com/office/drawing/2014/main" id="{F6C983DE-E9DF-3A3A-3AB9-2711797F4FCC}"/>
              </a:ext>
            </a:extLst>
          </p:cNvPr>
          <p:cNvSpPr txBox="1"/>
          <p:nvPr/>
        </p:nvSpPr>
        <p:spPr>
          <a:xfrm>
            <a:off x="4638991" y="5169554"/>
            <a:ext cx="4572000" cy="246221"/>
          </a:xfrm>
          <a:prstGeom prst="rect">
            <a:avLst/>
          </a:prstGeom>
          <a:noFill/>
        </p:spPr>
        <p:txBody>
          <a:bodyPr wrap="square">
            <a:spAutoFit/>
          </a:bodyPr>
          <a:lstStyle/>
          <a:p>
            <a:pPr algn="ctr"/>
            <a:r>
              <a:rPr lang="en-US" sz="1000" dirty="0"/>
              <a:t>Sammy Wong on Unsplash. "Cheetahs."</a:t>
            </a:r>
          </a:p>
        </p:txBody>
      </p:sp>
    </p:spTree>
    <p:extLst>
      <p:ext uri="{BB962C8B-B14F-4D97-AF65-F5344CB8AC3E}">
        <p14:creationId xmlns:p14="http://schemas.microsoft.com/office/powerpoint/2010/main" val="17698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FA379F-AC30-2845-AC82-EDCF1CAE1C4A}"/>
              </a:ext>
            </a:extLst>
          </p:cNvPr>
          <p:cNvSpPr>
            <a:spLocks noGrp="1"/>
          </p:cNvSpPr>
          <p:nvPr>
            <p:ph type="title"/>
          </p:nvPr>
        </p:nvSpPr>
        <p:spPr/>
        <p:txBody>
          <a:bodyPr/>
          <a:lstStyle/>
          <a:p>
            <a:r>
              <a:rPr lang="en-US" dirty="0"/>
              <a:t>Lung Volumes and Capacities</a:t>
            </a:r>
            <a:r>
              <a:rPr lang="en-US" sz="1400" baseline="-25000" dirty="0"/>
              <a:t>2</a:t>
            </a:r>
            <a:r>
              <a:rPr lang="en-US" dirty="0"/>
              <a:t> </a:t>
            </a:r>
          </a:p>
        </p:txBody>
      </p:sp>
      <p:sp>
        <p:nvSpPr>
          <p:cNvPr id="6" name="Content Placeholder 5">
            <a:extLst>
              <a:ext uri="{FF2B5EF4-FFF2-40B4-BE49-F238E27FC236}">
                <a16:creationId xmlns:a16="http://schemas.microsoft.com/office/drawing/2014/main" id="{2A15B8E1-D21F-04D2-5CFC-2F4EEFDB7008}"/>
              </a:ext>
            </a:extLst>
          </p:cNvPr>
          <p:cNvSpPr>
            <a:spLocks noGrp="1"/>
          </p:cNvSpPr>
          <p:nvPr>
            <p:ph idx="1"/>
          </p:nvPr>
        </p:nvSpPr>
        <p:spPr>
          <a:xfrm>
            <a:off x="457200" y="1143000"/>
            <a:ext cx="8229600" cy="1844040"/>
          </a:xfrm>
        </p:spPr>
        <p:txBody>
          <a:bodyPr>
            <a:normAutofit fontScale="85000" lnSpcReduction="10000"/>
          </a:bodyPr>
          <a:lstStyle/>
          <a:p>
            <a:r>
              <a:rPr lang="en-US" dirty="0"/>
              <a:t>Air in the lungs is measured in terms of lung volumes and lung capacities. </a:t>
            </a:r>
            <a:r>
              <a:rPr lang="en-US" b="1" dirty="0"/>
              <a:t>Lung volume </a:t>
            </a:r>
            <a:r>
              <a:rPr lang="en-US" dirty="0"/>
              <a:t>measures the amount of air for one function (such as inhalation or exhalation). </a:t>
            </a:r>
            <a:r>
              <a:rPr lang="en-US" b="1" dirty="0"/>
              <a:t>Lung capacity </a:t>
            </a:r>
            <a:r>
              <a:rPr lang="en-US" dirty="0"/>
              <a:t>is any two or more volumes (for example, how much can be inhaled from the end of a maximal exhalation).</a:t>
            </a:r>
          </a:p>
        </p:txBody>
      </p:sp>
      <p:sp>
        <p:nvSpPr>
          <p:cNvPr id="9" name="TextBox 8">
            <a:extLst>
              <a:ext uri="{FF2B5EF4-FFF2-40B4-BE49-F238E27FC236}">
                <a16:creationId xmlns:a16="http://schemas.microsoft.com/office/drawing/2014/main" id="{D9A6D3B5-EE66-49AF-0DEB-8E1480D738A7}"/>
              </a:ext>
            </a:extLst>
          </p:cNvPr>
          <p:cNvSpPr txBox="1"/>
          <p:nvPr/>
        </p:nvSpPr>
        <p:spPr>
          <a:xfrm>
            <a:off x="609600" y="3078480"/>
            <a:ext cx="1181100" cy="307777"/>
          </a:xfrm>
          <a:prstGeom prst="rect">
            <a:avLst/>
          </a:prstGeom>
          <a:noFill/>
        </p:spPr>
        <p:txBody>
          <a:bodyPr wrap="square" rtlCol="0">
            <a:spAutoFit/>
          </a:bodyPr>
          <a:lstStyle/>
          <a:p>
            <a:pPr algn="ctr"/>
            <a:r>
              <a:rPr lang="en-US" sz="1400" b="1" dirty="0"/>
              <a:t>36.2 Figure 2</a:t>
            </a:r>
          </a:p>
        </p:txBody>
      </p:sp>
      <p:pic>
        <p:nvPicPr>
          <p:cNvPr id="2" name="Content Placeholder 4" descr="The chart shows the exchange of air during inhalation and exhalation, which resembles a wave pattern. During normal breathing, only about eight percent of air in the lungs is exchanged, and the amount of air in the lungs is one-half the total lung capacity. When a person breathes in deeply, total lung capacity is attained. The amount of air taken in is called the inspiratory capacity. Forceful exhalation results in expulsion of the expiratory reserve volume. A residual volume of air of about eight percent is left in the lungs. The vital capacity is the difference between the total lung capacity and the residual volume. The inspiratory reserve volume is the difference between the total lung capacity and the amount of air in the lungs after taking a normal breath. The functional residual capacity is the amount of air in the lungs after normal exhalation.">
            <a:extLst>
              <a:ext uri="{FF2B5EF4-FFF2-40B4-BE49-F238E27FC236}">
                <a16:creationId xmlns:a16="http://schemas.microsoft.com/office/drawing/2014/main" id="{231CAD10-F691-458F-684A-E5778E162840}"/>
              </a:ext>
            </a:extLst>
          </p:cNvPr>
          <p:cNvPicPr>
            <a:picLocks noChangeAspect="1"/>
          </p:cNvPicPr>
          <p:nvPr/>
        </p:nvPicPr>
        <p:blipFill>
          <a:blip r:embed="rId3"/>
          <a:srcRect t="5333" b="4667"/>
          <a:stretch/>
        </p:blipFill>
        <p:spPr>
          <a:xfrm>
            <a:off x="1841402" y="2966817"/>
            <a:ext cx="5461195" cy="2730598"/>
          </a:xfrm>
          <a:prstGeom prst="rect">
            <a:avLst/>
          </a:prstGeom>
        </p:spPr>
      </p:pic>
      <p:sp>
        <p:nvSpPr>
          <p:cNvPr id="3" name="TextBox 2">
            <a:extLst>
              <a:ext uri="{FF2B5EF4-FFF2-40B4-BE49-F238E27FC236}">
                <a16:creationId xmlns:a16="http://schemas.microsoft.com/office/drawing/2014/main" id="{F8453684-E3FD-A429-CED3-1DD11432932C}"/>
              </a:ext>
            </a:extLst>
          </p:cNvPr>
          <p:cNvSpPr txBox="1"/>
          <p:nvPr/>
        </p:nvSpPr>
        <p:spPr>
          <a:xfrm>
            <a:off x="2286000" y="5715000"/>
            <a:ext cx="4572000" cy="246221"/>
          </a:xfrm>
          <a:prstGeom prst="rect">
            <a:avLst/>
          </a:prstGeom>
          <a:noFill/>
        </p:spPr>
        <p:txBody>
          <a:bodyPr wrap="square">
            <a:spAutoFit/>
          </a:bodyPr>
          <a:lstStyle/>
          <a:p>
            <a:pPr algn="ctr"/>
            <a:r>
              <a:rPr lang="en-US" sz="1000" dirty="0"/>
              <a:t>Vihsadas on Wikimedia Commons. "Human lung volumes." Modified. </a:t>
            </a:r>
          </a:p>
        </p:txBody>
      </p:sp>
    </p:spTree>
    <p:extLst>
      <p:ext uri="{BB962C8B-B14F-4D97-AF65-F5344CB8AC3E}">
        <p14:creationId xmlns:p14="http://schemas.microsoft.com/office/powerpoint/2010/main" val="134442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Lung Volumes and Capacities for the Average Human Adult Male </a:t>
            </a:r>
          </a:p>
        </p:txBody>
      </p:sp>
      <p:graphicFrame>
        <p:nvGraphicFramePr>
          <p:cNvPr id="4" name="Content Placeholder 3" descr="Table 1: Lung volumes and capacities for the average human adult male. Tidal volume (T V) is the amount of air inhaled during a normal breath. It is usually 0.5 liters. &#10;&#10;Expiratory reserve volume (E R V) is the amount of air that can be exhaled after a normal exhalation. It is usually 1.2 liters. &#10;&#10;Inspiratory reserve volume (I R V) is the amount of air that can be further inhaled after a normal inhalation. It is approximately 3.1 liters.&#10;&#10;Residual volume (R V) is the air left in the lungs after a forced exhalation. It is usually 1.2 liters. &#10;&#10;Vital capacity (V C) is the maximum amount of air that can be moved in or out of the lungs in a single respiratory cycle. It is about 4.8 liters and can be calculated by E R V plus T V plus I R V.&#10;&#10; Inspiratory capacity (I C) is the volume of air that can be inhaled in addition to a normal exhalation. It is about 3.6 liters and can be calculated by T V plus I R V.&#10;&#10;Functional residual capacity (F R C) is the volume of air remaining after a normal exhalation. It is about 2.4 liters and can be calculated by E R V  plus R V.&#10;&#10;Total lung capacity (T L C) is the total volume of air in the lungs after a maximal inspiration and is usually 6 liters. It can be calculated by R V plus E R V plus T V plus I R V.&#10;&#10;Forced expiratory volume (F E V 1) is how much air can be forced out of the lungs over a specific time period, usually one second. It is about 4.1 to 5.5.&#10;">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4254223273"/>
              </p:ext>
            </p:extLst>
          </p:nvPr>
        </p:nvGraphicFramePr>
        <p:xfrm>
          <a:off x="304800" y="1073331"/>
          <a:ext cx="8534400" cy="489966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22627793"/>
                    </a:ext>
                  </a:extLst>
                </a:gridCol>
                <a:gridCol w="2133600">
                  <a:extLst>
                    <a:ext uri="{9D8B030D-6E8A-4147-A177-3AD203B41FA5}">
                      <a16:colId xmlns:a16="http://schemas.microsoft.com/office/drawing/2014/main" val="4293862904"/>
                    </a:ext>
                  </a:extLst>
                </a:gridCol>
                <a:gridCol w="2133600">
                  <a:extLst>
                    <a:ext uri="{9D8B030D-6E8A-4147-A177-3AD203B41FA5}">
                      <a16:colId xmlns:a16="http://schemas.microsoft.com/office/drawing/2014/main" val="1570581887"/>
                    </a:ext>
                  </a:extLst>
                </a:gridCol>
                <a:gridCol w="2133600">
                  <a:extLst>
                    <a:ext uri="{9D8B030D-6E8A-4147-A177-3AD203B41FA5}">
                      <a16:colId xmlns:a16="http://schemas.microsoft.com/office/drawing/2014/main" val="435066104"/>
                    </a:ext>
                  </a:extLst>
                </a:gridCol>
              </a:tblGrid>
              <a:tr h="254131">
                <a:tc>
                  <a:txBody>
                    <a:bodyPr/>
                    <a:lstStyle/>
                    <a:p>
                      <a:pPr algn="l"/>
                      <a:r>
                        <a:rPr lang="en-IN" sz="1100" b="0" dirty="0">
                          <a:solidFill>
                            <a:schemeClr val="bg1"/>
                          </a:solidFill>
                          <a:effectLst/>
                          <a:latin typeface="+mn-lt"/>
                        </a:rPr>
                        <a:t>Volume/Capacity</a:t>
                      </a:r>
                    </a:p>
                  </a:txBody>
                  <a:tcPr anchor="ctr"/>
                </a:tc>
                <a:tc>
                  <a:txBody>
                    <a:bodyPr/>
                    <a:lstStyle/>
                    <a:p>
                      <a:pPr algn="l"/>
                      <a:r>
                        <a:rPr lang="en-IN" sz="1100" b="0" dirty="0">
                          <a:solidFill>
                            <a:schemeClr val="bg1"/>
                          </a:solidFill>
                          <a:effectLst/>
                          <a:latin typeface="+mn-lt"/>
                        </a:rPr>
                        <a:t>Definition</a:t>
                      </a:r>
                    </a:p>
                  </a:txBody>
                  <a:tcPr anchor="ctr"/>
                </a:tc>
                <a:tc>
                  <a:txBody>
                    <a:bodyPr/>
                    <a:lstStyle/>
                    <a:p>
                      <a:pPr algn="l"/>
                      <a:r>
                        <a:rPr lang="en-IN" sz="1100" b="0" dirty="0">
                          <a:solidFill>
                            <a:schemeClr val="bg1"/>
                          </a:solidFill>
                          <a:effectLst/>
                          <a:latin typeface="+mn-lt"/>
                        </a:rPr>
                        <a:t>Volume (liters)</a:t>
                      </a:r>
                    </a:p>
                  </a:txBody>
                  <a:tcPr anchor="ctr"/>
                </a:tc>
                <a:tc>
                  <a:txBody>
                    <a:bodyPr/>
                    <a:lstStyle/>
                    <a:p>
                      <a:pPr algn="l"/>
                      <a:r>
                        <a:rPr lang="en-IN" sz="1100" b="0" dirty="0">
                          <a:solidFill>
                            <a:schemeClr val="bg1"/>
                          </a:solidFill>
                          <a:effectLst/>
                          <a:latin typeface="+mn-lt"/>
                        </a:rPr>
                        <a:t>Equations</a:t>
                      </a:r>
                    </a:p>
                  </a:txBody>
                  <a:tcPr anchor="ctr"/>
                </a:tc>
                <a:extLst>
                  <a:ext uri="{0D108BD9-81ED-4DB2-BD59-A6C34878D82A}">
                    <a16:rowId xmlns:a16="http://schemas.microsoft.com/office/drawing/2014/main" val="1420373151"/>
                  </a:ext>
                </a:extLst>
              </a:tr>
              <a:tr h="418569">
                <a:tc>
                  <a:txBody>
                    <a:bodyPr/>
                    <a:lstStyle/>
                    <a:p>
                      <a:r>
                        <a:rPr lang="en-IN" sz="1100" b="0" dirty="0">
                          <a:solidFill>
                            <a:srgbClr val="1F497D"/>
                          </a:solidFill>
                          <a:effectLst/>
                          <a:latin typeface="+mn-lt"/>
                        </a:rPr>
                        <a:t>tidal volume (TV)</a:t>
                      </a:r>
                    </a:p>
                  </a:txBody>
                  <a:tcPr anchor="ctr"/>
                </a:tc>
                <a:tc>
                  <a:txBody>
                    <a:bodyPr/>
                    <a:lstStyle/>
                    <a:p>
                      <a:r>
                        <a:rPr lang="en-IN" sz="1100" b="0" dirty="0">
                          <a:solidFill>
                            <a:srgbClr val="1F497D"/>
                          </a:solidFill>
                          <a:effectLst/>
                          <a:latin typeface="+mn-lt"/>
                        </a:rPr>
                        <a:t>amount of air inhaled during a normal breath</a:t>
                      </a:r>
                    </a:p>
                  </a:txBody>
                  <a:tcPr anchor="ctr"/>
                </a:tc>
                <a:tc>
                  <a:txBody>
                    <a:bodyPr/>
                    <a:lstStyle/>
                    <a:p>
                      <a:r>
                        <a:rPr lang="en-IN" sz="1100" b="0" dirty="0">
                          <a:solidFill>
                            <a:srgbClr val="1F497D"/>
                          </a:solidFill>
                          <a:effectLst/>
                          <a:latin typeface="+mn-lt"/>
                        </a:rPr>
                        <a:t>0.5</a:t>
                      </a:r>
                    </a:p>
                  </a:txBody>
                  <a:tcPr anchor="ctr"/>
                </a:tc>
                <a:tc>
                  <a:txBody>
                    <a:bodyPr/>
                    <a:lstStyle/>
                    <a:p>
                      <a:r>
                        <a:rPr lang="en-IN" sz="1100" b="0" dirty="0">
                          <a:solidFill>
                            <a:srgbClr val="1F497D"/>
                          </a:solidFill>
                          <a:effectLst/>
                          <a:latin typeface="+mn-lt"/>
                        </a:rPr>
                        <a:t>-</a:t>
                      </a:r>
                    </a:p>
                  </a:txBody>
                  <a:tcPr anchor="ctr"/>
                </a:tc>
                <a:extLst>
                  <a:ext uri="{0D108BD9-81ED-4DB2-BD59-A6C34878D82A}">
                    <a16:rowId xmlns:a16="http://schemas.microsoft.com/office/drawing/2014/main" val="3412931234"/>
                  </a:ext>
                </a:extLst>
              </a:tr>
              <a:tr h="511369">
                <a:tc>
                  <a:txBody>
                    <a:bodyPr/>
                    <a:lstStyle/>
                    <a:p>
                      <a:r>
                        <a:rPr lang="en-IN" sz="1100" b="0" dirty="0">
                          <a:solidFill>
                            <a:srgbClr val="1F497D"/>
                          </a:solidFill>
                          <a:effectLst/>
                          <a:latin typeface="+mn-lt"/>
                        </a:rPr>
                        <a:t>expiratory reserve volume (ERV)</a:t>
                      </a:r>
                    </a:p>
                  </a:txBody>
                  <a:tcPr anchor="ctr"/>
                </a:tc>
                <a:tc>
                  <a:txBody>
                    <a:bodyPr/>
                    <a:lstStyle/>
                    <a:p>
                      <a:r>
                        <a:rPr lang="en-US" sz="1100" b="0" dirty="0">
                          <a:solidFill>
                            <a:srgbClr val="1F497D"/>
                          </a:solidFill>
                          <a:effectLst/>
                          <a:latin typeface="+mn-lt"/>
                        </a:rPr>
                        <a:t>amount of air that can be exhaled after a normal exhalation</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1.2</a:t>
                      </a:r>
                    </a:p>
                  </a:txBody>
                  <a:tcPr anchor="ctr"/>
                </a:tc>
                <a:tc>
                  <a:txBody>
                    <a:bodyPr/>
                    <a:lstStyle/>
                    <a:p>
                      <a:r>
                        <a:rPr lang="en-IN" sz="1100" b="0" dirty="0">
                          <a:solidFill>
                            <a:srgbClr val="1F497D"/>
                          </a:solidFill>
                          <a:effectLst/>
                          <a:latin typeface="+mn-lt"/>
                        </a:rPr>
                        <a:t>-</a:t>
                      </a:r>
                    </a:p>
                  </a:txBody>
                  <a:tcPr anchor="ctr"/>
                </a:tc>
                <a:extLst>
                  <a:ext uri="{0D108BD9-81ED-4DB2-BD59-A6C34878D82A}">
                    <a16:rowId xmlns:a16="http://schemas.microsoft.com/office/drawing/2014/main" val="1548708678"/>
                  </a:ext>
                </a:extLst>
              </a:tr>
              <a:tr h="511369">
                <a:tc>
                  <a:txBody>
                    <a:bodyPr/>
                    <a:lstStyle/>
                    <a:p>
                      <a:r>
                        <a:rPr lang="en-IN" sz="1100" b="0" dirty="0">
                          <a:solidFill>
                            <a:srgbClr val="1F497D"/>
                          </a:solidFill>
                          <a:effectLst/>
                          <a:latin typeface="+mn-lt"/>
                        </a:rPr>
                        <a:t>inspiratory reserve volume (IRV)</a:t>
                      </a:r>
                    </a:p>
                  </a:txBody>
                  <a:tcPr anchor="ctr"/>
                </a:tc>
                <a:tc>
                  <a:txBody>
                    <a:bodyPr/>
                    <a:lstStyle/>
                    <a:p>
                      <a:r>
                        <a:rPr lang="en-US" sz="1100" b="0" dirty="0">
                          <a:solidFill>
                            <a:srgbClr val="1F497D"/>
                          </a:solidFill>
                          <a:effectLst/>
                          <a:latin typeface="+mn-lt"/>
                        </a:rPr>
                        <a:t>amount of air that can be further inhaled after a normal inhalation</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3.1</a:t>
                      </a:r>
                    </a:p>
                  </a:txBody>
                  <a:tcPr anchor="ctr"/>
                </a:tc>
                <a:tc>
                  <a:txBody>
                    <a:bodyPr/>
                    <a:lstStyle/>
                    <a:p>
                      <a:r>
                        <a:rPr lang="en-IN" sz="1100" b="0" dirty="0">
                          <a:solidFill>
                            <a:srgbClr val="1F497D"/>
                          </a:solidFill>
                          <a:effectLst/>
                          <a:latin typeface="+mn-lt"/>
                        </a:rPr>
                        <a:t>-</a:t>
                      </a:r>
                    </a:p>
                  </a:txBody>
                  <a:tcPr anchor="ctr"/>
                </a:tc>
                <a:extLst>
                  <a:ext uri="{0D108BD9-81ED-4DB2-BD59-A6C34878D82A}">
                    <a16:rowId xmlns:a16="http://schemas.microsoft.com/office/drawing/2014/main" val="2157668464"/>
                  </a:ext>
                </a:extLst>
              </a:tr>
              <a:tr h="418569">
                <a:tc>
                  <a:txBody>
                    <a:bodyPr/>
                    <a:lstStyle/>
                    <a:p>
                      <a:r>
                        <a:rPr lang="en-IN" sz="1100" b="0" dirty="0">
                          <a:solidFill>
                            <a:srgbClr val="1F497D"/>
                          </a:solidFill>
                          <a:effectLst/>
                          <a:latin typeface="+mn-lt"/>
                        </a:rPr>
                        <a:t>residual volume (RV)</a:t>
                      </a:r>
                    </a:p>
                  </a:txBody>
                  <a:tcPr anchor="ctr"/>
                </a:tc>
                <a:tc>
                  <a:txBody>
                    <a:bodyPr/>
                    <a:lstStyle/>
                    <a:p>
                      <a:r>
                        <a:rPr lang="en-US" sz="1100" b="0" dirty="0">
                          <a:solidFill>
                            <a:srgbClr val="1F497D"/>
                          </a:solidFill>
                          <a:effectLst/>
                          <a:latin typeface="+mn-lt"/>
                        </a:rPr>
                        <a:t>air left in the lungs after a forced exhalation</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1.2</a:t>
                      </a:r>
                    </a:p>
                  </a:txBody>
                  <a:tcPr anchor="ctr"/>
                </a:tc>
                <a:tc>
                  <a:txBody>
                    <a:bodyPr/>
                    <a:lstStyle/>
                    <a:p>
                      <a:r>
                        <a:rPr lang="en-IN" sz="1100" b="0" dirty="0">
                          <a:solidFill>
                            <a:srgbClr val="1F497D"/>
                          </a:solidFill>
                          <a:effectLst/>
                          <a:latin typeface="+mn-lt"/>
                        </a:rPr>
                        <a:t>-</a:t>
                      </a:r>
                    </a:p>
                  </a:txBody>
                  <a:tcPr anchor="ctr"/>
                </a:tc>
                <a:extLst>
                  <a:ext uri="{0D108BD9-81ED-4DB2-BD59-A6C34878D82A}">
                    <a16:rowId xmlns:a16="http://schemas.microsoft.com/office/drawing/2014/main" val="236598913"/>
                  </a:ext>
                </a:extLst>
              </a:tr>
              <a:tr h="657476">
                <a:tc>
                  <a:txBody>
                    <a:bodyPr/>
                    <a:lstStyle/>
                    <a:p>
                      <a:r>
                        <a:rPr lang="en-IN" sz="1100" b="0" dirty="0">
                          <a:solidFill>
                            <a:srgbClr val="1F497D"/>
                          </a:solidFill>
                          <a:effectLst/>
                          <a:latin typeface="+mn-lt"/>
                        </a:rPr>
                        <a:t>vital capacity (VC)</a:t>
                      </a:r>
                    </a:p>
                  </a:txBody>
                  <a:tcPr anchor="ctr"/>
                </a:tc>
                <a:tc>
                  <a:txBody>
                    <a:bodyPr/>
                    <a:lstStyle/>
                    <a:p>
                      <a:r>
                        <a:rPr lang="en-US" sz="1100" b="0" dirty="0">
                          <a:solidFill>
                            <a:srgbClr val="1F497D"/>
                          </a:solidFill>
                          <a:effectLst/>
                          <a:latin typeface="+mn-lt"/>
                        </a:rPr>
                        <a:t>maximum amount of air that can be moved in or out of the lungs in a single respiratory cycle</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4.8 </a:t>
                      </a:r>
                    </a:p>
                  </a:txBody>
                  <a:tcPr anchor="ctr"/>
                </a:tc>
                <a:tc>
                  <a:txBody>
                    <a:bodyPr/>
                    <a:lstStyle/>
                    <a:p>
                      <a:r>
                        <a:rPr lang="en-IN" sz="1100" b="0" dirty="0">
                          <a:solidFill>
                            <a:srgbClr val="1F497D"/>
                          </a:solidFill>
                          <a:effectLst/>
                          <a:latin typeface="+mn-lt"/>
                        </a:rPr>
                        <a:t>ERV+TV+IRV</a:t>
                      </a:r>
                    </a:p>
                  </a:txBody>
                  <a:tcPr anchor="ctr"/>
                </a:tc>
                <a:extLst>
                  <a:ext uri="{0D108BD9-81ED-4DB2-BD59-A6C34878D82A}">
                    <a16:rowId xmlns:a16="http://schemas.microsoft.com/office/drawing/2014/main" val="2174830547"/>
                  </a:ext>
                </a:extLst>
              </a:tr>
              <a:tr h="511369">
                <a:tc>
                  <a:txBody>
                    <a:bodyPr/>
                    <a:lstStyle/>
                    <a:p>
                      <a:r>
                        <a:rPr lang="en-IN" sz="1100" b="0" dirty="0">
                          <a:solidFill>
                            <a:srgbClr val="1F497D"/>
                          </a:solidFill>
                          <a:effectLst/>
                          <a:latin typeface="+mn-lt"/>
                        </a:rPr>
                        <a:t>inspiratory capacity (IC)</a:t>
                      </a:r>
                    </a:p>
                  </a:txBody>
                  <a:tcPr anchor="ctr"/>
                </a:tc>
                <a:tc>
                  <a:txBody>
                    <a:bodyPr/>
                    <a:lstStyle/>
                    <a:p>
                      <a:r>
                        <a:rPr lang="en-US" sz="1100" b="0" i="0" kern="1200" dirty="0">
                          <a:solidFill>
                            <a:srgbClr val="1F497D"/>
                          </a:solidFill>
                          <a:effectLst/>
                          <a:latin typeface="+mn-lt"/>
                          <a:ea typeface="+mn-ea"/>
                          <a:cs typeface="+mn-cs"/>
                        </a:rPr>
                        <a:t>volume of air that can be inhaled in addition to a normal exhalation</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3.6 </a:t>
                      </a:r>
                    </a:p>
                  </a:txBody>
                  <a:tcPr anchor="ctr"/>
                </a:tc>
                <a:tc>
                  <a:txBody>
                    <a:bodyPr/>
                    <a:lstStyle/>
                    <a:p>
                      <a:r>
                        <a:rPr lang="en-IN" sz="1100" b="0" dirty="0">
                          <a:solidFill>
                            <a:srgbClr val="1F497D"/>
                          </a:solidFill>
                          <a:effectLst/>
                          <a:latin typeface="+mn-lt"/>
                        </a:rPr>
                        <a:t>TV+IRV</a:t>
                      </a:r>
                    </a:p>
                  </a:txBody>
                  <a:tcPr anchor="ctr"/>
                </a:tc>
                <a:extLst>
                  <a:ext uri="{0D108BD9-81ED-4DB2-BD59-A6C34878D82A}">
                    <a16:rowId xmlns:a16="http://schemas.microsoft.com/office/drawing/2014/main" val="1031560141"/>
                  </a:ext>
                </a:extLst>
              </a:tr>
              <a:tr h="418569">
                <a:tc>
                  <a:txBody>
                    <a:bodyPr/>
                    <a:lstStyle/>
                    <a:p>
                      <a:r>
                        <a:rPr lang="en-US" sz="1100" b="0" i="0" kern="1200" dirty="0">
                          <a:solidFill>
                            <a:srgbClr val="1F497D"/>
                          </a:solidFill>
                          <a:effectLst/>
                          <a:latin typeface="+mn-lt"/>
                          <a:ea typeface="+mn-ea"/>
                          <a:cs typeface="+mn-cs"/>
                        </a:rPr>
                        <a:t>functional residual capacity (</a:t>
                      </a:r>
                      <a:r>
                        <a:rPr lang="en-US" sz="1100" dirty="0">
                          <a:solidFill>
                            <a:srgbClr val="1F497D"/>
                          </a:solidFill>
                        </a:rPr>
                        <a:t>FRC</a:t>
                      </a:r>
                      <a:r>
                        <a:rPr lang="en-US" sz="1100" b="0" i="0" kern="1200" dirty="0">
                          <a:solidFill>
                            <a:srgbClr val="1F497D"/>
                          </a:solidFill>
                          <a:effectLst/>
                          <a:latin typeface="+mn-lt"/>
                          <a:ea typeface="+mn-ea"/>
                          <a:cs typeface="+mn-cs"/>
                        </a:rPr>
                        <a:t>)</a:t>
                      </a:r>
                      <a:endParaRPr lang="en-IN" sz="1100" b="0" dirty="0">
                        <a:solidFill>
                          <a:srgbClr val="1F497D"/>
                        </a:solidFill>
                        <a:effectLst/>
                        <a:latin typeface="+mn-lt"/>
                      </a:endParaRPr>
                    </a:p>
                  </a:txBody>
                  <a:tcPr anchor="ctr"/>
                </a:tc>
                <a:tc>
                  <a:txBody>
                    <a:bodyPr/>
                    <a:lstStyle/>
                    <a:p>
                      <a:r>
                        <a:rPr lang="en-US" sz="1100" b="0" i="0" kern="1200" dirty="0">
                          <a:solidFill>
                            <a:srgbClr val="1F497D"/>
                          </a:solidFill>
                          <a:effectLst/>
                          <a:latin typeface="+mn-lt"/>
                          <a:ea typeface="+mn-ea"/>
                          <a:cs typeface="+mn-cs"/>
                        </a:rPr>
                        <a:t>volume of air remaining after a normal exhalation</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2.4</a:t>
                      </a:r>
                    </a:p>
                  </a:txBody>
                  <a:tcPr anchor="ctr"/>
                </a:tc>
                <a:tc>
                  <a:txBody>
                    <a:bodyPr/>
                    <a:lstStyle/>
                    <a:p>
                      <a:r>
                        <a:rPr lang="en-US" sz="1100" dirty="0">
                          <a:solidFill>
                            <a:srgbClr val="1F497D"/>
                          </a:solidFill>
                        </a:rPr>
                        <a:t>ERV</a:t>
                      </a:r>
                      <a:r>
                        <a:rPr lang="en-US" sz="1100" b="0" i="0" kern="1200" dirty="0">
                          <a:solidFill>
                            <a:srgbClr val="1F497D"/>
                          </a:solidFill>
                          <a:effectLst/>
                          <a:latin typeface="+mn-lt"/>
                          <a:ea typeface="+mn-ea"/>
                          <a:cs typeface="+mn-cs"/>
                        </a:rPr>
                        <a:t>+</a:t>
                      </a:r>
                      <a:r>
                        <a:rPr lang="en-US" sz="1100" dirty="0">
                          <a:solidFill>
                            <a:srgbClr val="1F497D"/>
                          </a:solidFill>
                        </a:rPr>
                        <a:t>RV</a:t>
                      </a:r>
                      <a:endParaRPr lang="en-IN" sz="1100" b="0" dirty="0">
                        <a:solidFill>
                          <a:srgbClr val="1F497D"/>
                        </a:solidFill>
                        <a:effectLst/>
                        <a:latin typeface="+mn-lt"/>
                      </a:endParaRPr>
                    </a:p>
                  </a:txBody>
                  <a:tcPr anchor="ctr"/>
                </a:tc>
                <a:extLst>
                  <a:ext uri="{0D108BD9-81ED-4DB2-BD59-A6C34878D82A}">
                    <a16:rowId xmlns:a16="http://schemas.microsoft.com/office/drawing/2014/main" val="566948662"/>
                  </a:ext>
                </a:extLst>
              </a:tr>
              <a:tr h="511369">
                <a:tc>
                  <a:txBody>
                    <a:bodyPr/>
                    <a:lstStyle/>
                    <a:p>
                      <a:r>
                        <a:rPr lang="en-US" sz="1100" b="0" i="0" kern="1200" dirty="0">
                          <a:solidFill>
                            <a:srgbClr val="1F497D"/>
                          </a:solidFill>
                          <a:effectLst/>
                          <a:latin typeface="+mn-lt"/>
                          <a:ea typeface="+mn-ea"/>
                          <a:cs typeface="+mn-cs"/>
                        </a:rPr>
                        <a:t>total lung capacity (</a:t>
                      </a:r>
                      <a:r>
                        <a:rPr lang="en-US" sz="1100" dirty="0">
                          <a:solidFill>
                            <a:srgbClr val="1F497D"/>
                          </a:solidFill>
                        </a:rPr>
                        <a:t>TLC</a:t>
                      </a:r>
                      <a:r>
                        <a:rPr lang="en-US" sz="1100" b="0" i="0" kern="1200" dirty="0">
                          <a:solidFill>
                            <a:srgbClr val="1F497D"/>
                          </a:solidFill>
                          <a:effectLst/>
                          <a:latin typeface="+mn-lt"/>
                          <a:ea typeface="+mn-ea"/>
                          <a:cs typeface="+mn-cs"/>
                        </a:rPr>
                        <a:t>)</a:t>
                      </a:r>
                      <a:endParaRPr lang="en-IN" sz="1100" b="0" dirty="0">
                        <a:solidFill>
                          <a:srgbClr val="1F497D"/>
                        </a:solidFill>
                        <a:effectLst/>
                        <a:latin typeface="+mn-lt"/>
                      </a:endParaRPr>
                    </a:p>
                  </a:txBody>
                  <a:tcPr anchor="ctr"/>
                </a:tc>
                <a:tc>
                  <a:txBody>
                    <a:bodyPr/>
                    <a:lstStyle/>
                    <a:p>
                      <a:r>
                        <a:rPr lang="en-US" sz="1100" b="0" dirty="0">
                          <a:solidFill>
                            <a:srgbClr val="1F497D"/>
                          </a:solidFill>
                          <a:effectLst/>
                          <a:latin typeface="+mn-lt"/>
                        </a:rPr>
                        <a:t>total volume of air in the lungs after a maximal inspiration</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6.0</a:t>
                      </a:r>
                    </a:p>
                  </a:txBody>
                  <a:tcPr anchor="ctr"/>
                </a:tc>
                <a:tc>
                  <a:txBody>
                    <a:bodyPr/>
                    <a:lstStyle/>
                    <a:p>
                      <a:r>
                        <a:rPr lang="en-IN" sz="1100" b="0" dirty="0">
                          <a:solidFill>
                            <a:srgbClr val="1F497D"/>
                          </a:solidFill>
                          <a:effectLst/>
                          <a:latin typeface="+mn-lt"/>
                        </a:rPr>
                        <a:t>RV+ERV+TV+IRV</a:t>
                      </a:r>
                    </a:p>
                  </a:txBody>
                  <a:tcPr anchor="ctr"/>
                </a:tc>
                <a:extLst>
                  <a:ext uri="{0D108BD9-81ED-4DB2-BD59-A6C34878D82A}">
                    <a16:rowId xmlns:a16="http://schemas.microsoft.com/office/drawing/2014/main" val="1855255951"/>
                  </a:ext>
                </a:extLst>
              </a:tr>
              <a:tr h="657476">
                <a:tc>
                  <a:txBody>
                    <a:bodyPr/>
                    <a:lstStyle/>
                    <a:p>
                      <a:r>
                        <a:rPr lang="en-IN" sz="1100" b="0" dirty="0">
                          <a:solidFill>
                            <a:srgbClr val="1F497D"/>
                          </a:solidFill>
                          <a:effectLst/>
                          <a:latin typeface="+mn-lt"/>
                        </a:rPr>
                        <a:t>forced expiratory volume (FEV1)</a:t>
                      </a:r>
                    </a:p>
                  </a:txBody>
                  <a:tcPr anchor="ctr"/>
                </a:tc>
                <a:tc>
                  <a:txBody>
                    <a:bodyPr/>
                    <a:lstStyle/>
                    <a:p>
                      <a:r>
                        <a:rPr lang="en-US" sz="1100" b="0" dirty="0">
                          <a:solidFill>
                            <a:srgbClr val="1F497D"/>
                          </a:solidFill>
                          <a:effectLst/>
                          <a:latin typeface="+mn-lt"/>
                        </a:rPr>
                        <a:t>how much air can be forced out of the lungs over a specific time period, usually one second</a:t>
                      </a:r>
                      <a:endParaRPr lang="en-IN" sz="1100" b="0" dirty="0">
                        <a:solidFill>
                          <a:srgbClr val="1F497D"/>
                        </a:solidFill>
                        <a:effectLst/>
                        <a:latin typeface="+mn-lt"/>
                      </a:endParaRPr>
                    </a:p>
                  </a:txBody>
                  <a:tcPr anchor="ctr"/>
                </a:tc>
                <a:tc>
                  <a:txBody>
                    <a:bodyPr/>
                    <a:lstStyle/>
                    <a:p>
                      <a:r>
                        <a:rPr lang="en-IN" sz="1100" b="0" dirty="0">
                          <a:solidFill>
                            <a:srgbClr val="1F497D"/>
                          </a:solidFill>
                          <a:effectLst/>
                          <a:latin typeface="+mn-lt"/>
                        </a:rPr>
                        <a:t>∼4.1 to 5.5</a:t>
                      </a:r>
                    </a:p>
                  </a:txBody>
                  <a:tcPr anchor="ctr"/>
                </a:tc>
                <a:tc>
                  <a:txBody>
                    <a:bodyPr/>
                    <a:lstStyle/>
                    <a:p>
                      <a:r>
                        <a:rPr lang="en-IN" sz="1100" b="0" dirty="0">
                          <a:solidFill>
                            <a:srgbClr val="1F497D"/>
                          </a:solidFill>
                          <a:effectLst/>
                          <a:latin typeface="+mn-lt"/>
                        </a:rPr>
                        <a:t>-</a:t>
                      </a:r>
                    </a:p>
                  </a:txBody>
                  <a:tcPr anchor="ctr"/>
                </a:tc>
                <a:extLst>
                  <a:ext uri="{0D108BD9-81ED-4DB2-BD59-A6C34878D82A}">
                    <a16:rowId xmlns:a16="http://schemas.microsoft.com/office/drawing/2014/main" val="130321843"/>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lstStyle/>
          <a:p>
            <a:r>
              <a:rPr lang="en-US" dirty="0"/>
              <a:t>How might you use a balloon to obtain crude measurements for some of the measurable aspects of lung volume and capacity listed in Table 1? </a:t>
            </a:r>
          </a:p>
          <a:p>
            <a:endParaRPr lang="en-US" dirty="0"/>
          </a:p>
          <a:p>
            <a:r>
              <a:rPr lang="en-US" dirty="0"/>
              <a:t>Be inventive! Come up with a method for estimating two of these quantities using a normal balloon.</a:t>
            </a:r>
          </a:p>
        </p:txBody>
      </p:sp>
    </p:spTree>
    <p:extLst>
      <p:ext uri="{BB962C8B-B14F-4D97-AF65-F5344CB8AC3E}">
        <p14:creationId xmlns:p14="http://schemas.microsoft.com/office/powerpoint/2010/main" val="206963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Lung Volumes and Capacities</a:t>
            </a:r>
            <a:r>
              <a:rPr lang="en-US" sz="1400" baseline="-25000" dirty="0"/>
              <a:t>3</a:t>
            </a:r>
            <a:r>
              <a:rPr lang="en-US" dirty="0"/>
              <a:t> </a:t>
            </a:r>
          </a:p>
        </p:txBody>
      </p:sp>
      <p:sp>
        <p:nvSpPr>
          <p:cNvPr id="4" name="Content Placeholder 3">
            <a:extLst>
              <a:ext uri="{FF2B5EF4-FFF2-40B4-BE49-F238E27FC236}">
                <a16:creationId xmlns:a16="http://schemas.microsoft.com/office/drawing/2014/main" id="{CE42DAA6-41F6-2A00-774A-0253437771EF}"/>
              </a:ext>
            </a:extLst>
          </p:cNvPr>
          <p:cNvSpPr>
            <a:spLocks noGrp="1"/>
          </p:cNvSpPr>
          <p:nvPr>
            <p:ph idx="1"/>
          </p:nvPr>
        </p:nvSpPr>
        <p:spPr>
          <a:xfrm>
            <a:off x="304798" y="1219200"/>
            <a:ext cx="4876801" cy="4648200"/>
          </a:xfrm>
        </p:spPr>
        <p:txBody>
          <a:bodyPr>
            <a:noAutofit/>
          </a:bodyPr>
          <a:lstStyle/>
          <a:p>
            <a:r>
              <a:rPr lang="en-US" sz="1800" dirty="0"/>
              <a:t>The volume in the lung can be divided into four units: tidal volume, expiratory reserve volume, inspiratory reserve volume, and residual volume.</a:t>
            </a:r>
          </a:p>
          <a:p>
            <a:pPr marL="457200" indent="-457200">
              <a:buFont typeface="Arial" panose="020B0604020202020204" pitchFamily="34" charset="0"/>
              <a:buChar char="•"/>
            </a:pPr>
            <a:r>
              <a:rPr lang="en-US" sz="1800" b="1" dirty="0"/>
              <a:t>Tidal volume </a:t>
            </a:r>
            <a:r>
              <a:rPr lang="en-US" sz="1800" dirty="0"/>
              <a:t>(TV) measures the amount of air that is inspired and expired during a normal breath. </a:t>
            </a:r>
          </a:p>
          <a:p>
            <a:pPr marL="457200" indent="-457200">
              <a:buFont typeface="Arial" panose="020B0604020202020204" pitchFamily="34" charset="0"/>
              <a:buChar char="•"/>
            </a:pPr>
            <a:r>
              <a:rPr lang="en-US" sz="1800" dirty="0"/>
              <a:t>The </a:t>
            </a:r>
            <a:r>
              <a:rPr lang="en-US" sz="1800" b="1" dirty="0"/>
              <a:t>expiratory reserve volume (ERV) </a:t>
            </a:r>
            <a:r>
              <a:rPr lang="en-US" sz="1800" dirty="0"/>
              <a:t>is the additional amount of air that can be exhaled after a normal exhalation.</a:t>
            </a:r>
          </a:p>
          <a:p>
            <a:pPr marL="457200" indent="-457200">
              <a:buFont typeface="Arial" panose="020B0604020202020204" pitchFamily="34" charset="0"/>
              <a:buChar char="•"/>
            </a:pPr>
            <a:r>
              <a:rPr lang="en-US" sz="1800" dirty="0"/>
              <a:t>The </a:t>
            </a:r>
            <a:r>
              <a:rPr lang="en-US" sz="1800" b="1" dirty="0"/>
              <a:t>inspiratory reserve volume (IRV) </a:t>
            </a:r>
            <a:r>
              <a:rPr lang="en-US" sz="1800" dirty="0"/>
              <a:t>is the additional amount of air that can be inhaled after a normal inhalation.</a:t>
            </a:r>
          </a:p>
          <a:p>
            <a:pPr marL="457200" indent="-457200">
              <a:buFont typeface="Arial" panose="020B0604020202020204" pitchFamily="34" charset="0"/>
              <a:buChar char="•"/>
            </a:pPr>
            <a:r>
              <a:rPr lang="en-US" sz="1800" dirty="0"/>
              <a:t>The</a:t>
            </a:r>
            <a:r>
              <a:rPr lang="en-US" sz="1800" b="1" dirty="0"/>
              <a:t> residual volume </a:t>
            </a:r>
            <a:r>
              <a:rPr lang="en-US" sz="1800" dirty="0"/>
              <a:t>(RV) is the amount of air left after the expiratory reserve volume is exhaled. </a:t>
            </a:r>
          </a:p>
        </p:txBody>
      </p:sp>
      <p:sp>
        <p:nvSpPr>
          <p:cNvPr id="7" name="TextBox 6">
            <a:extLst>
              <a:ext uri="{FF2B5EF4-FFF2-40B4-BE49-F238E27FC236}">
                <a16:creationId xmlns:a16="http://schemas.microsoft.com/office/drawing/2014/main" id="{6975227E-9814-E1DE-F3EF-57BA2D39A357}"/>
              </a:ext>
            </a:extLst>
          </p:cNvPr>
          <p:cNvSpPr txBox="1"/>
          <p:nvPr/>
        </p:nvSpPr>
        <p:spPr>
          <a:xfrm>
            <a:off x="6347609" y="1341808"/>
            <a:ext cx="1524000" cy="307777"/>
          </a:xfrm>
          <a:prstGeom prst="rect">
            <a:avLst/>
          </a:prstGeom>
          <a:noFill/>
        </p:spPr>
        <p:txBody>
          <a:bodyPr wrap="square" rtlCol="0">
            <a:spAutoFit/>
          </a:bodyPr>
          <a:lstStyle/>
          <a:p>
            <a:pPr algn="ctr"/>
            <a:r>
              <a:rPr lang="en-US" sz="1400" b="1" dirty="0"/>
              <a:t>36.2 Figure 3</a:t>
            </a:r>
          </a:p>
        </p:txBody>
      </p:sp>
      <p:pic>
        <p:nvPicPr>
          <p:cNvPr id="3" name="Content Placeholder 4" descr="A photograph of a woman breathing out in cold weather so that her breath shows">
            <a:extLst>
              <a:ext uri="{FF2B5EF4-FFF2-40B4-BE49-F238E27FC236}">
                <a16:creationId xmlns:a16="http://schemas.microsoft.com/office/drawing/2014/main" id="{42304EA1-00A6-3CCB-038E-2E282654B484}"/>
              </a:ext>
            </a:extLst>
          </p:cNvPr>
          <p:cNvPicPr>
            <a:picLocks noChangeAspect="1"/>
          </p:cNvPicPr>
          <p:nvPr/>
        </p:nvPicPr>
        <p:blipFill>
          <a:blip r:embed="rId3"/>
          <a:srcRect l="12037" t="3667" r="12037" b="3000"/>
          <a:stretch/>
        </p:blipFill>
        <p:spPr>
          <a:xfrm>
            <a:off x="5208562" y="1805018"/>
            <a:ext cx="3682093" cy="2514600"/>
          </a:xfrm>
          <a:prstGeom prst="rect">
            <a:avLst/>
          </a:prstGeom>
        </p:spPr>
      </p:pic>
    </p:spTree>
    <p:extLst>
      <p:ext uri="{BB962C8B-B14F-4D97-AF65-F5344CB8AC3E}">
        <p14:creationId xmlns:p14="http://schemas.microsoft.com/office/powerpoint/2010/main" val="290095517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2239</Words>
  <Application>Microsoft Office PowerPoint</Application>
  <PresentationFormat>On-screen Show (4:3)</PresentationFormat>
  <Paragraphs>171</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Century Gothic</vt:lpstr>
      <vt:lpstr>Aptos</vt:lpstr>
      <vt:lpstr>Times New Roman</vt:lpstr>
      <vt:lpstr>Cambria Math</vt:lpstr>
      <vt:lpstr>Arial</vt:lpstr>
      <vt:lpstr>Courier New</vt:lpstr>
      <vt:lpstr>Office Theme</vt:lpstr>
      <vt:lpstr>Lesson 36.2</vt:lpstr>
      <vt:lpstr>Objectives</vt:lpstr>
      <vt:lpstr>Basic Principles of Gas Exchange </vt:lpstr>
      <vt:lpstr>Science and You1</vt:lpstr>
      <vt:lpstr>Lung Volumes and Capacities1 </vt:lpstr>
      <vt:lpstr>Lung Volumes and Capacities2 </vt:lpstr>
      <vt:lpstr>Table 1: Lung Volumes and Capacities for the Average Human Adult Male </vt:lpstr>
      <vt:lpstr>Group Activity</vt:lpstr>
      <vt:lpstr>Lung Volumes and Capacities3 </vt:lpstr>
      <vt:lpstr>Lung Volumes and Capacities4 </vt:lpstr>
      <vt:lpstr>Lung Volumes and Capacities5 </vt:lpstr>
      <vt:lpstr>Gas Pressure and Respiration1</vt:lpstr>
      <vt:lpstr>Gas Pressure and Respiration2</vt:lpstr>
      <vt:lpstr>Gas Pressure and Respiration3</vt:lpstr>
      <vt:lpstr>Gas Exchange across the Alveoli1</vt:lpstr>
      <vt:lpstr>Gas Exchange across the Alveoli2</vt:lpstr>
      <vt:lpstr>Gas Exchange across the Alveoli3</vt:lpstr>
      <vt:lpstr>Lesson 36.2 Figure 5 </vt:lpstr>
      <vt:lpstr>Science and You2</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183</cp:revision>
  <dcterms:created xsi:type="dcterms:W3CDTF">2013-04-26T14:43:13Z</dcterms:created>
  <dcterms:modified xsi:type="dcterms:W3CDTF">2024-10-15T00:42:05Z</dcterms:modified>
</cp:coreProperties>
</file>