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handoutMasterIdLst>
    <p:handoutMasterId r:id="rId26"/>
  </p:handoutMasterIdLst>
  <p:sldIdLst>
    <p:sldId id="272" r:id="rId2"/>
    <p:sldId id="264" r:id="rId3"/>
    <p:sldId id="273" r:id="rId4"/>
    <p:sldId id="274" r:id="rId5"/>
    <p:sldId id="277" r:id="rId6"/>
    <p:sldId id="278" r:id="rId7"/>
    <p:sldId id="279" r:id="rId8"/>
    <p:sldId id="267" r:id="rId9"/>
    <p:sldId id="280" r:id="rId10"/>
    <p:sldId id="281" r:id="rId11"/>
    <p:sldId id="282" r:id="rId12"/>
    <p:sldId id="289" r:id="rId13"/>
    <p:sldId id="283" r:id="rId14"/>
    <p:sldId id="284" r:id="rId15"/>
    <p:sldId id="290" r:id="rId16"/>
    <p:sldId id="285" r:id="rId17"/>
    <p:sldId id="286" r:id="rId18"/>
    <p:sldId id="291" r:id="rId19"/>
    <p:sldId id="287" r:id="rId20"/>
    <p:sldId id="292" r:id="rId21"/>
    <p:sldId id="271" r:id="rId22"/>
    <p:sldId id="288" r:id="rId23"/>
    <p:sldId id="293" r:id="rId24"/>
  </p:sldIdLst>
  <p:sldSz cx="9144000" cy="6858000" type="screen4x3"/>
  <p:notesSz cx="6858000" cy="9144000"/>
  <p:embeddedFontLst>
    <p:embeddedFont>
      <p:font typeface="Century Gothic" panose="020B0502020202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6410" autoAdjust="0"/>
  </p:normalViewPr>
  <p:slideViewPr>
    <p:cSldViewPr>
      <p:cViewPr varScale="1">
        <p:scale>
          <a:sx n="95" d="100"/>
          <a:sy n="95" d="100"/>
        </p:scale>
        <p:origin x="1584" y="96"/>
      </p:cViewPr>
      <p:guideLst>
        <p:guide orient="horz" pos="2160"/>
        <p:guide pos="2880"/>
      </p:guideLst>
    </p:cSldViewPr>
  </p:slideViewPr>
  <p:outlineViewPr>
    <p:cViewPr>
      <p:scale>
        <a:sx n="33" d="100"/>
        <a:sy n="33" d="100"/>
      </p:scale>
      <p:origin x="0" y="-975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Amphibian skin must remain moist for oxygen (O2) to diffuse properly.</a:t>
            </a:r>
          </a:p>
        </p:txBody>
      </p:sp>
      <p:sp>
        <p:nvSpPr>
          <p:cNvPr id="4" name="Slide Number Placeholder 3"/>
          <p:cNvSpPr>
            <a:spLocks noGrp="1"/>
          </p:cNvSpPr>
          <p:nvPr>
            <p:ph type="sldNum" sz="quarter" idx="5"/>
          </p:nvPr>
        </p:nvSpPr>
        <p:spPr/>
        <p:txBody>
          <a:bodyPr/>
          <a:lstStyle/>
          <a:p>
            <a:fld id="{7115ED13-301A-4C0A-8C7F-A4982DED9D67}" type="slidenum">
              <a:rPr lang="en-US" smtClean="0"/>
              <a:pPr/>
              <a:t>3</a:t>
            </a:fld>
            <a:endParaRPr lang="en-US" dirty="0"/>
          </a:p>
        </p:txBody>
      </p:sp>
    </p:spTree>
    <p:extLst>
      <p:ext uri="{BB962C8B-B14F-4D97-AF65-F5344CB8AC3E}">
        <p14:creationId xmlns:p14="http://schemas.microsoft.com/office/powerpoint/2010/main" val="6691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Like all birds, this warbling white-eye (Zosterops japonicus) has evolved an efficient respiratory system capable of supplying the oxygen needed to fly.</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255676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This graph shows data from Boyle's original 1662 experiment, which shows that pressure and volume are inversely related. No units are given, as Boyle used arbitrary units in his experiments.</a:t>
            </a:r>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419641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The lungs, chest wall, and diaphragm are all involved in respiration, both inspiration and expiration.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19249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A tissue layer called pleura surrounds the lung and interior of the thoracic cavity.</a:t>
            </a:r>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229687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 The high surface tension of the alveoli's air-tissue/water interface is similar to the surface tension of the liquid-air interface on this water droplet that allows it to hang off the blade of grass without falling.</a:t>
            </a:r>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227048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 The ratio of FEV1 (the amount of air that can be forcibly exhaled in one second after taking a deep breath) to FVC (the total amount of air that can be forcibly exhaled) can be used to diagnose whether a person has restrictive or obstructive lung disease. In restrictive lung disease, FVC is reduced, but airways are not obstructed, so the person is able to expel air reasonably fast. In obstructive lung disease, airway obstruction results in slow exhalation as well as reduced FVC. Thus, the FEV1/FVC ratio is lower in persons with obstructive lung disease (less than 69%) than in persons with restrictive lung disease (88 to 90%).</a:t>
            </a:r>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89615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347623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0752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36.3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Breathing</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Lesson 36.3 Figure 6</a:t>
            </a:r>
            <a:endParaRPr lang="en-US" sz="3200" dirty="0">
              <a:solidFill>
                <a:schemeClr val="accent1"/>
              </a:solidFill>
            </a:endParaRPr>
          </a:p>
        </p:txBody>
      </p:sp>
      <p:sp>
        <p:nvSpPr>
          <p:cNvPr id="7" name="TextBox 6">
            <a:extLst>
              <a:ext uri="{FF2B5EF4-FFF2-40B4-BE49-F238E27FC236}">
                <a16:creationId xmlns:a16="http://schemas.microsoft.com/office/drawing/2014/main" id="{821F6F86-B7FC-69BE-CE7C-5B0D4EDCD148}"/>
              </a:ext>
            </a:extLst>
          </p:cNvPr>
          <p:cNvSpPr txBox="1"/>
          <p:nvPr/>
        </p:nvSpPr>
        <p:spPr>
          <a:xfrm>
            <a:off x="2286000" y="5724798"/>
            <a:ext cx="4572000" cy="246221"/>
          </a:xfrm>
          <a:prstGeom prst="rect">
            <a:avLst/>
          </a:prstGeom>
          <a:noFill/>
        </p:spPr>
        <p:txBody>
          <a:bodyPr wrap="square">
            <a:spAutoFit/>
          </a:bodyPr>
          <a:lstStyle/>
          <a:p>
            <a:pPr algn="ctr"/>
            <a:r>
              <a:rPr lang="en-US" sz="1000" dirty="0"/>
              <a:t>OpenStax College on Wikimedia Commons. "Lung pleura."</a:t>
            </a:r>
          </a:p>
        </p:txBody>
      </p:sp>
      <p:pic>
        <p:nvPicPr>
          <p:cNvPr id="3" name="Content Placeholder 4" descr="The illustration shows human lungs. Each lung is covered by a pleural sac. A closer look at the pleural sac shows the lung tissue covered in the sac that is made up of visceral pleura and a pleural cavity and is covered in intercostal muscle.">
            <a:extLst>
              <a:ext uri="{FF2B5EF4-FFF2-40B4-BE49-F238E27FC236}">
                <a16:creationId xmlns:a16="http://schemas.microsoft.com/office/drawing/2014/main" id="{FD8AFFDC-BF2B-3EBC-A585-48F6BC86D114}"/>
              </a:ext>
            </a:extLst>
          </p:cNvPr>
          <p:cNvPicPr>
            <a:picLocks noGrp="1" noChangeAspect="1"/>
          </p:cNvPicPr>
          <p:nvPr>
            <p:ph idx="1"/>
          </p:nvPr>
        </p:nvPicPr>
        <p:blipFill>
          <a:blip r:embed="rId3"/>
          <a:srcRect l="16667" t="5333" r="16667" b="4667"/>
          <a:stretch/>
        </p:blipFill>
        <p:spPr>
          <a:xfrm>
            <a:off x="1524000" y="1176704"/>
            <a:ext cx="5953760" cy="4465320"/>
          </a:xfrm>
        </p:spPr>
      </p:pic>
    </p:spTree>
    <p:extLst>
      <p:ext uri="{BB962C8B-B14F-4D97-AF65-F5344CB8AC3E}">
        <p14:creationId xmlns:p14="http://schemas.microsoft.com/office/powerpoint/2010/main" val="296731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2ACD-F890-52A9-C1B3-54CDB8B4E4CF}"/>
              </a:ext>
            </a:extLst>
          </p:cNvPr>
          <p:cNvSpPr>
            <a:spLocks noGrp="1"/>
          </p:cNvSpPr>
          <p:nvPr>
            <p:ph type="title"/>
          </p:nvPr>
        </p:nvSpPr>
        <p:spPr/>
        <p:txBody>
          <a:bodyPr/>
          <a:lstStyle/>
          <a:p>
            <a:r>
              <a:rPr lang="en-US" dirty="0"/>
              <a:t>The Work of Breathing</a:t>
            </a:r>
            <a:r>
              <a:rPr lang="en-US" sz="1400" baseline="-25000" dirty="0"/>
              <a:t>1</a:t>
            </a:r>
          </a:p>
        </p:txBody>
      </p:sp>
      <p:sp>
        <p:nvSpPr>
          <p:cNvPr id="3" name="Content Placeholder 2">
            <a:extLst>
              <a:ext uri="{FF2B5EF4-FFF2-40B4-BE49-F238E27FC236}">
                <a16:creationId xmlns:a16="http://schemas.microsoft.com/office/drawing/2014/main" id="{59995AB5-D005-E27B-DB44-2B8745118B4D}"/>
              </a:ext>
            </a:extLst>
          </p:cNvPr>
          <p:cNvSpPr>
            <a:spLocks noGrp="1"/>
          </p:cNvSpPr>
          <p:nvPr>
            <p:ph idx="1"/>
          </p:nvPr>
        </p:nvSpPr>
        <p:spPr>
          <a:xfrm>
            <a:off x="472440" y="1097280"/>
            <a:ext cx="8229600" cy="5379720"/>
          </a:xfrm>
        </p:spPr>
        <p:txBody>
          <a:bodyPr>
            <a:noAutofit/>
          </a:bodyPr>
          <a:lstStyle/>
          <a:p>
            <a:pPr marL="0" indent="0">
              <a:buNone/>
            </a:pPr>
            <a:r>
              <a:rPr lang="en-US" sz="2400" dirty="0"/>
              <a:t>The number of breaths per minute is the </a:t>
            </a:r>
            <a:r>
              <a:rPr lang="en-US" sz="2400" b="1" dirty="0"/>
              <a:t>respiratory rate</a:t>
            </a:r>
            <a:r>
              <a:rPr lang="en-US" sz="2400" dirty="0"/>
              <a:t>.</a:t>
            </a:r>
          </a:p>
          <a:p>
            <a:pPr lvl="1"/>
            <a:r>
              <a:rPr lang="en-US" sz="2400" dirty="0"/>
              <a:t>On average the human respiratory rate is 12–15 breaths/minute.</a:t>
            </a:r>
          </a:p>
          <a:p>
            <a:pPr lvl="2"/>
            <a:r>
              <a:rPr lang="en-US" dirty="0"/>
              <a:t>The respiratory rate contributes to the </a:t>
            </a:r>
            <a:r>
              <a:rPr lang="en-US" b="1" dirty="0"/>
              <a:t>alveolar ventilation</a:t>
            </a:r>
            <a:r>
              <a:rPr lang="en-US" dirty="0"/>
              <a:t>, or how much air moves into and out of the alveoli. </a:t>
            </a:r>
          </a:p>
          <a:p>
            <a:pPr marL="0" indent="0">
              <a:buNone/>
            </a:pPr>
            <a:r>
              <a:rPr lang="en-US" sz="2400" dirty="0"/>
              <a:t>There are two ways to keep the alveolar ventilation constant: increase the respiratory rate while decreasing the tidal volume of air per breath or decrease the respiratory rate while increasing the tidal volume per breath.</a:t>
            </a:r>
          </a:p>
        </p:txBody>
      </p:sp>
    </p:spTree>
    <p:extLst>
      <p:ext uri="{BB962C8B-B14F-4D97-AF65-F5344CB8AC3E}">
        <p14:creationId xmlns:p14="http://schemas.microsoft.com/office/powerpoint/2010/main" val="50054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2ACD-F890-52A9-C1B3-54CDB8B4E4CF}"/>
              </a:ext>
            </a:extLst>
          </p:cNvPr>
          <p:cNvSpPr>
            <a:spLocks noGrp="1"/>
          </p:cNvSpPr>
          <p:nvPr>
            <p:ph type="title"/>
          </p:nvPr>
        </p:nvSpPr>
        <p:spPr/>
        <p:txBody>
          <a:bodyPr/>
          <a:lstStyle/>
          <a:p>
            <a:r>
              <a:rPr lang="en-US" dirty="0"/>
              <a:t>The Work of Breathing</a:t>
            </a:r>
            <a:r>
              <a:rPr lang="en-US" sz="1400" baseline="-25000" dirty="0"/>
              <a:t>2</a:t>
            </a:r>
          </a:p>
        </p:txBody>
      </p:sp>
      <p:sp>
        <p:nvSpPr>
          <p:cNvPr id="3" name="Content Placeholder 2">
            <a:extLst>
              <a:ext uri="{FF2B5EF4-FFF2-40B4-BE49-F238E27FC236}">
                <a16:creationId xmlns:a16="http://schemas.microsoft.com/office/drawing/2014/main" id="{59995AB5-D005-E27B-DB44-2B8745118B4D}"/>
              </a:ext>
            </a:extLst>
          </p:cNvPr>
          <p:cNvSpPr>
            <a:spLocks noGrp="1"/>
          </p:cNvSpPr>
          <p:nvPr>
            <p:ph idx="1"/>
          </p:nvPr>
        </p:nvSpPr>
        <p:spPr>
          <a:xfrm>
            <a:off x="472440" y="1097280"/>
            <a:ext cx="8229600" cy="5379720"/>
          </a:xfrm>
        </p:spPr>
        <p:txBody>
          <a:bodyPr>
            <a:noAutofit/>
          </a:bodyPr>
          <a:lstStyle/>
          <a:p>
            <a:pPr marL="0" indent="0">
              <a:buNone/>
            </a:pPr>
            <a:r>
              <a:rPr lang="en-US" sz="2200" dirty="0"/>
              <a:t>There are two types of work conducted during respiration: flow-resistive and elastic work.</a:t>
            </a:r>
          </a:p>
          <a:p>
            <a:r>
              <a:rPr lang="en-US" sz="2200" b="1" dirty="0"/>
              <a:t>Flow-resistive </a:t>
            </a:r>
            <a:r>
              <a:rPr lang="en-US" sz="2200" dirty="0"/>
              <a:t>refers to the work of the alveoli and tissues in the lung in inflating and deflating as air enters and exits, whereas </a:t>
            </a:r>
            <a:r>
              <a:rPr lang="en-US" sz="2200" b="1" dirty="0"/>
              <a:t>elastic work </a:t>
            </a:r>
            <a:r>
              <a:rPr lang="en-US" sz="2200" dirty="0"/>
              <a:t>refers to the work of the intercostal muscles, chest wall, and diaphragm in expanding and contracting the chest.</a:t>
            </a:r>
          </a:p>
          <a:p>
            <a:pPr lvl="1"/>
            <a:r>
              <a:rPr lang="en-US" sz="2200" dirty="0"/>
              <a:t>Increasing the respiration rate while decreasing the volume of air per breath increases the flow-resistive work of the airways and decreases the elastic work of the muscles.</a:t>
            </a:r>
          </a:p>
          <a:p>
            <a:pPr lvl="1"/>
            <a:r>
              <a:rPr lang="en-US" sz="2200" dirty="0"/>
              <a:t>Decreasing the respiratory rate and increasing the tidal volume per breath decreases the flow-resistive work and increases the elastic work.</a:t>
            </a:r>
          </a:p>
        </p:txBody>
      </p:sp>
    </p:spTree>
    <p:extLst>
      <p:ext uri="{BB962C8B-B14F-4D97-AF65-F5344CB8AC3E}">
        <p14:creationId xmlns:p14="http://schemas.microsoft.com/office/powerpoint/2010/main" val="4153380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ADE538-0AEC-1A6D-3C19-EEDC963D290F}"/>
              </a:ext>
            </a:extLst>
          </p:cNvPr>
          <p:cNvSpPr>
            <a:spLocks noGrp="1"/>
          </p:cNvSpPr>
          <p:nvPr>
            <p:ph type="title"/>
          </p:nvPr>
        </p:nvSpPr>
        <p:spPr/>
        <p:txBody>
          <a:bodyPr/>
          <a:lstStyle/>
          <a:p>
            <a:r>
              <a:rPr lang="en-US" dirty="0"/>
              <a:t>Surfactant</a:t>
            </a:r>
          </a:p>
        </p:txBody>
      </p:sp>
      <p:sp>
        <p:nvSpPr>
          <p:cNvPr id="5" name="Content Placeholder 4">
            <a:extLst>
              <a:ext uri="{FF2B5EF4-FFF2-40B4-BE49-F238E27FC236}">
                <a16:creationId xmlns:a16="http://schemas.microsoft.com/office/drawing/2014/main" id="{011214D8-B89E-13BF-167A-3CC5631B9EEC}"/>
              </a:ext>
            </a:extLst>
          </p:cNvPr>
          <p:cNvSpPr>
            <a:spLocks noGrp="1"/>
          </p:cNvSpPr>
          <p:nvPr>
            <p:ph idx="1"/>
          </p:nvPr>
        </p:nvSpPr>
        <p:spPr>
          <a:xfrm>
            <a:off x="457200" y="1280160"/>
            <a:ext cx="4724400" cy="4572000"/>
          </a:xfrm>
        </p:spPr>
        <p:txBody>
          <a:bodyPr>
            <a:normAutofit fontScale="70000" lnSpcReduction="20000"/>
          </a:bodyPr>
          <a:lstStyle/>
          <a:p>
            <a:r>
              <a:rPr lang="en-US" dirty="0"/>
              <a:t>The air-tissue/water interface of the alveoli has a high surface tension.</a:t>
            </a:r>
          </a:p>
          <a:p>
            <a:r>
              <a:rPr lang="en-US" dirty="0"/>
              <a:t>This surface tension pulls the surfaces of the alveoli in toward one another after exhalation.</a:t>
            </a:r>
          </a:p>
          <a:p>
            <a:r>
              <a:rPr lang="en-US" dirty="0"/>
              <a:t>To avoid cells collapsing on each other, cells of the lungs produce surfactant. </a:t>
            </a:r>
          </a:p>
          <a:p>
            <a:pPr marL="457200" indent="-457200">
              <a:buFont typeface="Arial" panose="020B0604020202020204" pitchFamily="34" charset="0"/>
              <a:buChar char="•"/>
            </a:pPr>
            <a:r>
              <a:rPr lang="en-US" b="1" dirty="0"/>
              <a:t>Surfactant</a:t>
            </a:r>
            <a:r>
              <a:rPr lang="en-US" dirty="0"/>
              <a:t> is a complex mixture of phospholipids and lipoproteins that works to reduce the surface tension that exists between the alveoli tissue and the air found within the alveoli.</a:t>
            </a:r>
          </a:p>
          <a:p>
            <a:r>
              <a:rPr lang="en-US" dirty="0"/>
              <a:t>Babies born prematurely sometimes do not produce enough surfactant. As a result, they suffer from</a:t>
            </a:r>
            <a:r>
              <a:rPr lang="en-US" b="1" dirty="0"/>
              <a:t> respiratory distress syndrome </a:t>
            </a:r>
            <a:r>
              <a:rPr lang="en-US" dirty="0"/>
              <a:t>because it requires more effort to inflate their lungs. </a:t>
            </a:r>
          </a:p>
        </p:txBody>
      </p:sp>
      <p:sp>
        <p:nvSpPr>
          <p:cNvPr id="9" name="TextBox 8">
            <a:extLst>
              <a:ext uri="{FF2B5EF4-FFF2-40B4-BE49-F238E27FC236}">
                <a16:creationId xmlns:a16="http://schemas.microsoft.com/office/drawing/2014/main" id="{575E5CF4-973B-1378-94F0-A04F9587B4EB}"/>
              </a:ext>
            </a:extLst>
          </p:cNvPr>
          <p:cNvSpPr txBox="1"/>
          <p:nvPr/>
        </p:nvSpPr>
        <p:spPr>
          <a:xfrm>
            <a:off x="6400800" y="1280160"/>
            <a:ext cx="1600200" cy="307777"/>
          </a:xfrm>
          <a:prstGeom prst="rect">
            <a:avLst/>
          </a:prstGeom>
          <a:noFill/>
        </p:spPr>
        <p:txBody>
          <a:bodyPr wrap="square" rtlCol="0">
            <a:spAutoFit/>
          </a:bodyPr>
          <a:lstStyle/>
          <a:p>
            <a:pPr algn="ctr"/>
            <a:r>
              <a:rPr lang="en-US" sz="1400" b="1" dirty="0"/>
              <a:t>36.3 Figure 7</a:t>
            </a:r>
          </a:p>
        </p:txBody>
      </p:sp>
      <p:pic>
        <p:nvPicPr>
          <p:cNvPr id="7" name="Content Placeholder 6" descr="A photograph of a water droplet hanging off a blade of grass">
            <a:extLst>
              <a:ext uri="{FF2B5EF4-FFF2-40B4-BE49-F238E27FC236}">
                <a16:creationId xmlns:a16="http://schemas.microsoft.com/office/drawing/2014/main" id="{72AB5E12-4DDE-2A27-CC72-74536BA95330}"/>
              </a:ext>
            </a:extLst>
          </p:cNvPr>
          <p:cNvPicPr>
            <a:picLocks noChangeAspect="1"/>
          </p:cNvPicPr>
          <p:nvPr/>
        </p:nvPicPr>
        <p:blipFill>
          <a:blip r:embed="rId3"/>
          <a:srcRect l="12037" t="3667" r="12037" b="3000"/>
          <a:stretch/>
        </p:blipFill>
        <p:spPr>
          <a:xfrm>
            <a:off x="5664792" y="1551278"/>
            <a:ext cx="2963701" cy="2023991"/>
          </a:xfrm>
          <a:prstGeom prst="rect">
            <a:avLst/>
          </a:prstGeom>
        </p:spPr>
      </p:pic>
      <p:sp>
        <p:nvSpPr>
          <p:cNvPr id="3" name="TextBox 2">
            <a:extLst>
              <a:ext uri="{FF2B5EF4-FFF2-40B4-BE49-F238E27FC236}">
                <a16:creationId xmlns:a16="http://schemas.microsoft.com/office/drawing/2014/main" id="{DC87C15B-BBE0-620A-A8A5-43B44C1DC6F3}"/>
              </a:ext>
            </a:extLst>
          </p:cNvPr>
          <p:cNvSpPr txBox="1"/>
          <p:nvPr/>
        </p:nvSpPr>
        <p:spPr>
          <a:xfrm>
            <a:off x="5081163" y="3635038"/>
            <a:ext cx="4130958" cy="246221"/>
          </a:xfrm>
          <a:prstGeom prst="rect">
            <a:avLst/>
          </a:prstGeom>
          <a:noFill/>
        </p:spPr>
        <p:txBody>
          <a:bodyPr wrap="square">
            <a:spAutoFit/>
          </a:bodyPr>
          <a:lstStyle/>
          <a:p>
            <a:pPr algn="ctr"/>
            <a:r>
              <a:rPr lang="en-US" sz="1000" dirty="0"/>
              <a:t>Pixabay on Pexels. "Water droplet."</a:t>
            </a:r>
          </a:p>
        </p:txBody>
      </p:sp>
    </p:spTree>
    <p:extLst>
      <p:ext uri="{BB962C8B-B14F-4D97-AF65-F5344CB8AC3E}">
        <p14:creationId xmlns:p14="http://schemas.microsoft.com/office/powerpoint/2010/main" val="233708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A7FB-9719-35DC-A9DD-0C065455288B}"/>
              </a:ext>
            </a:extLst>
          </p:cNvPr>
          <p:cNvSpPr>
            <a:spLocks noGrp="1"/>
          </p:cNvSpPr>
          <p:nvPr>
            <p:ph type="title"/>
          </p:nvPr>
        </p:nvSpPr>
        <p:spPr/>
        <p:txBody>
          <a:bodyPr/>
          <a:lstStyle/>
          <a:p>
            <a:r>
              <a:rPr lang="en-US" dirty="0"/>
              <a:t>Lung Resistance and Compliance</a:t>
            </a:r>
            <a:r>
              <a:rPr lang="en-US" sz="1400" baseline="-25000" dirty="0"/>
              <a:t>1</a:t>
            </a:r>
          </a:p>
        </p:txBody>
      </p:sp>
      <p:sp>
        <p:nvSpPr>
          <p:cNvPr id="5" name="Content Placeholder 4">
            <a:extLst>
              <a:ext uri="{FF2B5EF4-FFF2-40B4-BE49-F238E27FC236}">
                <a16:creationId xmlns:a16="http://schemas.microsoft.com/office/drawing/2014/main" id="{D717D162-B2F8-7242-AA11-19566D4A25E6}"/>
              </a:ext>
            </a:extLst>
          </p:cNvPr>
          <p:cNvSpPr>
            <a:spLocks noGrp="1"/>
          </p:cNvSpPr>
          <p:nvPr>
            <p:ph idx="1"/>
          </p:nvPr>
        </p:nvSpPr>
        <p:spPr>
          <a:xfrm>
            <a:off x="381000" y="1066800"/>
            <a:ext cx="8305800" cy="5334000"/>
          </a:xfrm>
        </p:spPr>
        <p:txBody>
          <a:bodyPr>
            <a:noAutofit/>
          </a:bodyPr>
          <a:lstStyle/>
          <a:p>
            <a:r>
              <a:rPr lang="en-US" sz="2400" dirty="0"/>
              <a:t>Pulmonary diseases reduce the rate of gas exchange into and out of the lungs.</a:t>
            </a:r>
          </a:p>
          <a:p>
            <a:endParaRPr lang="en-US" sz="2400" dirty="0"/>
          </a:p>
          <a:p>
            <a:r>
              <a:rPr lang="en-US" sz="2400" dirty="0"/>
              <a:t>Two main causes of decreased gas exchange are </a:t>
            </a:r>
            <a:r>
              <a:rPr lang="en-US" sz="2400" b="1" dirty="0"/>
              <a:t>compliance</a:t>
            </a:r>
            <a:r>
              <a:rPr lang="en-US" sz="2400" dirty="0"/>
              <a:t> (how well the lungs expand) and </a:t>
            </a:r>
            <a:r>
              <a:rPr lang="en-US" sz="2400" b="1" dirty="0"/>
              <a:t>resistance </a:t>
            </a:r>
            <a:r>
              <a:rPr lang="en-US" sz="2400" dirty="0"/>
              <a:t>(how much obstruction exists in the airways).</a:t>
            </a:r>
          </a:p>
          <a:p>
            <a:pPr marL="457200" indent="-457200">
              <a:buFont typeface="Arial" panose="020B0604020202020204" pitchFamily="34" charset="0"/>
              <a:buChar char="•"/>
            </a:pPr>
            <a:r>
              <a:rPr lang="en-US" sz="2400" dirty="0"/>
              <a:t>Compliance is a measurement of the change in lung volume divided by the change in pleural pressure. </a:t>
            </a:r>
          </a:p>
          <a:p>
            <a:endParaRPr lang="en-US" sz="2400" dirty="0"/>
          </a:p>
          <a:p>
            <a:r>
              <a:rPr lang="en-US" sz="2400" dirty="0"/>
              <a:t>Examples of </a:t>
            </a:r>
            <a:r>
              <a:rPr lang="en-US" sz="2400" b="1" dirty="0"/>
              <a:t>restrictive diseases </a:t>
            </a:r>
            <a:r>
              <a:rPr lang="en-US" sz="2400" dirty="0"/>
              <a:t>are respiratory distress syndrome, pulmonary edema, and pulmonary fibrosis.</a:t>
            </a:r>
          </a:p>
        </p:txBody>
      </p:sp>
    </p:spTree>
    <p:extLst>
      <p:ext uri="{BB962C8B-B14F-4D97-AF65-F5344CB8AC3E}">
        <p14:creationId xmlns:p14="http://schemas.microsoft.com/office/powerpoint/2010/main" val="168228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A7FB-9719-35DC-A9DD-0C065455288B}"/>
              </a:ext>
            </a:extLst>
          </p:cNvPr>
          <p:cNvSpPr>
            <a:spLocks noGrp="1"/>
          </p:cNvSpPr>
          <p:nvPr>
            <p:ph type="title"/>
          </p:nvPr>
        </p:nvSpPr>
        <p:spPr/>
        <p:txBody>
          <a:bodyPr/>
          <a:lstStyle/>
          <a:p>
            <a:r>
              <a:rPr lang="en-US" dirty="0"/>
              <a:t>Lung Resistance and Compliance</a:t>
            </a:r>
            <a:r>
              <a:rPr lang="en-US" sz="1400" baseline="-25000" dirty="0"/>
              <a:t>2</a:t>
            </a:r>
          </a:p>
        </p:txBody>
      </p:sp>
      <p:sp>
        <p:nvSpPr>
          <p:cNvPr id="5" name="Content Placeholder 4">
            <a:extLst>
              <a:ext uri="{FF2B5EF4-FFF2-40B4-BE49-F238E27FC236}">
                <a16:creationId xmlns:a16="http://schemas.microsoft.com/office/drawing/2014/main" id="{D717D162-B2F8-7242-AA11-19566D4A25E6}"/>
              </a:ext>
            </a:extLst>
          </p:cNvPr>
          <p:cNvSpPr>
            <a:spLocks noGrp="1"/>
          </p:cNvSpPr>
          <p:nvPr>
            <p:ph idx="1"/>
          </p:nvPr>
        </p:nvSpPr>
        <p:spPr>
          <a:xfrm>
            <a:off x="381000" y="1066800"/>
            <a:ext cx="8305800" cy="5334000"/>
          </a:xfrm>
        </p:spPr>
        <p:txBody>
          <a:bodyPr>
            <a:noAutofit/>
          </a:bodyPr>
          <a:lstStyle/>
          <a:p>
            <a:r>
              <a:rPr lang="en-US" sz="2400" dirty="0"/>
              <a:t>The intrapleural pressure is more positive, which contributes to the inability of the lungs to expand.</a:t>
            </a:r>
            <a:r>
              <a:rPr lang="en-US" sz="2400" b="1" dirty="0"/>
              <a:t> Forced or functional vital capacity (FVC), </a:t>
            </a:r>
            <a:r>
              <a:rPr lang="en-US" sz="2400" dirty="0"/>
              <a:t>which is the amount of air that can be forcibly exhaled after taking the deepest breath possible, is much lower than in normal patients because the amount of air that can be inhaled and held in the lungs is reduced. </a:t>
            </a:r>
          </a:p>
          <a:p>
            <a:pPr marL="457200" indent="-457200">
              <a:buFont typeface="Arial" panose="020B0604020202020204" pitchFamily="34" charset="0"/>
              <a:buChar char="•"/>
            </a:pPr>
            <a:r>
              <a:rPr lang="en-US" sz="2400" dirty="0"/>
              <a:t>In both respiratory distress syndrome and pulmonary fibrosis, the airways are stiff, fibrotic, and less compliant. </a:t>
            </a:r>
          </a:p>
          <a:p>
            <a:pPr marL="457200" indent="-457200">
              <a:buFont typeface="Arial" panose="020B0604020202020204" pitchFamily="34" charset="0"/>
              <a:buChar char="•"/>
            </a:pPr>
            <a:r>
              <a:rPr lang="en-US" sz="2400" dirty="0"/>
              <a:t>Those with pulmonary edema experience reduced compliance due to fluid buildup in the lungs and an increase in hydrostatic pressure.</a:t>
            </a:r>
          </a:p>
        </p:txBody>
      </p:sp>
    </p:spTree>
    <p:extLst>
      <p:ext uri="{BB962C8B-B14F-4D97-AF65-F5344CB8AC3E}">
        <p14:creationId xmlns:p14="http://schemas.microsoft.com/office/powerpoint/2010/main" val="328272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87F2-56CF-BEF8-2F93-C484E95BC6E6}"/>
              </a:ext>
            </a:extLst>
          </p:cNvPr>
          <p:cNvSpPr>
            <a:spLocks noGrp="1"/>
          </p:cNvSpPr>
          <p:nvPr>
            <p:ph type="title"/>
          </p:nvPr>
        </p:nvSpPr>
        <p:spPr/>
        <p:txBody>
          <a:bodyPr/>
          <a:lstStyle/>
          <a:p>
            <a:r>
              <a:rPr lang="en-US" dirty="0"/>
              <a:t>Lesson 36.3 Figure 8</a:t>
            </a:r>
          </a:p>
        </p:txBody>
      </p:sp>
      <p:sp>
        <p:nvSpPr>
          <p:cNvPr id="4" name="TextBox 3">
            <a:extLst>
              <a:ext uri="{FF2B5EF4-FFF2-40B4-BE49-F238E27FC236}">
                <a16:creationId xmlns:a16="http://schemas.microsoft.com/office/drawing/2014/main" id="{1C691798-664E-8EF1-B167-4F4FD17C9CE5}"/>
              </a:ext>
            </a:extLst>
          </p:cNvPr>
          <p:cNvSpPr txBox="1"/>
          <p:nvPr/>
        </p:nvSpPr>
        <p:spPr>
          <a:xfrm>
            <a:off x="2286000" y="5760720"/>
            <a:ext cx="4572000" cy="246221"/>
          </a:xfrm>
          <a:prstGeom prst="rect">
            <a:avLst/>
          </a:prstGeom>
          <a:noFill/>
        </p:spPr>
        <p:txBody>
          <a:bodyPr wrap="square">
            <a:spAutoFit/>
          </a:bodyPr>
          <a:lstStyle/>
          <a:p>
            <a:pPr algn="ctr"/>
            <a:r>
              <a:rPr lang="en-US" sz="1000" dirty="0"/>
              <a:t>CNX OpenStax on Wikimedia Commons. "Graph of exhale." </a:t>
            </a:r>
          </a:p>
        </p:txBody>
      </p:sp>
      <p:pic>
        <p:nvPicPr>
          <p:cNvPr id="7" name="Content Placeholder 4" descr="The graph plots volume exhaled versus time. In normal lungs, almost all of the air can be forcibly exhaled within one second after taking a deep breath, resulting in a curve that rises steeply at first then plateaus shortly after one second. The volume at which the plateau is reached is the F V C. In lungs of persons with restrictive lung disease, the F V C is considerably lower but the person can exhale reasonable fast, resulting in a curve that is similar in shape, but with a lower plateau, or F V C, than for normal lungs. In lungs of persons with obstructive lung disease, the F V C is low and exhalation is much slower, resulting in a flatter curve with a lower plateau.">
            <a:extLst>
              <a:ext uri="{FF2B5EF4-FFF2-40B4-BE49-F238E27FC236}">
                <a16:creationId xmlns:a16="http://schemas.microsoft.com/office/drawing/2014/main" id="{33A5DBCF-FCFE-A991-250A-B51767D9D833}"/>
              </a:ext>
            </a:extLst>
          </p:cNvPr>
          <p:cNvPicPr>
            <a:picLocks noChangeAspect="1"/>
          </p:cNvPicPr>
          <p:nvPr/>
        </p:nvPicPr>
        <p:blipFill>
          <a:blip r:embed="rId3"/>
          <a:srcRect l="22222" t="3666" r="22222" b="4667"/>
          <a:stretch/>
        </p:blipFill>
        <p:spPr>
          <a:xfrm>
            <a:off x="2094807" y="1108166"/>
            <a:ext cx="4954385" cy="4541520"/>
          </a:xfrm>
          <a:prstGeom prst="rect">
            <a:avLst/>
          </a:prstGeom>
        </p:spPr>
      </p:pic>
    </p:spTree>
    <p:extLst>
      <p:ext uri="{BB962C8B-B14F-4D97-AF65-F5344CB8AC3E}">
        <p14:creationId xmlns:p14="http://schemas.microsoft.com/office/powerpoint/2010/main" val="3258016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EAE8-7AAC-2B36-EC47-817B55EB6F91}"/>
              </a:ext>
            </a:extLst>
          </p:cNvPr>
          <p:cNvSpPr>
            <a:spLocks noGrp="1"/>
          </p:cNvSpPr>
          <p:nvPr>
            <p:ph type="title"/>
          </p:nvPr>
        </p:nvSpPr>
        <p:spPr/>
        <p:txBody>
          <a:bodyPr/>
          <a:lstStyle/>
          <a:p>
            <a:r>
              <a:rPr lang="en-US" dirty="0"/>
              <a:t>Obstructive Diseases</a:t>
            </a:r>
            <a:r>
              <a:rPr lang="en-US" sz="1400" baseline="-25000" dirty="0"/>
              <a:t>1</a:t>
            </a:r>
            <a:r>
              <a:rPr lang="en-US" dirty="0"/>
              <a:t> </a:t>
            </a:r>
          </a:p>
        </p:txBody>
      </p:sp>
      <p:sp>
        <p:nvSpPr>
          <p:cNvPr id="3" name="Content Placeholder 2">
            <a:extLst>
              <a:ext uri="{FF2B5EF4-FFF2-40B4-BE49-F238E27FC236}">
                <a16:creationId xmlns:a16="http://schemas.microsoft.com/office/drawing/2014/main" id="{D715087C-54E2-5C44-B169-E6B014A76AC5}"/>
              </a:ext>
            </a:extLst>
          </p:cNvPr>
          <p:cNvSpPr>
            <a:spLocks noGrp="1"/>
          </p:cNvSpPr>
          <p:nvPr>
            <p:ph idx="1"/>
          </p:nvPr>
        </p:nvSpPr>
        <p:spPr/>
        <p:txBody>
          <a:bodyPr>
            <a:normAutofit/>
          </a:bodyPr>
          <a:lstStyle/>
          <a:p>
            <a:r>
              <a:rPr lang="en-US" b="1" dirty="0"/>
              <a:t>Obstructive diseases </a:t>
            </a:r>
            <a:r>
              <a:rPr lang="en-US" dirty="0"/>
              <a:t>and conditions include emphysema, asthma, bronchitis, bronchiectasis, cystic fibrosis, obstructive sleep apnea, and bronchopulmonary dysplasia. </a:t>
            </a:r>
          </a:p>
          <a:p>
            <a:pPr marL="1200150" lvl="1" indent="-457200">
              <a:buFont typeface="Arial" panose="020B0604020202020204" pitchFamily="34" charset="0"/>
              <a:buChar char="•"/>
            </a:pPr>
            <a:r>
              <a:rPr lang="en-US" dirty="0"/>
              <a:t>Some obstructive diseases can have restrictive properties and vice versa.</a:t>
            </a:r>
          </a:p>
          <a:p>
            <a:r>
              <a:rPr lang="en-US" dirty="0"/>
              <a:t>In emphysema, which mostly arises from smoking tobacco, the walls of the alveoli are destroyed, decreasing the surface area for gas exchange. </a:t>
            </a:r>
          </a:p>
        </p:txBody>
      </p:sp>
    </p:spTree>
    <p:extLst>
      <p:ext uri="{BB962C8B-B14F-4D97-AF65-F5344CB8AC3E}">
        <p14:creationId xmlns:p14="http://schemas.microsoft.com/office/powerpoint/2010/main" val="1355804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EAE8-7AAC-2B36-EC47-817B55EB6F91}"/>
              </a:ext>
            </a:extLst>
          </p:cNvPr>
          <p:cNvSpPr>
            <a:spLocks noGrp="1"/>
          </p:cNvSpPr>
          <p:nvPr>
            <p:ph type="title"/>
          </p:nvPr>
        </p:nvSpPr>
        <p:spPr/>
        <p:txBody>
          <a:bodyPr/>
          <a:lstStyle/>
          <a:p>
            <a:r>
              <a:rPr lang="en-US" dirty="0"/>
              <a:t>Obstructive Diseases</a:t>
            </a:r>
            <a:r>
              <a:rPr lang="en-US" sz="1400" baseline="-25000" dirty="0"/>
              <a:t>2</a:t>
            </a:r>
            <a:r>
              <a:rPr lang="en-US" dirty="0"/>
              <a:t> </a:t>
            </a:r>
          </a:p>
        </p:txBody>
      </p:sp>
      <p:sp>
        <p:nvSpPr>
          <p:cNvPr id="3" name="Content Placeholder 2">
            <a:extLst>
              <a:ext uri="{FF2B5EF4-FFF2-40B4-BE49-F238E27FC236}">
                <a16:creationId xmlns:a16="http://schemas.microsoft.com/office/drawing/2014/main" id="{D715087C-54E2-5C44-B169-E6B014A76AC5}"/>
              </a:ext>
            </a:extLst>
          </p:cNvPr>
          <p:cNvSpPr>
            <a:spLocks noGrp="1"/>
          </p:cNvSpPr>
          <p:nvPr>
            <p:ph idx="1"/>
          </p:nvPr>
        </p:nvSpPr>
        <p:spPr/>
        <p:txBody>
          <a:bodyPr>
            <a:normAutofit lnSpcReduction="10000"/>
          </a:bodyPr>
          <a:lstStyle/>
          <a:p>
            <a:r>
              <a:rPr lang="en-US" dirty="0"/>
              <a:t>Asthma is a disease in which inflammation, or obstruction of the airways, is often triggered by environmental factors.</a:t>
            </a:r>
          </a:p>
          <a:p>
            <a:pPr marL="1200150" lvl="1" indent="-457200">
              <a:buFont typeface="Arial" panose="020B0604020202020204" pitchFamily="34" charset="0"/>
              <a:buChar char="•"/>
            </a:pPr>
            <a:r>
              <a:rPr lang="en-US" dirty="0"/>
              <a:t>The obstruction may be due to edema (fluid accumulation), smooth muscle spasms in the walls of the bronchioles, increased mucus secretion, damage to the epithelia of the airways, or a combination of these events.</a:t>
            </a:r>
          </a:p>
          <a:p>
            <a:pPr marL="457200" indent="-457200">
              <a:buFont typeface="Arial" panose="020B0604020202020204" pitchFamily="34" charset="0"/>
              <a:buChar char="•"/>
            </a:pPr>
            <a:r>
              <a:rPr lang="en-US" dirty="0"/>
              <a:t>Those with obstructive diseases have large volumes of air trapped after exhalation, limiting the room in the alveoli to add more volume. </a:t>
            </a:r>
          </a:p>
        </p:txBody>
      </p:sp>
    </p:spTree>
    <p:extLst>
      <p:ext uri="{BB962C8B-B14F-4D97-AF65-F5344CB8AC3E}">
        <p14:creationId xmlns:p14="http://schemas.microsoft.com/office/powerpoint/2010/main" val="2614316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D3A9-FEDF-4864-3E54-B1A37A0420EE}"/>
              </a:ext>
            </a:extLst>
          </p:cNvPr>
          <p:cNvSpPr>
            <a:spLocks noGrp="1"/>
          </p:cNvSpPr>
          <p:nvPr>
            <p:ph type="title"/>
          </p:nvPr>
        </p:nvSpPr>
        <p:spPr/>
        <p:txBody>
          <a:bodyPr/>
          <a:lstStyle/>
          <a:p>
            <a:r>
              <a:rPr lang="en-US" dirty="0"/>
              <a:t>Dead Space: V/Q Mismatch</a:t>
            </a:r>
            <a:r>
              <a:rPr lang="en-US" sz="1400" baseline="-25000" dirty="0"/>
              <a:t>1</a:t>
            </a:r>
            <a:r>
              <a:rPr lang="en-US" dirty="0"/>
              <a:t> </a:t>
            </a:r>
          </a:p>
        </p:txBody>
      </p:sp>
      <p:sp>
        <p:nvSpPr>
          <p:cNvPr id="3" name="Content Placeholder 2">
            <a:extLst>
              <a:ext uri="{FF2B5EF4-FFF2-40B4-BE49-F238E27FC236}">
                <a16:creationId xmlns:a16="http://schemas.microsoft.com/office/drawing/2014/main" id="{BC12FA4A-761D-5F46-47F1-380418E14EBF}"/>
              </a:ext>
            </a:extLst>
          </p:cNvPr>
          <p:cNvSpPr>
            <a:spLocks noGrp="1"/>
          </p:cNvSpPr>
          <p:nvPr>
            <p:ph idx="1"/>
          </p:nvPr>
        </p:nvSpPr>
        <p:spPr>
          <a:xfrm>
            <a:off x="457200" y="1059180"/>
            <a:ext cx="8229600" cy="4739640"/>
          </a:xfrm>
        </p:spPr>
        <p:txBody>
          <a:bodyPr>
            <a:noAutofit/>
          </a:bodyPr>
          <a:lstStyle/>
          <a:p>
            <a:r>
              <a:rPr lang="en-US" sz="2400" dirty="0"/>
              <a:t>Pulmonary circulation pressure is very low compared to systemic circulation pressure. It is also independent of cardiac output. </a:t>
            </a:r>
          </a:p>
          <a:p>
            <a:pPr marL="457200" indent="-457200">
              <a:buFont typeface="Arial" panose="020B0604020202020204" pitchFamily="34" charset="0"/>
              <a:buChar char="•"/>
            </a:pPr>
            <a:r>
              <a:rPr lang="en-US" sz="2400" dirty="0"/>
              <a:t>This is because of </a:t>
            </a:r>
            <a:r>
              <a:rPr lang="en-US" sz="2400" b="1" dirty="0"/>
              <a:t>recruitment</a:t>
            </a:r>
            <a:r>
              <a:rPr lang="en-US" sz="2400" dirty="0"/>
              <a:t>, which is the process of opening airways that normally remain closed when cardiac output increases. </a:t>
            </a:r>
          </a:p>
          <a:p>
            <a:r>
              <a:rPr lang="en-US" sz="2400" dirty="0"/>
              <a:t>As cardiac output increases, the number of capillaries and arteries that are perfused increases. These capillaries and arteries are not always in use but are ready if needed.</a:t>
            </a:r>
          </a:p>
          <a:p>
            <a:pPr marL="457200" indent="-457200">
              <a:buFont typeface="Arial" panose="020B0604020202020204" pitchFamily="34" charset="0"/>
              <a:buChar char="•"/>
            </a:pPr>
            <a:r>
              <a:rPr lang="en-US" sz="2400" dirty="0"/>
              <a:t> At times, however, there is a mismatch between the amount of air (ventilation, V) and the amount of blood (perfusion, Q) in the lungs. This is referred to as </a:t>
            </a:r>
            <a:r>
              <a:rPr lang="en-US" sz="2400" b="1" dirty="0"/>
              <a:t>ventilation/perfusion (V/Q) mismatch</a:t>
            </a:r>
            <a:r>
              <a:rPr lang="en-US" sz="2400" dirty="0"/>
              <a:t>.</a:t>
            </a:r>
          </a:p>
        </p:txBody>
      </p:sp>
    </p:spTree>
    <p:extLst>
      <p:ext uri="{BB962C8B-B14F-4D97-AF65-F5344CB8AC3E}">
        <p14:creationId xmlns:p14="http://schemas.microsoft.com/office/powerpoint/2010/main" val="787595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0" y="1055441"/>
            <a:ext cx="8686800" cy="4056495"/>
          </a:xfrm>
          <a:prstGeom prst="rect">
            <a:avLst/>
          </a:prstGeom>
          <a:noFill/>
        </p:spPr>
        <p:txBody>
          <a:bodyPr wrap="square">
            <a:spAutoFit/>
          </a:bodyPr>
          <a:lstStyle/>
          <a:p>
            <a:pPr lvl="1">
              <a:spcBef>
                <a:spcPts val="0"/>
              </a:spcBef>
            </a:pPr>
            <a:r>
              <a:rPr lang="en-US" sz="3200" b="1" dirty="0">
                <a:effectLst/>
                <a:ea typeface="Times New Roman" panose="02020603050405020304" pitchFamily="18" charset="0"/>
                <a:cs typeface="Aptos" panose="020B0004020202020204" pitchFamily="34" charset="0"/>
              </a:rPr>
              <a:t>Describe</a:t>
            </a:r>
            <a:r>
              <a:rPr lang="en-US" sz="3200" dirty="0">
                <a:effectLst/>
                <a:ea typeface="Times New Roman" panose="02020603050405020304" pitchFamily="18" charset="0"/>
                <a:cs typeface="Aptos" panose="020B0004020202020204" pitchFamily="34" charset="0"/>
              </a:rPr>
              <a:t> how the structures of the lungs and thoracic cavity control the mechanics of breathing.</a:t>
            </a:r>
            <a:endParaRPr lang="en-US" sz="3200" dirty="0">
              <a:ea typeface="Times New Roman" panose="02020603050405020304" pitchFamily="18" charset="0"/>
              <a:cs typeface="Aptos" panose="020B0004020202020204" pitchFamily="34" charset="0"/>
            </a:endParaRPr>
          </a:p>
          <a:p>
            <a:pPr lvl="1">
              <a:spcBef>
                <a:spcPts val="0"/>
              </a:spcBef>
            </a:pPr>
            <a:r>
              <a:rPr lang="en-US" sz="3200" b="1" dirty="0">
                <a:effectLst/>
                <a:ea typeface="Times New Roman" panose="02020603050405020304" pitchFamily="18" charset="0"/>
                <a:cs typeface="Aptos" panose="020B0004020202020204" pitchFamily="34" charset="0"/>
              </a:rPr>
              <a:t>Discuss</a:t>
            </a:r>
            <a:r>
              <a:rPr lang="en-US" sz="3200" dirty="0">
                <a:effectLst/>
                <a:ea typeface="Times New Roman" panose="02020603050405020304" pitchFamily="18" charset="0"/>
                <a:cs typeface="Aptos" panose="020B0004020202020204" pitchFamily="34" charset="0"/>
              </a:rPr>
              <a:t> problems that may arise due to a V/Q mismatch.</a:t>
            </a:r>
            <a:endParaRPr lang="en-US" sz="3200" dirty="0">
              <a:effectLst/>
              <a:ea typeface="Calibri" panose="020F0502020204030204" pitchFamily="34" charset="0"/>
              <a:cs typeface="Aptos" panose="020B0004020202020204" pitchFamily="34" charset="0"/>
            </a:endParaRPr>
          </a:p>
          <a:p>
            <a:pPr lvl="1">
              <a:spcBef>
                <a:spcPts val="0"/>
              </a:spcBef>
            </a:pPr>
            <a:r>
              <a:rPr lang="en-US" sz="3200" b="1" dirty="0">
                <a:effectLst/>
                <a:ea typeface="Times New Roman" panose="02020603050405020304" pitchFamily="18" charset="0"/>
                <a:cs typeface="Aptos" panose="020B0004020202020204" pitchFamily="34" charset="0"/>
              </a:rPr>
              <a:t>Explain </a:t>
            </a:r>
            <a:r>
              <a:rPr lang="en-US" sz="3200" dirty="0">
                <a:effectLst/>
                <a:ea typeface="Times New Roman" panose="02020603050405020304" pitchFamily="18" charset="0"/>
                <a:cs typeface="Aptos" panose="020B0004020202020204" pitchFamily="34" charset="0"/>
              </a:rPr>
              <a:t>the importance of compliance and resistance in the lungs.</a:t>
            </a:r>
            <a:endParaRPr lang="en-US" sz="3200" dirty="0">
              <a:effectLst/>
              <a:ea typeface="Calibri" panose="020F0502020204030204" pitchFamily="34" charset="0"/>
              <a:cs typeface="Aptos" panose="020B0004020202020204" pitchFamily="34" charset="0"/>
            </a:endParaRP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D3A9-FEDF-4864-3E54-B1A37A0420EE}"/>
              </a:ext>
            </a:extLst>
          </p:cNvPr>
          <p:cNvSpPr>
            <a:spLocks noGrp="1"/>
          </p:cNvSpPr>
          <p:nvPr>
            <p:ph type="title"/>
          </p:nvPr>
        </p:nvSpPr>
        <p:spPr/>
        <p:txBody>
          <a:bodyPr/>
          <a:lstStyle/>
          <a:p>
            <a:r>
              <a:rPr lang="en-US" dirty="0"/>
              <a:t>Dead Space: V/Q Mismatch</a:t>
            </a:r>
            <a:r>
              <a:rPr lang="en-US" sz="1400" baseline="-25000" dirty="0"/>
              <a:t>2</a:t>
            </a:r>
            <a:r>
              <a:rPr lang="en-US" dirty="0"/>
              <a:t> </a:t>
            </a:r>
          </a:p>
        </p:txBody>
      </p:sp>
      <p:sp>
        <p:nvSpPr>
          <p:cNvPr id="3" name="Content Placeholder 2">
            <a:extLst>
              <a:ext uri="{FF2B5EF4-FFF2-40B4-BE49-F238E27FC236}">
                <a16:creationId xmlns:a16="http://schemas.microsoft.com/office/drawing/2014/main" id="{BC12FA4A-761D-5F46-47F1-380418E14EBF}"/>
              </a:ext>
            </a:extLst>
          </p:cNvPr>
          <p:cNvSpPr>
            <a:spLocks noGrp="1"/>
          </p:cNvSpPr>
          <p:nvPr>
            <p:ph idx="1"/>
          </p:nvPr>
        </p:nvSpPr>
        <p:spPr>
          <a:xfrm>
            <a:off x="457200" y="1059180"/>
            <a:ext cx="8229600" cy="4739640"/>
          </a:xfrm>
        </p:spPr>
        <p:txBody>
          <a:bodyPr>
            <a:noAutofit/>
          </a:bodyPr>
          <a:lstStyle/>
          <a:p>
            <a:r>
              <a:rPr lang="en-US" sz="2400" dirty="0"/>
              <a:t>There are two types of V/Q mismatch. Both produce </a:t>
            </a:r>
            <a:r>
              <a:rPr lang="en-US" sz="2400" b="1" dirty="0"/>
              <a:t>dead space</a:t>
            </a:r>
            <a:r>
              <a:rPr lang="en-US" sz="2400" dirty="0"/>
              <a:t>—regions of broken down or blocked lung tissue. </a:t>
            </a:r>
          </a:p>
          <a:p>
            <a:pPr marL="457200" indent="-457200">
              <a:buFont typeface="Arial" panose="020B0604020202020204" pitchFamily="34" charset="0"/>
              <a:buChar char="•"/>
            </a:pPr>
            <a:r>
              <a:rPr lang="en-US" sz="2400" b="1" dirty="0"/>
              <a:t>Anatomical dead space</a:t>
            </a:r>
            <a:r>
              <a:rPr lang="en-US" sz="2400" dirty="0"/>
              <a:t>, or anatomical shunt, arises from an anatomical failure. </a:t>
            </a:r>
          </a:p>
          <a:p>
            <a:pPr marL="457200" indent="-457200">
              <a:buFont typeface="Arial" panose="020B0604020202020204" pitchFamily="34" charset="0"/>
              <a:buChar char="•"/>
            </a:pPr>
            <a:r>
              <a:rPr lang="en-US" sz="2400" b="1" dirty="0"/>
              <a:t>Physiological dead space</a:t>
            </a:r>
            <a:r>
              <a:rPr lang="en-US" sz="2400" dirty="0"/>
              <a:t>, or physiological shunt, arises from a functional impairment of the lung or arteries. </a:t>
            </a:r>
          </a:p>
          <a:p>
            <a:r>
              <a:rPr lang="en-US" sz="2400" dirty="0"/>
              <a:t>The lung can compensate for these mismatches in ventilation and perfusion.</a:t>
            </a:r>
          </a:p>
          <a:p>
            <a:pPr marL="285750" indent="-285750">
              <a:buFont typeface="Arial" panose="020B0604020202020204" pitchFamily="34" charset="0"/>
              <a:buChar char="•"/>
            </a:pPr>
            <a:r>
              <a:rPr lang="en-US" sz="2400" dirty="0"/>
              <a:t> If ventilation is greater than perfusion, the arterioles dilate, and the bronchioles constrict. </a:t>
            </a:r>
          </a:p>
          <a:p>
            <a:pPr marL="285750" indent="-285750">
              <a:buFont typeface="Arial" panose="020B0604020202020204" pitchFamily="34" charset="0"/>
              <a:buChar char="•"/>
            </a:pPr>
            <a:r>
              <a:rPr lang="en-US" sz="2400" dirty="0"/>
              <a:t> If ventilation is less than perfusion, the arterioles constrict, and the bronchioles dilate to correct the imbalance.</a:t>
            </a:r>
          </a:p>
        </p:txBody>
      </p:sp>
    </p:spTree>
    <p:extLst>
      <p:ext uri="{BB962C8B-B14F-4D97-AF65-F5344CB8AC3E}">
        <p14:creationId xmlns:p14="http://schemas.microsoft.com/office/powerpoint/2010/main" val="361184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920240"/>
          </a:xfrm>
        </p:spPr>
        <p:txBody>
          <a:bodyPr/>
          <a:lstStyle/>
          <a:p>
            <a:r>
              <a:rPr lang="en-US" dirty="0"/>
              <a:t>Why are dead spaces a problem? Use the definitions of physiological and anatomical air space to explain why physiological dead space is generally of greater clinical importance.</a:t>
            </a:r>
          </a:p>
        </p:txBody>
      </p:sp>
    </p:spTree>
    <p:extLst>
      <p:ext uri="{BB962C8B-B14F-4D97-AF65-F5344CB8AC3E}">
        <p14:creationId xmlns:p14="http://schemas.microsoft.com/office/powerpoint/2010/main" val="193357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FF4268-296D-309E-1075-A6AC66A1B8A7}"/>
              </a:ext>
            </a:extLst>
          </p:cNvPr>
          <p:cNvSpPr>
            <a:spLocks noGrp="1"/>
          </p:cNvSpPr>
          <p:nvPr>
            <p:ph type="title"/>
          </p:nvPr>
        </p:nvSpPr>
        <p:spPr/>
        <p:txBody>
          <a:bodyPr/>
          <a:lstStyle/>
          <a:p>
            <a:r>
              <a:rPr lang="en-US" dirty="0"/>
              <a:t>Summary </a:t>
            </a:r>
          </a:p>
        </p:txBody>
      </p:sp>
      <p:sp>
        <p:nvSpPr>
          <p:cNvPr id="5" name="Content Placeholder 4">
            <a:extLst>
              <a:ext uri="{FF2B5EF4-FFF2-40B4-BE49-F238E27FC236}">
                <a16:creationId xmlns:a16="http://schemas.microsoft.com/office/drawing/2014/main" id="{AD2E678A-770E-E7E0-C0CF-43BC97C4BEC5}"/>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The structure of the lungs and thoracic cavity control the mechanics of breathing.</a:t>
            </a:r>
          </a:p>
          <a:p>
            <a:pPr marL="457200" indent="-457200">
              <a:buFont typeface="Arial" panose="020B0604020202020204" pitchFamily="34" charset="0"/>
              <a:buChar char="•"/>
            </a:pPr>
            <a:r>
              <a:rPr lang="en-US" dirty="0"/>
              <a:t>Inhalation causes the diaphragm to contract and lower. The intercostal muscles contract and expand the chest wall causing the lungs to expand. When exhaling, the intercostal muscles and diaphragm relax, returning the intrapleural pressure back to the resting state. </a:t>
            </a:r>
          </a:p>
          <a:p>
            <a:pPr marL="457200" indent="-457200">
              <a:buFont typeface="Arial" panose="020B0604020202020204" pitchFamily="34" charset="0"/>
              <a:buChar char="•"/>
            </a:pPr>
            <a:r>
              <a:rPr lang="en-US" dirty="0"/>
              <a:t>Surfactant acts like a detergent in the airways to reduce surface tension and allow for opening of the alveoli.</a:t>
            </a:r>
          </a:p>
          <a:p>
            <a:pPr marL="457200" indent="-457200">
              <a:buFont typeface="Arial" panose="020B0604020202020204" pitchFamily="34" charset="0"/>
              <a:buChar char="•"/>
            </a:pPr>
            <a:r>
              <a:rPr lang="en-US" dirty="0"/>
              <a:t>Breathing and gas exchange are both altered by changes in the compliance and resistance of the lung.</a:t>
            </a:r>
          </a:p>
          <a:p>
            <a:pPr marL="457200" indent="-457200">
              <a:buFont typeface="Arial" panose="020B0604020202020204" pitchFamily="34" charset="0"/>
              <a:buChar char="•"/>
            </a:pPr>
            <a:r>
              <a:rPr lang="en-US" dirty="0"/>
              <a:t>Alterations in the ventilation of the airways or perfusion of the arteries can affect gas exchange.</a:t>
            </a:r>
          </a:p>
        </p:txBody>
      </p:sp>
    </p:spTree>
    <p:extLst>
      <p:ext uri="{BB962C8B-B14F-4D97-AF65-F5344CB8AC3E}">
        <p14:creationId xmlns:p14="http://schemas.microsoft.com/office/powerpoint/2010/main" val="247384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Types of Breathing</a:t>
            </a:r>
            <a:r>
              <a:rPr lang="en-US" sz="1400" baseline="-25000" dirty="0"/>
              <a:t>1</a:t>
            </a:r>
          </a:p>
        </p:txBody>
      </p:sp>
      <p:sp>
        <p:nvSpPr>
          <p:cNvPr id="3" name="Content Placeholder 2">
            <a:extLst>
              <a:ext uri="{FF2B5EF4-FFF2-40B4-BE49-F238E27FC236}">
                <a16:creationId xmlns:a16="http://schemas.microsoft.com/office/drawing/2014/main" id="{80B3AB4A-6A73-FBC6-3526-1F0E57E5A3BA}"/>
              </a:ext>
            </a:extLst>
          </p:cNvPr>
          <p:cNvSpPr>
            <a:spLocks noGrp="1"/>
          </p:cNvSpPr>
          <p:nvPr>
            <p:ph idx="1"/>
          </p:nvPr>
        </p:nvSpPr>
        <p:spPr>
          <a:xfrm>
            <a:off x="457200" y="1280160"/>
            <a:ext cx="5257800" cy="4572000"/>
          </a:xfrm>
        </p:spPr>
        <p:txBody>
          <a:bodyPr>
            <a:normAutofit fontScale="77500" lnSpcReduction="20000"/>
          </a:bodyPr>
          <a:lstStyle/>
          <a:p>
            <a:r>
              <a:rPr lang="en-US" dirty="0"/>
              <a:t>Amphibians have evolved multiple ways of breathing.</a:t>
            </a:r>
          </a:p>
          <a:p>
            <a:pPr marL="457200" indent="-457200">
              <a:buFont typeface="Arial" panose="020B0604020202020204" pitchFamily="34" charset="0"/>
              <a:buChar char="•"/>
            </a:pPr>
            <a:r>
              <a:rPr lang="en-US" dirty="0"/>
              <a:t>Young amphibians use gills to breathe and don't leave the water. </a:t>
            </a:r>
          </a:p>
          <a:p>
            <a:r>
              <a:rPr lang="en-US" dirty="0"/>
              <a:t>Some amphibians retain gills for life. </a:t>
            </a:r>
          </a:p>
          <a:p>
            <a:pPr marL="457200" indent="-457200">
              <a:buFont typeface="Arial" panose="020B0604020202020204" pitchFamily="34" charset="0"/>
              <a:buChar char="•"/>
            </a:pPr>
            <a:r>
              <a:rPr lang="en-US" dirty="0"/>
              <a:t>Others lose their gills and grow lungs as they develop.</a:t>
            </a:r>
          </a:p>
          <a:p>
            <a:pPr marL="1200150" lvl="1" indent="-457200">
              <a:buFont typeface="Arial" panose="020B0604020202020204" pitchFamily="34" charset="0"/>
              <a:buChar char="•"/>
            </a:pPr>
            <a:r>
              <a:rPr lang="en-US" dirty="0"/>
              <a:t>These lungs are primitive and not as evolved as mammalian lungs.</a:t>
            </a:r>
          </a:p>
          <a:p>
            <a:r>
              <a:rPr lang="en-US" dirty="0"/>
              <a:t>Adult amphibians have a reduced diaphragm or lack one entirely, so breathing via lungs is forced. </a:t>
            </a:r>
          </a:p>
          <a:p>
            <a:pPr marL="457200" indent="-457200">
              <a:buFont typeface="Arial" panose="020B0604020202020204" pitchFamily="34" charset="0"/>
              <a:buChar char="•"/>
            </a:pPr>
            <a:r>
              <a:rPr lang="en-US" dirty="0"/>
              <a:t>Amphibians also breath across their skin using diffusion. To aid this diffusion, amphibian skin must remain moist. </a:t>
            </a:r>
          </a:p>
        </p:txBody>
      </p:sp>
      <p:sp>
        <p:nvSpPr>
          <p:cNvPr id="7" name="TextBox 6">
            <a:extLst>
              <a:ext uri="{FF2B5EF4-FFF2-40B4-BE49-F238E27FC236}">
                <a16:creationId xmlns:a16="http://schemas.microsoft.com/office/drawing/2014/main" id="{70073C0A-0F43-597C-6A81-0F58150C4533}"/>
              </a:ext>
            </a:extLst>
          </p:cNvPr>
          <p:cNvSpPr txBox="1"/>
          <p:nvPr/>
        </p:nvSpPr>
        <p:spPr>
          <a:xfrm>
            <a:off x="6704644" y="1280160"/>
            <a:ext cx="1524000" cy="307777"/>
          </a:xfrm>
          <a:prstGeom prst="rect">
            <a:avLst/>
          </a:prstGeom>
          <a:noFill/>
        </p:spPr>
        <p:txBody>
          <a:bodyPr wrap="square" rtlCol="0">
            <a:spAutoFit/>
          </a:bodyPr>
          <a:lstStyle/>
          <a:p>
            <a:pPr algn="ctr"/>
            <a:r>
              <a:rPr lang="en-US" sz="1400" b="1" dirty="0"/>
              <a:t>36.3 Figure 1 </a:t>
            </a:r>
          </a:p>
        </p:txBody>
      </p:sp>
      <p:pic>
        <p:nvPicPr>
          <p:cNvPr id="8" name="Content Placeholder 4" descr="A photograph of about a dozen frogs sitting in a container filled with a little bit of water">
            <a:extLst>
              <a:ext uri="{FF2B5EF4-FFF2-40B4-BE49-F238E27FC236}">
                <a16:creationId xmlns:a16="http://schemas.microsoft.com/office/drawing/2014/main" id="{95640D3D-5BB7-C243-7634-949405845C33}"/>
              </a:ext>
            </a:extLst>
          </p:cNvPr>
          <p:cNvPicPr>
            <a:picLocks noChangeAspect="1"/>
          </p:cNvPicPr>
          <p:nvPr/>
        </p:nvPicPr>
        <p:blipFill>
          <a:blip r:embed="rId3"/>
          <a:srcRect l="12037" t="3667" r="12037" b="3000"/>
          <a:stretch/>
        </p:blipFill>
        <p:spPr>
          <a:xfrm>
            <a:off x="5791200" y="1587937"/>
            <a:ext cx="3124200" cy="2133600"/>
          </a:xfrm>
          <a:prstGeom prst="rect">
            <a:avLst/>
          </a:prstGeom>
        </p:spPr>
      </p:pic>
    </p:spTree>
    <p:extLst>
      <p:ext uri="{BB962C8B-B14F-4D97-AF65-F5344CB8AC3E}">
        <p14:creationId xmlns:p14="http://schemas.microsoft.com/office/powerpoint/2010/main" val="17698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Types of Breathing</a:t>
            </a:r>
            <a:r>
              <a:rPr lang="en-US" sz="1400" baseline="-25000" dirty="0"/>
              <a:t>2</a:t>
            </a:r>
            <a:endParaRPr lang="en-US" dirty="0"/>
          </a:p>
        </p:txBody>
      </p:sp>
      <p:sp>
        <p:nvSpPr>
          <p:cNvPr id="4" name="Content Placeholder 3">
            <a:extLst>
              <a:ext uri="{FF2B5EF4-FFF2-40B4-BE49-F238E27FC236}">
                <a16:creationId xmlns:a16="http://schemas.microsoft.com/office/drawing/2014/main" id="{1669E464-7963-679E-4A0D-13560A78C860}"/>
              </a:ext>
            </a:extLst>
          </p:cNvPr>
          <p:cNvSpPr>
            <a:spLocks noGrp="1"/>
          </p:cNvSpPr>
          <p:nvPr>
            <p:ph idx="1"/>
          </p:nvPr>
        </p:nvSpPr>
        <p:spPr>
          <a:xfrm>
            <a:off x="304800" y="990600"/>
            <a:ext cx="5562600" cy="5151120"/>
          </a:xfrm>
        </p:spPr>
        <p:txBody>
          <a:bodyPr>
            <a:noAutofit/>
          </a:bodyPr>
          <a:lstStyle/>
          <a:p>
            <a:r>
              <a:rPr lang="en-US" sz="1800" dirty="0"/>
              <a:t>Birds face a unique challenge with respect to breathing in that they fly. </a:t>
            </a:r>
          </a:p>
          <a:p>
            <a:pPr marL="457200" indent="-457200">
              <a:buFont typeface="Arial" panose="020B0604020202020204" pitchFamily="34" charset="0"/>
              <a:buChar char="•"/>
            </a:pPr>
            <a:r>
              <a:rPr lang="en-US" sz="1800" dirty="0"/>
              <a:t>Flying consumes a great amount of energy; therefore, birds require a lot of oxygen to aid their metabolic processes.</a:t>
            </a:r>
          </a:p>
          <a:p>
            <a:pPr marL="457200" indent="-457200">
              <a:buFont typeface="Arial" panose="020B0604020202020204" pitchFamily="34" charset="0"/>
              <a:buChar char="•"/>
            </a:pPr>
            <a:r>
              <a:rPr lang="en-US" sz="1800" dirty="0"/>
              <a:t>Like mammals, birds have lungs. </a:t>
            </a:r>
          </a:p>
          <a:p>
            <a:pPr marL="1200150" lvl="1" indent="-457200">
              <a:buFont typeface="Arial" panose="020B0604020202020204" pitchFamily="34" charset="0"/>
              <a:buChar char="•"/>
            </a:pPr>
            <a:r>
              <a:rPr lang="en-US" sz="1800" dirty="0"/>
              <a:t>The details of breathing between birds and mammals differ substantially.</a:t>
            </a:r>
          </a:p>
          <a:p>
            <a:pPr marL="285750" indent="-285750">
              <a:buFont typeface="Arial" panose="020B0604020202020204" pitchFamily="34" charset="0"/>
              <a:buChar char="•"/>
            </a:pPr>
            <a:r>
              <a:rPr lang="en-US" sz="1800" dirty="0"/>
              <a:t> Birds have air sacs inside their body. Air flows in one direction from the posterior air sacs to the lungs and out of the anterior air sacs.</a:t>
            </a:r>
          </a:p>
          <a:p>
            <a:pPr marL="457200" indent="-457200">
              <a:buFont typeface="Arial" panose="020B0604020202020204" pitchFamily="34" charset="0"/>
              <a:buChar char="•"/>
            </a:pPr>
            <a:r>
              <a:rPr lang="en-US" sz="1800" dirty="0"/>
              <a:t>The flow of air is in the opposite direction from blood flow, and gas exchange takes place much more efficiently. </a:t>
            </a:r>
          </a:p>
          <a:p>
            <a:pPr marL="1200150" lvl="1" indent="-457200">
              <a:buFont typeface="Arial" panose="020B0604020202020204" pitchFamily="34" charset="0"/>
              <a:buChar char="•"/>
            </a:pPr>
            <a:r>
              <a:rPr lang="en-US" sz="1800" dirty="0"/>
              <a:t>This directionality of airflow requires two cycles of air intake and exhalation to completely get the air out of the lungs.</a:t>
            </a:r>
          </a:p>
        </p:txBody>
      </p:sp>
      <p:sp>
        <p:nvSpPr>
          <p:cNvPr id="8" name="TextBox 7">
            <a:extLst>
              <a:ext uri="{FF2B5EF4-FFF2-40B4-BE49-F238E27FC236}">
                <a16:creationId xmlns:a16="http://schemas.microsoft.com/office/drawing/2014/main" id="{BB9A21B7-5EED-F198-4632-F3549ED82E05}"/>
              </a:ext>
            </a:extLst>
          </p:cNvPr>
          <p:cNvSpPr txBox="1"/>
          <p:nvPr/>
        </p:nvSpPr>
        <p:spPr>
          <a:xfrm>
            <a:off x="6664988" y="1395845"/>
            <a:ext cx="1447800" cy="307777"/>
          </a:xfrm>
          <a:prstGeom prst="rect">
            <a:avLst/>
          </a:prstGeom>
          <a:noFill/>
        </p:spPr>
        <p:txBody>
          <a:bodyPr wrap="square" rtlCol="0">
            <a:spAutoFit/>
          </a:bodyPr>
          <a:lstStyle/>
          <a:p>
            <a:pPr algn="ctr"/>
            <a:r>
              <a:rPr lang="en-US" sz="1400" b="1" dirty="0"/>
              <a:t>36.3 Figure 2 </a:t>
            </a:r>
          </a:p>
        </p:txBody>
      </p:sp>
      <p:pic>
        <p:nvPicPr>
          <p:cNvPr id="9" name="Content Placeholder 6" descr="A photograph of a warbling white-eye standing on a tree limb">
            <a:extLst>
              <a:ext uri="{FF2B5EF4-FFF2-40B4-BE49-F238E27FC236}">
                <a16:creationId xmlns:a16="http://schemas.microsoft.com/office/drawing/2014/main" id="{E2EE8A72-B0DA-8A93-2FF3-B80E4AA71F57}"/>
              </a:ext>
            </a:extLst>
          </p:cNvPr>
          <p:cNvPicPr>
            <a:picLocks noChangeAspect="1"/>
          </p:cNvPicPr>
          <p:nvPr/>
        </p:nvPicPr>
        <p:blipFill>
          <a:blip r:embed="rId3"/>
          <a:srcRect l="11111" t="3667" r="11111" b="3000"/>
          <a:stretch/>
        </p:blipFill>
        <p:spPr>
          <a:xfrm>
            <a:off x="5664708" y="1760607"/>
            <a:ext cx="3300983" cy="2200655"/>
          </a:xfrm>
          <a:prstGeom prst="rect">
            <a:avLst/>
          </a:prstGeom>
        </p:spPr>
      </p:pic>
      <p:sp>
        <p:nvSpPr>
          <p:cNvPr id="5" name="TextBox 4">
            <a:extLst>
              <a:ext uri="{FF2B5EF4-FFF2-40B4-BE49-F238E27FC236}">
                <a16:creationId xmlns:a16="http://schemas.microsoft.com/office/drawing/2014/main" id="{CA6104A8-3BFE-D0C9-4675-431A68986043}"/>
              </a:ext>
            </a:extLst>
          </p:cNvPr>
          <p:cNvSpPr txBox="1"/>
          <p:nvPr/>
        </p:nvSpPr>
        <p:spPr>
          <a:xfrm>
            <a:off x="5102888" y="3997065"/>
            <a:ext cx="4572000" cy="246221"/>
          </a:xfrm>
          <a:prstGeom prst="rect">
            <a:avLst/>
          </a:prstGeom>
          <a:noFill/>
        </p:spPr>
        <p:txBody>
          <a:bodyPr wrap="square">
            <a:spAutoFit/>
          </a:bodyPr>
          <a:lstStyle/>
          <a:p>
            <a:pPr algn="ctr"/>
            <a:r>
              <a:rPr lang="en-US" sz="1000" dirty="0"/>
              <a:t>Boris Smokrovic on Unsplash. "Warbling white-eye."</a:t>
            </a:r>
          </a:p>
        </p:txBody>
      </p:sp>
    </p:spTree>
    <p:extLst>
      <p:ext uri="{BB962C8B-B14F-4D97-AF65-F5344CB8AC3E}">
        <p14:creationId xmlns:p14="http://schemas.microsoft.com/office/powerpoint/2010/main" val="290095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DDCD-D50C-4410-BCB9-E9AF05D887E6}"/>
              </a:ext>
            </a:extLst>
          </p:cNvPr>
          <p:cNvSpPr>
            <a:spLocks noGrp="1"/>
          </p:cNvSpPr>
          <p:nvPr>
            <p:ph type="title"/>
          </p:nvPr>
        </p:nvSpPr>
        <p:spPr/>
        <p:txBody>
          <a:bodyPr/>
          <a:lstStyle/>
          <a:p>
            <a:r>
              <a:rPr lang="en-US" dirty="0"/>
              <a:t>Evolution Connection </a:t>
            </a:r>
          </a:p>
        </p:txBody>
      </p:sp>
      <p:sp>
        <p:nvSpPr>
          <p:cNvPr id="3" name="Content Placeholder 2">
            <a:extLst>
              <a:ext uri="{FF2B5EF4-FFF2-40B4-BE49-F238E27FC236}">
                <a16:creationId xmlns:a16="http://schemas.microsoft.com/office/drawing/2014/main" id="{5B6BA071-E65C-5DC2-39C8-03253771080B}"/>
              </a:ext>
            </a:extLst>
          </p:cNvPr>
          <p:cNvSpPr>
            <a:spLocks noGrp="1"/>
          </p:cNvSpPr>
          <p:nvPr>
            <p:ph idx="1"/>
          </p:nvPr>
        </p:nvSpPr>
        <p:spPr>
          <a:xfrm>
            <a:off x="457200" y="1127760"/>
            <a:ext cx="4953000" cy="4815840"/>
          </a:xfrm>
        </p:spPr>
        <p:txBody>
          <a:bodyPr>
            <a:noAutofit/>
          </a:bodyPr>
          <a:lstStyle/>
          <a:p>
            <a:r>
              <a:rPr lang="en-US" sz="1800" dirty="0"/>
              <a:t>Avian Respiration</a:t>
            </a:r>
          </a:p>
          <a:p>
            <a:r>
              <a:rPr lang="en-US" sz="1800" dirty="0"/>
              <a:t>How did birds evolve such a unique respiratory system?</a:t>
            </a:r>
          </a:p>
          <a:p>
            <a:pPr marL="457200" indent="-457200">
              <a:buFont typeface="Arial" panose="020B0604020202020204" pitchFamily="34" charset="0"/>
              <a:buChar char="•"/>
            </a:pPr>
            <a:r>
              <a:rPr lang="en-US" sz="1800" dirty="0"/>
              <a:t>Decades of research by paleontologists have shown that birds evolved from therapods, or meat-eating dinosaurs </a:t>
            </a:r>
          </a:p>
          <a:p>
            <a:pPr marL="457200" indent="-457200">
              <a:buFont typeface="Arial" panose="020B0604020202020204" pitchFamily="34" charset="0"/>
              <a:buChar char="•"/>
            </a:pPr>
            <a:r>
              <a:rPr lang="en-US" sz="1800" dirty="0"/>
              <a:t>In fact, fossil evidence shows that meat-eating dinosaurs that lived more than 100 million years ago had a similar flow-through respiratory system with lungs and air sacs. </a:t>
            </a:r>
          </a:p>
          <a:p>
            <a:pPr marL="457200" indent="-457200">
              <a:buFont typeface="Arial" panose="020B0604020202020204" pitchFamily="34" charset="0"/>
              <a:buChar char="•"/>
            </a:pPr>
            <a:r>
              <a:rPr lang="en-US" sz="1800" i="1" dirty="0"/>
              <a:t>Archaeopteryx</a:t>
            </a:r>
            <a:r>
              <a:rPr lang="en-US" sz="1800" dirty="0"/>
              <a:t> and </a:t>
            </a:r>
            <a:r>
              <a:rPr lang="en-US" sz="1800" i="1" dirty="0"/>
              <a:t>Xiaotingia</a:t>
            </a:r>
            <a:r>
              <a:rPr lang="en-US" sz="1800" dirty="0"/>
              <a:t>, for example, were flying dinosaurs and are believed to be early precursors of birds.</a:t>
            </a:r>
          </a:p>
          <a:p>
            <a:pPr marL="457200" indent="-457200">
              <a:buFont typeface="Arial" panose="020B0604020202020204" pitchFamily="34" charset="0"/>
              <a:buChar char="•"/>
            </a:pPr>
            <a:r>
              <a:rPr lang="en-US" sz="1800" dirty="0"/>
              <a:t>Most of us consider dinosaurs to be extinct, but modern birds are descendants of avian dinosaurs. </a:t>
            </a:r>
          </a:p>
        </p:txBody>
      </p:sp>
      <p:sp>
        <p:nvSpPr>
          <p:cNvPr id="7" name="TextBox 6">
            <a:extLst>
              <a:ext uri="{FF2B5EF4-FFF2-40B4-BE49-F238E27FC236}">
                <a16:creationId xmlns:a16="http://schemas.microsoft.com/office/drawing/2014/main" id="{901E94B0-57BC-5DCB-F02A-9F4D15B43888}"/>
              </a:ext>
            </a:extLst>
          </p:cNvPr>
          <p:cNvSpPr txBox="1"/>
          <p:nvPr/>
        </p:nvSpPr>
        <p:spPr>
          <a:xfrm>
            <a:off x="6324600" y="1273895"/>
            <a:ext cx="1905000" cy="307777"/>
          </a:xfrm>
          <a:prstGeom prst="rect">
            <a:avLst/>
          </a:prstGeom>
          <a:noFill/>
        </p:spPr>
        <p:txBody>
          <a:bodyPr wrap="square" rtlCol="0">
            <a:spAutoFit/>
          </a:bodyPr>
          <a:lstStyle/>
          <a:p>
            <a:pPr algn="ctr"/>
            <a:r>
              <a:rPr lang="en-US" sz="1400" b="1" dirty="0"/>
              <a:t>36.3 Figure 3</a:t>
            </a:r>
          </a:p>
        </p:txBody>
      </p:sp>
      <p:pic>
        <p:nvPicPr>
          <p:cNvPr id="9" name="Content Placeholder 4" descr="Illustration (a) shows the direction of airflow in both inhalation and exhalation in birds. During inhalation, air passes from the beak down the trachea to the posterior air sac located behind the lungs. From the posterior air sac, air enters the lungs, and the anterior air sac in front of the lungs. Air from both air sacs also enters hollows in bones. During exhalation air from hollows in the bones enters the air sacs, then the lungs, then the trachea, where it exits through the beaks. Illustration (b) compares a dinosaur and a bird. Both have anterior air sacs in front of the lungs, and posterior air sacs behind them. The air sacs connect to hollow openings in bones.">
            <a:extLst>
              <a:ext uri="{FF2B5EF4-FFF2-40B4-BE49-F238E27FC236}">
                <a16:creationId xmlns:a16="http://schemas.microsoft.com/office/drawing/2014/main" id="{685CF748-DE05-D9A4-2C2E-C04701E69A9A}"/>
              </a:ext>
            </a:extLst>
          </p:cNvPr>
          <p:cNvPicPr>
            <a:picLocks noChangeAspect="1"/>
          </p:cNvPicPr>
          <p:nvPr/>
        </p:nvPicPr>
        <p:blipFill>
          <a:blip r:embed="rId2"/>
          <a:srcRect l="10185" t="3667" r="10185" b="2666"/>
          <a:stretch/>
        </p:blipFill>
        <p:spPr>
          <a:xfrm>
            <a:off x="5373609" y="1596912"/>
            <a:ext cx="3578381" cy="2338431"/>
          </a:xfrm>
          <a:prstGeom prst="rect">
            <a:avLst/>
          </a:prstGeom>
        </p:spPr>
      </p:pic>
      <p:sp>
        <p:nvSpPr>
          <p:cNvPr id="5" name="TextBox 4">
            <a:extLst>
              <a:ext uri="{FF2B5EF4-FFF2-40B4-BE49-F238E27FC236}">
                <a16:creationId xmlns:a16="http://schemas.microsoft.com/office/drawing/2014/main" id="{ABCBC38C-E0DB-464E-2562-BB3A3CD7F6DD}"/>
              </a:ext>
            </a:extLst>
          </p:cNvPr>
          <p:cNvSpPr txBox="1"/>
          <p:nvPr/>
        </p:nvSpPr>
        <p:spPr>
          <a:xfrm>
            <a:off x="4876800" y="3950583"/>
            <a:ext cx="4572000" cy="246221"/>
          </a:xfrm>
          <a:prstGeom prst="rect">
            <a:avLst/>
          </a:prstGeom>
          <a:noFill/>
        </p:spPr>
        <p:txBody>
          <a:bodyPr wrap="square">
            <a:spAutoFit/>
          </a:bodyPr>
          <a:lstStyle/>
          <a:p>
            <a:pPr algn="ctr"/>
            <a:r>
              <a:rPr lang="en-US" sz="1000" dirty="0"/>
              <a:t>Zina Deretsky, National Science Foundation. "Dinosaur respiratory system."</a:t>
            </a:r>
          </a:p>
        </p:txBody>
      </p:sp>
    </p:spTree>
    <p:extLst>
      <p:ext uri="{BB962C8B-B14F-4D97-AF65-F5344CB8AC3E}">
        <p14:creationId xmlns:p14="http://schemas.microsoft.com/office/powerpoint/2010/main" val="77981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9E59-4B49-39F7-674D-D5785F3DD7B8}"/>
              </a:ext>
            </a:extLst>
          </p:cNvPr>
          <p:cNvSpPr>
            <a:spLocks noGrp="1"/>
          </p:cNvSpPr>
          <p:nvPr>
            <p:ph type="title"/>
          </p:nvPr>
        </p:nvSpPr>
        <p:spPr/>
        <p:txBody>
          <a:bodyPr/>
          <a:lstStyle/>
          <a:p>
            <a:r>
              <a:rPr lang="en-US" dirty="0"/>
              <a:t>The Mechanics of Human Breathing</a:t>
            </a:r>
            <a:r>
              <a:rPr lang="en-US" sz="1400" baseline="-25000" dirty="0"/>
              <a:t>1</a:t>
            </a:r>
            <a:r>
              <a:rPr lang="en-US" dirty="0"/>
              <a:t> </a:t>
            </a:r>
          </a:p>
        </p:txBody>
      </p:sp>
      <p:sp>
        <p:nvSpPr>
          <p:cNvPr id="3" name="Content Placeholder 2">
            <a:extLst>
              <a:ext uri="{FF2B5EF4-FFF2-40B4-BE49-F238E27FC236}">
                <a16:creationId xmlns:a16="http://schemas.microsoft.com/office/drawing/2014/main" id="{A97E723D-4EF5-AB08-4C12-0B25C7FF1723}"/>
              </a:ext>
            </a:extLst>
          </p:cNvPr>
          <p:cNvSpPr>
            <a:spLocks noGrp="1"/>
          </p:cNvSpPr>
          <p:nvPr>
            <p:ph idx="1"/>
          </p:nvPr>
        </p:nvSpPr>
        <p:spPr>
          <a:xfrm>
            <a:off x="457200" y="1280160"/>
            <a:ext cx="4495800" cy="4587240"/>
          </a:xfrm>
        </p:spPr>
        <p:txBody>
          <a:bodyPr>
            <a:normAutofit fontScale="92500" lnSpcReduction="20000"/>
          </a:bodyPr>
          <a:lstStyle/>
          <a:p>
            <a:r>
              <a:rPr lang="en-US" sz="2000" dirty="0"/>
              <a:t>Boyle's law is the gas law that states that in a closed space, pressure and volume are inversely related.</a:t>
            </a:r>
          </a:p>
          <a:p>
            <a:pPr marL="457200" indent="-457200">
              <a:buFont typeface="Arial" panose="020B0604020202020204" pitchFamily="34" charset="0"/>
              <a:buChar char="•"/>
            </a:pPr>
            <a:r>
              <a:rPr lang="en-US" sz="2000" dirty="0"/>
              <a:t>As volume decreases, pressure increases, and vice versa.</a:t>
            </a:r>
          </a:p>
          <a:p>
            <a:r>
              <a:rPr lang="en-US" sz="2000" dirty="0"/>
              <a:t>The relationship between gas pressure and volume helps to explain the mechanics of breathing.</a:t>
            </a:r>
          </a:p>
          <a:p>
            <a:r>
              <a:rPr lang="en-US" sz="2000" dirty="0"/>
              <a:t>There is always a slightly negative pressure within the thoracic cavity, which aids in keeping the airways of the lungs open.</a:t>
            </a:r>
          </a:p>
          <a:p>
            <a:pPr marL="457200" indent="-457200">
              <a:buFont typeface="Arial" panose="020B0604020202020204" pitchFamily="34" charset="0"/>
              <a:buChar char="•"/>
            </a:pPr>
            <a:r>
              <a:rPr lang="en-US" sz="2000" dirty="0"/>
              <a:t>During inhalation, the contraction of the diaphragm increases the volume of the thoracic cavity.</a:t>
            </a:r>
          </a:p>
          <a:p>
            <a:pPr marL="457200" indent="-457200">
              <a:buFont typeface="Arial" panose="020B0604020202020204" pitchFamily="34" charset="0"/>
              <a:buChar char="•"/>
            </a:pPr>
            <a:r>
              <a:rPr lang="en-US" sz="2000" dirty="0"/>
              <a:t> According to Boyle's law, such an increase in volume decreases the pressure in the cavity. </a:t>
            </a:r>
          </a:p>
        </p:txBody>
      </p:sp>
      <p:sp>
        <p:nvSpPr>
          <p:cNvPr id="7" name="TextBox 6">
            <a:extLst>
              <a:ext uri="{FF2B5EF4-FFF2-40B4-BE49-F238E27FC236}">
                <a16:creationId xmlns:a16="http://schemas.microsoft.com/office/drawing/2014/main" id="{26B58F41-5BA5-14EB-EB73-1959C981937F}"/>
              </a:ext>
            </a:extLst>
          </p:cNvPr>
          <p:cNvSpPr txBox="1"/>
          <p:nvPr/>
        </p:nvSpPr>
        <p:spPr>
          <a:xfrm>
            <a:off x="6248400" y="1490544"/>
            <a:ext cx="1447800" cy="307777"/>
          </a:xfrm>
          <a:prstGeom prst="rect">
            <a:avLst/>
          </a:prstGeom>
          <a:noFill/>
        </p:spPr>
        <p:txBody>
          <a:bodyPr wrap="square" rtlCol="0">
            <a:spAutoFit/>
          </a:bodyPr>
          <a:lstStyle/>
          <a:p>
            <a:pPr algn="ctr"/>
            <a:r>
              <a:rPr lang="en-US" sz="1400" b="1" dirty="0"/>
              <a:t>36.3 Figure 4 </a:t>
            </a:r>
          </a:p>
        </p:txBody>
      </p:sp>
      <p:pic>
        <p:nvPicPr>
          <p:cNvPr id="9" name="Content Placeholder 4" descr="The graph shows volume on the x-axis from 10 to 50. Pressure is on the y -axis from 20 to 120. There are no units. The curve begins at (11,119) and slopes downwards to the final point at (48,29). Reading from left to right all the points are as follows: (11,119), (13,113), (14,100), (15,94), (16,88), (17,82), (18,75), (19,72), (20,70), (21,67), (22,62), (23,60), (24,58), (26,55), (28,50), (30,45), (32,42), (34,41), (36,40), (38,38), (40,35), (42,32), (44,30), and (48,29).">
            <a:extLst>
              <a:ext uri="{FF2B5EF4-FFF2-40B4-BE49-F238E27FC236}">
                <a16:creationId xmlns:a16="http://schemas.microsoft.com/office/drawing/2014/main" id="{FF76C3C5-3A29-A0C0-C23F-5EA57FD0BB23}"/>
              </a:ext>
            </a:extLst>
          </p:cNvPr>
          <p:cNvPicPr>
            <a:picLocks noChangeAspect="1"/>
          </p:cNvPicPr>
          <p:nvPr/>
        </p:nvPicPr>
        <p:blipFill>
          <a:blip r:embed="rId3"/>
          <a:srcRect l="11111" t="4602" r="11111" b="3000"/>
          <a:stretch/>
        </p:blipFill>
        <p:spPr>
          <a:xfrm>
            <a:off x="4953000" y="1877646"/>
            <a:ext cx="3976213" cy="2624256"/>
          </a:xfrm>
          <a:prstGeom prst="rect">
            <a:avLst/>
          </a:prstGeom>
        </p:spPr>
      </p:pic>
      <p:sp>
        <p:nvSpPr>
          <p:cNvPr id="5" name="TextBox 4">
            <a:extLst>
              <a:ext uri="{FF2B5EF4-FFF2-40B4-BE49-F238E27FC236}">
                <a16:creationId xmlns:a16="http://schemas.microsoft.com/office/drawing/2014/main" id="{15CE1990-1C4A-9CC3-0325-8437266FCDE1}"/>
              </a:ext>
            </a:extLst>
          </p:cNvPr>
          <p:cNvSpPr txBox="1"/>
          <p:nvPr/>
        </p:nvSpPr>
        <p:spPr>
          <a:xfrm>
            <a:off x="4686300" y="4521161"/>
            <a:ext cx="4572000" cy="246221"/>
          </a:xfrm>
          <a:prstGeom prst="rect">
            <a:avLst/>
          </a:prstGeom>
          <a:noFill/>
        </p:spPr>
        <p:txBody>
          <a:bodyPr wrap="square">
            <a:spAutoFit/>
          </a:bodyPr>
          <a:lstStyle/>
          <a:p>
            <a:pPr algn="ctr"/>
            <a:r>
              <a:rPr lang="en-US" sz="1000" dirty="0"/>
              <a:t>CNX OpenStax on Wikimedia Commons. "Pressure and volume inversely related."</a:t>
            </a:r>
          </a:p>
        </p:txBody>
      </p:sp>
    </p:spTree>
    <p:extLst>
      <p:ext uri="{BB962C8B-B14F-4D97-AF65-F5344CB8AC3E}">
        <p14:creationId xmlns:p14="http://schemas.microsoft.com/office/powerpoint/2010/main" val="49619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EF37-E423-66F3-5318-8FB59F5EB80C}"/>
              </a:ext>
            </a:extLst>
          </p:cNvPr>
          <p:cNvSpPr>
            <a:spLocks noGrp="1"/>
          </p:cNvSpPr>
          <p:nvPr>
            <p:ph type="title"/>
          </p:nvPr>
        </p:nvSpPr>
        <p:spPr/>
        <p:txBody>
          <a:bodyPr/>
          <a:lstStyle/>
          <a:p>
            <a:r>
              <a:rPr lang="en-US" dirty="0"/>
              <a:t>The Mechanics of Human Breathing</a:t>
            </a:r>
            <a:r>
              <a:rPr lang="en-US" sz="1400" baseline="-25000" dirty="0"/>
              <a:t>2</a:t>
            </a:r>
            <a:endParaRPr lang="en-US" dirty="0"/>
          </a:p>
        </p:txBody>
      </p:sp>
      <p:sp>
        <p:nvSpPr>
          <p:cNvPr id="5" name="Content Placeholder 4">
            <a:extLst>
              <a:ext uri="{FF2B5EF4-FFF2-40B4-BE49-F238E27FC236}">
                <a16:creationId xmlns:a16="http://schemas.microsoft.com/office/drawing/2014/main" id="{37CA97BB-6175-1D87-C608-84FBA1DEE30B}"/>
              </a:ext>
            </a:extLst>
          </p:cNvPr>
          <p:cNvSpPr>
            <a:spLocks noGrp="1"/>
          </p:cNvSpPr>
          <p:nvPr>
            <p:ph idx="1"/>
          </p:nvPr>
        </p:nvSpPr>
        <p:spPr>
          <a:xfrm>
            <a:off x="457200" y="1066800"/>
            <a:ext cx="8229600" cy="5654040"/>
          </a:xfrm>
        </p:spPr>
        <p:txBody>
          <a:bodyPr>
            <a:normAutofit fontScale="70000" lnSpcReduction="20000"/>
          </a:bodyPr>
          <a:lstStyle/>
          <a:p>
            <a:r>
              <a:rPr lang="en-US" dirty="0"/>
              <a:t>The decrease of pressure in the thoracic cavity relative to the environment during inhalation makes the pressure in the cavity less than the atmospheric pressure.</a:t>
            </a:r>
          </a:p>
          <a:p>
            <a:pPr marL="457200" indent="-457200">
              <a:buFont typeface="Arial" panose="020B0604020202020204" pitchFamily="34" charset="0"/>
              <a:buChar char="•"/>
            </a:pPr>
            <a:r>
              <a:rPr lang="en-US" dirty="0"/>
              <a:t>Because of this drop in pressure, air rushes into the respiratory passages.</a:t>
            </a:r>
          </a:p>
          <a:p>
            <a:r>
              <a:rPr lang="en-US" dirty="0"/>
              <a:t>To increase the volume of the lungs, the chest wall expands. This results from the contraction of the </a:t>
            </a:r>
            <a:r>
              <a:rPr lang="en-US" b="1" dirty="0"/>
              <a:t>intercostal muscles</a:t>
            </a:r>
            <a:r>
              <a:rPr lang="en-US" dirty="0"/>
              <a:t>—the muscles that are connected to the rib cage. </a:t>
            </a:r>
          </a:p>
          <a:p>
            <a:pPr marL="457200" indent="-457200">
              <a:buFont typeface="Arial" panose="020B0604020202020204" pitchFamily="34" charset="0"/>
              <a:buChar char="•"/>
            </a:pPr>
            <a:r>
              <a:rPr lang="en-US" dirty="0"/>
              <a:t>This increase in the volume of the thoracic cavity lowers pressure compared to the atmosphere, so air rushes into the lungs.</a:t>
            </a:r>
          </a:p>
          <a:p>
            <a:pPr marL="457200" indent="-457200">
              <a:buFont typeface="Arial" panose="020B0604020202020204" pitchFamily="34" charset="0"/>
              <a:buChar char="•"/>
            </a:pPr>
            <a:r>
              <a:rPr lang="en-US" dirty="0"/>
              <a:t>The lungs are elastic; therefore, when air fills the lungs, the </a:t>
            </a:r>
            <a:r>
              <a:rPr lang="en-US" b="1" dirty="0"/>
              <a:t>elastic recoil </a:t>
            </a:r>
            <a:r>
              <a:rPr lang="en-US" dirty="0"/>
              <a:t>within the tissues of the lung exerts pressure back toward the interior of the lungs.</a:t>
            </a:r>
          </a:p>
          <a:p>
            <a:pPr marL="1200150" lvl="1" indent="-457200">
              <a:buFont typeface="Arial" panose="020B0604020202020204" pitchFamily="34" charset="0"/>
              <a:buChar char="•"/>
            </a:pPr>
            <a:r>
              <a:rPr lang="en-US" dirty="0"/>
              <a:t> These outward and inward forces compete to inflate and deflate the lung with every breath.</a:t>
            </a:r>
          </a:p>
          <a:p>
            <a:pPr marL="457200" indent="-457200">
              <a:buFont typeface="Arial" panose="020B0604020202020204" pitchFamily="34" charset="0"/>
              <a:buChar char="•"/>
            </a:pPr>
            <a:r>
              <a:rPr lang="en-US" dirty="0"/>
              <a:t> Upon exhalation, the lungs recoil to force the air out and the intercostal muscles relax, returning the chest wall back to its original position.</a:t>
            </a:r>
          </a:p>
          <a:p>
            <a:pPr marL="1200150" lvl="1" indent="-457200">
              <a:buFont typeface="Arial" panose="020B0604020202020204" pitchFamily="34" charset="0"/>
              <a:buChar char="•"/>
            </a:pPr>
            <a:r>
              <a:rPr lang="en-US" dirty="0"/>
              <a:t>The movement of air out of the lungs is a passive event; no muscles contract to expel the air.</a:t>
            </a:r>
          </a:p>
        </p:txBody>
      </p:sp>
    </p:spTree>
    <p:extLst>
      <p:ext uri="{BB962C8B-B14F-4D97-AF65-F5344CB8AC3E}">
        <p14:creationId xmlns:p14="http://schemas.microsoft.com/office/powerpoint/2010/main" val="406723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Lesson 36.3 Figure 5</a:t>
            </a:r>
            <a:endParaRPr lang="en-US" sz="3200" dirty="0">
              <a:solidFill>
                <a:schemeClr val="accent1"/>
              </a:solidFill>
            </a:endParaRPr>
          </a:p>
        </p:txBody>
      </p:sp>
      <p:pic>
        <p:nvPicPr>
          <p:cNvPr id="5" name="Content Placeholder 4" descr="The illustration depicts inspiration and expiration of air. During inspiration, the lungs, chest wall, and diaphragm all expand as air enters. During expiration, the lungs, chest wall, and diaphragm constrict as air exits.">
            <a:extLst>
              <a:ext uri="{FF2B5EF4-FFF2-40B4-BE49-F238E27FC236}">
                <a16:creationId xmlns:a16="http://schemas.microsoft.com/office/drawing/2014/main" id="{CCD35F6F-1492-5373-801B-348D263D5AF3}"/>
              </a:ext>
            </a:extLst>
          </p:cNvPr>
          <p:cNvPicPr>
            <a:picLocks noGrp="1" noChangeAspect="1"/>
          </p:cNvPicPr>
          <p:nvPr>
            <p:ph idx="1"/>
          </p:nvPr>
        </p:nvPicPr>
        <p:blipFill>
          <a:blip r:embed="rId3"/>
          <a:srcRect l="10185" t="3667" r="10185" b="3000"/>
          <a:stretch/>
        </p:blipFill>
        <p:spPr>
          <a:xfrm>
            <a:off x="1026250" y="1097280"/>
            <a:ext cx="7091499" cy="461772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EF37-E423-66F3-5318-8FB59F5EB80C}"/>
              </a:ext>
            </a:extLst>
          </p:cNvPr>
          <p:cNvSpPr>
            <a:spLocks noGrp="1"/>
          </p:cNvSpPr>
          <p:nvPr>
            <p:ph type="title"/>
          </p:nvPr>
        </p:nvSpPr>
        <p:spPr/>
        <p:txBody>
          <a:bodyPr/>
          <a:lstStyle/>
          <a:p>
            <a:r>
              <a:rPr lang="en-US" dirty="0"/>
              <a:t>The Mechanics of Human Breathing</a:t>
            </a:r>
            <a:r>
              <a:rPr lang="en-US" sz="1400" baseline="-25000" dirty="0"/>
              <a:t>3</a:t>
            </a:r>
            <a:endParaRPr lang="en-US" dirty="0"/>
          </a:p>
        </p:txBody>
      </p:sp>
      <p:sp>
        <p:nvSpPr>
          <p:cNvPr id="5" name="Content Placeholder 4">
            <a:extLst>
              <a:ext uri="{FF2B5EF4-FFF2-40B4-BE49-F238E27FC236}">
                <a16:creationId xmlns:a16="http://schemas.microsoft.com/office/drawing/2014/main" id="{37CA97BB-6175-1D87-C608-84FBA1DEE30B}"/>
              </a:ext>
            </a:extLst>
          </p:cNvPr>
          <p:cNvSpPr>
            <a:spLocks noGrp="1"/>
          </p:cNvSpPr>
          <p:nvPr>
            <p:ph idx="1"/>
          </p:nvPr>
        </p:nvSpPr>
        <p:spPr>
          <a:xfrm>
            <a:off x="457200" y="990600"/>
            <a:ext cx="8229600" cy="5105400"/>
          </a:xfrm>
        </p:spPr>
        <p:txBody>
          <a:bodyPr>
            <a:normAutofit fontScale="85000" lnSpcReduction="10000"/>
          </a:bodyPr>
          <a:lstStyle/>
          <a:p>
            <a:r>
              <a:rPr lang="en-US" dirty="0"/>
              <a:t>Each lung is surrounded by a membrane that folds back in on itself to create a two-layered membrane sac (called the pleural sac). </a:t>
            </a:r>
          </a:p>
          <a:p>
            <a:pPr marL="457200" indent="-457200">
              <a:buFont typeface="Arial" panose="020B0604020202020204" pitchFamily="34" charset="0"/>
              <a:buChar char="•"/>
            </a:pPr>
            <a:r>
              <a:rPr lang="en-US" dirty="0"/>
              <a:t>The layer of this sac that covers the lung and dips into spaces is called the visceral </a:t>
            </a:r>
            <a:r>
              <a:rPr lang="en-US" b="1" dirty="0"/>
              <a:t>pleura</a:t>
            </a:r>
            <a:r>
              <a:rPr lang="en-US" dirty="0"/>
              <a:t>. </a:t>
            </a:r>
          </a:p>
          <a:p>
            <a:pPr marL="457200" indent="-457200">
              <a:buFont typeface="Arial" panose="020B0604020202020204" pitchFamily="34" charset="0"/>
              <a:buChar char="•"/>
            </a:pPr>
            <a:r>
              <a:rPr lang="en-US" dirty="0"/>
              <a:t>The layer that lines and is attached to the thoracic cavity is called the parietal pleura.</a:t>
            </a:r>
          </a:p>
          <a:p>
            <a:pPr marL="457200" indent="-457200">
              <a:buFont typeface="Arial" panose="020B0604020202020204" pitchFamily="34" charset="0"/>
              <a:buChar char="•"/>
            </a:pPr>
            <a:r>
              <a:rPr lang="en-US" dirty="0"/>
              <a:t> The space between these layers, the </a:t>
            </a:r>
            <a:r>
              <a:rPr lang="en-US" b="1" dirty="0"/>
              <a:t>intrapleural space</a:t>
            </a:r>
            <a:r>
              <a:rPr lang="en-US" dirty="0"/>
              <a:t>, contains a small amount of fluid that protects the tissue and reduces the friction generated from rubbing the tissue layers together as the lungs contract and relax. </a:t>
            </a:r>
          </a:p>
          <a:p>
            <a:r>
              <a:rPr lang="en-US" b="1" dirty="0"/>
              <a:t>Pleurisy</a:t>
            </a:r>
            <a:r>
              <a:rPr lang="en-US" dirty="0"/>
              <a:t> results when these layers of tissue become inflamed; it is painful because the inflammation increases the pressure within the thoracic cavity and reduces the volume of the lung.</a:t>
            </a:r>
          </a:p>
        </p:txBody>
      </p:sp>
    </p:spTree>
    <p:extLst>
      <p:ext uri="{BB962C8B-B14F-4D97-AF65-F5344CB8AC3E}">
        <p14:creationId xmlns:p14="http://schemas.microsoft.com/office/powerpoint/2010/main" val="363421225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2121</TotalTime>
  <Words>2264</Words>
  <Application>Microsoft Office PowerPoint</Application>
  <PresentationFormat>On-screen Show (4:3)</PresentationFormat>
  <Paragraphs>137</Paragraphs>
  <Slides>23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Century Gothic</vt:lpstr>
      <vt:lpstr>Times New Roman</vt:lpstr>
      <vt:lpstr>Arial</vt:lpstr>
      <vt:lpstr>Office Theme</vt:lpstr>
      <vt:lpstr>Lesson 36.3</vt:lpstr>
      <vt:lpstr>Objectives</vt:lpstr>
      <vt:lpstr>Types of Breathing1</vt:lpstr>
      <vt:lpstr>Types of Breathing2</vt:lpstr>
      <vt:lpstr>Evolution Connection </vt:lpstr>
      <vt:lpstr>The Mechanics of Human Breathing1 </vt:lpstr>
      <vt:lpstr>The Mechanics of Human Breathing2</vt:lpstr>
      <vt:lpstr>Lesson 36.3 Figure 5</vt:lpstr>
      <vt:lpstr>The Mechanics of Human Breathing3</vt:lpstr>
      <vt:lpstr>Lesson 36.3 Figure 6</vt:lpstr>
      <vt:lpstr>The Work of Breathing1</vt:lpstr>
      <vt:lpstr>The Work of Breathing2</vt:lpstr>
      <vt:lpstr>Surfactant</vt:lpstr>
      <vt:lpstr>Lung Resistance and Compliance1</vt:lpstr>
      <vt:lpstr>Lung Resistance and Compliance2</vt:lpstr>
      <vt:lpstr>Lesson 36.3 Figure 8</vt:lpstr>
      <vt:lpstr>Obstructive Diseases1 </vt:lpstr>
      <vt:lpstr>Obstructive Diseases2 </vt:lpstr>
      <vt:lpstr>Dead Space: V/Q Mismatch1 </vt:lpstr>
      <vt:lpstr>Dead Space: V/Q Mismatch2 </vt:lpstr>
      <vt:lpstr>Think It Through</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185</cp:revision>
  <dcterms:created xsi:type="dcterms:W3CDTF">2013-04-26T14:43:13Z</dcterms:created>
  <dcterms:modified xsi:type="dcterms:W3CDTF">2024-10-15T00:48:44Z</dcterms:modified>
</cp:coreProperties>
</file>