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handoutMasterIdLst>
    <p:handoutMasterId r:id="rId19"/>
  </p:handoutMasterIdLst>
  <p:sldIdLst>
    <p:sldId id="272" r:id="rId2"/>
    <p:sldId id="264" r:id="rId3"/>
    <p:sldId id="273" r:id="rId4"/>
    <p:sldId id="274" r:id="rId5"/>
    <p:sldId id="271" r:id="rId6"/>
    <p:sldId id="276" r:id="rId7"/>
    <p:sldId id="277" r:id="rId8"/>
    <p:sldId id="278" r:id="rId9"/>
    <p:sldId id="267" r:id="rId10"/>
    <p:sldId id="279" r:id="rId11"/>
    <p:sldId id="280" r:id="rId12"/>
    <p:sldId id="281" r:id="rId13"/>
    <p:sldId id="282" r:id="rId14"/>
    <p:sldId id="283" r:id="rId15"/>
    <p:sldId id="284" r:id="rId16"/>
    <p:sldId id="285" r:id="rId17"/>
  </p:sldIdLst>
  <p:sldSz cx="9144000" cy="6858000" type="screen4x3"/>
  <p:notesSz cx="6858000" cy="9144000"/>
  <p:embeddedFontLs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7" autoAdjust="0"/>
    <p:restoredTop sz="86410" autoAdjust="0"/>
  </p:normalViewPr>
  <p:slideViewPr>
    <p:cSldViewPr>
      <p:cViewPr varScale="1">
        <p:scale>
          <a:sx n="95" d="100"/>
          <a:sy n="95" d="100"/>
        </p:scale>
        <p:origin x="1482" y="96"/>
      </p:cViewPr>
      <p:guideLst>
        <p:guide orient="horz" pos="2160"/>
        <p:guide pos="2880"/>
      </p:guideLst>
    </p:cSldViewPr>
  </p:slideViewPr>
  <p:outlineViewPr>
    <p:cViewPr>
      <p:scale>
        <a:sx n="33" d="100"/>
        <a:sy n="33" d="100"/>
      </p:scale>
      <p:origin x="0" y="-500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The protein inside (a) red blood cells that carries oxygen to cells and carbon dioxide to the lungs is (b) hemoglobin. Hemoglobin is made up of four symmetrical subunits and four heme groups. Iron associated with the heme binds oxygen. It is the iron in hemoglobin that gives blood its red color.</a:t>
            </a:r>
          </a:p>
        </p:txBody>
      </p:sp>
      <p:sp>
        <p:nvSpPr>
          <p:cNvPr id="4" name="Slide Number Placeholder 3"/>
          <p:cNvSpPr>
            <a:spLocks noGrp="1"/>
          </p:cNvSpPr>
          <p:nvPr>
            <p:ph type="sldNum" sz="quarter" idx="5"/>
          </p:nvPr>
        </p:nvSpPr>
        <p:spPr/>
        <p:txBody>
          <a:bodyPr/>
          <a:lstStyle/>
          <a:p>
            <a:fld id="{7115ED13-301A-4C0A-8C7F-A4982DED9D67}" type="slidenum">
              <a:rPr lang="en-US" smtClean="0"/>
              <a:pPr/>
              <a:t>3</a:t>
            </a:fld>
            <a:endParaRPr lang="en-US" dirty="0"/>
          </a:p>
        </p:txBody>
      </p:sp>
    </p:spTree>
    <p:extLst>
      <p:ext uri="{BB962C8B-B14F-4D97-AF65-F5344CB8AC3E}">
        <p14:creationId xmlns:p14="http://schemas.microsoft.com/office/powerpoint/2010/main" val="229594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The oxygen dissociation curve demonstrates that, as the partial pressure of oxygen increases, more oxygen binds hemoglobin. However, the affinity of hemoglobin for oxygen may shift to the left or the right depending on environmental conditions.</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138389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Beta thalassemia is a genetic disorder that results in decreased hemoglobin production and red blood cells with an oval or elongated shape, as in this blood smear.</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299340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Individuals with sickle cell anemia have (a) crescent-shaped red blood cells that (b) can block blood flow.</a:t>
            </a:r>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209151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In the bicarbonate buffer system, carbon dioxide (CO2) that diffuses into red blood cells (a) is converted into bicarbonate ions (HCO3−) that are (b) transported by the blood. The conversion of carbon dioxide to bicarbonate reduces the concentration of carbon dioxide in the bloodstream, which promotes (c) the diffusion of more carbon dioxide from the body's tissues into the blood.</a:t>
            </a:r>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751157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12879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36.4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Gas Transport in Human Body Fluids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83DA-61FF-C139-D76F-7DD96462BC3D}"/>
              </a:ext>
            </a:extLst>
          </p:cNvPr>
          <p:cNvSpPr>
            <a:spLocks noGrp="1"/>
          </p:cNvSpPr>
          <p:nvPr>
            <p:ph type="title"/>
          </p:nvPr>
        </p:nvSpPr>
        <p:spPr/>
        <p:txBody>
          <a:bodyPr/>
          <a:lstStyle/>
          <a:p>
            <a:r>
              <a:rPr lang="en-US" dirty="0"/>
              <a:t>Transport of Carbon Dioxide in the Blood</a:t>
            </a:r>
            <a:r>
              <a:rPr lang="en-US" sz="1400" baseline="-25000" dirty="0"/>
              <a:t>1</a:t>
            </a:r>
            <a:r>
              <a:rPr lang="en-US" dirty="0"/>
              <a:t> </a:t>
            </a:r>
          </a:p>
        </p:txBody>
      </p:sp>
      <p:sp>
        <p:nvSpPr>
          <p:cNvPr id="3" name="Content Placeholder 2">
            <a:extLst>
              <a:ext uri="{FF2B5EF4-FFF2-40B4-BE49-F238E27FC236}">
                <a16:creationId xmlns:a16="http://schemas.microsoft.com/office/drawing/2014/main" id="{0DF0B42C-CF77-A5D0-8F20-0A945E344EC3}"/>
              </a:ext>
            </a:extLst>
          </p:cNvPr>
          <p:cNvSpPr>
            <a:spLocks noGrp="1"/>
          </p:cNvSpPr>
          <p:nvPr>
            <p:ph idx="1"/>
          </p:nvPr>
        </p:nvSpPr>
        <p:spPr/>
        <p:txBody>
          <a:bodyPr/>
          <a:lstStyle/>
          <a:p>
            <a:r>
              <a:rPr lang="en-US" dirty="0"/>
              <a:t>Carbon dioxide (CO</a:t>
            </a:r>
            <a:r>
              <a:rPr lang="en-US" baseline="-25000" dirty="0"/>
              <a:t>2</a:t>
            </a:r>
            <a:r>
              <a:rPr lang="en-US" dirty="0"/>
              <a:t>) molecules are transported in the blood from body tissues to the lungs by one of three methods.</a:t>
            </a:r>
          </a:p>
          <a:p>
            <a:r>
              <a:rPr lang="en-US" dirty="0"/>
              <a:t> By dissolving directly into the blood</a:t>
            </a:r>
          </a:p>
          <a:p>
            <a:r>
              <a:rPr lang="en-US" dirty="0"/>
              <a:t> Binding to hemoglobin</a:t>
            </a:r>
          </a:p>
          <a:p>
            <a:r>
              <a:rPr lang="en-US" dirty="0"/>
              <a:t> Being carried as a bicarbonate ion</a:t>
            </a:r>
          </a:p>
        </p:txBody>
      </p:sp>
    </p:spTree>
    <p:extLst>
      <p:ext uri="{BB962C8B-B14F-4D97-AF65-F5344CB8AC3E}">
        <p14:creationId xmlns:p14="http://schemas.microsoft.com/office/powerpoint/2010/main" val="316313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83DA-61FF-C139-D76F-7DD96462BC3D}"/>
              </a:ext>
            </a:extLst>
          </p:cNvPr>
          <p:cNvSpPr>
            <a:spLocks noGrp="1"/>
          </p:cNvSpPr>
          <p:nvPr>
            <p:ph type="title"/>
          </p:nvPr>
        </p:nvSpPr>
        <p:spPr/>
        <p:txBody>
          <a:bodyPr/>
          <a:lstStyle/>
          <a:p>
            <a:r>
              <a:rPr lang="en-US" dirty="0"/>
              <a:t>Transport of Carbon Dioxide in the Blood</a:t>
            </a:r>
            <a:r>
              <a:rPr lang="en-US" sz="1400" baseline="-25000" dirty="0"/>
              <a:t>2</a:t>
            </a:r>
            <a:r>
              <a:rPr lang="en-US" dirty="0"/>
              <a:t> </a:t>
            </a:r>
          </a:p>
        </p:txBody>
      </p:sp>
      <p:sp>
        <p:nvSpPr>
          <p:cNvPr id="3" name="Content Placeholder 2">
            <a:extLst>
              <a:ext uri="{FF2B5EF4-FFF2-40B4-BE49-F238E27FC236}">
                <a16:creationId xmlns:a16="http://schemas.microsoft.com/office/drawing/2014/main" id="{0DF0B42C-CF77-A5D0-8F20-0A945E344EC3}"/>
              </a:ext>
            </a:extLst>
          </p:cNvPr>
          <p:cNvSpPr>
            <a:spLocks noGrp="1"/>
          </p:cNvSpPr>
          <p:nvPr>
            <p:ph idx="1"/>
          </p:nvPr>
        </p:nvSpPr>
        <p:spPr>
          <a:xfrm>
            <a:off x="381000" y="990600"/>
            <a:ext cx="8458200" cy="5135880"/>
          </a:xfrm>
        </p:spPr>
        <p:txBody>
          <a:bodyPr>
            <a:noAutofit/>
          </a:bodyPr>
          <a:lstStyle/>
          <a:p>
            <a:r>
              <a:rPr lang="en-US" sz="1900" dirty="0"/>
              <a:t>Carbon dioxide can bind to plasma proteins or enter red blood cells and bind to hemoglobin (Hb).</a:t>
            </a:r>
          </a:p>
          <a:p>
            <a:pPr lvl="1"/>
            <a:r>
              <a:rPr lang="en-US" sz="1900" dirty="0"/>
              <a:t>When CO</a:t>
            </a:r>
            <a:r>
              <a:rPr lang="en-US" sz="1900" baseline="-25000" dirty="0"/>
              <a:t>2 </a:t>
            </a:r>
            <a:r>
              <a:rPr lang="en-US" sz="1900" dirty="0"/>
              <a:t>binds to hemoglobin, a molecule called </a:t>
            </a:r>
            <a:r>
              <a:rPr lang="en-US" sz="1900" b="1" dirty="0"/>
              <a:t>carbaminohemoglobin</a:t>
            </a:r>
            <a:r>
              <a:rPr lang="en-US" sz="1900" dirty="0"/>
              <a:t> is formed.</a:t>
            </a:r>
          </a:p>
          <a:p>
            <a:pPr marL="0" indent="0">
              <a:buNone/>
            </a:pPr>
            <a:r>
              <a:rPr lang="en-US" sz="1900" dirty="0"/>
              <a:t>85% of carbon dioxide molecules are carried as part of the </a:t>
            </a:r>
            <a:r>
              <a:rPr lang="en-US" sz="1900" b="1" dirty="0"/>
              <a:t>bicarbonate buffer system</a:t>
            </a:r>
            <a:r>
              <a:rPr lang="en-US" sz="1900" dirty="0"/>
              <a:t>, a system that helps maintain both the concentration of carbon dioxide in the blood and the pH of the blood within a certain physiological range.</a:t>
            </a:r>
          </a:p>
          <a:p>
            <a:pPr lvl="1"/>
            <a:r>
              <a:rPr lang="en-US" sz="1900" dirty="0"/>
              <a:t>As CO</a:t>
            </a:r>
            <a:r>
              <a:rPr lang="en-US" sz="1900" baseline="-25000" dirty="0"/>
              <a:t>2 </a:t>
            </a:r>
            <a:r>
              <a:rPr lang="en-US" sz="1900" dirty="0"/>
              <a:t>diffuses into red blood cells, </a:t>
            </a:r>
            <a:r>
              <a:rPr lang="en-US" sz="1900" b="1" dirty="0"/>
              <a:t>carbonic anhydrase </a:t>
            </a:r>
            <a:r>
              <a:rPr lang="en-US" sz="1900" dirty="0"/>
              <a:t>(CA) converts the CO</a:t>
            </a:r>
            <a:r>
              <a:rPr lang="en-US" sz="1900" baseline="-25000" dirty="0"/>
              <a:t>2</a:t>
            </a:r>
            <a:r>
              <a:rPr lang="en-US" sz="1900" dirty="0"/>
              <a:t> into carbonic acid (H</a:t>
            </a:r>
            <a:r>
              <a:rPr lang="en-US" sz="1900" baseline="-25000" dirty="0"/>
              <a:t>2</a:t>
            </a:r>
            <a:r>
              <a:rPr lang="en-US" sz="1900" dirty="0"/>
              <a:t>CO</a:t>
            </a:r>
            <a:r>
              <a:rPr lang="en-US" sz="1900" baseline="-25000" dirty="0"/>
              <a:t>3</a:t>
            </a:r>
            <a:r>
              <a:rPr lang="en-US" sz="1900" dirty="0"/>
              <a:t>). Carbonic acid immediately breaks down into bicarbonate ions (HCO</a:t>
            </a:r>
            <a:r>
              <a:rPr lang="en-US" sz="1900" baseline="-25000" dirty="0"/>
              <a:t>3</a:t>
            </a:r>
            <a:r>
              <a:rPr lang="en-US" sz="1900" baseline="30000" dirty="0"/>
              <a:t>−</a:t>
            </a:r>
            <a:r>
              <a:rPr lang="en-US" sz="1900" dirty="0"/>
              <a:t>) and hydrogen (H</a:t>
            </a:r>
            <a:r>
              <a:rPr lang="en-US" sz="1900" baseline="30000" dirty="0"/>
              <a:t>+</a:t>
            </a:r>
            <a:r>
              <a:rPr lang="en-US" sz="1900" dirty="0"/>
              <a:t>) ions. </a:t>
            </a:r>
          </a:p>
          <a:p>
            <a:pPr lvl="1"/>
            <a:r>
              <a:rPr lang="en-US" sz="1900" dirty="0"/>
              <a:t>Bicarbonate ions are transported out of the red blood cells and into the liquid component of blood in exchange for a chloride (Cl</a:t>
            </a:r>
            <a:r>
              <a:rPr lang="en-US" sz="1900" baseline="30000" dirty="0"/>
              <a:t>−</a:t>
            </a:r>
            <a:r>
              <a:rPr lang="en-US" sz="1900" dirty="0"/>
              <a:t>) ions, a process called the </a:t>
            </a:r>
            <a:r>
              <a:rPr lang="en-US" sz="1900" b="1" dirty="0"/>
              <a:t>chloride shift</a:t>
            </a:r>
            <a:r>
              <a:rPr lang="en-US" sz="1900" dirty="0"/>
              <a:t>.</a:t>
            </a:r>
          </a:p>
          <a:p>
            <a:pPr lvl="1"/>
            <a:r>
              <a:rPr lang="en-US" sz="1900" dirty="0"/>
              <a:t>The H</a:t>
            </a:r>
            <a:r>
              <a:rPr lang="en-US" sz="1900" baseline="30000" dirty="0"/>
              <a:t>+</a:t>
            </a:r>
            <a:r>
              <a:rPr lang="en-US" sz="1900" dirty="0"/>
              <a:t> ions produced during the formation of bicarbonate ions bind to hemoglobin, preventing these ions from disrupting the blood pH.</a:t>
            </a:r>
          </a:p>
        </p:txBody>
      </p:sp>
    </p:spTree>
    <p:extLst>
      <p:ext uri="{BB962C8B-B14F-4D97-AF65-F5344CB8AC3E}">
        <p14:creationId xmlns:p14="http://schemas.microsoft.com/office/powerpoint/2010/main" val="196008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5F5F-D4F8-7B1F-69D8-FAB6EDAF81E9}"/>
              </a:ext>
            </a:extLst>
          </p:cNvPr>
          <p:cNvSpPr>
            <a:spLocks noGrp="1"/>
          </p:cNvSpPr>
          <p:nvPr>
            <p:ph type="title"/>
          </p:nvPr>
        </p:nvSpPr>
        <p:spPr/>
        <p:txBody>
          <a:bodyPr/>
          <a:lstStyle/>
          <a:p>
            <a:r>
              <a:rPr lang="en-US" dirty="0"/>
              <a:t>Lesson 36.4 Figure 5</a:t>
            </a:r>
          </a:p>
        </p:txBody>
      </p:sp>
      <p:sp>
        <p:nvSpPr>
          <p:cNvPr id="4" name="TextBox 3">
            <a:extLst>
              <a:ext uri="{FF2B5EF4-FFF2-40B4-BE49-F238E27FC236}">
                <a16:creationId xmlns:a16="http://schemas.microsoft.com/office/drawing/2014/main" id="{DE0EFD09-F3F5-F310-24BE-C2AEC7D88255}"/>
              </a:ext>
            </a:extLst>
          </p:cNvPr>
          <p:cNvSpPr txBox="1"/>
          <p:nvPr/>
        </p:nvSpPr>
        <p:spPr>
          <a:xfrm>
            <a:off x="2285999" y="5514499"/>
            <a:ext cx="4572000" cy="246221"/>
          </a:xfrm>
          <a:prstGeom prst="rect">
            <a:avLst/>
          </a:prstGeom>
          <a:noFill/>
        </p:spPr>
        <p:txBody>
          <a:bodyPr wrap="square">
            <a:spAutoFit/>
          </a:bodyPr>
          <a:lstStyle/>
          <a:p>
            <a:pPr algn="ctr"/>
            <a:r>
              <a:rPr lang="en-US" sz="1000" dirty="0"/>
              <a:t>OpenStax College on Wikimedia Commons. "Carbon dioxide transport."</a:t>
            </a:r>
          </a:p>
        </p:txBody>
      </p:sp>
      <p:pic>
        <p:nvPicPr>
          <p:cNvPr id="7" name="Content Placeholder 4" descr="The illustration shows carbon dioxide diffusing into a red blood cell being converted into bicarbonate ions. This conversion reduces carbon dioxide in the red blood cells and allows for more carbon dioxide to diffuse from tissue into the blood.">
            <a:extLst>
              <a:ext uri="{FF2B5EF4-FFF2-40B4-BE49-F238E27FC236}">
                <a16:creationId xmlns:a16="http://schemas.microsoft.com/office/drawing/2014/main" id="{5889981A-7F4A-13F4-156B-995776B0AD81}"/>
              </a:ext>
            </a:extLst>
          </p:cNvPr>
          <p:cNvPicPr>
            <a:picLocks noGrp="1" noChangeAspect="1"/>
          </p:cNvPicPr>
          <p:nvPr>
            <p:ph idx="1"/>
          </p:nvPr>
        </p:nvPicPr>
        <p:blipFill>
          <a:blip r:embed="rId3"/>
          <a:srcRect t="5334" b="4666"/>
          <a:stretch/>
        </p:blipFill>
        <p:spPr>
          <a:xfrm>
            <a:off x="457200" y="1277779"/>
            <a:ext cx="8229600" cy="4114800"/>
          </a:xfrm>
        </p:spPr>
      </p:pic>
    </p:spTree>
    <p:extLst>
      <p:ext uri="{BB962C8B-B14F-4D97-AF65-F5344CB8AC3E}">
        <p14:creationId xmlns:p14="http://schemas.microsoft.com/office/powerpoint/2010/main" val="339921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83DA-61FF-C139-D76F-7DD96462BC3D}"/>
              </a:ext>
            </a:extLst>
          </p:cNvPr>
          <p:cNvSpPr>
            <a:spLocks noGrp="1"/>
          </p:cNvSpPr>
          <p:nvPr>
            <p:ph type="title"/>
          </p:nvPr>
        </p:nvSpPr>
        <p:spPr/>
        <p:txBody>
          <a:bodyPr/>
          <a:lstStyle/>
          <a:p>
            <a:r>
              <a:rPr lang="en-US" dirty="0"/>
              <a:t>Transport of Carbon Dioxide in the Blood</a:t>
            </a:r>
            <a:r>
              <a:rPr lang="en-US" sz="1400" baseline="-25000" dirty="0"/>
              <a:t>3</a:t>
            </a:r>
            <a:r>
              <a:rPr lang="en-US" dirty="0"/>
              <a:t> </a:t>
            </a:r>
          </a:p>
        </p:txBody>
      </p:sp>
      <p:sp>
        <p:nvSpPr>
          <p:cNvPr id="3" name="Content Placeholder 2">
            <a:extLst>
              <a:ext uri="{FF2B5EF4-FFF2-40B4-BE49-F238E27FC236}">
                <a16:creationId xmlns:a16="http://schemas.microsoft.com/office/drawing/2014/main" id="{0DF0B42C-CF77-A5D0-8F20-0A945E344EC3}"/>
              </a:ext>
            </a:extLst>
          </p:cNvPr>
          <p:cNvSpPr>
            <a:spLocks noGrp="1"/>
          </p:cNvSpPr>
          <p:nvPr>
            <p:ph idx="1"/>
          </p:nvPr>
        </p:nvSpPr>
        <p:spPr>
          <a:xfrm>
            <a:off x="457200" y="1112520"/>
            <a:ext cx="8229600" cy="5288280"/>
          </a:xfrm>
        </p:spPr>
        <p:txBody>
          <a:bodyPr>
            <a:normAutofit fontScale="77500" lnSpcReduction="20000"/>
          </a:bodyPr>
          <a:lstStyle/>
          <a:p>
            <a:pPr marL="0" indent="0">
              <a:buNone/>
            </a:pPr>
            <a:r>
              <a:rPr lang="en-US" dirty="0"/>
              <a:t>When blood reaches the lungs, bicarbonate ions are transported back into red blood cells in exchange for chloride ions. </a:t>
            </a:r>
          </a:p>
          <a:p>
            <a:r>
              <a:rPr lang="en-US" dirty="0"/>
              <a:t>H</a:t>
            </a:r>
            <a:r>
              <a:rPr lang="en-US" baseline="30000" dirty="0"/>
              <a:t>+</a:t>
            </a:r>
            <a:r>
              <a:rPr lang="en-US" dirty="0"/>
              <a:t> ions dissociate from hemoglobin and bind to bicarbonate ions to produce carbonic acid, which is converted back to carbon dioxide through the enzymatic activity.</a:t>
            </a:r>
          </a:p>
          <a:p>
            <a:pPr marL="0" indent="0">
              <a:buNone/>
            </a:pPr>
            <a:r>
              <a:rPr lang="en-US" dirty="0"/>
              <a:t>The carbon dioxide produced at the lungs is then expelled during exhalation.</a:t>
            </a:r>
          </a:p>
          <a:p>
            <a:pPr marL="0" indent="0">
              <a:buNone/>
            </a:pPr>
            <a:r>
              <a:rPr lang="en-US" dirty="0"/>
              <a:t>The following equation summarizes the bicarbonate buffer system. In the equation, the double-headed areas indicate the reversibility of each step in the process.</a:t>
            </a:r>
          </a:p>
          <a:p>
            <a:pPr marL="0" indent="0">
              <a:buNone/>
            </a:pPr>
            <a:endParaRPr lang="en-US" dirty="0"/>
          </a:p>
          <a:p>
            <a:pPr marL="0" indent="0" algn="ctr">
              <a:buNone/>
            </a:pPr>
            <a:r>
              <a:rPr lang="en-US" dirty="0"/>
              <a:t>CO</a:t>
            </a:r>
            <a:r>
              <a:rPr lang="en-US" baseline="-25000" dirty="0"/>
              <a:t>2 </a:t>
            </a:r>
            <a:r>
              <a:rPr lang="en-US" dirty="0"/>
              <a:t>+ H</a:t>
            </a:r>
            <a:r>
              <a:rPr lang="en-US" baseline="-25000" dirty="0"/>
              <a:t>2</a:t>
            </a:r>
            <a:r>
              <a:rPr lang="en-US" dirty="0"/>
              <a:t>O ↔ H</a:t>
            </a:r>
            <a:r>
              <a:rPr lang="en-US" baseline="-25000" dirty="0"/>
              <a:t>2</a:t>
            </a:r>
            <a:r>
              <a:rPr lang="en-US" dirty="0"/>
              <a:t>CO</a:t>
            </a:r>
            <a:r>
              <a:rPr lang="en-US" baseline="-25000" dirty="0"/>
              <a:t>3 </a:t>
            </a:r>
            <a:r>
              <a:rPr lang="en-US" dirty="0"/>
              <a:t>↔ HCO</a:t>
            </a:r>
            <a:r>
              <a:rPr lang="en-US" baseline="-25000" dirty="0"/>
              <a:t>3 </a:t>
            </a:r>
            <a:r>
              <a:rPr lang="en-US" dirty="0"/>
              <a:t>+ H</a:t>
            </a:r>
            <a:r>
              <a:rPr lang="en-US" baseline="30000" dirty="0"/>
              <a:t>+</a:t>
            </a:r>
          </a:p>
          <a:p>
            <a:pPr marL="0" indent="0" algn="ctr">
              <a:lnSpc>
                <a:spcPct val="120000"/>
              </a:lnSpc>
              <a:buNone/>
            </a:pPr>
            <a:r>
              <a:rPr lang="en-US" dirty="0"/>
              <a:t>	  </a:t>
            </a:r>
            <a:r>
              <a:rPr lang="en-US" sz="1500" dirty="0"/>
              <a:t>(carbonic acid)</a:t>
            </a:r>
            <a:r>
              <a:rPr lang="en-US" sz="1600" dirty="0"/>
              <a:t>  (bicarbonate)</a:t>
            </a:r>
          </a:p>
          <a:p>
            <a:pPr marL="0" indent="0">
              <a:lnSpc>
                <a:spcPct val="120000"/>
              </a:lnSpc>
              <a:buNone/>
            </a:pPr>
            <a:r>
              <a:rPr lang="en-US" sz="2900" dirty="0"/>
              <a:t>The benefit of the bicarbonate buffer system is that carbon dioxide is "soaked up" into the blood with little change to the pH of the system. </a:t>
            </a:r>
          </a:p>
        </p:txBody>
      </p:sp>
    </p:spTree>
    <p:extLst>
      <p:ext uri="{BB962C8B-B14F-4D97-AF65-F5344CB8AC3E}">
        <p14:creationId xmlns:p14="http://schemas.microsoft.com/office/powerpoint/2010/main" val="467885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8FCD-3A8A-FFF9-06DD-067A1FF5790C}"/>
              </a:ext>
            </a:extLst>
          </p:cNvPr>
          <p:cNvSpPr>
            <a:spLocks noGrp="1"/>
          </p:cNvSpPr>
          <p:nvPr>
            <p:ph type="title"/>
          </p:nvPr>
        </p:nvSpPr>
        <p:spPr/>
        <p:txBody>
          <a:bodyPr/>
          <a:lstStyle/>
          <a:p>
            <a:r>
              <a:rPr lang="en-US" dirty="0"/>
              <a:t>Carbon Monoxide Poisoning </a:t>
            </a:r>
          </a:p>
        </p:txBody>
      </p:sp>
      <p:sp>
        <p:nvSpPr>
          <p:cNvPr id="3" name="Content Placeholder 2">
            <a:extLst>
              <a:ext uri="{FF2B5EF4-FFF2-40B4-BE49-F238E27FC236}">
                <a16:creationId xmlns:a16="http://schemas.microsoft.com/office/drawing/2014/main" id="{7B024817-F3EC-E2D1-002D-ED3111634B03}"/>
              </a:ext>
            </a:extLst>
          </p:cNvPr>
          <p:cNvSpPr>
            <a:spLocks noGrp="1"/>
          </p:cNvSpPr>
          <p:nvPr>
            <p:ph idx="1"/>
          </p:nvPr>
        </p:nvSpPr>
        <p:spPr>
          <a:xfrm>
            <a:off x="457200" y="1082040"/>
            <a:ext cx="4724400" cy="5394960"/>
          </a:xfrm>
        </p:spPr>
        <p:txBody>
          <a:bodyPr>
            <a:normAutofit fontScale="70000" lnSpcReduction="20000"/>
          </a:bodyPr>
          <a:lstStyle/>
          <a:p>
            <a:pPr marL="0" indent="0">
              <a:buNone/>
            </a:pPr>
            <a:r>
              <a:rPr lang="en-US" dirty="0"/>
              <a:t>Carbon dioxide (CO</a:t>
            </a:r>
            <a:r>
              <a:rPr lang="en-US" baseline="-25000" dirty="0"/>
              <a:t>2</a:t>
            </a:r>
            <a:r>
              <a:rPr lang="en-US" dirty="0"/>
              <a:t>) readily associates and dissociates from hemoglobin, carbon monoxide (CO) cannot. </a:t>
            </a:r>
          </a:p>
          <a:p>
            <a:pPr marL="0" indent="0">
              <a:buNone/>
            </a:pPr>
            <a:r>
              <a:rPr lang="en-US" dirty="0"/>
              <a:t>Carbon monoxide has a greater affinity for hemoglobin (Hb) than oxygen (O</a:t>
            </a:r>
            <a:r>
              <a:rPr lang="en-US" baseline="-25000" dirty="0"/>
              <a:t>2</a:t>
            </a:r>
            <a:r>
              <a:rPr lang="en-US" dirty="0"/>
              <a:t>). </a:t>
            </a:r>
          </a:p>
          <a:p>
            <a:r>
              <a:rPr lang="en-US" dirty="0"/>
              <a:t>When carbon monoxide is present, it binds to hemoglobin preferentially over oxygen.</a:t>
            </a:r>
          </a:p>
          <a:p>
            <a:pPr marL="0" indent="0">
              <a:buNone/>
            </a:pPr>
            <a:r>
              <a:rPr lang="en-US" dirty="0"/>
              <a:t>Carbon monoxide is a colorless, odorless gas and is therefore difficult to detect.</a:t>
            </a:r>
          </a:p>
          <a:p>
            <a:r>
              <a:rPr lang="en-US" dirty="0"/>
              <a:t>Carbon monoxide exposure can cause headaches, confusion, and nausea; long-term exposure can cause brain damage or death.</a:t>
            </a:r>
          </a:p>
          <a:p>
            <a:pPr marL="0" indent="0">
              <a:buNone/>
            </a:pPr>
            <a:endParaRPr lang="en-US" dirty="0"/>
          </a:p>
          <a:p>
            <a:pPr marL="0" indent="0">
              <a:buNone/>
            </a:pPr>
            <a:r>
              <a:rPr lang="en-US" dirty="0"/>
              <a:t>Administering 100% (pure) oxygen is the usual treatment for carbon monoxide poisoning. </a:t>
            </a:r>
          </a:p>
        </p:txBody>
      </p:sp>
      <p:sp>
        <p:nvSpPr>
          <p:cNvPr id="6" name="TextBox 5">
            <a:extLst>
              <a:ext uri="{FF2B5EF4-FFF2-40B4-BE49-F238E27FC236}">
                <a16:creationId xmlns:a16="http://schemas.microsoft.com/office/drawing/2014/main" id="{1BBD0C1C-7BA7-DB1C-9D31-D2E8081FEA8B}"/>
              </a:ext>
            </a:extLst>
          </p:cNvPr>
          <p:cNvSpPr txBox="1"/>
          <p:nvPr/>
        </p:nvSpPr>
        <p:spPr>
          <a:xfrm>
            <a:off x="6553200" y="1704703"/>
            <a:ext cx="1447800" cy="307777"/>
          </a:xfrm>
          <a:prstGeom prst="rect">
            <a:avLst/>
          </a:prstGeom>
          <a:noFill/>
        </p:spPr>
        <p:txBody>
          <a:bodyPr wrap="square" rtlCol="0">
            <a:spAutoFit/>
          </a:bodyPr>
          <a:lstStyle/>
          <a:p>
            <a:pPr algn="ctr"/>
            <a:r>
              <a:rPr lang="en-US" sz="1400" b="1" dirty="0"/>
              <a:t>36.4 Figure 6</a:t>
            </a:r>
          </a:p>
        </p:txBody>
      </p:sp>
      <p:pic>
        <p:nvPicPr>
          <p:cNvPr id="4" name="Content Placeholder 4" descr="The graph has Percent C O on the x-axis with bars at 0, 20, 40, 60, and 80. The y-axis is labeled &quot;Percent oxygen saturation of hemoglobin at Partial pressure of oxygen equals 100 mmHg. The 0 percent C O bar measures at 98 oxygen saturation, 20 measures at 78 oxygen saturation, 40 measures at 68 oxygen saturation, 60 measures at 39 oxygen saturation, and 80 measures at 20 oxygen saturation.">
            <a:extLst>
              <a:ext uri="{FF2B5EF4-FFF2-40B4-BE49-F238E27FC236}">
                <a16:creationId xmlns:a16="http://schemas.microsoft.com/office/drawing/2014/main" id="{706E6A5E-FB86-1C53-C0FF-2BD7F35D2C9D}"/>
              </a:ext>
            </a:extLst>
          </p:cNvPr>
          <p:cNvPicPr>
            <a:picLocks noChangeAspect="1"/>
          </p:cNvPicPr>
          <p:nvPr/>
        </p:nvPicPr>
        <p:blipFill>
          <a:blip r:embed="rId2"/>
          <a:srcRect l="15741" t="3666" r="14816" b="4667"/>
          <a:stretch/>
        </p:blipFill>
        <p:spPr>
          <a:xfrm>
            <a:off x="5277575" y="2095500"/>
            <a:ext cx="3636818" cy="2667000"/>
          </a:xfrm>
          <a:prstGeom prst="rect">
            <a:avLst/>
          </a:prstGeom>
        </p:spPr>
      </p:pic>
      <p:sp>
        <p:nvSpPr>
          <p:cNvPr id="7" name="TextBox 6">
            <a:extLst>
              <a:ext uri="{FF2B5EF4-FFF2-40B4-BE49-F238E27FC236}">
                <a16:creationId xmlns:a16="http://schemas.microsoft.com/office/drawing/2014/main" id="{B9BE58B7-8CD6-4640-FD69-E89ED1106F38}"/>
              </a:ext>
            </a:extLst>
          </p:cNvPr>
          <p:cNvSpPr txBox="1"/>
          <p:nvPr/>
        </p:nvSpPr>
        <p:spPr>
          <a:xfrm>
            <a:off x="4724400" y="4722409"/>
            <a:ext cx="4572000" cy="246221"/>
          </a:xfrm>
          <a:prstGeom prst="rect">
            <a:avLst/>
          </a:prstGeom>
          <a:noFill/>
        </p:spPr>
        <p:txBody>
          <a:bodyPr wrap="square">
            <a:spAutoFit/>
          </a:bodyPr>
          <a:lstStyle/>
          <a:p>
            <a:pPr algn="ctr"/>
            <a:r>
              <a:rPr lang="en-US" sz="1000" dirty="0"/>
              <a:t>CNX OpenStax on Wikimedia Commons. "Carbon dioxide percentage." Modified. </a:t>
            </a:r>
          </a:p>
        </p:txBody>
      </p:sp>
    </p:spTree>
    <p:extLst>
      <p:ext uri="{BB962C8B-B14F-4D97-AF65-F5344CB8AC3E}">
        <p14:creationId xmlns:p14="http://schemas.microsoft.com/office/powerpoint/2010/main" val="60810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F5809-4E51-EEDA-C961-A72E04494096}"/>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D9C44849-58DB-0B39-DEC6-7359ADBEE1ED}"/>
              </a:ext>
            </a:extLst>
          </p:cNvPr>
          <p:cNvSpPr>
            <a:spLocks noGrp="1"/>
          </p:cNvSpPr>
          <p:nvPr>
            <p:ph idx="1"/>
          </p:nvPr>
        </p:nvSpPr>
        <p:spPr/>
        <p:txBody>
          <a:bodyPr>
            <a:normAutofit lnSpcReduction="10000"/>
          </a:bodyPr>
          <a:lstStyle/>
          <a:p>
            <a:r>
              <a:rPr lang="en-US" dirty="0"/>
              <a:t>Hemoglobin is a protein found in red blood cells, comprised of four subunits surrounding an iron containing heme group which binds to oxygen.</a:t>
            </a:r>
          </a:p>
          <a:p>
            <a:r>
              <a:rPr lang="en-US" dirty="0"/>
              <a:t>Disease states and altered conditions in the body can affect the binding ability of oxygen and increase or decrease its ability to dissociate from hemoglobin.</a:t>
            </a:r>
          </a:p>
          <a:p>
            <a:r>
              <a:rPr lang="en-US" dirty="0"/>
              <a:t>Carbon dioxide can be dissolved directly in the blood, bound to plasma proteins or hemoglobin, or converted into bicarbonate, with the majority being converted to bicarbonate. </a:t>
            </a:r>
          </a:p>
          <a:p>
            <a:endParaRPr lang="en-US" dirty="0"/>
          </a:p>
        </p:txBody>
      </p:sp>
    </p:spTree>
    <p:extLst>
      <p:ext uri="{BB962C8B-B14F-4D97-AF65-F5344CB8AC3E}">
        <p14:creationId xmlns:p14="http://schemas.microsoft.com/office/powerpoint/2010/main" val="1801049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152400" y="1055441"/>
            <a:ext cx="8534400" cy="2579168"/>
          </a:xfrm>
          <a:prstGeom prst="rect">
            <a:avLst/>
          </a:prstGeom>
          <a:noFill/>
        </p:spPr>
        <p:txBody>
          <a:bodyPr wrap="square">
            <a:spAutoFit/>
          </a:bodyPr>
          <a:lstStyle/>
          <a:p>
            <a:pPr lvl="1">
              <a:spcBef>
                <a:spcPts val="0"/>
              </a:spcBef>
            </a:pPr>
            <a:r>
              <a:rPr lang="en-US" sz="3200" b="1" dirty="0">
                <a:effectLst/>
                <a:ea typeface="Times New Roman" panose="02020603050405020304" pitchFamily="18" charset="0"/>
                <a:cs typeface="Aptos" panose="020B0004020202020204" pitchFamily="34" charset="0"/>
              </a:rPr>
              <a:t>Describe</a:t>
            </a:r>
            <a:r>
              <a:rPr lang="en-US" sz="3200" dirty="0">
                <a:effectLst/>
                <a:ea typeface="Times New Roman" panose="02020603050405020304" pitchFamily="18" charset="0"/>
                <a:cs typeface="Aptos" panose="020B0004020202020204" pitchFamily="34" charset="0"/>
              </a:rPr>
              <a:t> how oxygen is bound to hemoglobin and transported to body tissues.</a:t>
            </a:r>
            <a:endParaRPr lang="en-US" sz="3200" dirty="0">
              <a:ea typeface="Times New Roman" panose="02020603050405020304" pitchFamily="18" charset="0"/>
              <a:cs typeface="Aptos" panose="020B0004020202020204" pitchFamily="34" charset="0"/>
            </a:endParaRPr>
          </a:p>
          <a:p>
            <a:pPr lvl="1">
              <a:spcBef>
                <a:spcPts val="0"/>
              </a:spcBef>
            </a:pPr>
            <a:r>
              <a:rPr lang="en-US" sz="3200" b="1" dirty="0">
                <a:effectLst/>
                <a:ea typeface="Times New Roman" panose="02020603050405020304" pitchFamily="18" charset="0"/>
                <a:cs typeface="Aptos" panose="020B0004020202020204" pitchFamily="34" charset="0"/>
              </a:rPr>
              <a:t>Explain</a:t>
            </a:r>
            <a:r>
              <a:rPr lang="en-US" sz="3200" dirty="0">
                <a:effectLst/>
                <a:ea typeface="Times New Roman" panose="02020603050405020304" pitchFamily="18" charset="0"/>
                <a:cs typeface="Aptos" panose="020B0004020202020204" pitchFamily="34" charset="0"/>
              </a:rPr>
              <a:t> how carbon dioxide is transported from body tissues to the lungs.</a:t>
            </a:r>
            <a:endParaRPr lang="en-US" sz="3200" dirty="0">
              <a:effectLst/>
              <a:ea typeface="Calibri" panose="020F0502020204030204" pitchFamily="34" charset="0"/>
              <a:cs typeface="Aptos" panose="020B0004020202020204" pitchFamily="34" charset="0"/>
            </a:endParaRP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Transport of Oxygen in the Blood </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200" y="1018104"/>
            <a:ext cx="8686800" cy="4087296"/>
          </a:xfrm>
        </p:spPr>
        <p:txBody>
          <a:bodyPr>
            <a:normAutofit/>
          </a:bodyPr>
          <a:lstStyle/>
          <a:p>
            <a:r>
              <a:rPr lang="en-US" sz="1800" dirty="0"/>
              <a:t>Most oxygen—98.5%—is bound to a protein called hemoglobin and carried to the tissues.</a:t>
            </a:r>
          </a:p>
          <a:p>
            <a:r>
              <a:rPr lang="en-US" sz="1800" b="1" dirty="0"/>
              <a:t>Hemoglobin</a:t>
            </a:r>
            <a:r>
              <a:rPr lang="en-US" sz="1800" dirty="0"/>
              <a:t>, or Hb, is a protein molecule found in red blood cells made of four subunits: two alpha subunits and two beta subunits. </a:t>
            </a:r>
          </a:p>
          <a:p>
            <a:pPr marL="457200" indent="-457200">
              <a:buFont typeface="Arial" panose="020B0604020202020204" pitchFamily="34" charset="0"/>
              <a:buChar char="•"/>
            </a:pPr>
            <a:r>
              <a:rPr lang="en-US" sz="1800" dirty="0"/>
              <a:t>Each subunit surrounds a central</a:t>
            </a:r>
            <a:r>
              <a:rPr lang="en-US" sz="1800" b="1" dirty="0"/>
              <a:t> heme group </a:t>
            </a:r>
            <a:r>
              <a:rPr lang="en-US" sz="1800" dirty="0"/>
              <a:t>that contains iron (Fe) and binds one oxygen molecule, allowing each hemoglobin molecule to bind four oxygen molecules. </a:t>
            </a:r>
          </a:p>
          <a:p>
            <a:pPr marL="457200" indent="-457200">
              <a:buFont typeface="Arial" panose="020B0604020202020204" pitchFamily="34" charset="0"/>
              <a:buChar char="•"/>
            </a:pPr>
            <a:r>
              <a:rPr lang="en-US" sz="1800" dirty="0"/>
              <a:t>The binding of oxygen to hemoglobin can be plotted as a function of the partial pressure of oxygen in the blood versus the relative Hb-oxygen saturation.</a:t>
            </a:r>
          </a:p>
          <a:p>
            <a:pPr marL="1200150" lvl="1" indent="-457200">
              <a:buFont typeface="Arial" panose="020B0604020202020204" pitchFamily="34" charset="0"/>
              <a:buChar char="•"/>
            </a:pPr>
            <a:r>
              <a:rPr lang="en-US" sz="1800" dirty="0"/>
              <a:t> The resulting graph—an </a:t>
            </a:r>
            <a:r>
              <a:rPr lang="en-US" sz="1800" b="1" dirty="0"/>
              <a:t>oxygen dissociation curve</a:t>
            </a:r>
            <a:r>
              <a:rPr lang="en-US" sz="1800" dirty="0"/>
              <a:t>—is sigmoidal, or S-shaped. </a:t>
            </a:r>
          </a:p>
          <a:p>
            <a:r>
              <a:rPr lang="en-US" sz="1800" dirty="0"/>
              <a:t>As the partial pressure of oxygen increases, the hemoglobin becomes increasingly saturated with oxygen.</a:t>
            </a:r>
          </a:p>
        </p:txBody>
      </p:sp>
      <p:sp>
        <p:nvSpPr>
          <p:cNvPr id="7" name="TextBox 6">
            <a:extLst>
              <a:ext uri="{FF2B5EF4-FFF2-40B4-BE49-F238E27FC236}">
                <a16:creationId xmlns:a16="http://schemas.microsoft.com/office/drawing/2014/main" id="{0E29AB2F-E62D-7554-AD5C-2982AA667EF0}"/>
              </a:ext>
            </a:extLst>
          </p:cNvPr>
          <p:cNvSpPr txBox="1"/>
          <p:nvPr/>
        </p:nvSpPr>
        <p:spPr>
          <a:xfrm>
            <a:off x="1371600" y="4419600"/>
            <a:ext cx="1676400" cy="307777"/>
          </a:xfrm>
          <a:prstGeom prst="rect">
            <a:avLst/>
          </a:prstGeom>
          <a:noFill/>
        </p:spPr>
        <p:txBody>
          <a:bodyPr wrap="square" rtlCol="0">
            <a:spAutoFit/>
          </a:bodyPr>
          <a:lstStyle/>
          <a:p>
            <a:pPr algn="ctr"/>
            <a:r>
              <a:rPr lang="en-US" sz="1400" b="1" dirty="0"/>
              <a:t>36.4 Figure 1 </a:t>
            </a:r>
          </a:p>
        </p:txBody>
      </p:sp>
      <p:sp>
        <p:nvSpPr>
          <p:cNvPr id="5" name="TextBox 4">
            <a:extLst>
              <a:ext uri="{FF2B5EF4-FFF2-40B4-BE49-F238E27FC236}">
                <a16:creationId xmlns:a16="http://schemas.microsoft.com/office/drawing/2014/main" id="{54F1F8CC-E2C3-9E08-43B8-8A97F74803FA}"/>
              </a:ext>
            </a:extLst>
          </p:cNvPr>
          <p:cNvSpPr txBox="1"/>
          <p:nvPr/>
        </p:nvSpPr>
        <p:spPr>
          <a:xfrm>
            <a:off x="2609222" y="5639841"/>
            <a:ext cx="4572000" cy="400110"/>
          </a:xfrm>
          <a:prstGeom prst="rect">
            <a:avLst/>
          </a:prstGeom>
          <a:noFill/>
        </p:spPr>
        <p:txBody>
          <a:bodyPr wrap="square">
            <a:spAutoFit/>
          </a:bodyPr>
          <a:lstStyle/>
          <a:p>
            <a:pPr algn="ctr"/>
            <a:r>
              <a:rPr lang="en-US" sz="1000" dirty="0"/>
              <a:t>Arek Socha on Pixabay. "Red blood cells."</a:t>
            </a:r>
          </a:p>
          <a:p>
            <a:pPr algn="ctr"/>
            <a:r>
              <a:rPr lang="en-US" sz="1000" dirty="0"/>
              <a:t>ANIRUDH on Unsplash. "Hemoglobin structure."</a:t>
            </a:r>
          </a:p>
        </p:txBody>
      </p:sp>
      <p:pic>
        <p:nvPicPr>
          <p:cNvPr id="9" name="Content Placeholder 4" descr="Two figures are shown. Figure (a) illustrates red blood cells moving through a vein to carry oxygen to cells and carbon dioxide to the lungs. Figure (b) shows hemoglobin, depicted as orange and red coils that give red blood cells their color and iron.">
            <a:extLst>
              <a:ext uri="{FF2B5EF4-FFF2-40B4-BE49-F238E27FC236}">
                <a16:creationId xmlns:a16="http://schemas.microsoft.com/office/drawing/2014/main" id="{3F96AD52-0372-E624-4F35-CDC807EDCF46}"/>
              </a:ext>
            </a:extLst>
          </p:cNvPr>
          <p:cNvPicPr>
            <a:picLocks noChangeAspect="1"/>
          </p:cNvPicPr>
          <p:nvPr/>
        </p:nvPicPr>
        <p:blipFill>
          <a:blip r:embed="rId3"/>
          <a:srcRect t="5000" b="29999"/>
          <a:stretch/>
        </p:blipFill>
        <p:spPr>
          <a:xfrm>
            <a:off x="2810189" y="4114800"/>
            <a:ext cx="4371033" cy="1578428"/>
          </a:xfrm>
          <a:prstGeom prst="rect">
            <a:avLst/>
          </a:prstGeom>
        </p:spPr>
      </p:pic>
    </p:spTree>
    <p:extLst>
      <p:ext uri="{BB962C8B-B14F-4D97-AF65-F5344CB8AC3E}">
        <p14:creationId xmlns:p14="http://schemas.microsoft.com/office/powerpoint/2010/main" val="17698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F7F6F-6E6D-9293-84ED-479A3137D144}"/>
              </a:ext>
            </a:extLst>
          </p:cNvPr>
          <p:cNvSpPr>
            <a:spLocks noGrp="1"/>
          </p:cNvSpPr>
          <p:nvPr>
            <p:ph type="title"/>
          </p:nvPr>
        </p:nvSpPr>
        <p:spPr/>
        <p:txBody>
          <a:bodyPr/>
          <a:lstStyle/>
          <a:p>
            <a:r>
              <a:rPr lang="en-US" dirty="0"/>
              <a:t>Lesson 36.4 Figure 2</a:t>
            </a:r>
          </a:p>
        </p:txBody>
      </p:sp>
      <p:sp>
        <p:nvSpPr>
          <p:cNvPr id="3" name="TextBox 2">
            <a:extLst>
              <a:ext uri="{FF2B5EF4-FFF2-40B4-BE49-F238E27FC236}">
                <a16:creationId xmlns:a16="http://schemas.microsoft.com/office/drawing/2014/main" id="{B072B1AE-BB0F-130C-AEE2-053E0E257004}"/>
              </a:ext>
            </a:extLst>
          </p:cNvPr>
          <p:cNvSpPr txBox="1"/>
          <p:nvPr/>
        </p:nvSpPr>
        <p:spPr>
          <a:xfrm>
            <a:off x="2048974" y="5791200"/>
            <a:ext cx="5057775" cy="246221"/>
          </a:xfrm>
          <a:prstGeom prst="rect">
            <a:avLst/>
          </a:prstGeom>
          <a:noFill/>
        </p:spPr>
        <p:txBody>
          <a:bodyPr wrap="square">
            <a:spAutoFit/>
          </a:bodyPr>
          <a:lstStyle/>
          <a:p>
            <a:pPr algn="ctr"/>
            <a:r>
              <a:rPr lang="en-US" sz="1000" dirty="0"/>
              <a:t>Peter Southwood on Wikimedia Commons. "Oxygen-hemoglobin dissociation curves."</a:t>
            </a:r>
          </a:p>
        </p:txBody>
      </p:sp>
      <p:pic>
        <p:nvPicPr>
          <p:cNvPr id="6" name="Content Placeholder 4" descr="The graph plots percent hemoglobin-oxygen saturation as a function of oxygen partial pressure. Oxygen saturation increases in an S-shaped curve, from 0 to 100 percent. The curve shifts to the left under conditions of low carbon dioxide, high p H, and low temperature, and to the right in conditions of high carbon dioxide, low p H, or high temperature.">
            <a:extLst>
              <a:ext uri="{FF2B5EF4-FFF2-40B4-BE49-F238E27FC236}">
                <a16:creationId xmlns:a16="http://schemas.microsoft.com/office/drawing/2014/main" id="{1D0A98C1-3B0C-3525-F1F9-8EA894C0C708}"/>
              </a:ext>
            </a:extLst>
          </p:cNvPr>
          <p:cNvPicPr>
            <a:picLocks noGrp="1" noChangeAspect="1"/>
          </p:cNvPicPr>
          <p:nvPr>
            <p:ph idx="1"/>
          </p:nvPr>
        </p:nvPicPr>
        <p:blipFill>
          <a:blip r:embed="rId3"/>
          <a:srcRect l="19444" t="5334" r="19444" b="3000"/>
          <a:stretch/>
        </p:blipFill>
        <p:spPr>
          <a:xfrm>
            <a:off x="1801368" y="1120140"/>
            <a:ext cx="5541264" cy="4617720"/>
          </a:xfrm>
        </p:spPr>
      </p:pic>
    </p:spTree>
    <p:extLst>
      <p:ext uri="{BB962C8B-B14F-4D97-AF65-F5344CB8AC3E}">
        <p14:creationId xmlns:p14="http://schemas.microsoft.com/office/powerpoint/2010/main" val="290095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2377440"/>
          </a:xfrm>
        </p:spPr>
        <p:txBody>
          <a:bodyPr/>
          <a:lstStyle/>
          <a:p>
            <a:r>
              <a:rPr lang="en-US" dirty="0"/>
              <a:t>The kidneys are responsible for removing excess hydrogen ions (H</a:t>
            </a:r>
            <a:r>
              <a:rPr lang="en-US" baseline="30000" dirty="0"/>
              <a:t>+</a:t>
            </a:r>
            <a:r>
              <a:rPr lang="en-US" dirty="0"/>
              <a:t>) from the blood. If the kidneys were to fail, the pH of the blood would decrease. </a:t>
            </a:r>
          </a:p>
          <a:p>
            <a:pPr marL="457200" indent="-457200">
              <a:buFont typeface="Arial" panose="020B0604020202020204" pitchFamily="34" charset="0"/>
              <a:buChar char="•"/>
            </a:pPr>
            <a:r>
              <a:rPr lang="en-US" dirty="0"/>
              <a:t>In this scenario, what would happen to blood pH and to hemoglobin (Hb) affinity for oxygen?</a:t>
            </a:r>
          </a:p>
        </p:txBody>
      </p:sp>
    </p:spTree>
    <p:extLst>
      <p:ext uri="{BB962C8B-B14F-4D97-AF65-F5344CB8AC3E}">
        <p14:creationId xmlns:p14="http://schemas.microsoft.com/office/powerpoint/2010/main" val="193357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p:txBody>
          <a:bodyPr>
            <a:normAutofit fontScale="70000" lnSpcReduction="20000"/>
          </a:bodyPr>
          <a:lstStyle/>
          <a:p>
            <a:r>
              <a:rPr lang="en-US" dirty="0"/>
              <a:t>Methemoglobinemia is a rare blood condition in which much of the blood's hemoglobin exists in an alternate form called methemoglobin. Unlike hemoglobin, methemoglobin doesn't bind well to oxygen. So, rather than bright red, methemoglobin appears dark, chocolate brown. Usually, this condition is inherited.</a:t>
            </a:r>
          </a:p>
          <a:p>
            <a:endParaRPr lang="en-US" dirty="0"/>
          </a:p>
          <a:p>
            <a:r>
              <a:rPr lang="en-US" b="1" dirty="0"/>
              <a:t>How Does Elevated Methemoglobin Affect the Person?</a:t>
            </a:r>
          </a:p>
          <a:p>
            <a:r>
              <a:rPr lang="en-US" dirty="0"/>
              <a:t>People with this condition develop headaches, dizziness, and other issues caused by tissue hypoxia due to the blood's reduced ability to deliver oxygen. Sufferers also develop a distinctive blue tinge to their skin, caused by the dark-colored blood.</a:t>
            </a:r>
          </a:p>
          <a:p>
            <a:endParaRPr lang="en-US" dirty="0"/>
          </a:p>
          <a:p>
            <a:r>
              <a:rPr lang="en-US" b="1" dirty="0"/>
              <a:t>Can Methemoglobinemia Be Treated?</a:t>
            </a:r>
          </a:p>
          <a:p>
            <a:r>
              <a:rPr lang="en-US" dirty="0"/>
              <a:t>Yes, and the treatments are usually very successful. Treatments include oxygen therapy and methylene blue—a medication that helps transform methemoglobin into hemoglobin.</a:t>
            </a:r>
          </a:p>
        </p:txBody>
      </p:sp>
    </p:spTree>
    <p:extLst>
      <p:ext uri="{BB962C8B-B14F-4D97-AF65-F5344CB8AC3E}">
        <p14:creationId xmlns:p14="http://schemas.microsoft.com/office/powerpoint/2010/main" val="114602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EBDEFF-09E0-300C-52CB-94FD247D71B4}"/>
              </a:ext>
            </a:extLst>
          </p:cNvPr>
          <p:cNvSpPr>
            <a:spLocks noGrp="1"/>
          </p:cNvSpPr>
          <p:nvPr>
            <p:ph type="title"/>
          </p:nvPr>
        </p:nvSpPr>
        <p:spPr/>
        <p:txBody>
          <a:bodyPr/>
          <a:lstStyle/>
          <a:p>
            <a:r>
              <a:rPr lang="en-US" dirty="0"/>
              <a:t>Factors That Affect Oxygen Binding</a:t>
            </a:r>
            <a:r>
              <a:rPr lang="en-US" sz="1400" baseline="-25000" dirty="0"/>
              <a:t>1</a:t>
            </a:r>
            <a:r>
              <a:rPr lang="en-US" dirty="0"/>
              <a:t> </a:t>
            </a:r>
          </a:p>
        </p:txBody>
      </p:sp>
      <p:sp>
        <p:nvSpPr>
          <p:cNvPr id="5" name="Content Placeholder 4">
            <a:extLst>
              <a:ext uri="{FF2B5EF4-FFF2-40B4-BE49-F238E27FC236}">
                <a16:creationId xmlns:a16="http://schemas.microsoft.com/office/drawing/2014/main" id="{10431AE0-0918-2E22-4629-D1C0CD6FBB78}"/>
              </a:ext>
            </a:extLst>
          </p:cNvPr>
          <p:cNvSpPr>
            <a:spLocks noGrp="1"/>
          </p:cNvSpPr>
          <p:nvPr>
            <p:ph idx="1"/>
          </p:nvPr>
        </p:nvSpPr>
        <p:spPr/>
        <p:txBody>
          <a:bodyPr/>
          <a:lstStyle/>
          <a:p>
            <a:r>
              <a:rPr lang="en-US" dirty="0"/>
              <a:t>The </a:t>
            </a:r>
            <a:r>
              <a:rPr lang="en-US" b="1" dirty="0"/>
              <a:t>oxygen-carrying capacity </a:t>
            </a:r>
            <a:r>
              <a:rPr lang="en-US" dirty="0"/>
              <a:t>of hemoglobin determines how much oxygen is carried in the blood. In addition to the partial pressure of oxygen (P</a:t>
            </a:r>
            <a:r>
              <a:rPr lang="en-US" baseline="-25000" dirty="0"/>
              <a:t>O</a:t>
            </a:r>
            <a:r>
              <a:rPr lang="en-US" baseline="-50000" dirty="0"/>
              <a:t>2</a:t>
            </a:r>
            <a:r>
              <a:rPr lang="en-US" dirty="0"/>
              <a:t>), other environmental factors such as blood pH, CO</a:t>
            </a:r>
            <a:r>
              <a:rPr lang="en-US" baseline="-25000" dirty="0"/>
              <a:t>2</a:t>
            </a:r>
            <a:r>
              <a:rPr lang="en-US" dirty="0"/>
              <a:t> levels body temperature as well as diseases can affect oxygen carrying capacity and delivery.</a:t>
            </a:r>
          </a:p>
          <a:p>
            <a:pPr marL="457200" indent="-457200">
              <a:buFont typeface="Arial" panose="020B0604020202020204" pitchFamily="34" charset="0"/>
              <a:buChar char="•"/>
            </a:pPr>
            <a:r>
              <a:rPr lang="en-US" dirty="0"/>
              <a:t>For example: more oxygen is needed to reach the same hemoglobin saturation level when the pH is higher.</a:t>
            </a:r>
          </a:p>
        </p:txBody>
      </p:sp>
    </p:spTree>
    <p:extLst>
      <p:ext uri="{BB962C8B-B14F-4D97-AF65-F5344CB8AC3E}">
        <p14:creationId xmlns:p14="http://schemas.microsoft.com/office/powerpoint/2010/main" val="2221730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57F1-D271-ACFD-46F8-02AD0A06CF98}"/>
              </a:ext>
            </a:extLst>
          </p:cNvPr>
          <p:cNvSpPr>
            <a:spLocks noGrp="1"/>
          </p:cNvSpPr>
          <p:nvPr>
            <p:ph type="title"/>
          </p:nvPr>
        </p:nvSpPr>
        <p:spPr/>
        <p:txBody>
          <a:bodyPr/>
          <a:lstStyle/>
          <a:p>
            <a:r>
              <a:rPr lang="en-US" dirty="0"/>
              <a:t>Factors That Affect Oxygen Binding</a:t>
            </a:r>
            <a:r>
              <a:rPr lang="en-US" sz="1400" baseline="-25000" dirty="0"/>
              <a:t>2</a:t>
            </a:r>
            <a:r>
              <a:rPr lang="en-US" dirty="0"/>
              <a:t> </a:t>
            </a:r>
          </a:p>
        </p:txBody>
      </p:sp>
      <p:sp>
        <p:nvSpPr>
          <p:cNvPr id="3" name="Content Placeholder 2">
            <a:extLst>
              <a:ext uri="{FF2B5EF4-FFF2-40B4-BE49-F238E27FC236}">
                <a16:creationId xmlns:a16="http://schemas.microsoft.com/office/drawing/2014/main" id="{1FDB4E05-2DAE-30DD-7F4D-1CD8AFBC9CC4}"/>
              </a:ext>
            </a:extLst>
          </p:cNvPr>
          <p:cNvSpPr>
            <a:spLocks noGrp="1"/>
          </p:cNvSpPr>
          <p:nvPr>
            <p:ph idx="1"/>
          </p:nvPr>
        </p:nvSpPr>
        <p:spPr>
          <a:xfrm>
            <a:off x="457200" y="1280160"/>
            <a:ext cx="5257800" cy="4572000"/>
          </a:xfrm>
        </p:spPr>
        <p:txBody>
          <a:bodyPr>
            <a:normAutofit fontScale="70000" lnSpcReduction="20000"/>
          </a:bodyPr>
          <a:lstStyle/>
          <a:p>
            <a:r>
              <a:rPr lang="en-US" dirty="0"/>
              <a:t>Diseases like sickle cell anemia and thalassemia decrease the blood's ability to deliver oxygen to tissues and its oxygen-carrying capacity.</a:t>
            </a:r>
          </a:p>
          <a:p>
            <a:pPr marL="457200" indent="-457200">
              <a:buFont typeface="Arial" panose="020B0604020202020204" pitchFamily="34" charset="0"/>
              <a:buChar char="•"/>
            </a:pPr>
            <a:r>
              <a:rPr lang="en-US" dirty="0"/>
              <a:t>In </a:t>
            </a:r>
            <a:r>
              <a:rPr lang="en-US" b="1" dirty="0"/>
              <a:t>sickle cell anemia</a:t>
            </a:r>
            <a:r>
              <a:rPr lang="en-US" dirty="0"/>
              <a:t>, the shape of the red blood cell is crescent-shaped, elongated, and stiffened, reducing its ability to deliver oxygen. In this form, red blood cells cannot pass through the capillaries; this is painful when it occurs.</a:t>
            </a:r>
          </a:p>
          <a:p>
            <a:pPr marL="457200" indent="-457200">
              <a:buFont typeface="Arial" panose="020B0604020202020204" pitchFamily="34" charset="0"/>
              <a:buChar char="•"/>
            </a:pPr>
            <a:r>
              <a:rPr lang="en-US" b="1" dirty="0"/>
              <a:t>Thalassemia </a:t>
            </a:r>
            <a:r>
              <a:rPr lang="en-US" dirty="0"/>
              <a:t>is a rare genetic disease caused by a defect in either the alpha or the beta subunit of Hb. Patients with thalassemia produce a high number of red blood cells, but these cells have lower-than-normal levels of hemoglobin. Therefore, the oxygen-carrying capacity is diminished.</a:t>
            </a:r>
          </a:p>
        </p:txBody>
      </p:sp>
      <p:sp>
        <p:nvSpPr>
          <p:cNvPr id="6" name="TextBox 5">
            <a:extLst>
              <a:ext uri="{FF2B5EF4-FFF2-40B4-BE49-F238E27FC236}">
                <a16:creationId xmlns:a16="http://schemas.microsoft.com/office/drawing/2014/main" id="{7BDD1890-0CCE-1791-615A-561AFE431AF3}"/>
              </a:ext>
            </a:extLst>
          </p:cNvPr>
          <p:cNvSpPr txBox="1"/>
          <p:nvPr/>
        </p:nvSpPr>
        <p:spPr>
          <a:xfrm>
            <a:off x="6567388" y="1816979"/>
            <a:ext cx="1600200" cy="307777"/>
          </a:xfrm>
          <a:prstGeom prst="rect">
            <a:avLst/>
          </a:prstGeom>
          <a:noFill/>
        </p:spPr>
        <p:txBody>
          <a:bodyPr wrap="square" rtlCol="0">
            <a:spAutoFit/>
          </a:bodyPr>
          <a:lstStyle/>
          <a:p>
            <a:pPr algn="ctr"/>
            <a:r>
              <a:rPr lang="en-US" sz="1400" b="1" dirty="0"/>
              <a:t>36.4 Figure 3 </a:t>
            </a:r>
          </a:p>
        </p:txBody>
      </p:sp>
      <p:pic>
        <p:nvPicPr>
          <p:cNvPr id="4" name="Content Placeholder 4" descr="A micrograph shows the effect of beta thalassemia on red blood cells. The image shows a blood smear with oval and elongate blood cells.">
            <a:extLst>
              <a:ext uri="{FF2B5EF4-FFF2-40B4-BE49-F238E27FC236}">
                <a16:creationId xmlns:a16="http://schemas.microsoft.com/office/drawing/2014/main" id="{D82D2415-AC04-6D52-AE84-7A5904E4998C}"/>
              </a:ext>
            </a:extLst>
          </p:cNvPr>
          <p:cNvPicPr>
            <a:picLocks noChangeAspect="1"/>
          </p:cNvPicPr>
          <p:nvPr/>
        </p:nvPicPr>
        <p:blipFill>
          <a:blip r:embed="rId3"/>
          <a:srcRect l="11111" t="3667" r="11111" b="3000"/>
          <a:stretch/>
        </p:blipFill>
        <p:spPr>
          <a:xfrm>
            <a:off x="5715000" y="2271629"/>
            <a:ext cx="3200400" cy="2133600"/>
          </a:xfrm>
          <a:prstGeom prst="rect">
            <a:avLst/>
          </a:prstGeom>
        </p:spPr>
      </p:pic>
    </p:spTree>
    <p:extLst>
      <p:ext uri="{BB962C8B-B14F-4D97-AF65-F5344CB8AC3E}">
        <p14:creationId xmlns:p14="http://schemas.microsoft.com/office/powerpoint/2010/main" val="77057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Lesson 36.4 Figure 4</a:t>
            </a:r>
            <a:endParaRPr lang="en-US" sz="3200" dirty="0">
              <a:solidFill>
                <a:schemeClr val="accent1"/>
              </a:solidFill>
            </a:endParaRPr>
          </a:p>
        </p:txBody>
      </p:sp>
      <p:sp>
        <p:nvSpPr>
          <p:cNvPr id="4" name="TextBox 3">
            <a:extLst>
              <a:ext uri="{FF2B5EF4-FFF2-40B4-BE49-F238E27FC236}">
                <a16:creationId xmlns:a16="http://schemas.microsoft.com/office/drawing/2014/main" id="{0DAD01A9-06A7-73E2-CB3C-225B94F99957}"/>
              </a:ext>
            </a:extLst>
          </p:cNvPr>
          <p:cNvSpPr txBox="1"/>
          <p:nvPr/>
        </p:nvSpPr>
        <p:spPr>
          <a:xfrm>
            <a:off x="2286000" y="5392429"/>
            <a:ext cx="4572000" cy="400110"/>
          </a:xfrm>
          <a:prstGeom prst="rect">
            <a:avLst/>
          </a:prstGeom>
          <a:noFill/>
        </p:spPr>
        <p:txBody>
          <a:bodyPr wrap="square">
            <a:spAutoFit/>
          </a:bodyPr>
          <a:lstStyle/>
          <a:p>
            <a:pPr algn="ctr"/>
            <a:r>
              <a:rPr lang="en-US" sz="1000" dirty="0"/>
              <a:t>Keith Chambers on Wikimedia Commons. "Sickle cell blood smear."</a:t>
            </a:r>
          </a:p>
          <a:p>
            <a:pPr algn="ctr"/>
            <a:r>
              <a:rPr lang="en-US" sz="1000" dirty="0"/>
              <a:t>Diana grib on Wikimedia Commons. "Sickle cell disease."</a:t>
            </a:r>
          </a:p>
        </p:txBody>
      </p:sp>
      <p:pic>
        <p:nvPicPr>
          <p:cNvPr id="6" name="Content Placeholder 4" descr="Figure (a) depicts a micrograph, which shows a smear of red blood cells, some are disc-shaped and compressed in the center, whereas some are crescent-shaped. Figure (b) compares how blood cells flow when not affected by sickle cell anemia. Red blood cells flow freely within the blood vessel with normal hemoglobin. Cells with sickle cell anemia cannot flow freely and restrict blood flow, causing blockages. Abnormal hemoglobin form strands that cause sickle shape.">
            <a:extLst>
              <a:ext uri="{FF2B5EF4-FFF2-40B4-BE49-F238E27FC236}">
                <a16:creationId xmlns:a16="http://schemas.microsoft.com/office/drawing/2014/main" id="{C6DB29DD-4D09-60BF-DDDD-B166E0FF35B4}"/>
              </a:ext>
            </a:extLst>
          </p:cNvPr>
          <p:cNvPicPr>
            <a:picLocks noGrp="1" noChangeAspect="1"/>
          </p:cNvPicPr>
          <p:nvPr>
            <p:ph idx="1"/>
          </p:nvPr>
        </p:nvPicPr>
        <p:blipFill>
          <a:blip r:embed="rId3"/>
          <a:srcRect t="3666" b="4667"/>
          <a:stretch/>
        </p:blipFill>
        <p:spPr>
          <a:xfrm>
            <a:off x="401934" y="1149354"/>
            <a:ext cx="8229600" cy="4191000"/>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1633</TotalTime>
  <Words>1506</Words>
  <Application>Microsoft Office PowerPoint</Application>
  <PresentationFormat>On-screen Show (4:3)</PresentationFormat>
  <Paragraphs>91</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Century Gothic</vt:lpstr>
      <vt:lpstr>Aptos</vt:lpstr>
      <vt:lpstr>Times New Roman</vt:lpstr>
      <vt:lpstr>Arial</vt:lpstr>
      <vt:lpstr>Office Theme</vt:lpstr>
      <vt:lpstr>Lesson 36.4</vt:lpstr>
      <vt:lpstr>Objectives</vt:lpstr>
      <vt:lpstr>Transport of Oxygen in the Blood </vt:lpstr>
      <vt:lpstr>Lesson 36.4 Figure 2</vt:lpstr>
      <vt:lpstr>Think It Through</vt:lpstr>
      <vt:lpstr>Science and You</vt:lpstr>
      <vt:lpstr>Factors That Affect Oxygen Binding1 </vt:lpstr>
      <vt:lpstr>Factors That Affect Oxygen Binding2 </vt:lpstr>
      <vt:lpstr>Lesson 36.4 Figure 4</vt:lpstr>
      <vt:lpstr>Transport of Carbon Dioxide in the Blood1 </vt:lpstr>
      <vt:lpstr>Transport of Carbon Dioxide in the Blood2 </vt:lpstr>
      <vt:lpstr>Lesson 36.4 Figure 5</vt:lpstr>
      <vt:lpstr>Transport of Carbon Dioxide in the Blood3 </vt:lpstr>
      <vt:lpstr>Carbon Monoxide Poisoning </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185</cp:revision>
  <dcterms:created xsi:type="dcterms:W3CDTF">2013-04-26T14:43:13Z</dcterms:created>
  <dcterms:modified xsi:type="dcterms:W3CDTF">2024-10-15T00:53:52Z</dcterms:modified>
</cp:coreProperties>
</file>