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1"/>
  </p:notesMasterIdLst>
  <p:handoutMasterIdLst>
    <p:handoutMasterId r:id="rId32"/>
  </p:handoutMasterIdLst>
  <p:sldIdLst>
    <p:sldId id="272" r:id="rId2"/>
    <p:sldId id="264" r:id="rId3"/>
    <p:sldId id="265" r:id="rId4"/>
    <p:sldId id="277" r:id="rId5"/>
    <p:sldId id="292" r:id="rId6"/>
    <p:sldId id="273" r:id="rId7"/>
    <p:sldId id="278" r:id="rId8"/>
    <p:sldId id="279" r:id="rId9"/>
    <p:sldId id="274" r:id="rId10"/>
    <p:sldId id="293" r:id="rId11"/>
    <p:sldId id="280" r:id="rId12"/>
    <p:sldId id="281" r:id="rId13"/>
    <p:sldId id="282" r:id="rId14"/>
    <p:sldId id="270" r:id="rId15"/>
    <p:sldId id="283" r:id="rId16"/>
    <p:sldId id="267" r:id="rId17"/>
    <p:sldId id="271" r:id="rId18"/>
    <p:sldId id="284" r:id="rId19"/>
    <p:sldId id="294" r:id="rId20"/>
    <p:sldId id="285" r:id="rId21"/>
    <p:sldId id="286" r:id="rId22"/>
    <p:sldId id="288" r:id="rId23"/>
    <p:sldId id="295" r:id="rId24"/>
    <p:sldId id="276" r:id="rId25"/>
    <p:sldId id="289" r:id="rId26"/>
    <p:sldId id="287" r:id="rId27"/>
    <p:sldId id="290" r:id="rId28"/>
    <p:sldId id="291" r:id="rId29"/>
    <p:sldId id="296" r:id="rId30"/>
  </p:sldIdLst>
  <p:sldSz cx="9144000" cy="6858000" type="screen4x3"/>
  <p:notesSz cx="6858000" cy="9144000"/>
  <p:embeddedFontLst>
    <p:embeddedFont>
      <p:font typeface="Century Gothic" panose="020B0502020202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10" autoAdjust="0"/>
  </p:normalViewPr>
  <p:slideViewPr>
    <p:cSldViewPr>
      <p:cViewPr varScale="1">
        <p:scale>
          <a:sx n="95" d="100"/>
          <a:sy n="95" d="100"/>
        </p:scale>
        <p:origin x="1662" y="114"/>
      </p:cViewPr>
      <p:guideLst>
        <p:guide orient="horz" pos="2160"/>
        <p:guide pos="2880"/>
      </p:guideLst>
    </p:cSldViewPr>
  </p:slideViewPr>
  <p:outlineViewPr>
    <p:cViewPr>
      <p:scale>
        <a:sx n="33" d="100"/>
        <a:sy n="33" d="100"/>
      </p:scale>
      <p:origin x="0" y="-7578"/>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In this compound light micrograph, the purple-stained neutrophil (upper left) and eosinophil (lower right) are white blood cells that float among red blood cells in this blood smear. Neutrophils provide an early, rapid, and nonspecific defense against invading pathogens. Eosinophils play a variety of roles in the immune response. Red blood cells are about 7–8 μm (micrometer) in diameter, and a neutrophil is about 10–12 μm in diameter.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3</a:t>
            </a:fld>
            <a:endParaRPr lang="en-US" dirty="0"/>
          </a:p>
        </p:txBody>
      </p:sp>
    </p:spTree>
    <p:extLst>
      <p:ext uri="{BB962C8B-B14F-4D97-AF65-F5344CB8AC3E}">
        <p14:creationId xmlns:p14="http://schemas.microsoft.com/office/powerpoint/2010/main" val="2835905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7: In response to a cut, mast cells secrete histamines that cause nearby capillaries to dilate. Phagocytes (neutrophils and monocytes) leave the capillaries. Monocytes mature into macrophages. Neutrophils, dendritic cells, and macrophages release chemicals to stimulate the inflammatory response. Neutrophils and macrophages also consume invading bacteria by phagocytosis.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20</a:t>
            </a:fld>
            <a:endParaRPr lang="en-US" dirty="0"/>
          </a:p>
        </p:txBody>
      </p:sp>
    </p:spTree>
    <p:extLst>
      <p:ext uri="{BB962C8B-B14F-4D97-AF65-F5344CB8AC3E}">
        <p14:creationId xmlns:p14="http://schemas.microsoft.com/office/powerpoint/2010/main" val="2582561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8: Lymphocytes, such as NK cells, are characterized by their large nuclei that actively absorb Wright stain (a mix of red and blue dyes that is used to identify blood cells) and, therefore, appear darkly colored under a microscope.</a:t>
            </a:r>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523800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22</a:t>
            </a:fld>
            <a:endParaRPr lang="en-US" dirty="0"/>
          </a:p>
        </p:txBody>
      </p:sp>
    </p:spTree>
    <p:extLst>
      <p:ext uri="{BB962C8B-B14F-4D97-AF65-F5344CB8AC3E}">
        <p14:creationId xmlns:p14="http://schemas.microsoft.com/office/powerpoint/2010/main" val="127094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23</a:t>
            </a:fld>
            <a:endParaRPr lang="en-US" dirty="0"/>
          </a:p>
        </p:txBody>
      </p:sp>
    </p:spTree>
    <p:extLst>
      <p:ext uri="{BB962C8B-B14F-4D97-AF65-F5344CB8AC3E}">
        <p14:creationId xmlns:p14="http://schemas.microsoft.com/office/powerpoint/2010/main" val="1743812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24</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3435183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9: In the classic pathway for the complement cascade, the complement protein C1 binds to an antigen-antibody complex on a pathogen, which causes other complement proteins to split in two. These fragments combine to form the enzyme C3 convertase, which initiates a sequence of cleavage and binding events that ends in the production of a complex that makes holes in the membrane and cell wall of the pathogen. Once the pathogen is perforated, it swells and bursts (lyses). The alternate pathway does not involve antibody activation. Rather, C3 convertase spontaneously breaks down C3. Endogenous regulatory proteins prevent the complement complex from binding to host cells. Pathogens lacking these regulatory proteins are bound by the complement system and ultimately lysed.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2160847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In this compound light micrograph, the purple-stained neutrophil (upper left) and eosinophil (lower right) are white blood cells that float among red blood cells in this blood smear. Neutrophils provide an early, rapid, and nonspecific defense against invading pathogens. Eosinophils play a variety of roles in the immune response. Red blood cells are about 7–8 μm (micrometer) in diameter, and a neutrophil is about 10–12 μm in diameter.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339151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In this compound light micrograph, the purple-stained neutrophil (upper left) and eosinophil (lower right) are white blood cells that float among red blood cells in this blood smear. Neutrophils provide an early, rapid, and nonspecific defense against invading pathogens. Eosinophils play a variety of roles in the immune response. Red blood cells are about 7–8 μm (micrometer) in diameter, and a neutrophil is about 10–12 μm in diameter.</a:t>
            </a:r>
          </a:p>
        </p:txBody>
      </p:sp>
      <p:sp>
        <p:nvSpPr>
          <p:cNvPr id="4" name="Slide Number Placeholder 3"/>
          <p:cNvSpPr>
            <a:spLocks noGrp="1"/>
          </p:cNvSpPr>
          <p:nvPr>
            <p:ph type="sldNum" sz="quarter" idx="5"/>
          </p:nvPr>
        </p:nvSpPr>
        <p:spPr/>
        <p:txBody>
          <a:bodyPr/>
          <a:lstStyle/>
          <a:p>
            <a:fld id="{7115ED13-301A-4C0A-8C7F-A4982DED9D67}" type="slidenum">
              <a:rPr lang="en-US" smtClean="0"/>
              <a:pPr/>
              <a:t>5</a:t>
            </a:fld>
            <a:endParaRPr lang="en-US" dirty="0"/>
          </a:p>
        </p:txBody>
      </p:sp>
    </p:spTree>
    <p:extLst>
      <p:ext uri="{BB962C8B-B14F-4D97-AF65-F5344CB8AC3E}">
        <p14:creationId xmlns:p14="http://schemas.microsoft.com/office/powerpoint/2010/main" val="218331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The body has many physical and chemical barriers to prevent an infection by a pathogen. For example, cilia in the airway help clear pathogens trapped in mucus (mucociliary clearance). Lysozyme is an enzyme found in the nasal passages and in tears that helps kill microbes. Peristalsis (the contraction of the muscles that line the digestive tract) helps ensure ingested pathogens are pushed out of the body.</a:t>
            </a:r>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704926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Cells of the blood include (1) monocytes, (2) lymphocytes, (3) neutrophils, (4) red blood cells, and (5) platelets. Note the very similar morphologies (structures) of the leukocytes (1, 2, 3).</a:t>
            </a:r>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4125762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The characteristics and location of leukocytes, or white blood cells, involved in the innate immune system are described.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64818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The lipopolysaccharide (LPS) on the cell surface of gram-negative bacteria (bacteria with relatively thin cell walls, such as E. coli) is an example of a PAMP. A PAMP is recognized by a PRR on a macrophage. Binding stimulates a change in gene expression within the macrophage. In this case, the transcription factor NF-κB is moved from the cytoplasm into the nucleus. In this nucleus, it stimulates the transcription of the cytokines IL-8, IL-1, and TNFα. These molecules signal that the pathogen is present and needs to be destroyed.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96231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Interferons are cytokines that are released by a cell infected with a virus. The response of neighboring cells to interferons helps stem the infection.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626951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05885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37.1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Innate Immune Response</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Pathogen Recognition</a:t>
            </a:r>
            <a:r>
              <a:rPr lang="en-US" sz="1400" baseline="-25000" dirty="0"/>
              <a:t>2</a:t>
            </a:r>
            <a:r>
              <a:rPr lang="en-US" dirty="0"/>
              <a:t> </a:t>
            </a:r>
          </a:p>
        </p:txBody>
      </p:sp>
      <p:sp>
        <p:nvSpPr>
          <p:cNvPr id="4" name="Content Placeholder 3">
            <a:extLst>
              <a:ext uri="{FF2B5EF4-FFF2-40B4-BE49-F238E27FC236}">
                <a16:creationId xmlns:a16="http://schemas.microsoft.com/office/drawing/2014/main" id="{1889AACA-5939-FA1C-8D4C-42601E63404C}"/>
              </a:ext>
            </a:extLst>
          </p:cNvPr>
          <p:cNvSpPr>
            <a:spLocks noGrp="1"/>
          </p:cNvSpPr>
          <p:nvPr>
            <p:ph idx="1"/>
          </p:nvPr>
        </p:nvSpPr>
        <p:spPr>
          <a:xfrm>
            <a:off x="457200" y="990600"/>
            <a:ext cx="8229600" cy="5867400"/>
          </a:xfrm>
        </p:spPr>
        <p:txBody>
          <a:bodyPr>
            <a:noAutofit/>
          </a:bodyPr>
          <a:lstStyle/>
          <a:p>
            <a:r>
              <a:rPr lang="en-US" sz="2000" dirty="0"/>
              <a:t>The immune system has specific cells, with receptors that recognize these PAMPs. </a:t>
            </a:r>
          </a:p>
          <a:p>
            <a:pPr marL="457200" indent="-457200">
              <a:buFont typeface="Arial" panose="020B0604020202020204" pitchFamily="34" charset="0"/>
              <a:buChar char="•"/>
            </a:pPr>
            <a:r>
              <a:rPr lang="en-US" sz="2000" dirty="0"/>
              <a:t>A </a:t>
            </a:r>
            <a:r>
              <a:rPr lang="en-US" sz="2000" b="1" dirty="0"/>
              <a:t>macrophage</a:t>
            </a:r>
            <a:r>
              <a:rPr lang="en-US" sz="2000" dirty="0"/>
              <a:t> is a large phagocytic cell that engulfs foreign particles and pathogens. Macrophages recognize PAMPs using </a:t>
            </a:r>
            <a:r>
              <a:rPr lang="en-US" sz="2000" b="1" dirty="0"/>
              <a:t>complementary pattern recognition receptors (PRRs). </a:t>
            </a:r>
            <a:r>
              <a:rPr lang="en-US" sz="2000" dirty="0"/>
              <a:t>PRRs are molecules on the surfaces of macrophages and dendritic cells that are in contact with the external environment.</a:t>
            </a:r>
          </a:p>
          <a:p>
            <a:pPr marL="457200" indent="-457200">
              <a:buFont typeface="Arial" panose="020B0604020202020204" pitchFamily="34" charset="0"/>
              <a:buChar char="•"/>
            </a:pPr>
            <a:r>
              <a:rPr lang="en-US" sz="2000" dirty="0"/>
              <a:t>A </a:t>
            </a:r>
            <a:r>
              <a:rPr lang="en-US" sz="2000" b="1" dirty="0"/>
              <a:t>monocyte</a:t>
            </a:r>
            <a:r>
              <a:rPr lang="en-US" sz="2000" dirty="0"/>
              <a:t> is a type of white blood cell that circulates in the blood and lymph and differentiates into macrophages after it moves into infected tissue.</a:t>
            </a:r>
          </a:p>
          <a:p>
            <a:pPr marL="457200" indent="-457200">
              <a:buFont typeface="Arial" panose="020B0604020202020204" pitchFamily="34" charset="0"/>
              <a:buChar char="•"/>
            </a:pPr>
            <a:r>
              <a:rPr lang="en-US" sz="2000" dirty="0"/>
              <a:t>Dendritic cells bind molecular signatures of pathogens and promote pathogen engulfment and destruction. </a:t>
            </a:r>
          </a:p>
          <a:p>
            <a:endParaRPr lang="en-US" sz="2000" dirty="0"/>
          </a:p>
          <a:p>
            <a:r>
              <a:rPr lang="en-US" sz="2000" dirty="0"/>
              <a:t>Toll-like receptors (TLRs) are a type of PRR that recognize molecules that are shared by pathogens but are distinguishable from host molecules. </a:t>
            </a:r>
          </a:p>
        </p:txBody>
      </p:sp>
    </p:spTree>
    <p:extLst>
      <p:ext uri="{BB962C8B-B14F-4D97-AF65-F5344CB8AC3E}">
        <p14:creationId xmlns:p14="http://schemas.microsoft.com/office/powerpoint/2010/main" val="2564831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3A869-362F-0CE8-EA59-03F949456AB7}"/>
              </a:ext>
            </a:extLst>
          </p:cNvPr>
          <p:cNvSpPr>
            <a:spLocks noGrp="1"/>
          </p:cNvSpPr>
          <p:nvPr>
            <p:ph type="title"/>
          </p:nvPr>
        </p:nvSpPr>
        <p:spPr/>
        <p:txBody>
          <a:bodyPr/>
          <a:lstStyle/>
          <a:p>
            <a:r>
              <a:rPr lang="en-US" dirty="0"/>
              <a:t>Lesson 37.1 Figure 3 </a:t>
            </a:r>
          </a:p>
        </p:txBody>
      </p:sp>
      <p:sp>
        <p:nvSpPr>
          <p:cNvPr id="4" name="TextBox 3">
            <a:extLst>
              <a:ext uri="{FF2B5EF4-FFF2-40B4-BE49-F238E27FC236}">
                <a16:creationId xmlns:a16="http://schemas.microsoft.com/office/drawing/2014/main" id="{31388F9D-B9B2-DD64-FF97-E91AE5D29408}"/>
              </a:ext>
            </a:extLst>
          </p:cNvPr>
          <p:cNvSpPr txBox="1"/>
          <p:nvPr/>
        </p:nvSpPr>
        <p:spPr>
          <a:xfrm>
            <a:off x="2286000" y="5764069"/>
            <a:ext cx="4572000" cy="246221"/>
          </a:xfrm>
          <a:prstGeom prst="rect">
            <a:avLst/>
          </a:prstGeom>
          <a:noFill/>
        </p:spPr>
        <p:txBody>
          <a:bodyPr wrap="square">
            <a:spAutoFit/>
          </a:bodyPr>
          <a:lstStyle/>
          <a:p>
            <a:pPr algn="ctr"/>
            <a:r>
              <a:rPr lang="en-US" sz="1000" dirty="0"/>
              <a:t>Bruce Wetzel and Harry Schaefer on Wikimedia Commons. "Immune cells."</a:t>
            </a:r>
          </a:p>
        </p:txBody>
      </p:sp>
      <p:pic>
        <p:nvPicPr>
          <p:cNvPr id="7" name="Content Placeholder 5" descr="Red blood cells are disk-shaped and pinched together in the center. Monocytes, lymphocytes, and neutrophils are all ball-shaped and fuzzy. Platelets are small, flat disks.">
            <a:extLst>
              <a:ext uri="{FF2B5EF4-FFF2-40B4-BE49-F238E27FC236}">
                <a16:creationId xmlns:a16="http://schemas.microsoft.com/office/drawing/2014/main" id="{8438B932-57EB-1B8C-FFE0-3C226144B581}"/>
              </a:ext>
            </a:extLst>
          </p:cNvPr>
          <p:cNvPicPr>
            <a:picLocks noGrp="1" noChangeAspect="1"/>
          </p:cNvPicPr>
          <p:nvPr>
            <p:ph idx="1"/>
          </p:nvPr>
        </p:nvPicPr>
        <p:blipFill>
          <a:blip r:embed="rId3"/>
          <a:srcRect l="29630" t="5334" r="29629" b="3000"/>
          <a:stretch/>
        </p:blipFill>
        <p:spPr>
          <a:xfrm>
            <a:off x="2743200" y="1192069"/>
            <a:ext cx="3657600" cy="4572000"/>
          </a:xfrm>
        </p:spPr>
      </p:pic>
    </p:spTree>
    <p:extLst>
      <p:ext uri="{BB962C8B-B14F-4D97-AF65-F5344CB8AC3E}">
        <p14:creationId xmlns:p14="http://schemas.microsoft.com/office/powerpoint/2010/main" val="308971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147EA-AD71-1D87-D68B-975A7AFDD206}"/>
              </a:ext>
            </a:extLst>
          </p:cNvPr>
          <p:cNvSpPr>
            <a:spLocks noGrp="1"/>
          </p:cNvSpPr>
          <p:nvPr>
            <p:ph type="title"/>
          </p:nvPr>
        </p:nvSpPr>
        <p:spPr/>
        <p:txBody>
          <a:bodyPr/>
          <a:lstStyle/>
          <a:p>
            <a:r>
              <a:rPr lang="en-US" dirty="0"/>
              <a:t>Lesson 37.1 Figure 4 </a:t>
            </a:r>
          </a:p>
        </p:txBody>
      </p:sp>
      <p:sp>
        <p:nvSpPr>
          <p:cNvPr id="5" name="TextBox 4">
            <a:extLst>
              <a:ext uri="{FF2B5EF4-FFF2-40B4-BE49-F238E27FC236}">
                <a16:creationId xmlns:a16="http://schemas.microsoft.com/office/drawing/2014/main" id="{5CCB698E-5AA9-2861-C136-54A2A814C425}"/>
              </a:ext>
            </a:extLst>
          </p:cNvPr>
          <p:cNvSpPr txBox="1"/>
          <p:nvPr/>
        </p:nvSpPr>
        <p:spPr>
          <a:xfrm>
            <a:off x="2285999" y="5808633"/>
            <a:ext cx="4572000" cy="246221"/>
          </a:xfrm>
          <a:prstGeom prst="rect">
            <a:avLst/>
          </a:prstGeom>
          <a:noFill/>
        </p:spPr>
        <p:txBody>
          <a:bodyPr wrap="square">
            <a:spAutoFit/>
          </a:bodyPr>
          <a:lstStyle/>
          <a:p>
            <a:pPr algn="ctr"/>
            <a:r>
              <a:rPr lang="en-US" sz="1000" dirty="0"/>
              <a:t>NIH. "Immune system cells."</a:t>
            </a:r>
          </a:p>
        </p:txBody>
      </p:sp>
      <p:pic>
        <p:nvPicPr>
          <p:cNvPr id="3" name="Content Placeholder 6" descr="The table shows various types of white blood cells and describes their function. Mast cells, natural killer cells, neutrophils, basophils and eosinophils are all filled with granules and have a horseshoe-shaped nucleus. Macrophages are irregular in shape, with a round nucleus. Dendrites have star-like projections and a small horseshoe shaped nucleus. Mast cells dilate blood vessels and induce inflammation through release of histamines and heparin. They also recruit macrophages and neutrophils and are involved in wound healing and defense against pathogens, but they can also be responsible for allergic reactions. They are found in connective tissue and mucous membranes. Macrophages are phagocytic cells that consume foreign pathogens and cancer cells. They stimulate response of other immune cells and migrate from blood vessels into tissues. Natural killer cells kill tumor cells and virus-infected cells. They circulate in blood and migrate into tissues. Dendritic cells present antigens on their surface, thereby triggering adaptive immunity. They are present in tissues in epithelial tissue, including skin, lung, and tissues of the digestive tract. Migrate to lymph nodes upon activation. Monocytes differentiate into macrophages and dendritic cells in response to inflammation. They are stored in spleen and move through blood vessels to infected tissues. Neutrophils are first responders at the site of infection or trauma, these abundant phagocytic cell representing 50-60% of all leukocytes. Release toxins that kill or inhibit bacteria and fungi and recruit other immune cells to the site of infection. They migrate from blood vessels into tissues. Basophils are responsible for defense against parasites. They release histamines that cause inflammation and may be responsible for allergic reactions. They circulate in blood and migrate to tissues. Eosinophils release toxins that kill bacteria and parasites but also causes tissue damage. They circulate in blood and migrate to tissues.">
            <a:extLst>
              <a:ext uri="{FF2B5EF4-FFF2-40B4-BE49-F238E27FC236}">
                <a16:creationId xmlns:a16="http://schemas.microsoft.com/office/drawing/2014/main" id="{FD023D18-AD15-E71D-834D-1A326527C855}"/>
              </a:ext>
            </a:extLst>
          </p:cNvPr>
          <p:cNvPicPr>
            <a:picLocks noGrp="1" noChangeAspect="1"/>
          </p:cNvPicPr>
          <p:nvPr>
            <p:ph idx="1"/>
          </p:nvPr>
        </p:nvPicPr>
        <p:blipFill>
          <a:blip r:embed="rId3"/>
          <a:srcRect l="28704" t="3667" r="28704" b="3000"/>
          <a:stretch/>
        </p:blipFill>
        <p:spPr>
          <a:xfrm>
            <a:off x="2636490" y="1096685"/>
            <a:ext cx="3871018" cy="4712543"/>
          </a:xfrm>
        </p:spPr>
      </p:pic>
    </p:spTree>
    <p:extLst>
      <p:ext uri="{BB962C8B-B14F-4D97-AF65-F5344CB8AC3E}">
        <p14:creationId xmlns:p14="http://schemas.microsoft.com/office/powerpoint/2010/main" val="382687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5A52-62DD-CAE7-8E8F-7E24C7DDE0F1}"/>
              </a:ext>
            </a:extLst>
          </p:cNvPr>
          <p:cNvSpPr>
            <a:spLocks noGrp="1"/>
          </p:cNvSpPr>
          <p:nvPr>
            <p:ph type="title"/>
          </p:nvPr>
        </p:nvSpPr>
        <p:spPr/>
        <p:txBody>
          <a:bodyPr/>
          <a:lstStyle/>
          <a:p>
            <a:r>
              <a:rPr lang="en-US" dirty="0"/>
              <a:t>Lesson 37.1 Figure 5 </a:t>
            </a:r>
          </a:p>
        </p:txBody>
      </p:sp>
      <p:sp>
        <p:nvSpPr>
          <p:cNvPr id="5" name="TextBox 4">
            <a:extLst>
              <a:ext uri="{FF2B5EF4-FFF2-40B4-BE49-F238E27FC236}">
                <a16:creationId xmlns:a16="http://schemas.microsoft.com/office/drawing/2014/main" id="{3A693746-43A7-C32A-8E45-06634BC413BC}"/>
              </a:ext>
            </a:extLst>
          </p:cNvPr>
          <p:cNvSpPr txBox="1"/>
          <p:nvPr/>
        </p:nvSpPr>
        <p:spPr>
          <a:xfrm>
            <a:off x="2286000" y="5760720"/>
            <a:ext cx="4572000" cy="246221"/>
          </a:xfrm>
          <a:prstGeom prst="rect">
            <a:avLst/>
          </a:prstGeom>
          <a:noFill/>
        </p:spPr>
        <p:txBody>
          <a:bodyPr wrap="square">
            <a:spAutoFit/>
          </a:bodyPr>
          <a:lstStyle/>
          <a:p>
            <a:pPr algn="ctr"/>
            <a:r>
              <a:rPr lang="en-US" sz="1000" dirty="0"/>
              <a:t>Immcarle105 on Wikimedia Commons. "PAMP and PRR interaction."</a:t>
            </a:r>
          </a:p>
        </p:txBody>
      </p:sp>
      <p:pic>
        <p:nvPicPr>
          <p:cNvPr id="7" name="Content Placeholder 6" descr="The image shows a lipopolysaccharide (L P S) on the cell surface of gram-negative bacteria as an example of a pathogen-associated molecular pattern (P A M P). The macrophage is represented by a blue cell. The pattern recognition receptor P R R is at the top of the macrophage. Lipopolysaccharides are pink and bean shaped. The L P S is recognized at the P R R. Binding induces gene expression changes in the macrophage, including the translocation of the transcription factor from the cytoplasm to the nucleus. Within the nucleus, the transcription factor stimulates the transcription of cytokines. These serve as signaling molecules for the presence of the pathogen and the need for its destruction.">
            <a:extLst>
              <a:ext uri="{FF2B5EF4-FFF2-40B4-BE49-F238E27FC236}">
                <a16:creationId xmlns:a16="http://schemas.microsoft.com/office/drawing/2014/main" id="{E0D06C3A-B572-2263-BB4C-961297186A51}"/>
              </a:ext>
            </a:extLst>
          </p:cNvPr>
          <p:cNvPicPr>
            <a:picLocks noGrp="1" noChangeAspect="1"/>
          </p:cNvPicPr>
          <p:nvPr>
            <p:ph idx="1"/>
          </p:nvPr>
        </p:nvPicPr>
        <p:blipFill>
          <a:blip r:embed="rId3"/>
          <a:srcRect l="14815" t="5334" r="13889" b="3000"/>
          <a:stretch/>
        </p:blipFill>
        <p:spPr>
          <a:xfrm>
            <a:off x="1339596" y="1143000"/>
            <a:ext cx="6464808" cy="4617720"/>
          </a:xfrm>
        </p:spPr>
      </p:pic>
    </p:spTree>
    <p:extLst>
      <p:ext uri="{BB962C8B-B14F-4D97-AF65-F5344CB8AC3E}">
        <p14:creationId xmlns:p14="http://schemas.microsoft.com/office/powerpoint/2010/main" val="3445824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844041"/>
          </a:xfrm>
        </p:spPr>
        <p:txBody>
          <a:bodyPr/>
          <a:lstStyle/>
          <a:p>
            <a:r>
              <a:rPr lang="en-US" dirty="0"/>
              <a:t>Some bacteria are very good at evading the human immune system. What characteristics might these bacteria have that enable them to avoid detection by macrophages?</a:t>
            </a:r>
          </a:p>
        </p:txBody>
      </p:sp>
    </p:spTree>
    <p:extLst>
      <p:ext uri="{BB962C8B-B14F-4D97-AF65-F5344CB8AC3E}">
        <p14:creationId xmlns:p14="http://schemas.microsoft.com/office/powerpoint/2010/main" val="302916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3419F-18B0-C985-3C8E-7DF55C97E84A}"/>
              </a:ext>
            </a:extLst>
          </p:cNvPr>
          <p:cNvSpPr>
            <a:spLocks noGrp="1"/>
          </p:cNvSpPr>
          <p:nvPr>
            <p:ph type="title"/>
          </p:nvPr>
        </p:nvSpPr>
        <p:spPr/>
        <p:txBody>
          <a:bodyPr/>
          <a:lstStyle/>
          <a:p>
            <a:r>
              <a:rPr lang="en-US" dirty="0"/>
              <a:t>Cytokine Release Effect </a:t>
            </a:r>
          </a:p>
        </p:txBody>
      </p:sp>
      <p:sp>
        <p:nvSpPr>
          <p:cNvPr id="5" name="Content Placeholder 4">
            <a:extLst>
              <a:ext uri="{FF2B5EF4-FFF2-40B4-BE49-F238E27FC236}">
                <a16:creationId xmlns:a16="http://schemas.microsoft.com/office/drawing/2014/main" id="{C31E86EC-38BC-438F-7365-7635D4325C34}"/>
              </a:ext>
            </a:extLst>
          </p:cNvPr>
          <p:cNvSpPr>
            <a:spLocks noGrp="1"/>
          </p:cNvSpPr>
          <p:nvPr>
            <p:ph idx="1"/>
          </p:nvPr>
        </p:nvSpPr>
        <p:spPr>
          <a:xfrm>
            <a:off x="444137" y="1066800"/>
            <a:ext cx="8229600" cy="5181600"/>
          </a:xfrm>
        </p:spPr>
        <p:txBody>
          <a:bodyPr>
            <a:normAutofit fontScale="62500" lnSpcReduction="20000"/>
          </a:bodyPr>
          <a:lstStyle/>
          <a:p>
            <a:r>
              <a:rPr lang="en-US" sz="3400" dirty="0"/>
              <a:t>The binding of PRRs with PAMPs triggers cytokines to be released, which signal a pathogen is present and needs to be destroyed along with any infected cells.</a:t>
            </a:r>
          </a:p>
          <a:p>
            <a:pPr marL="457200" indent="-457200">
              <a:buFont typeface="Arial" panose="020B0604020202020204" pitchFamily="34" charset="0"/>
              <a:buChar char="•"/>
            </a:pPr>
            <a:r>
              <a:rPr lang="en-US" sz="3400" dirty="0"/>
              <a:t>A</a:t>
            </a:r>
            <a:r>
              <a:rPr lang="en-US" sz="3400" b="1" dirty="0"/>
              <a:t> cytokine </a:t>
            </a:r>
            <a:r>
              <a:rPr lang="en-US" sz="3400" dirty="0"/>
              <a:t>is a chemical messenger that regulates cell differentiation, proliferation, and gene expression to affect immune responses. </a:t>
            </a:r>
          </a:p>
          <a:p>
            <a:pPr marL="457200" indent="-457200">
              <a:buFont typeface="Arial" panose="020B0604020202020204" pitchFamily="34" charset="0"/>
              <a:buChar char="•"/>
            </a:pPr>
            <a:r>
              <a:rPr lang="en-US" sz="3400" dirty="0"/>
              <a:t>One class is the </a:t>
            </a:r>
            <a:r>
              <a:rPr lang="en-US" sz="3400" b="1" dirty="0"/>
              <a:t>interleukin</a:t>
            </a:r>
            <a:r>
              <a:rPr lang="en-US" sz="3400" dirty="0"/>
              <a:t> (IL), so named because they mediate interactions between leukocytes. Interleukins are involved in bridging the innate and adaptive immune responses. </a:t>
            </a:r>
          </a:p>
          <a:p>
            <a:pPr marL="457200" indent="-457200">
              <a:buFont typeface="Arial" panose="020B0604020202020204" pitchFamily="34" charset="0"/>
              <a:buChar char="•"/>
            </a:pPr>
            <a:r>
              <a:rPr lang="en-US" sz="3400" dirty="0"/>
              <a:t>A second class is</a:t>
            </a:r>
            <a:r>
              <a:rPr lang="en-US" sz="3400" b="1" dirty="0"/>
              <a:t> interferons</a:t>
            </a:r>
            <a:r>
              <a:rPr lang="en-US" sz="3400" dirty="0"/>
              <a:t>, which are released by infected cells as a warning to nearby uninfected cells. </a:t>
            </a:r>
          </a:p>
          <a:p>
            <a:pPr marL="1200150" lvl="1" indent="-457200">
              <a:buFont typeface="Arial" panose="020B0604020202020204" pitchFamily="34" charset="0"/>
              <a:buChar char="•"/>
            </a:pPr>
            <a:r>
              <a:rPr lang="en-US" sz="3400" dirty="0"/>
              <a:t>Interferons work by signaling neighboring uninfected cells to destroy RNA and reduce protein synthesis, signaling neighboring infected cells to undergo apoptosis and activating immune cells.</a:t>
            </a:r>
          </a:p>
          <a:p>
            <a:endParaRPr lang="en-US" sz="3400" dirty="0"/>
          </a:p>
          <a:p>
            <a:r>
              <a:rPr lang="en-US" sz="3400" dirty="0"/>
              <a:t>In response to interferons, uninfected cells alter their gene expression, which increases the cells' resistance to infection. </a:t>
            </a:r>
          </a:p>
          <a:p>
            <a:endParaRPr lang="en-US" dirty="0"/>
          </a:p>
        </p:txBody>
      </p:sp>
    </p:spTree>
    <p:extLst>
      <p:ext uri="{BB962C8B-B14F-4D97-AF65-F5344CB8AC3E}">
        <p14:creationId xmlns:p14="http://schemas.microsoft.com/office/powerpoint/2010/main" val="407457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Lesson 37.1 Figure 6 </a:t>
            </a:r>
            <a:endParaRPr lang="en-US" sz="3200" dirty="0">
              <a:solidFill>
                <a:schemeClr val="accent1"/>
              </a:solidFill>
            </a:endParaRPr>
          </a:p>
        </p:txBody>
      </p:sp>
      <p:sp>
        <p:nvSpPr>
          <p:cNvPr id="4" name="TextBox 3">
            <a:extLst>
              <a:ext uri="{FF2B5EF4-FFF2-40B4-BE49-F238E27FC236}">
                <a16:creationId xmlns:a16="http://schemas.microsoft.com/office/drawing/2014/main" id="{B20A8E13-8C93-2716-B259-A6880353686B}"/>
              </a:ext>
            </a:extLst>
          </p:cNvPr>
          <p:cNvSpPr txBox="1"/>
          <p:nvPr/>
        </p:nvSpPr>
        <p:spPr>
          <a:xfrm>
            <a:off x="2286000" y="5767754"/>
            <a:ext cx="4572000" cy="246221"/>
          </a:xfrm>
          <a:prstGeom prst="rect">
            <a:avLst/>
          </a:prstGeom>
          <a:noFill/>
        </p:spPr>
        <p:txBody>
          <a:bodyPr wrap="square">
            <a:spAutoFit/>
          </a:bodyPr>
          <a:lstStyle/>
          <a:p>
            <a:pPr algn="ctr"/>
            <a:r>
              <a:rPr lang="en-US" sz="1000" dirty="0"/>
              <a:t>CNX OpenStax on Wikimedia Commons. "Interferons."</a:t>
            </a:r>
          </a:p>
        </p:txBody>
      </p:sp>
      <p:pic>
        <p:nvPicPr>
          <p:cNvPr id="6" name="Content Placeholder 4" descr="An illustration shows a virus-infected cell secreting interferon, which binds to receptors of neighboring cells. Interferon signals neighboring uninfected cells to destroy R N A and reduce protein synthesis, thus making it more difficult for virus to infect the cell. It signals neighboring infected cells to undergo apoptosis. It also activates nearby immune cells.">
            <a:extLst>
              <a:ext uri="{FF2B5EF4-FFF2-40B4-BE49-F238E27FC236}">
                <a16:creationId xmlns:a16="http://schemas.microsoft.com/office/drawing/2014/main" id="{BF95A17D-73AB-D4F6-AC40-CA3B4166C376}"/>
              </a:ext>
            </a:extLst>
          </p:cNvPr>
          <p:cNvPicPr>
            <a:picLocks noChangeAspect="1"/>
          </p:cNvPicPr>
          <p:nvPr/>
        </p:nvPicPr>
        <p:blipFill>
          <a:blip r:embed="rId3"/>
          <a:srcRect l="12963" t="3666" r="21296" b="1846"/>
          <a:stretch/>
        </p:blipFill>
        <p:spPr>
          <a:xfrm>
            <a:off x="1638300" y="1097280"/>
            <a:ext cx="5867400" cy="468502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463040"/>
          </a:xfrm>
        </p:spPr>
        <p:txBody>
          <a:bodyPr/>
          <a:lstStyle/>
          <a:p>
            <a:r>
              <a:rPr lang="en-US" dirty="0"/>
              <a:t>Interferons induce the destruction of RNA in uninfected cells that neighbor a cell infected by a virus. How does this help to limit viral infection? </a:t>
            </a:r>
          </a:p>
        </p:txBody>
      </p:sp>
    </p:spTree>
    <p:extLst>
      <p:ext uri="{BB962C8B-B14F-4D97-AF65-F5344CB8AC3E}">
        <p14:creationId xmlns:p14="http://schemas.microsoft.com/office/powerpoint/2010/main" val="193357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02CE-8542-D3EC-F751-79BE17FD6ADB}"/>
              </a:ext>
            </a:extLst>
          </p:cNvPr>
          <p:cNvSpPr>
            <a:spLocks noGrp="1"/>
          </p:cNvSpPr>
          <p:nvPr>
            <p:ph type="title"/>
          </p:nvPr>
        </p:nvSpPr>
        <p:spPr/>
        <p:txBody>
          <a:bodyPr/>
          <a:lstStyle/>
          <a:p>
            <a:r>
              <a:rPr lang="en-US" dirty="0"/>
              <a:t>Phagocytosis and Inflammation</a:t>
            </a:r>
            <a:r>
              <a:rPr lang="en-US" sz="1400" baseline="-25000" dirty="0"/>
              <a:t>1</a:t>
            </a:r>
            <a:r>
              <a:rPr lang="en-US" dirty="0"/>
              <a:t> </a:t>
            </a:r>
          </a:p>
        </p:txBody>
      </p:sp>
      <p:sp>
        <p:nvSpPr>
          <p:cNvPr id="3" name="Content Placeholder 2">
            <a:extLst>
              <a:ext uri="{FF2B5EF4-FFF2-40B4-BE49-F238E27FC236}">
                <a16:creationId xmlns:a16="http://schemas.microsoft.com/office/drawing/2014/main" id="{58D3EE88-E84D-CA5A-2E94-00DC9A339EBA}"/>
              </a:ext>
            </a:extLst>
          </p:cNvPr>
          <p:cNvSpPr>
            <a:spLocks noGrp="1"/>
          </p:cNvSpPr>
          <p:nvPr>
            <p:ph idx="1"/>
          </p:nvPr>
        </p:nvSpPr>
        <p:spPr>
          <a:xfrm>
            <a:off x="457200" y="1097280"/>
            <a:ext cx="8229600" cy="5105400"/>
          </a:xfrm>
        </p:spPr>
        <p:txBody>
          <a:bodyPr>
            <a:noAutofit/>
          </a:bodyPr>
          <a:lstStyle/>
          <a:p>
            <a:pPr marL="0" indent="0">
              <a:buNone/>
            </a:pPr>
            <a:r>
              <a:rPr lang="en-US" sz="2000" dirty="0"/>
              <a:t>The first cytokines encourage </a:t>
            </a:r>
            <a:r>
              <a:rPr lang="en-US" sz="2000" b="1" dirty="0"/>
              <a:t>inflammation</a:t>
            </a:r>
            <a:r>
              <a:rPr lang="en-US" sz="2000" dirty="0"/>
              <a:t>, the localized redness, swelling, heat, and pain that result from the movement of leukocytes and fluid through increasingly permeable capillaries to a site of infection. </a:t>
            </a:r>
          </a:p>
          <a:p>
            <a:pPr lvl="1"/>
            <a:r>
              <a:rPr lang="en-US" sz="2000" dirty="0"/>
              <a:t>Macrophages and dendritic cells engulf pathogens and cellular debris through phagocytosis.</a:t>
            </a:r>
          </a:p>
          <a:p>
            <a:pPr lvl="1"/>
            <a:r>
              <a:rPr lang="en-US" sz="2000" dirty="0"/>
              <a:t>A </a:t>
            </a:r>
            <a:r>
              <a:rPr lang="en-US" sz="2000" b="1" dirty="0"/>
              <a:t>neutrophil</a:t>
            </a:r>
            <a:r>
              <a:rPr lang="en-US" sz="2000" dirty="0"/>
              <a:t> is also a phagocytic leukocyte that engulfs and digests pathogens. </a:t>
            </a:r>
          </a:p>
          <a:p>
            <a:pPr lvl="1"/>
            <a:r>
              <a:rPr lang="en-US" sz="2000" dirty="0"/>
              <a:t>An</a:t>
            </a:r>
            <a:r>
              <a:rPr lang="en-US" sz="2000" b="1" dirty="0"/>
              <a:t> eosinophil </a:t>
            </a:r>
            <a:r>
              <a:rPr lang="en-US" sz="2000" dirty="0"/>
              <a:t>is a leukocyte that works with other eosinophils to surround a parasite; it is involved in the allergic response and in protection against helminths.</a:t>
            </a:r>
          </a:p>
          <a:p>
            <a:pPr lvl="1"/>
            <a:r>
              <a:rPr lang="en-US" sz="2000" dirty="0"/>
              <a:t>A </a:t>
            </a:r>
            <a:r>
              <a:rPr lang="en-US" sz="2000" b="1" dirty="0"/>
              <a:t>mast cell </a:t>
            </a:r>
            <a:r>
              <a:rPr lang="en-US" sz="2000" dirty="0"/>
              <a:t>is a leukocyte that produces inflammatory molecules, such as histamine, in response to large pathogens to stimulate the inflammatory response. </a:t>
            </a:r>
          </a:p>
          <a:p>
            <a:pPr lvl="1"/>
            <a:r>
              <a:rPr lang="en-US" sz="2000" dirty="0"/>
              <a:t>A </a:t>
            </a:r>
            <a:r>
              <a:rPr lang="en-US" sz="2000" b="1" dirty="0"/>
              <a:t>basophil</a:t>
            </a:r>
            <a:r>
              <a:rPr lang="en-US" sz="2000" dirty="0"/>
              <a:t> is a leukocyte that, like a neutrophil, releases chemicals.</a:t>
            </a:r>
          </a:p>
        </p:txBody>
      </p:sp>
    </p:spTree>
    <p:extLst>
      <p:ext uri="{BB962C8B-B14F-4D97-AF65-F5344CB8AC3E}">
        <p14:creationId xmlns:p14="http://schemas.microsoft.com/office/powerpoint/2010/main" val="3968057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02CE-8542-D3EC-F751-79BE17FD6ADB}"/>
              </a:ext>
            </a:extLst>
          </p:cNvPr>
          <p:cNvSpPr>
            <a:spLocks noGrp="1"/>
          </p:cNvSpPr>
          <p:nvPr>
            <p:ph type="title"/>
          </p:nvPr>
        </p:nvSpPr>
        <p:spPr/>
        <p:txBody>
          <a:bodyPr/>
          <a:lstStyle/>
          <a:p>
            <a:r>
              <a:rPr lang="en-US" dirty="0"/>
              <a:t>Phagocytosis and Inflammation</a:t>
            </a:r>
            <a:r>
              <a:rPr lang="en-US" sz="1400" baseline="-25000" dirty="0"/>
              <a:t>2</a:t>
            </a:r>
            <a:r>
              <a:rPr lang="en-US" dirty="0"/>
              <a:t> </a:t>
            </a:r>
          </a:p>
        </p:txBody>
      </p:sp>
      <p:sp>
        <p:nvSpPr>
          <p:cNvPr id="3" name="Content Placeholder 2">
            <a:extLst>
              <a:ext uri="{FF2B5EF4-FFF2-40B4-BE49-F238E27FC236}">
                <a16:creationId xmlns:a16="http://schemas.microsoft.com/office/drawing/2014/main" id="{58D3EE88-E84D-CA5A-2E94-00DC9A339EBA}"/>
              </a:ext>
            </a:extLst>
          </p:cNvPr>
          <p:cNvSpPr>
            <a:spLocks noGrp="1"/>
          </p:cNvSpPr>
          <p:nvPr>
            <p:ph idx="1"/>
          </p:nvPr>
        </p:nvSpPr>
        <p:spPr>
          <a:xfrm>
            <a:off x="457200" y="1097280"/>
            <a:ext cx="8229600" cy="5105400"/>
          </a:xfrm>
        </p:spPr>
        <p:txBody>
          <a:bodyPr>
            <a:noAutofit/>
          </a:bodyPr>
          <a:lstStyle/>
          <a:p>
            <a:r>
              <a:rPr lang="en-US" dirty="0"/>
              <a:t>A hypersensitive immune response to harmless antigens, such as in pollen, often involves the release of histamine by basophils and mast cells. </a:t>
            </a:r>
          </a:p>
          <a:p>
            <a:r>
              <a:rPr lang="en-US" dirty="0"/>
              <a:t>Cytokines send feedback to cells of the nervous system to bring about the overall symptoms of feeling sick, which include lethargy, muscle pain, and nausea. </a:t>
            </a:r>
          </a:p>
        </p:txBody>
      </p:sp>
    </p:spTree>
    <p:extLst>
      <p:ext uri="{BB962C8B-B14F-4D97-AF65-F5344CB8AC3E}">
        <p14:creationId xmlns:p14="http://schemas.microsoft.com/office/powerpoint/2010/main" val="71666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76200" y="1055441"/>
            <a:ext cx="8610600" cy="4056495"/>
          </a:xfrm>
          <a:prstGeom prst="rect">
            <a:avLst/>
          </a:prstGeom>
          <a:noFill/>
        </p:spPr>
        <p:txBody>
          <a:bodyPr wrap="square">
            <a:spAutoFit/>
          </a:bodyPr>
          <a:lstStyle/>
          <a:p>
            <a:pPr lvl="1">
              <a:spcBef>
                <a:spcPts val="0"/>
              </a:spcBef>
            </a:pPr>
            <a:r>
              <a:rPr lang="en-US" b="1" dirty="0">
                <a:effectLst/>
                <a:ea typeface="Times New Roman" panose="02020603050405020304" pitchFamily="18" charset="0"/>
                <a:cs typeface="Aptos" panose="020B0004020202020204" pitchFamily="34" charset="0"/>
              </a:rPr>
              <a:t>Describe</a:t>
            </a:r>
            <a:r>
              <a:rPr lang="en-US" dirty="0">
                <a:effectLst/>
                <a:ea typeface="Times New Roman" panose="02020603050405020304" pitchFamily="18" charset="0"/>
                <a:cs typeface="Aptos" panose="020B0004020202020204" pitchFamily="34" charset="0"/>
              </a:rPr>
              <a:t> physical and chemical immune barriers.</a:t>
            </a:r>
            <a:endParaRPr lang="en-US" dirty="0">
              <a:effectLst/>
              <a:ea typeface="Calibri" panose="020F0502020204030204" pitchFamily="34" charset="0"/>
              <a:cs typeface="Aptos" panose="020B0004020202020204" pitchFamily="34" charset="0"/>
            </a:endParaRPr>
          </a:p>
          <a:p>
            <a:pPr lvl="1">
              <a:spcBef>
                <a:spcPts val="0"/>
              </a:spcBef>
            </a:pPr>
            <a:r>
              <a:rPr lang="en-US" b="1" dirty="0">
                <a:effectLst/>
                <a:ea typeface="Times New Roman" panose="02020603050405020304" pitchFamily="18" charset="0"/>
                <a:cs typeface="Aptos" panose="020B0004020202020204" pitchFamily="34" charset="0"/>
              </a:rPr>
              <a:t>Explain</a:t>
            </a:r>
            <a:r>
              <a:rPr lang="en-US" dirty="0">
                <a:effectLst/>
                <a:ea typeface="Times New Roman" panose="02020603050405020304" pitchFamily="18" charset="0"/>
                <a:cs typeface="Aptos" panose="020B0004020202020204" pitchFamily="34" charset="0"/>
              </a:rPr>
              <a:t> immediate and induced innate immune responses.</a:t>
            </a:r>
            <a:endParaRPr lang="en-US" dirty="0">
              <a:effectLst/>
              <a:ea typeface="Calibri" panose="020F0502020204030204" pitchFamily="34" charset="0"/>
              <a:cs typeface="Aptos" panose="020B0004020202020204" pitchFamily="34" charset="0"/>
            </a:endParaRPr>
          </a:p>
          <a:p>
            <a:pPr lvl="1">
              <a:spcBef>
                <a:spcPts val="0"/>
              </a:spcBef>
            </a:pPr>
            <a:r>
              <a:rPr lang="en-US" b="1" dirty="0">
                <a:effectLst/>
                <a:ea typeface="Times New Roman" panose="02020603050405020304" pitchFamily="18" charset="0"/>
                <a:cs typeface="Aptos" panose="020B0004020202020204" pitchFamily="34" charset="0"/>
              </a:rPr>
              <a:t>Discuss</a:t>
            </a:r>
            <a:r>
              <a:rPr lang="en-US" dirty="0">
                <a:effectLst/>
                <a:ea typeface="Times New Roman" panose="02020603050405020304" pitchFamily="18" charset="0"/>
                <a:cs typeface="Aptos" panose="020B0004020202020204" pitchFamily="34" charset="0"/>
              </a:rPr>
              <a:t> natural killer cells.</a:t>
            </a:r>
            <a:endParaRPr lang="en-US" dirty="0">
              <a:effectLst/>
              <a:ea typeface="Calibri" panose="020F0502020204030204" pitchFamily="34" charset="0"/>
              <a:cs typeface="Aptos" panose="020B0004020202020204" pitchFamily="34" charset="0"/>
            </a:endParaRPr>
          </a:p>
          <a:p>
            <a:pPr lvl="1">
              <a:spcBef>
                <a:spcPts val="0"/>
              </a:spcBef>
            </a:pPr>
            <a:r>
              <a:rPr lang="en-US" b="1" dirty="0">
                <a:effectLst/>
                <a:ea typeface="Times New Roman" panose="02020603050405020304" pitchFamily="18" charset="0"/>
                <a:cs typeface="Aptos" panose="020B0004020202020204" pitchFamily="34" charset="0"/>
              </a:rPr>
              <a:t>Describe</a:t>
            </a:r>
            <a:r>
              <a:rPr lang="en-US" dirty="0">
                <a:effectLst/>
                <a:ea typeface="Times New Roman" panose="02020603050405020304" pitchFamily="18" charset="0"/>
                <a:cs typeface="Aptos" panose="020B0004020202020204" pitchFamily="34" charset="0"/>
              </a:rPr>
              <a:t> major histocompatibility complex class I molecules.</a:t>
            </a:r>
            <a:endParaRPr lang="en-US" dirty="0">
              <a:effectLst/>
              <a:ea typeface="Calibri" panose="020F0502020204030204" pitchFamily="34" charset="0"/>
              <a:cs typeface="Aptos" panose="020B0004020202020204" pitchFamily="34" charset="0"/>
            </a:endParaRPr>
          </a:p>
          <a:p>
            <a:pPr lvl="1">
              <a:spcBef>
                <a:spcPts val="0"/>
              </a:spcBef>
            </a:pPr>
            <a:r>
              <a:rPr lang="en-US" b="1" dirty="0">
                <a:effectLst/>
                <a:ea typeface="Times New Roman" panose="02020603050405020304" pitchFamily="18" charset="0"/>
                <a:cs typeface="Aptos" panose="020B0004020202020204" pitchFamily="34" charset="0"/>
              </a:rPr>
              <a:t>Summarize </a:t>
            </a:r>
            <a:r>
              <a:rPr lang="en-US" dirty="0">
                <a:effectLst/>
                <a:ea typeface="Times New Roman" panose="02020603050405020304" pitchFamily="18" charset="0"/>
                <a:cs typeface="Aptos" panose="020B0004020202020204" pitchFamily="34" charset="0"/>
              </a:rPr>
              <a:t>how the proteins in a complement system function to destroy extracellular pathogens.</a:t>
            </a:r>
            <a:endParaRPr lang="en-US" dirty="0">
              <a:effectLst/>
              <a:ea typeface="Calibri" panose="020F0502020204030204" pitchFamily="34" charset="0"/>
              <a:cs typeface="Aptos" panose="020B000402020202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BB15D-EF1F-D4D6-B7CD-CEC547BA70F5}"/>
              </a:ext>
            </a:extLst>
          </p:cNvPr>
          <p:cNvSpPr>
            <a:spLocks noGrp="1"/>
          </p:cNvSpPr>
          <p:nvPr>
            <p:ph type="title"/>
          </p:nvPr>
        </p:nvSpPr>
        <p:spPr/>
        <p:txBody>
          <a:bodyPr/>
          <a:lstStyle/>
          <a:p>
            <a:r>
              <a:rPr lang="en-US" dirty="0"/>
              <a:t>Lesson 37.1 Figure 7</a:t>
            </a:r>
          </a:p>
        </p:txBody>
      </p:sp>
      <p:sp>
        <p:nvSpPr>
          <p:cNvPr id="5" name="TextBox 4">
            <a:extLst>
              <a:ext uri="{FF2B5EF4-FFF2-40B4-BE49-F238E27FC236}">
                <a16:creationId xmlns:a16="http://schemas.microsoft.com/office/drawing/2014/main" id="{3E9A2A92-0EE5-456D-6C32-3E0DA85EF7C0}"/>
              </a:ext>
            </a:extLst>
          </p:cNvPr>
          <p:cNvSpPr txBox="1"/>
          <p:nvPr/>
        </p:nvSpPr>
        <p:spPr>
          <a:xfrm>
            <a:off x="2286000" y="5773579"/>
            <a:ext cx="4572000" cy="246221"/>
          </a:xfrm>
          <a:prstGeom prst="rect">
            <a:avLst/>
          </a:prstGeom>
          <a:noFill/>
        </p:spPr>
        <p:txBody>
          <a:bodyPr wrap="square">
            <a:spAutoFit/>
          </a:bodyPr>
          <a:lstStyle/>
          <a:p>
            <a:pPr algn="ctr"/>
            <a:r>
              <a:rPr lang="en-US" sz="1000" dirty="0"/>
              <a:t>OpenStax College on Wikimedia Commons. "Inflammatory process."</a:t>
            </a:r>
          </a:p>
        </p:txBody>
      </p:sp>
      <p:pic>
        <p:nvPicPr>
          <p:cNvPr id="7" name="Content Placeholder 4" descr="An illustration shows a capillary near the surface of skin that has a cut in it. Bacteria have penetrated the skin around the cut. In response, mast cells in the lower part of the skin tissue release histamines, and dendritic cells release cytokines. The histamines cause the capillary to become permeable. Neutrophils and monocytes exit the capillary into the damaged skin. Both the neutrophil and macrophage release cytokines and consumes bacteria by phagocytosis.">
            <a:extLst>
              <a:ext uri="{FF2B5EF4-FFF2-40B4-BE49-F238E27FC236}">
                <a16:creationId xmlns:a16="http://schemas.microsoft.com/office/drawing/2014/main" id="{EDBC0808-7CD9-2E80-DC31-24D4F24FD3C8}"/>
              </a:ext>
            </a:extLst>
          </p:cNvPr>
          <p:cNvPicPr>
            <a:picLocks noGrp="1" noChangeAspect="1"/>
          </p:cNvPicPr>
          <p:nvPr>
            <p:ph idx="1"/>
          </p:nvPr>
        </p:nvPicPr>
        <p:blipFill>
          <a:blip r:embed="rId3"/>
          <a:srcRect l="18518" t="5334" r="25000" b="2579"/>
          <a:stretch/>
        </p:blipFill>
        <p:spPr>
          <a:xfrm>
            <a:off x="1981200" y="1102304"/>
            <a:ext cx="5181600" cy="4693403"/>
          </a:xfrm>
        </p:spPr>
      </p:pic>
    </p:spTree>
    <p:extLst>
      <p:ext uri="{BB962C8B-B14F-4D97-AF65-F5344CB8AC3E}">
        <p14:creationId xmlns:p14="http://schemas.microsoft.com/office/powerpoint/2010/main" val="224453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077E-082C-2F80-3382-7E868472D9BD}"/>
              </a:ext>
            </a:extLst>
          </p:cNvPr>
          <p:cNvSpPr>
            <a:spLocks noGrp="1"/>
          </p:cNvSpPr>
          <p:nvPr>
            <p:ph type="title"/>
          </p:nvPr>
        </p:nvSpPr>
        <p:spPr/>
        <p:txBody>
          <a:bodyPr/>
          <a:lstStyle/>
          <a:p>
            <a:r>
              <a:rPr lang="en-US" dirty="0"/>
              <a:t>Natural Killer Cells</a:t>
            </a:r>
            <a:r>
              <a:rPr lang="en-US" sz="1400" baseline="-25000" dirty="0"/>
              <a:t>1</a:t>
            </a:r>
            <a:r>
              <a:rPr lang="en-US" dirty="0"/>
              <a:t> </a:t>
            </a:r>
          </a:p>
        </p:txBody>
      </p:sp>
      <p:sp>
        <p:nvSpPr>
          <p:cNvPr id="3" name="Content Placeholder 2">
            <a:extLst>
              <a:ext uri="{FF2B5EF4-FFF2-40B4-BE49-F238E27FC236}">
                <a16:creationId xmlns:a16="http://schemas.microsoft.com/office/drawing/2014/main" id="{672A483C-6344-368B-AE49-245AED287128}"/>
              </a:ext>
            </a:extLst>
          </p:cNvPr>
          <p:cNvSpPr>
            <a:spLocks noGrp="1"/>
          </p:cNvSpPr>
          <p:nvPr>
            <p:ph idx="1"/>
          </p:nvPr>
        </p:nvSpPr>
        <p:spPr>
          <a:xfrm>
            <a:off x="457200" y="1066800"/>
            <a:ext cx="5257800" cy="5334000"/>
          </a:xfrm>
        </p:spPr>
        <p:txBody>
          <a:bodyPr>
            <a:noAutofit/>
          </a:bodyPr>
          <a:lstStyle/>
          <a:p>
            <a:pPr marL="0" indent="0">
              <a:buNone/>
            </a:pPr>
            <a:r>
              <a:rPr lang="en-US" sz="2000" dirty="0"/>
              <a:t>Infected cells are identified and destroyed by </a:t>
            </a:r>
            <a:r>
              <a:rPr lang="en-US" sz="2000" b="1" dirty="0"/>
              <a:t>natural killer (NK) cells</a:t>
            </a:r>
            <a:r>
              <a:rPr lang="en-US" sz="2000" dirty="0"/>
              <a:t>, lymphocytes that can kill cells infected with viruses or tumor cells.</a:t>
            </a:r>
          </a:p>
          <a:p>
            <a:r>
              <a:rPr lang="en-US" sz="2000" b="1" dirty="0"/>
              <a:t>Lymphocytes </a:t>
            </a:r>
            <a:r>
              <a:rPr lang="en-US" sz="2000" dirty="0"/>
              <a:t>are leukocytes that are identifiable by their large, darkly staining nuclei; they are small cells with very little cytoplasm.</a:t>
            </a:r>
          </a:p>
          <a:p>
            <a:pPr lvl="1"/>
            <a:r>
              <a:rPr lang="en-US" sz="2000" dirty="0"/>
              <a:t>T cells and B cells of the adaptive immune system are also classified as lymphocytes. </a:t>
            </a:r>
          </a:p>
          <a:p>
            <a:pPr lvl="2"/>
            <a:r>
              <a:rPr lang="en-US" sz="2000" b="1" dirty="0"/>
              <a:t>T cells </a:t>
            </a:r>
            <a:r>
              <a:rPr lang="en-US" sz="2000" dirty="0"/>
              <a:t>are lymphocytes that mature in the thymus gland.</a:t>
            </a:r>
          </a:p>
          <a:p>
            <a:pPr lvl="2"/>
            <a:r>
              <a:rPr lang="en-US" sz="2000" b="1" dirty="0"/>
              <a:t>B cells </a:t>
            </a:r>
            <a:r>
              <a:rPr lang="en-US" sz="2000" dirty="0"/>
              <a:t>are lymphocytes that mature in the bone marrow.</a:t>
            </a:r>
          </a:p>
        </p:txBody>
      </p:sp>
      <p:pic>
        <p:nvPicPr>
          <p:cNvPr id="5" name="Picture 4">
            <a:extLst>
              <a:ext uri="{FF2B5EF4-FFF2-40B4-BE49-F238E27FC236}">
                <a16:creationId xmlns:a16="http://schemas.microsoft.com/office/drawing/2014/main" id="{066925C5-A379-0DBD-154B-D911F1D569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01241" y="1447800"/>
            <a:ext cx="1597290" cy="384081"/>
          </a:xfrm>
          <a:prstGeom prst="rect">
            <a:avLst/>
          </a:prstGeom>
        </p:spPr>
      </p:pic>
      <p:sp>
        <p:nvSpPr>
          <p:cNvPr id="7" name="TextBox 6">
            <a:extLst>
              <a:ext uri="{FF2B5EF4-FFF2-40B4-BE49-F238E27FC236}">
                <a16:creationId xmlns:a16="http://schemas.microsoft.com/office/drawing/2014/main" id="{019A770F-1E39-E644-087C-56FEF9400BCC}"/>
              </a:ext>
            </a:extLst>
          </p:cNvPr>
          <p:cNvSpPr txBox="1"/>
          <p:nvPr/>
        </p:nvSpPr>
        <p:spPr>
          <a:xfrm>
            <a:off x="5013885" y="3998348"/>
            <a:ext cx="4572000" cy="246221"/>
          </a:xfrm>
          <a:prstGeom prst="rect">
            <a:avLst/>
          </a:prstGeom>
          <a:noFill/>
        </p:spPr>
        <p:txBody>
          <a:bodyPr wrap="square">
            <a:spAutoFit/>
          </a:bodyPr>
          <a:lstStyle/>
          <a:p>
            <a:pPr algn="ctr"/>
            <a:r>
              <a:rPr lang="en-US" sz="1000" dirty="0"/>
              <a:t>Guy Waterval on Wikimedia Commons. "Small lymphocyte."</a:t>
            </a:r>
          </a:p>
        </p:txBody>
      </p:sp>
      <p:pic>
        <p:nvPicPr>
          <p:cNvPr id="6" name="Content Placeholder 4" descr="A micrograph shows a round N K cell with a large nucleus.">
            <a:extLst>
              <a:ext uri="{FF2B5EF4-FFF2-40B4-BE49-F238E27FC236}">
                <a16:creationId xmlns:a16="http://schemas.microsoft.com/office/drawing/2014/main" id="{A0926479-6E2C-BF68-65D6-EA6D6DBCAA21}"/>
              </a:ext>
            </a:extLst>
          </p:cNvPr>
          <p:cNvPicPr>
            <a:picLocks noChangeAspect="1"/>
          </p:cNvPicPr>
          <p:nvPr/>
        </p:nvPicPr>
        <p:blipFill>
          <a:blip r:embed="rId4"/>
          <a:srcRect l="12036" t="5333" r="12038" b="4667"/>
          <a:stretch/>
        </p:blipFill>
        <p:spPr>
          <a:xfrm>
            <a:off x="5741209" y="1822670"/>
            <a:ext cx="3117353" cy="2052891"/>
          </a:xfrm>
          <a:prstGeom prst="rect">
            <a:avLst/>
          </a:prstGeom>
        </p:spPr>
      </p:pic>
    </p:spTree>
    <p:extLst>
      <p:ext uri="{BB962C8B-B14F-4D97-AF65-F5344CB8AC3E}">
        <p14:creationId xmlns:p14="http://schemas.microsoft.com/office/powerpoint/2010/main" val="505128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077E-082C-2F80-3382-7E868472D9BD}"/>
              </a:ext>
            </a:extLst>
          </p:cNvPr>
          <p:cNvSpPr>
            <a:spLocks noGrp="1"/>
          </p:cNvSpPr>
          <p:nvPr>
            <p:ph type="title"/>
          </p:nvPr>
        </p:nvSpPr>
        <p:spPr/>
        <p:txBody>
          <a:bodyPr/>
          <a:lstStyle/>
          <a:p>
            <a:r>
              <a:rPr lang="en-US" dirty="0"/>
              <a:t>Natural Killer Cells</a:t>
            </a:r>
            <a:r>
              <a:rPr lang="en-US" sz="1400" baseline="-25000" dirty="0"/>
              <a:t>2</a:t>
            </a:r>
            <a:r>
              <a:rPr lang="en-US" dirty="0"/>
              <a:t> </a:t>
            </a:r>
          </a:p>
        </p:txBody>
      </p:sp>
      <p:sp>
        <p:nvSpPr>
          <p:cNvPr id="3" name="Content Placeholder 2">
            <a:extLst>
              <a:ext uri="{FF2B5EF4-FFF2-40B4-BE49-F238E27FC236}">
                <a16:creationId xmlns:a16="http://schemas.microsoft.com/office/drawing/2014/main" id="{672A483C-6344-368B-AE49-245AED287128}"/>
              </a:ext>
            </a:extLst>
          </p:cNvPr>
          <p:cNvSpPr>
            <a:spLocks noGrp="1"/>
          </p:cNvSpPr>
          <p:nvPr>
            <p:ph idx="1"/>
          </p:nvPr>
        </p:nvSpPr>
        <p:spPr>
          <a:xfrm>
            <a:off x="457200" y="1097280"/>
            <a:ext cx="8458200" cy="4754880"/>
          </a:xfrm>
        </p:spPr>
        <p:txBody>
          <a:bodyPr>
            <a:noAutofit/>
          </a:bodyPr>
          <a:lstStyle/>
          <a:p>
            <a:pPr marL="0" indent="0">
              <a:buNone/>
            </a:pPr>
            <a:r>
              <a:rPr lang="en-US" sz="2400" dirty="0"/>
              <a:t>NK cells identify intracellular infections, especially from viruses, by the altered expression of </a:t>
            </a:r>
            <a:r>
              <a:rPr lang="en-US" sz="2400" b="1" dirty="0"/>
              <a:t>major histocompatibility complex class I (MHC class I) </a:t>
            </a:r>
            <a:r>
              <a:rPr lang="en-US" sz="2400" dirty="0"/>
              <a:t>molecules on the surface of infected cells.</a:t>
            </a:r>
          </a:p>
          <a:p>
            <a:pPr marL="285750" indent="-285750">
              <a:buFont typeface="Arial" panose="020B0604020202020204" pitchFamily="34" charset="0"/>
              <a:buChar char="•"/>
            </a:pPr>
            <a:r>
              <a:rPr lang="en-US" sz="2400" dirty="0"/>
              <a:t>MHC class I molecules are proteins on the surfaces of all nucleated cells and display fragments of proteins from the infectious agents within the cell to T cells.</a:t>
            </a:r>
          </a:p>
          <a:p>
            <a:pPr marL="285750" indent="-285750">
              <a:buFont typeface="Arial" panose="020B0604020202020204" pitchFamily="34" charset="0"/>
              <a:buChar char="•"/>
            </a:pPr>
            <a:r>
              <a:rPr lang="en-US" sz="2400" b="1" dirty="0"/>
              <a:t>MHC</a:t>
            </a:r>
            <a:r>
              <a:rPr lang="en-US" sz="2400" dirty="0"/>
              <a:t> </a:t>
            </a:r>
            <a:r>
              <a:rPr lang="en-US" sz="2400" b="1" dirty="0"/>
              <a:t>class II molecules </a:t>
            </a:r>
            <a:r>
              <a:rPr lang="en-US" sz="2400" dirty="0"/>
              <a:t>are found on cells containing antigens ("non-self" proteins) and on lymphocytes. </a:t>
            </a:r>
          </a:p>
          <a:p>
            <a:pPr marL="285750" indent="-285750">
              <a:buFont typeface="Arial" panose="020B0604020202020204" pitchFamily="34" charset="0"/>
              <a:buChar char="•"/>
            </a:pPr>
            <a:r>
              <a:rPr lang="en-US" sz="2400" dirty="0"/>
              <a:t>MHC class II molecules interact with helper T cells to trigger the appropriate immune response, including the inflammatory response.</a:t>
            </a:r>
          </a:p>
        </p:txBody>
      </p:sp>
    </p:spTree>
    <p:extLst>
      <p:ext uri="{BB962C8B-B14F-4D97-AF65-F5344CB8AC3E}">
        <p14:creationId xmlns:p14="http://schemas.microsoft.com/office/powerpoint/2010/main" val="2015342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077E-082C-2F80-3382-7E868472D9BD}"/>
              </a:ext>
            </a:extLst>
          </p:cNvPr>
          <p:cNvSpPr>
            <a:spLocks noGrp="1"/>
          </p:cNvSpPr>
          <p:nvPr>
            <p:ph type="title"/>
          </p:nvPr>
        </p:nvSpPr>
        <p:spPr/>
        <p:txBody>
          <a:bodyPr/>
          <a:lstStyle/>
          <a:p>
            <a:r>
              <a:rPr lang="en-US" dirty="0"/>
              <a:t>Natural Killer Cells</a:t>
            </a:r>
            <a:r>
              <a:rPr lang="en-US" sz="1400" baseline="-25000" dirty="0"/>
              <a:t>3</a:t>
            </a:r>
            <a:r>
              <a:rPr lang="en-US" dirty="0"/>
              <a:t> </a:t>
            </a:r>
          </a:p>
        </p:txBody>
      </p:sp>
      <p:sp>
        <p:nvSpPr>
          <p:cNvPr id="3" name="Content Placeholder 2">
            <a:extLst>
              <a:ext uri="{FF2B5EF4-FFF2-40B4-BE49-F238E27FC236}">
                <a16:creationId xmlns:a16="http://schemas.microsoft.com/office/drawing/2014/main" id="{672A483C-6344-368B-AE49-245AED287128}"/>
              </a:ext>
            </a:extLst>
          </p:cNvPr>
          <p:cNvSpPr>
            <a:spLocks noGrp="1"/>
          </p:cNvSpPr>
          <p:nvPr>
            <p:ph idx="1"/>
          </p:nvPr>
        </p:nvSpPr>
        <p:spPr>
          <a:xfrm>
            <a:off x="457200" y="1097280"/>
            <a:ext cx="8458200" cy="4754880"/>
          </a:xfrm>
        </p:spPr>
        <p:txBody>
          <a:bodyPr>
            <a:noAutofit/>
          </a:bodyPr>
          <a:lstStyle/>
          <a:p>
            <a:pPr marL="0" indent="0">
              <a:buNone/>
            </a:pPr>
            <a:r>
              <a:rPr lang="en-US" sz="2400" dirty="0"/>
              <a:t>An infected cell (or a tumor cell) is usually incapable of synthesizing and displaying MHC class I molecules appropriately. </a:t>
            </a:r>
          </a:p>
          <a:p>
            <a:pPr marL="285750" indent="-285750">
              <a:buFont typeface="Arial" panose="020B0604020202020204" pitchFamily="34" charset="0"/>
              <a:buChar char="•"/>
            </a:pPr>
            <a:r>
              <a:rPr lang="en-US" sz="2400" dirty="0"/>
              <a:t>The reduced MHC class I on host cells varies from virus to virus. </a:t>
            </a:r>
          </a:p>
          <a:p>
            <a:pPr marL="285750" indent="-285750">
              <a:buFont typeface="Arial" panose="020B0604020202020204" pitchFamily="34" charset="0"/>
              <a:buChar char="•"/>
            </a:pPr>
            <a:r>
              <a:rPr lang="en-US" sz="2400" dirty="0"/>
              <a:t>This process can deplete host MHC class I molecules on the cell surface, which NK cells detect as "unhealthy" or "abnormal" while searching for cellular MHC class I molecules.</a:t>
            </a:r>
          </a:p>
          <a:p>
            <a:r>
              <a:rPr lang="en-US" sz="2400" dirty="0"/>
              <a:t>The dramatically altered gene expression of tumor cells leads to expression of extremely deformed or absent MHC class I molecules that also signal as "unhealthy" or "abnormal."</a:t>
            </a:r>
          </a:p>
        </p:txBody>
      </p:sp>
    </p:spTree>
    <p:extLst>
      <p:ext uri="{BB962C8B-B14F-4D97-AF65-F5344CB8AC3E}">
        <p14:creationId xmlns:p14="http://schemas.microsoft.com/office/powerpoint/2010/main" val="2119154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097280"/>
            <a:ext cx="8229600" cy="4754880"/>
          </a:xfrm>
        </p:spPr>
        <p:txBody>
          <a:bodyPr>
            <a:normAutofit fontScale="92500" lnSpcReduction="20000"/>
          </a:bodyPr>
          <a:lstStyle/>
          <a:p>
            <a:pPr marL="457200" indent="-457200">
              <a:buFont typeface="Arial" panose="020B0604020202020204" pitchFamily="34" charset="0"/>
              <a:buChar char="•"/>
            </a:pPr>
            <a:r>
              <a:rPr lang="en-US" sz="2000" dirty="0"/>
              <a:t>People might have the ability to smell each other's MHC genes! Researchers believe that this ability is evolutionarily beneficial and an important factor in the selection of mates.</a:t>
            </a:r>
          </a:p>
          <a:p>
            <a:pPr marL="457200" indent="-457200">
              <a:buFont typeface="Arial" panose="020B0604020202020204" pitchFamily="34" charset="0"/>
              <a:buChar char="•"/>
            </a:pPr>
            <a:r>
              <a:rPr lang="en-US" sz="2000" dirty="0"/>
              <a:t>MHC genes are codominant; an individual who is heterozygous for MHC genes has a greater diversity of MHC molecules on their cell surfaces. A higher diversity of MHC molecules is associated with a stronger immune system.</a:t>
            </a:r>
          </a:p>
          <a:p>
            <a:pPr marL="457200" indent="-457200">
              <a:buFont typeface="Arial" panose="020B0604020202020204" pitchFamily="34" charset="0"/>
              <a:buChar char="•"/>
            </a:pPr>
            <a:r>
              <a:rPr lang="en-US" sz="2000" dirty="0"/>
              <a:t>Researchers hypothesize that individuals preferentially select mates with different MHC genes than their own to ensure their offspring have a diverse set of these genes.</a:t>
            </a:r>
          </a:p>
          <a:p>
            <a:pPr marL="1200150" lvl="1" indent="-457200">
              <a:buFont typeface="Arial" panose="020B0604020202020204" pitchFamily="34" charset="0"/>
              <a:buChar char="•"/>
            </a:pPr>
            <a:r>
              <a:rPr lang="en-US" sz="2000" dirty="0">
                <a:solidFill>
                  <a:schemeClr val="bg1"/>
                </a:solidFill>
              </a:rPr>
              <a:t>They've found that people with different MHC genes have distinctly different body odors, and females are more attracted to the scent of individuals whose MHC genes differ from their own. </a:t>
            </a:r>
          </a:p>
          <a:p>
            <a:pPr marL="457200" indent="-457200">
              <a:buFont typeface="Arial" panose="020B0604020202020204" pitchFamily="34" charset="0"/>
              <a:buChar char="•"/>
            </a:pPr>
            <a:r>
              <a:rPr lang="en-US" sz="2000" dirty="0"/>
              <a:t>These findings support the hypothesis that the perception of MHC genes allows females to select mates that will promote MHC diversity—and stronger immune function—in their offspring.</a:t>
            </a:r>
          </a:p>
          <a:p>
            <a:pPr marL="1200150" lvl="1" indent="-457200">
              <a:buFont typeface="Arial" panose="020B0604020202020204" pitchFamily="34" charset="0"/>
              <a:buChar char="•"/>
            </a:pPr>
            <a:r>
              <a:rPr lang="en-US" sz="2000" dirty="0">
                <a:solidFill>
                  <a:schemeClr val="bg1"/>
                </a:solidFill>
              </a:rPr>
              <a:t>MHC-based mate selection through olfactory cues has also been found in fish, mice, birds, and reptiles.</a:t>
            </a:r>
          </a:p>
        </p:txBody>
      </p:sp>
    </p:spTree>
    <p:extLst>
      <p:ext uri="{BB962C8B-B14F-4D97-AF65-F5344CB8AC3E}">
        <p14:creationId xmlns:p14="http://schemas.microsoft.com/office/powerpoint/2010/main" val="1146028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077E-082C-2F80-3382-7E868472D9BD}"/>
              </a:ext>
            </a:extLst>
          </p:cNvPr>
          <p:cNvSpPr>
            <a:spLocks noGrp="1"/>
          </p:cNvSpPr>
          <p:nvPr>
            <p:ph type="title"/>
          </p:nvPr>
        </p:nvSpPr>
        <p:spPr/>
        <p:txBody>
          <a:bodyPr/>
          <a:lstStyle/>
          <a:p>
            <a:r>
              <a:rPr lang="en-US" dirty="0"/>
              <a:t>Natural Killer Cells</a:t>
            </a:r>
            <a:r>
              <a:rPr lang="en-US" sz="1400" baseline="-25000" dirty="0"/>
              <a:t>4</a:t>
            </a:r>
            <a:r>
              <a:rPr lang="en-US" dirty="0"/>
              <a:t> </a:t>
            </a:r>
          </a:p>
        </p:txBody>
      </p:sp>
      <p:sp>
        <p:nvSpPr>
          <p:cNvPr id="3" name="Content Placeholder 2">
            <a:extLst>
              <a:ext uri="{FF2B5EF4-FFF2-40B4-BE49-F238E27FC236}">
                <a16:creationId xmlns:a16="http://schemas.microsoft.com/office/drawing/2014/main" id="{672A483C-6344-368B-AE49-245AED287128}"/>
              </a:ext>
            </a:extLst>
          </p:cNvPr>
          <p:cNvSpPr>
            <a:spLocks noGrp="1"/>
          </p:cNvSpPr>
          <p:nvPr>
            <p:ph idx="1"/>
          </p:nvPr>
        </p:nvSpPr>
        <p:spPr/>
        <p:txBody>
          <a:bodyPr>
            <a:noAutofit/>
          </a:bodyPr>
          <a:lstStyle/>
          <a:p>
            <a:pPr marL="0" indent="0">
              <a:buNone/>
            </a:pPr>
            <a:r>
              <a:rPr lang="en-US" sz="2000" dirty="0"/>
              <a:t>NK cells are always active; an interaction with normal, intact MHC class I molecules on a healthy cell disables the killing sequence, and the NK cell moves on.</a:t>
            </a:r>
          </a:p>
          <a:p>
            <a:pPr marL="285750" indent="-285750">
              <a:buFont typeface="Arial" panose="020B0604020202020204" pitchFamily="34" charset="0"/>
              <a:buChar char="•"/>
            </a:pPr>
            <a:r>
              <a:rPr lang="en-US" sz="2000" dirty="0"/>
              <a:t>After the NK cell detects an infected or tumor cell, its cytoplasm secretes granules of </a:t>
            </a:r>
            <a:r>
              <a:rPr lang="en-US" sz="2000" b="1" dirty="0"/>
              <a:t>perforin</a:t>
            </a:r>
            <a:r>
              <a:rPr lang="en-US" sz="2000" dirty="0"/>
              <a:t>, a destructive protein that creates a pore in the target cell.</a:t>
            </a:r>
          </a:p>
          <a:p>
            <a:pPr marL="285750" indent="-285750">
              <a:buFont typeface="Arial" panose="020B0604020202020204" pitchFamily="34" charset="0"/>
              <a:buChar char="•"/>
            </a:pPr>
            <a:r>
              <a:rPr lang="en-US" sz="2000" dirty="0"/>
              <a:t>Granzymes are then released along with the perforin in the immunological synapse.</a:t>
            </a:r>
          </a:p>
          <a:p>
            <a:pPr marL="285750" indent="-285750">
              <a:buFont typeface="Arial" panose="020B0604020202020204" pitchFamily="34" charset="0"/>
              <a:buChar char="•"/>
            </a:pPr>
            <a:r>
              <a:rPr lang="en-US" sz="2000" dirty="0"/>
              <a:t>A </a:t>
            </a:r>
            <a:r>
              <a:rPr lang="en-US" sz="2000" b="1" dirty="0"/>
              <a:t>granzyme</a:t>
            </a:r>
            <a:r>
              <a:rPr lang="en-US" sz="2000" dirty="0"/>
              <a:t> is a protease that digests cellular proteins and induces the target cell to undergo programmed cell death, or apoptosis.</a:t>
            </a:r>
          </a:p>
          <a:p>
            <a:pPr marL="0" indent="0">
              <a:buNone/>
            </a:pPr>
            <a:r>
              <a:rPr lang="en-US" sz="2000" dirty="0"/>
              <a:t>Phagocytic cells digest the cell debris left behind. NK cells are constantly patrolling the body and are an effective mechanism for controlling potential infections and preventing cancer progression.</a:t>
            </a:r>
          </a:p>
        </p:txBody>
      </p:sp>
    </p:spTree>
    <p:extLst>
      <p:ext uri="{BB962C8B-B14F-4D97-AF65-F5344CB8AC3E}">
        <p14:creationId xmlns:p14="http://schemas.microsoft.com/office/powerpoint/2010/main" val="2115952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64D2-2B54-D36D-AAEF-471A0541B09D}"/>
              </a:ext>
            </a:extLst>
          </p:cNvPr>
          <p:cNvSpPr>
            <a:spLocks noGrp="1"/>
          </p:cNvSpPr>
          <p:nvPr>
            <p:ph type="title"/>
          </p:nvPr>
        </p:nvSpPr>
        <p:spPr/>
        <p:txBody>
          <a:bodyPr/>
          <a:lstStyle/>
          <a:p>
            <a:r>
              <a:rPr lang="en-US" dirty="0"/>
              <a:t>Complement </a:t>
            </a:r>
          </a:p>
        </p:txBody>
      </p:sp>
      <p:sp>
        <p:nvSpPr>
          <p:cNvPr id="3" name="Content Placeholder 2">
            <a:extLst>
              <a:ext uri="{FF2B5EF4-FFF2-40B4-BE49-F238E27FC236}">
                <a16:creationId xmlns:a16="http://schemas.microsoft.com/office/drawing/2014/main" id="{69F1B4A3-B84D-8B0A-384D-4C2EB0D77951}"/>
              </a:ext>
            </a:extLst>
          </p:cNvPr>
          <p:cNvSpPr>
            <a:spLocks noGrp="1"/>
          </p:cNvSpPr>
          <p:nvPr>
            <p:ph idx="1"/>
          </p:nvPr>
        </p:nvSpPr>
        <p:spPr/>
        <p:txBody>
          <a:bodyPr>
            <a:normAutofit fontScale="70000" lnSpcReduction="20000"/>
          </a:bodyPr>
          <a:lstStyle/>
          <a:p>
            <a:pPr marL="0" indent="0">
              <a:buNone/>
            </a:pPr>
            <a:r>
              <a:rPr lang="en-US" dirty="0"/>
              <a:t>An array of approximately 20 types of soluble proteins, called a </a:t>
            </a:r>
            <a:r>
              <a:rPr lang="en-US" b="1" dirty="0"/>
              <a:t>complement system</a:t>
            </a:r>
            <a:r>
              <a:rPr lang="en-US" dirty="0"/>
              <a:t>, functions to destroy extracellular pathogens.</a:t>
            </a:r>
          </a:p>
          <a:p>
            <a:r>
              <a:rPr lang="en-US" dirty="0"/>
              <a:t>Cells of the liver and macrophages synthesize complement proteins continuously; these proteins are abundant in the blood serum and can respond immediately to infecting microorganisms. </a:t>
            </a:r>
          </a:p>
          <a:p>
            <a:r>
              <a:rPr lang="en-US" dirty="0"/>
              <a:t>Complement proteins bind to the surfaces of microorganisms and are particularly attracted to pathogens that are already bound by antibodies.</a:t>
            </a:r>
          </a:p>
          <a:p>
            <a:r>
              <a:rPr lang="en-US" dirty="0"/>
              <a:t>The binding of complement proteins occurs in a specific and highly regulated sequence.</a:t>
            </a:r>
          </a:p>
          <a:p>
            <a:r>
              <a:rPr lang="en-US" dirty="0"/>
              <a:t>Complement proteins perform several functions. The proteins serve as a marker to indicate the presence of a pathogen to phagocytic cells and enhance engulfment; this process is called</a:t>
            </a:r>
            <a:r>
              <a:rPr lang="en-US" b="1" dirty="0"/>
              <a:t> opsonization</a:t>
            </a:r>
            <a:r>
              <a:rPr lang="en-US" dirty="0"/>
              <a:t>. </a:t>
            </a:r>
          </a:p>
          <a:p>
            <a:pPr lvl="1"/>
            <a:r>
              <a:rPr lang="en-US" dirty="0"/>
              <a:t>Certain complement proteins can combine to form attack complexes that open pores in microbial cell membranes. These structures destroy pathogens by causing their contents to leak.</a:t>
            </a:r>
          </a:p>
        </p:txBody>
      </p:sp>
    </p:spTree>
    <p:extLst>
      <p:ext uri="{BB962C8B-B14F-4D97-AF65-F5344CB8AC3E}">
        <p14:creationId xmlns:p14="http://schemas.microsoft.com/office/powerpoint/2010/main" val="94555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519C4-0CBB-6A18-5F74-C87BB5ED46D1}"/>
              </a:ext>
            </a:extLst>
          </p:cNvPr>
          <p:cNvSpPr>
            <a:spLocks noGrp="1"/>
          </p:cNvSpPr>
          <p:nvPr>
            <p:ph type="title"/>
          </p:nvPr>
        </p:nvSpPr>
        <p:spPr/>
        <p:txBody>
          <a:bodyPr/>
          <a:lstStyle/>
          <a:p>
            <a:r>
              <a:rPr lang="en-US" dirty="0"/>
              <a:t>Lesson 37.1 Figure 9</a:t>
            </a:r>
          </a:p>
        </p:txBody>
      </p:sp>
      <p:sp>
        <p:nvSpPr>
          <p:cNvPr id="6" name="TextBox 5">
            <a:extLst>
              <a:ext uri="{FF2B5EF4-FFF2-40B4-BE49-F238E27FC236}">
                <a16:creationId xmlns:a16="http://schemas.microsoft.com/office/drawing/2014/main" id="{477C6F5D-C826-5C1E-C6DA-39D2AC288A74}"/>
              </a:ext>
            </a:extLst>
          </p:cNvPr>
          <p:cNvSpPr txBox="1"/>
          <p:nvPr/>
        </p:nvSpPr>
        <p:spPr>
          <a:xfrm>
            <a:off x="2286000" y="5737145"/>
            <a:ext cx="4572000" cy="246221"/>
          </a:xfrm>
          <a:prstGeom prst="rect">
            <a:avLst/>
          </a:prstGeom>
          <a:noFill/>
        </p:spPr>
        <p:txBody>
          <a:bodyPr wrap="square">
            <a:spAutoFit/>
          </a:bodyPr>
          <a:lstStyle/>
          <a:p>
            <a:pPr algn="ctr"/>
            <a:r>
              <a:rPr lang="en-US" sz="1000" dirty="0"/>
              <a:t>NIH. "Complement cascade."</a:t>
            </a:r>
          </a:p>
        </p:txBody>
      </p:sp>
      <p:pic>
        <p:nvPicPr>
          <p:cNvPr id="7" name="Content Placeholder 4" descr="An illustration shows an invading pathogen with an antigen on its surface. In the classic pathway for complement activation, host antibodies bind the antigen, and C 1 binds the antibody. The C 1-antibody complex causes C 2 and C 4 each to split in two. Fragments from C 2 and C 4 each joins together to form an enzyme called C 3 convertase. C 3 convertase splits C 3 in two. One of the fragments from C 3 joins C 3 convertase to form C 5 convertase. C 5 convertase splits C 5 in two. A fragment from C 5 joins C 6, C 7, C 8, and C 9 to form a complex that makes a hole in the plasma membrane for the invading cell. The cell swells and bursts. In the alternative pathway, C 3 convertase spontaneously splits C 3 in two and the rest of the pathway proceeds the same as the classic pathway. Host cells are protected from complement by the presence of endogenous proteins.">
            <a:extLst>
              <a:ext uri="{FF2B5EF4-FFF2-40B4-BE49-F238E27FC236}">
                <a16:creationId xmlns:a16="http://schemas.microsoft.com/office/drawing/2014/main" id="{D348B423-F970-278C-1D17-CC98D551D2EB}"/>
              </a:ext>
            </a:extLst>
          </p:cNvPr>
          <p:cNvPicPr>
            <a:picLocks noGrp="1" noChangeAspect="1"/>
          </p:cNvPicPr>
          <p:nvPr>
            <p:ph idx="1"/>
          </p:nvPr>
        </p:nvPicPr>
        <p:blipFill>
          <a:blip r:embed="rId3"/>
          <a:srcRect l="30556" t="3666" r="30556" b="2516"/>
          <a:stretch/>
        </p:blipFill>
        <p:spPr>
          <a:xfrm>
            <a:off x="2819400" y="1068286"/>
            <a:ext cx="3505200" cy="4697854"/>
          </a:xfrm>
        </p:spPr>
      </p:pic>
    </p:spTree>
    <p:extLst>
      <p:ext uri="{BB962C8B-B14F-4D97-AF65-F5344CB8AC3E}">
        <p14:creationId xmlns:p14="http://schemas.microsoft.com/office/powerpoint/2010/main" val="4187593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799FD-F6D4-5DBF-AB5B-60B21890837D}"/>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2BE6E1F2-8FA4-B733-8FEA-80211016498C}"/>
              </a:ext>
            </a:extLst>
          </p:cNvPr>
          <p:cNvSpPr>
            <a:spLocks noGrp="1"/>
          </p:cNvSpPr>
          <p:nvPr>
            <p:ph idx="1"/>
          </p:nvPr>
        </p:nvSpPr>
        <p:spPr/>
        <p:txBody>
          <a:bodyPr>
            <a:normAutofit fontScale="92500" lnSpcReduction="10000"/>
          </a:bodyPr>
          <a:lstStyle/>
          <a:p>
            <a:r>
              <a:rPr lang="en-US" dirty="0"/>
              <a:t>The innate immune system serves as a first responder to pathogenic threats that bypass natural, physical, and chemical barriers of the body.</a:t>
            </a:r>
          </a:p>
          <a:p>
            <a:r>
              <a:rPr lang="en-US" dirty="0"/>
              <a:t>Using a combination of cellular and molecular attacks, the innate immune system identifies the nature of the pathogen and responds with inflammation, phagocytosis, cytokine release, destruction by NK cells, and/or a complement system. </a:t>
            </a:r>
          </a:p>
          <a:p>
            <a:r>
              <a:rPr lang="en-US" dirty="0"/>
              <a:t>When innate mechanisms are insufficient to clear an infection, the adaptive immune response is informed and mobilized.</a:t>
            </a:r>
          </a:p>
        </p:txBody>
      </p:sp>
    </p:spTree>
    <p:extLst>
      <p:ext uri="{BB962C8B-B14F-4D97-AF65-F5344CB8AC3E}">
        <p14:creationId xmlns:p14="http://schemas.microsoft.com/office/powerpoint/2010/main" val="3348884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Immune System</a:t>
            </a:r>
            <a:r>
              <a:rPr lang="en-US" sz="1400" baseline="-25000" dirty="0"/>
              <a:t>1</a:t>
            </a:r>
            <a:r>
              <a:rPr lang="en-US" dirty="0"/>
              <a:t> </a:t>
            </a:r>
            <a:endParaRPr lang="en-US" sz="3200" dirty="0">
              <a:solidFill>
                <a:schemeClr val="accent1"/>
              </a:solidFill>
            </a:endParaRPr>
          </a:p>
        </p:txBody>
      </p:sp>
      <p:sp>
        <p:nvSpPr>
          <p:cNvPr id="11267" name="Rectangle 3"/>
          <p:cNvSpPr>
            <a:spLocks noGrp="1"/>
          </p:cNvSpPr>
          <p:nvPr>
            <p:ph idx="1"/>
          </p:nvPr>
        </p:nvSpPr>
        <p:spPr>
          <a:xfrm>
            <a:off x="457200" y="1280160"/>
            <a:ext cx="4724400" cy="5196840"/>
          </a:xfrm>
          <a:prstGeom prst="rect">
            <a:avLst/>
          </a:prstGeom>
        </p:spPr>
        <p:txBody>
          <a:bodyPr>
            <a:normAutofit fontScale="77500" lnSpcReduction="20000"/>
          </a:bodyPr>
          <a:lstStyle/>
          <a:p>
            <a:pPr>
              <a:tabLst>
                <a:tab pos="461963" algn="l"/>
              </a:tabLst>
            </a:pPr>
            <a:r>
              <a:rPr lang="en-US" dirty="0">
                <a:solidFill>
                  <a:schemeClr val="tx1"/>
                </a:solidFill>
              </a:rPr>
              <a:t>The environment consists of numerous </a:t>
            </a:r>
            <a:r>
              <a:rPr lang="en-US" b="1" dirty="0">
                <a:solidFill>
                  <a:schemeClr val="tx1"/>
                </a:solidFill>
              </a:rPr>
              <a:t>pathogens</a:t>
            </a:r>
            <a:r>
              <a:rPr lang="en-US" dirty="0">
                <a:solidFill>
                  <a:schemeClr val="tx1"/>
                </a:solidFill>
              </a:rPr>
              <a:t>, which are agents (usually microorganisms) that cause diseases in their hosts.</a:t>
            </a:r>
          </a:p>
          <a:p>
            <a:pPr marL="457200" indent="-457200">
              <a:buFont typeface="Arial" panose="020B0604020202020204" pitchFamily="34" charset="0"/>
              <a:buChar char="•"/>
              <a:tabLst>
                <a:tab pos="461963" algn="l"/>
              </a:tabLst>
            </a:pPr>
            <a:r>
              <a:rPr lang="en-US" dirty="0">
                <a:solidFill>
                  <a:schemeClr val="tx1"/>
                </a:solidFill>
              </a:rPr>
              <a:t>A </a:t>
            </a:r>
            <a:r>
              <a:rPr lang="en-US" b="1" dirty="0">
                <a:solidFill>
                  <a:schemeClr val="tx1"/>
                </a:solidFill>
              </a:rPr>
              <a:t>host</a:t>
            </a:r>
            <a:r>
              <a:rPr lang="en-US" dirty="0">
                <a:solidFill>
                  <a:schemeClr val="tx1"/>
                </a:solidFill>
              </a:rPr>
              <a:t> is the organism that is invaded and often harmed by a pathogen. Pathogens include bacteria, protists, fungi, and other infectious organisms. </a:t>
            </a:r>
            <a:endParaRPr lang="en-US" i="0" dirty="0">
              <a:solidFill>
                <a:schemeClr val="tx1"/>
              </a:solidFill>
            </a:endParaRPr>
          </a:p>
          <a:p>
            <a:pPr marL="457200" indent="-457200">
              <a:buFont typeface="Arial" panose="020B0604020202020204" pitchFamily="34" charset="0"/>
              <a:buChar char="•"/>
              <a:tabLst>
                <a:tab pos="461963" algn="l"/>
              </a:tabLst>
            </a:pPr>
            <a:r>
              <a:rPr lang="en-US" dirty="0">
                <a:solidFill>
                  <a:schemeClr val="tx1"/>
                </a:solidFill>
              </a:rPr>
              <a:t>To protect against such pathogens, mammalian immune systems evolved to be an extremely diverse array of specialized cells and soluble molecules to provide protection from most disease agents.</a:t>
            </a: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
        <p:nvSpPr>
          <p:cNvPr id="5" name="TextBox 4">
            <a:extLst>
              <a:ext uri="{FF2B5EF4-FFF2-40B4-BE49-F238E27FC236}">
                <a16:creationId xmlns:a16="http://schemas.microsoft.com/office/drawing/2014/main" id="{5A723582-C196-32CD-0F9F-1AB80E4C94F0}"/>
              </a:ext>
            </a:extLst>
          </p:cNvPr>
          <p:cNvSpPr txBox="1"/>
          <p:nvPr/>
        </p:nvSpPr>
        <p:spPr>
          <a:xfrm>
            <a:off x="6349830" y="2123822"/>
            <a:ext cx="1447800" cy="307777"/>
          </a:xfrm>
          <a:prstGeom prst="rect">
            <a:avLst/>
          </a:prstGeom>
          <a:noFill/>
        </p:spPr>
        <p:txBody>
          <a:bodyPr wrap="square" rtlCol="0">
            <a:spAutoFit/>
          </a:bodyPr>
          <a:lstStyle/>
          <a:p>
            <a:pPr algn="ctr"/>
            <a:r>
              <a:rPr lang="en-US" sz="1400" b="1" dirty="0"/>
              <a:t>37.1 Figure 1 </a:t>
            </a:r>
          </a:p>
        </p:txBody>
      </p:sp>
      <p:pic>
        <p:nvPicPr>
          <p:cNvPr id="7" name="Content Placeholder 4" descr="The neutrophil and eosinophil are similar in structure, but the eosinophil is larger. Both are filled with granular structures and have three purple-stained nuclei. These white blood cells are surrounded with donut-shaped red blood cells.">
            <a:extLst>
              <a:ext uri="{FF2B5EF4-FFF2-40B4-BE49-F238E27FC236}">
                <a16:creationId xmlns:a16="http://schemas.microsoft.com/office/drawing/2014/main" id="{8A86589D-4259-7326-F7AC-31287BA90735}"/>
              </a:ext>
            </a:extLst>
          </p:cNvPr>
          <p:cNvPicPr>
            <a:picLocks noChangeAspect="1"/>
          </p:cNvPicPr>
          <p:nvPr/>
        </p:nvPicPr>
        <p:blipFill>
          <a:blip r:embed="rId3"/>
          <a:srcRect l="16667" t="5333" r="15741" b="4667"/>
          <a:stretch/>
        </p:blipFill>
        <p:spPr>
          <a:xfrm>
            <a:off x="5322541" y="2440578"/>
            <a:ext cx="3502378" cy="2590800"/>
          </a:xfrm>
          <a:prstGeom prst="rect">
            <a:avLst/>
          </a:prstGeom>
        </p:spPr>
      </p:pic>
      <p:sp>
        <p:nvSpPr>
          <p:cNvPr id="3" name="TextBox 2">
            <a:extLst>
              <a:ext uri="{FF2B5EF4-FFF2-40B4-BE49-F238E27FC236}">
                <a16:creationId xmlns:a16="http://schemas.microsoft.com/office/drawing/2014/main" id="{DB3A0766-D6A9-4401-E726-F9D355B94A23}"/>
              </a:ext>
            </a:extLst>
          </p:cNvPr>
          <p:cNvSpPr txBox="1"/>
          <p:nvPr/>
        </p:nvSpPr>
        <p:spPr>
          <a:xfrm>
            <a:off x="4787730" y="5194245"/>
            <a:ext cx="4572000" cy="246221"/>
          </a:xfrm>
          <a:prstGeom prst="rect">
            <a:avLst/>
          </a:prstGeom>
          <a:noFill/>
        </p:spPr>
        <p:txBody>
          <a:bodyPr wrap="square">
            <a:spAutoFit/>
          </a:bodyPr>
          <a:lstStyle/>
          <a:p>
            <a:pPr algn="ctr"/>
            <a:r>
              <a:rPr lang="en-US" sz="1000" dirty="0"/>
              <a:t>Dr. David Csaba L. on Wikimedia Commons. "Neutrophil and eosinophil."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Immune System</a:t>
            </a:r>
            <a:r>
              <a:rPr lang="en-US" sz="1400" baseline="-25000" dirty="0"/>
              <a:t>2</a:t>
            </a:r>
            <a:r>
              <a:rPr lang="en-US" dirty="0"/>
              <a:t> </a:t>
            </a:r>
            <a:endParaRPr lang="en-US" sz="3200" dirty="0">
              <a:solidFill>
                <a:schemeClr val="accent1"/>
              </a:solidFill>
            </a:endParaRPr>
          </a:p>
        </p:txBody>
      </p:sp>
      <p:sp>
        <p:nvSpPr>
          <p:cNvPr id="6" name="Content Placeholder 5">
            <a:extLst>
              <a:ext uri="{FF2B5EF4-FFF2-40B4-BE49-F238E27FC236}">
                <a16:creationId xmlns:a16="http://schemas.microsoft.com/office/drawing/2014/main" id="{F53F68D9-219A-3132-53F2-EA9353E39CE9}"/>
              </a:ext>
            </a:extLst>
          </p:cNvPr>
          <p:cNvSpPr>
            <a:spLocks noGrp="1"/>
          </p:cNvSpPr>
          <p:nvPr>
            <p:ph idx="1"/>
          </p:nvPr>
        </p:nvSpPr>
        <p:spPr>
          <a:xfrm>
            <a:off x="457200" y="1066800"/>
            <a:ext cx="8229600" cy="5044440"/>
          </a:xfrm>
        </p:spPr>
        <p:txBody>
          <a:bodyPr>
            <a:normAutofit/>
          </a:bodyPr>
          <a:lstStyle/>
          <a:p>
            <a:r>
              <a:rPr lang="en-US" dirty="0"/>
              <a:t>When pathogens are found, immune factors are mobilized to the site of an infection. </a:t>
            </a:r>
          </a:p>
          <a:p>
            <a:pPr marL="457200" indent="-457200">
              <a:buFont typeface="Arial" panose="020B0604020202020204" pitchFamily="34" charset="0"/>
              <a:buChar char="•"/>
            </a:pPr>
            <a:r>
              <a:rPr lang="en-US" dirty="0"/>
              <a:t>The immune factors identify the nature of the pathogen, combat it efficiently, and halt the immune response after the infection is cleared to avoid unnecessary host cell damage. </a:t>
            </a:r>
          </a:p>
          <a:p>
            <a:r>
              <a:rPr lang="en-US" dirty="0"/>
              <a:t>Features of the immune system, such as pathogen identification, specific response, amplification, retreat, and remembrance are essential for survival against pathogens.</a:t>
            </a:r>
          </a:p>
        </p:txBody>
      </p:sp>
    </p:spTree>
    <p:extLst>
      <p:ext uri="{BB962C8B-B14F-4D97-AF65-F5344CB8AC3E}">
        <p14:creationId xmlns:p14="http://schemas.microsoft.com/office/powerpoint/2010/main" val="201358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The Immune System</a:t>
            </a:r>
            <a:r>
              <a:rPr lang="en-US" sz="1400" baseline="-25000" dirty="0"/>
              <a:t>3</a:t>
            </a:r>
            <a:r>
              <a:rPr lang="en-US" dirty="0"/>
              <a:t> </a:t>
            </a:r>
            <a:endParaRPr lang="en-US" sz="3200" dirty="0">
              <a:solidFill>
                <a:schemeClr val="accent1"/>
              </a:solidFill>
            </a:endParaRPr>
          </a:p>
        </p:txBody>
      </p:sp>
      <p:sp>
        <p:nvSpPr>
          <p:cNvPr id="6" name="Content Placeholder 5">
            <a:extLst>
              <a:ext uri="{FF2B5EF4-FFF2-40B4-BE49-F238E27FC236}">
                <a16:creationId xmlns:a16="http://schemas.microsoft.com/office/drawing/2014/main" id="{F53F68D9-219A-3132-53F2-EA9353E39CE9}"/>
              </a:ext>
            </a:extLst>
          </p:cNvPr>
          <p:cNvSpPr>
            <a:spLocks noGrp="1"/>
          </p:cNvSpPr>
          <p:nvPr>
            <p:ph idx="1"/>
          </p:nvPr>
        </p:nvSpPr>
        <p:spPr>
          <a:xfrm>
            <a:off x="457200" y="1066800"/>
            <a:ext cx="8229600" cy="5044440"/>
          </a:xfrm>
        </p:spPr>
        <p:txBody>
          <a:bodyPr>
            <a:normAutofit/>
          </a:bodyPr>
          <a:lstStyle/>
          <a:p>
            <a:r>
              <a:rPr lang="en-US" dirty="0"/>
              <a:t>The immune response can be classified as either innate or active.</a:t>
            </a:r>
          </a:p>
          <a:p>
            <a:pPr marL="457200" indent="-457200">
              <a:buFont typeface="Arial" panose="020B0604020202020204" pitchFamily="34" charset="0"/>
              <a:buChar char="•"/>
            </a:pPr>
            <a:r>
              <a:rPr lang="en-US" dirty="0"/>
              <a:t>The innate immune response is always present and attempts to defend against all pathogens rather than focusing on specific ones.</a:t>
            </a:r>
          </a:p>
          <a:p>
            <a:pPr marL="457200" indent="-457200">
              <a:buFont typeface="Arial" panose="020B0604020202020204" pitchFamily="34" charset="0"/>
              <a:buChar char="•"/>
            </a:pPr>
            <a:r>
              <a:rPr lang="en-US" dirty="0"/>
              <a:t>The adaptive immune response stores information about past infections and mounts pathogen-specific defenses.</a:t>
            </a:r>
          </a:p>
        </p:txBody>
      </p:sp>
    </p:spTree>
    <p:extLst>
      <p:ext uri="{BB962C8B-B14F-4D97-AF65-F5344CB8AC3E}">
        <p14:creationId xmlns:p14="http://schemas.microsoft.com/office/powerpoint/2010/main" val="322732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57A6AA-4335-A5AB-C0D0-C5DACFE7DBFF}"/>
              </a:ext>
            </a:extLst>
          </p:cNvPr>
          <p:cNvSpPr>
            <a:spLocks noGrp="1"/>
          </p:cNvSpPr>
          <p:nvPr>
            <p:ph type="title"/>
          </p:nvPr>
        </p:nvSpPr>
        <p:spPr/>
        <p:txBody>
          <a:bodyPr/>
          <a:lstStyle/>
          <a:p>
            <a:r>
              <a:rPr lang="en-US" dirty="0"/>
              <a:t>Innate Immune Response </a:t>
            </a:r>
          </a:p>
        </p:txBody>
      </p:sp>
      <p:sp>
        <p:nvSpPr>
          <p:cNvPr id="6" name="Content Placeholder 5">
            <a:extLst>
              <a:ext uri="{FF2B5EF4-FFF2-40B4-BE49-F238E27FC236}">
                <a16:creationId xmlns:a16="http://schemas.microsoft.com/office/drawing/2014/main" id="{C88E5989-E898-8DD3-A84E-0981C91D5246}"/>
              </a:ext>
            </a:extLst>
          </p:cNvPr>
          <p:cNvSpPr>
            <a:spLocks noGrp="1"/>
          </p:cNvSpPr>
          <p:nvPr>
            <p:ph idx="1"/>
          </p:nvPr>
        </p:nvSpPr>
        <p:spPr>
          <a:xfrm>
            <a:off x="457200" y="990600"/>
            <a:ext cx="8229600" cy="4815840"/>
          </a:xfrm>
        </p:spPr>
        <p:txBody>
          <a:bodyPr>
            <a:noAutofit/>
          </a:bodyPr>
          <a:lstStyle/>
          <a:p>
            <a:r>
              <a:rPr lang="en-US" sz="2400" b="1" dirty="0"/>
              <a:t>Innate immunity </a:t>
            </a:r>
            <a:r>
              <a:rPr lang="en-US" sz="2400" dirty="0"/>
              <a:t>occurs naturally because of genetic factors or physiology; it provides a generalized response to pathogens that works to reduce the workload for the adaptive immune response.</a:t>
            </a:r>
          </a:p>
          <a:p>
            <a:pPr marL="457200" indent="-457200">
              <a:buFont typeface="Arial" panose="020B0604020202020204" pitchFamily="34" charset="0"/>
              <a:buChar char="•"/>
            </a:pPr>
            <a:r>
              <a:rPr lang="en-US" sz="2400" dirty="0"/>
              <a:t>Both the innate and adaptive levels of the immune response involve the secretion of proteins, signaling pathways mediated by cell-surface receptors, and intricate cell-to-cell communication. </a:t>
            </a:r>
          </a:p>
          <a:p>
            <a:pPr marL="457200" indent="-457200">
              <a:buFont typeface="Arial" panose="020B0604020202020204" pitchFamily="34" charset="0"/>
              <a:buChar char="•"/>
            </a:pPr>
            <a:r>
              <a:rPr lang="en-US" sz="2400" dirty="0"/>
              <a:t>Innate immunity has a limited number of specific targets. Any pathogenic threat triggers a consistent sequence of events that can identify the type of pathogen and either clear the infection independently or mobilize a highly specialized adaptive immune response.</a:t>
            </a:r>
          </a:p>
        </p:txBody>
      </p:sp>
    </p:spTree>
    <p:extLst>
      <p:ext uri="{BB962C8B-B14F-4D97-AF65-F5344CB8AC3E}">
        <p14:creationId xmlns:p14="http://schemas.microsoft.com/office/powerpoint/2010/main" val="17698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8C770-789E-67FD-1349-54175159D953}"/>
              </a:ext>
            </a:extLst>
          </p:cNvPr>
          <p:cNvSpPr>
            <a:spLocks noGrp="1"/>
          </p:cNvSpPr>
          <p:nvPr>
            <p:ph type="title"/>
          </p:nvPr>
        </p:nvSpPr>
        <p:spPr/>
        <p:txBody>
          <a:bodyPr/>
          <a:lstStyle/>
          <a:p>
            <a:r>
              <a:rPr lang="en-US" dirty="0"/>
              <a:t>Physical and Chemical Barriers </a:t>
            </a:r>
          </a:p>
        </p:txBody>
      </p:sp>
      <p:sp>
        <p:nvSpPr>
          <p:cNvPr id="3" name="Content Placeholder 2">
            <a:extLst>
              <a:ext uri="{FF2B5EF4-FFF2-40B4-BE49-F238E27FC236}">
                <a16:creationId xmlns:a16="http://schemas.microsoft.com/office/drawing/2014/main" id="{A4F22B4E-098B-0E56-BFA0-A56087F7D18F}"/>
              </a:ext>
            </a:extLst>
          </p:cNvPr>
          <p:cNvSpPr>
            <a:spLocks noGrp="1"/>
          </p:cNvSpPr>
          <p:nvPr>
            <p:ph idx="1"/>
          </p:nvPr>
        </p:nvSpPr>
        <p:spPr/>
        <p:txBody>
          <a:bodyPr>
            <a:normAutofit fontScale="77500" lnSpcReduction="20000"/>
          </a:bodyPr>
          <a:lstStyle/>
          <a:p>
            <a:r>
              <a:rPr lang="en-US" dirty="0"/>
              <a:t>Before any immune factors are triggered, the skin functions as a continuous, impassable barrier to potentially infectious pathogens.</a:t>
            </a:r>
          </a:p>
          <a:p>
            <a:pPr marL="457200" indent="-457200">
              <a:buFont typeface="Arial" panose="020B0604020202020204" pitchFamily="34" charset="0"/>
              <a:buChar char="•"/>
            </a:pPr>
            <a:r>
              <a:rPr lang="en-US" dirty="0"/>
              <a:t>Pathogens are killed or inactivated on the skin by desiccation and the skin's acidity. </a:t>
            </a:r>
          </a:p>
          <a:p>
            <a:pPr marL="1200150" lvl="1" indent="-457200">
              <a:buFont typeface="Arial" panose="020B0604020202020204" pitchFamily="34" charset="0"/>
              <a:buChar char="•"/>
            </a:pPr>
            <a:r>
              <a:rPr lang="en-US" dirty="0"/>
              <a:t>Also, beneficial microorganisms that coexist on the skin compete with invading pathogens, preventing infection.</a:t>
            </a:r>
          </a:p>
          <a:p>
            <a:pPr marL="457200" indent="-457200">
              <a:buFont typeface="Arial" panose="020B0604020202020204" pitchFamily="34" charset="0"/>
              <a:buChar char="•"/>
            </a:pPr>
            <a:r>
              <a:rPr lang="en-US" dirty="0"/>
              <a:t>Regions of the body not protected by skin have alternative methods of defense, like tears, or mucus secretions and hairlike cilia that push mucus with the pathogens out of the body. </a:t>
            </a:r>
          </a:p>
          <a:p>
            <a:pPr marL="1200150" lvl="1" indent="-457200">
              <a:buFont typeface="Arial" panose="020B0604020202020204" pitchFamily="34" charset="0"/>
              <a:buChar char="•"/>
            </a:pPr>
            <a:r>
              <a:rPr lang="en-US" dirty="0"/>
              <a:t>Other parts of the body have other defenses, such as the low pH of the stomach, blood proteins that bind and disrupt bacterial cell membranes, and the process of urination.</a:t>
            </a:r>
          </a:p>
          <a:p>
            <a:pPr marL="457200" indent="-457200">
              <a:buFont typeface="Arial" panose="020B0604020202020204" pitchFamily="34" charset="0"/>
              <a:buChar char="•"/>
            </a:pPr>
            <a:endParaRPr lang="en-US" dirty="0"/>
          </a:p>
          <a:p>
            <a:r>
              <a:rPr lang="en-US" dirty="0"/>
              <a:t>Some pathogens have evolved specific mechanisms that allow them to overcome physical and chemical barriers. </a:t>
            </a:r>
          </a:p>
        </p:txBody>
      </p:sp>
    </p:spTree>
    <p:extLst>
      <p:ext uri="{BB962C8B-B14F-4D97-AF65-F5344CB8AC3E}">
        <p14:creationId xmlns:p14="http://schemas.microsoft.com/office/powerpoint/2010/main" val="148079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D69889-9532-CBCD-055A-AC1C9B96AF55}"/>
              </a:ext>
            </a:extLst>
          </p:cNvPr>
          <p:cNvSpPr>
            <a:spLocks noGrp="1"/>
          </p:cNvSpPr>
          <p:nvPr>
            <p:ph type="title"/>
          </p:nvPr>
        </p:nvSpPr>
        <p:spPr/>
        <p:txBody>
          <a:bodyPr/>
          <a:lstStyle/>
          <a:p>
            <a:r>
              <a:rPr lang="en-US" dirty="0"/>
              <a:t>Lesson 37.1 Figure 2 </a:t>
            </a:r>
          </a:p>
        </p:txBody>
      </p:sp>
      <p:pic>
        <p:nvPicPr>
          <p:cNvPr id="3" name="Content Placeholder 5" descr="The diagram shows a human body with the organs shown. The eye is indicated and says, &quot;Tears help prevent infection of the eyes.&quot; The brain is indicated and says, &quot;Blood-brain barrier protects the nervous system from pathogens.&quot; The nose is indicated and says, &quot;Lysozyme in the nasopharynx.&quot; The airways are indicated and say, &quot;Mucociliary clearance in respiratory airways.&quot; The liver is indicated and says, &quot;Bile acids are synthesized in the liver.&quot; The stomach is indicated and says, &quot;Disinfectant properties of gastric acid.&quot; The skin is indicated and says, &quot;Shedding of skin epithelium helps remove bacteria.&quot; The digestive system is indicated and says, &quot;Peristalsis helps remove infectious agents.&quot;">
            <a:extLst>
              <a:ext uri="{FF2B5EF4-FFF2-40B4-BE49-F238E27FC236}">
                <a16:creationId xmlns:a16="http://schemas.microsoft.com/office/drawing/2014/main" id="{92DAC384-FB20-D0D3-5B35-9D32895F8BF1}"/>
              </a:ext>
            </a:extLst>
          </p:cNvPr>
          <p:cNvPicPr>
            <a:picLocks noGrp="1" noChangeAspect="1"/>
          </p:cNvPicPr>
          <p:nvPr>
            <p:ph idx="1"/>
          </p:nvPr>
        </p:nvPicPr>
        <p:blipFill>
          <a:blip r:embed="rId3"/>
          <a:srcRect l="17593" t="3667" r="16667" b="1333"/>
          <a:stretch/>
        </p:blipFill>
        <p:spPr>
          <a:xfrm>
            <a:off x="1600200" y="1143000"/>
            <a:ext cx="5943600" cy="4771623"/>
          </a:xfrm>
        </p:spPr>
      </p:pic>
    </p:spTree>
    <p:extLst>
      <p:ext uri="{BB962C8B-B14F-4D97-AF65-F5344CB8AC3E}">
        <p14:creationId xmlns:p14="http://schemas.microsoft.com/office/powerpoint/2010/main" val="408234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Pathogen Recognition</a:t>
            </a:r>
            <a:r>
              <a:rPr lang="en-US" sz="1400" baseline="-25000" dirty="0"/>
              <a:t>1</a:t>
            </a:r>
            <a:r>
              <a:rPr lang="en-US" dirty="0"/>
              <a:t> </a:t>
            </a:r>
          </a:p>
        </p:txBody>
      </p:sp>
      <p:sp>
        <p:nvSpPr>
          <p:cNvPr id="4" name="Content Placeholder 3">
            <a:extLst>
              <a:ext uri="{FF2B5EF4-FFF2-40B4-BE49-F238E27FC236}">
                <a16:creationId xmlns:a16="http://schemas.microsoft.com/office/drawing/2014/main" id="{1889AACA-5939-FA1C-8D4C-42601E63404C}"/>
              </a:ext>
            </a:extLst>
          </p:cNvPr>
          <p:cNvSpPr>
            <a:spLocks noGrp="1"/>
          </p:cNvSpPr>
          <p:nvPr>
            <p:ph idx="1"/>
          </p:nvPr>
        </p:nvSpPr>
        <p:spPr>
          <a:xfrm>
            <a:off x="457200" y="990600"/>
            <a:ext cx="8229600" cy="5867400"/>
          </a:xfrm>
        </p:spPr>
        <p:txBody>
          <a:bodyPr>
            <a:noAutofit/>
          </a:bodyPr>
          <a:lstStyle/>
          <a:p>
            <a:r>
              <a:rPr lang="en-US" sz="3200" dirty="0"/>
              <a:t>When a pathogen enters the body, cells in the blood and lymph detect the specific </a:t>
            </a:r>
            <a:r>
              <a:rPr lang="en-US" sz="3200" b="1" dirty="0"/>
              <a:t>pathogen-associated molecular patterns (PAMPs) </a:t>
            </a:r>
            <a:r>
              <a:rPr lang="en-US" sz="3200" dirty="0"/>
              <a:t>on the pathogen's surface.</a:t>
            </a:r>
          </a:p>
          <a:p>
            <a:pPr marL="457200" indent="-457200">
              <a:buFont typeface="Arial" panose="020B0604020202020204" pitchFamily="34" charset="0"/>
              <a:buChar char="•"/>
            </a:pPr>
            <a:r>
              <a:rPr lang="en-US" sz="3200" dirty="0"/>
              <a:t> PAMPs are carbohydrate, polypeptide, and nucleic acid "signatures" expressed by viruses, bacteria, and parasites but differ from molecules on host cells.</a:t>
            </a:r>
          </a:p>
        </p:txBody>
      </p:sp>
    </p:spTree>
    <p:extLst>
      <p:ext uri="{BB962C8B-B14F-4D97-AF65-F5344CB8AC3E}">
        <p14:creationId xmlns:p14="http://schemas.microsoft.com/office/powerpoint/2010/main" val="290095517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TotalTime>
  <Words>2899</Words>
  <Application>Microsoft Office PowerPoint</Application>
  <PresentationFormat>On-screen Show (4:3)</PresentationFormat>
  <Paragraphs>153</Paragraphs>
  <Slides>29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Century Gothic</vt:lpstr>
      <vt:lpstr>Aptos</vt:lpstr>
      <vt:lpstr>Times New Roman</vt:lpstr>
      <vt:lpstr>Arial</vt:lpstr>
      <vt:lpstr>Courier New</vt:lpstr>
      <vt:lpstr>Office Theme</vt:lpstr>
      <vt:lpstr>Lesson 37.1</vt:lpstr>
      <vt:lpstr>Objectives</vt:lpstr>
      <vt:lpstr>The Immune System1 </vt:lpstr>
      <vt:lpstr>The Immune System2 </vt:lpstr>
      <vt:lpstr>The Immune System3 </vt:lpstr>
      <vt:lpstr>Innate Immune Response </vt:lpstr>
      <vt:lpstr>Physical and Chemical Barriers </vt:lpstr>
      <vt:lpstr>Lesson 37.1 Figure 2 </vt:lpstr>
      <vt:lpstr>Pathogen Recognition1 </vt:lpstr>
      <vt:lpstr>Pathogen Recognition2 </vt:lpstr>
      <vt:lpstr>Lesson 37.1 Figure 3 </vt:lpstr>
      <vt:lpstr>Lesson 37.1 Figure 4 </vt:lpstr>
      <vt:lpstr>Lesson 37.1 Figure 5 </vt:lpstr>
      <vt:lpstr>Reflection Question</vt:lpstr>
      <vt:lpstr>Cytokine Release Effect </vt:lpstr>
      <vt:lpstr>Lesson 37.1 Figure 6 </vt:lpstr>
      <vt:lpstr>Think It Through</vt:lpstr>
      <vt:lpstr>Phagocytosis and Inflammation1 </vt:lpstr>
      <vt:lpstr>Phagocytosis and Inflammation2 </vt:lpstr>
      <vt:lpstr>Lesson 37.1 Figure 7</vt:lpstr>
      <vt:lpstr>Natural Killer Cells1 </vt:lpstr>
      <vt:lpstr>Natural Killer Cells2 </vt:lpstr>
      <vt:lpstr>Natural Killer Cells3 </vt:lpstr>
      <vt:lpstr>Science and You</vt:lpstr>
      <vt:lpstr>Natural Killer Cells4 </vt:lpstr>
      <vt:lpstr>Complement </vt:lpstr>
      <vt:lpstr>Lesson 37.1 Figure 9</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185</cp:revision>
  <dcterms:created xsi:type="dcterms:W3CDTF">2013-04-26T14:43:13Z</dcterms:created>
  <dcterms:modified xsi:type="dcterms:W3CDTF">2024-10-17T18:30:50Z</dcterms:modified>
</cp:coreProperties>
</file>