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51"/>
  </p:notesMasterIdLst>
  <p:handoutMasterIdLst>
    <p:handoutMasterId r:id="rId52"/>
  </p:handoutMasterIdLst>
  <p:sldIdLst>
    <p:sldId id="272" r:id="rId2"/>
    <p:sldId id="264" r:id="rId3"/>
    <p:sldId id="274" r:id="rId4"/>
    <p:sldId id="313" r:id="rId5"/>
    <p:sldId id="277" r:id="rId6"/>
    <p:sldId id="278" r:id="rId7"/>
    <p:sldId id="279" r:id="rId8"/>
    <p:sldId id="267" r:id="rId9"/>
    <p:sldId id="273" r:id="rId10"/>
    <p:sldId id="280" r:id="rId11"/>
    <p:sldId id="281" r:id="rId12"/>
    <p:sldId id="282" r:id="rId13"/>
    <p:sldId id="283" r:id="rId14"/>
    <p:sldId id="284" r:id="rId15"/>
    <p:sldId id="285" r:id="rId16"/>
    <p:sldId id="286" r:id="rId17"/>
    <p:sldId id="287" r:id="rId18"/>
    <p:sldId id="288" r:id="rId19"/>
    <p:sldId id="289" r:id="rId20"/>
    <p:sldId id="290" r:id="rId21"/>
    <p:sldId id="271" r:id="rId22"/>
    <p:sldId id="268" r:id="rId23"/>
    <p:sldId id="292" r:id="rId24"/>
    <p:sldId id="314" r:id="rId25"/>
    <p:sldId id="291" r:id="rId26"/>
    <p:sldId id="293" r:id="rId27"/>
    <p:sldId id="294" r:id="rId28"/>
    <p:sldId id="315" r:id="rId29"/>
    <p:sldId id="296" r:id="rId30"/>
    <p:sldId id="295" r:id="rId31"/>
    <p:sldId id="297" r:id="rId32"/>
    <p:sldId id="276" r:id="rId33"/>
    <p:sldId id="300" r:id="rId34"/>
    <p:sldId id="298" r:id="rId35"/>
    <p:sldId id="299" r:id="rId36"/>
    <p:sldId id="301" r:id="rId37"/>
    <p:sldId id="302" r:id="rId38"/>
    <p:sldId id="304" r:id="rId39"/>
    <p:sldId id="303" r:id="rId40"/>
    <p:sldId id="305" r:id="rId41"/>
    <p:sldId id="306" r:id="rId42"/>
    <p:sldId id="307" r:id="rId43"/>
    <p:sldId id="308" r:id="rId44"/>
    <p:sldId id="309" r:id="rId45"/>
    <p:sldId id="310" r:id="rId46"/>
    <p:sldId id="316" r:id="rId47"/>
    <p:sldId id="311" r:id="rId48"/>
    <p:sldId id="312" r:id="rId49"/>
    <p:sldId id="317" r:id="rId50"/>
  </p:sldIdLst>
  <p:sldSz cx="9144000" cy="6858000" type="screen4x3"/>
  <p:notesSz cx="6858000" cy="9144000"/>
  <p:embeddedFontLst>
    <p:embeddedFont>
      <p:font typeface="Century Gothic" panose="020B050202020202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3" autoAdjust="0"/>
    <p:restoredTop sz="86410" autoAdjust="0"/>
  </p:normalViewPr>
  <p:slideViewPr>
    <p:cSldViewPr>
      <p:cViewPr>
        <p:scale>
          <a:sx n="100" d="100"/>
          <a:sy n="100" d="100"/>
        </p:scale>
        <p:origin x="2106" y="-6"/>
      </p:cViewPr>
      <p:guideLst>
        <p:guide orient="horz" pos="2160"/>
        <p:guide pos="2880"/>
      </p:guideLst>
    </p:cSldViewPr>
  </p:slideViewPr>
  <p:outlineViewPr>
    <p:cViewPr>
      <p:scale>
        <a:sx n="33" d="100"/>
        <a:sy n="33" d="100"/>
      </p:scale>
      <p:origin x="0" y="-2712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10/17/2024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10/17/2024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An APC, such as a macrophage, engulfs and digests a foreign bacterium (pathogen). An antigen from the bacterium is presented on the cell surface in conjunction with an MHC class II molecule. Lymphocytes of the adaptive immune response interact with antigen-embedded MHC class II molecules to mature into functional immune cells.</a:t>
            </a:r>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3244563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21</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10: The topology and function of intestinal MALT is shown. Pathogens are taken up by M cells in the intestinal epithelium and excreted into a pocket formed by the inner surface of the cell. The pocket contains antigen-presenting cells, such as dendritic cells, which engulf antigens and present them through the MHC II molecules on the cell surface. The dendritic cells migrate to an underlying tissue called a Peyer's patch. Antigen-presenting cells, T cells, and B cells aggregate within the Peyer's patch, forming organized lymphoid follicles. There some T cells and B cells are activated. Other antigen-loaded dendritic cells migrate through the lymphatic system where they activate B cells, T cells, and plasma cells in the lymph nodes. The activated cells then return to MALT tissue effector sites. IgA and other antibodies are secreted into the intestinal lumen (opening in the bowels).</a:t>
            </a:r>
          </a:p>
        </p:txBody>
      </p:sp>
      <p:sp>
        <p:nvSpPr>
          <p:cNvPr id="4" name="Slide Number Placeholder 3"/>
          <p:cNvSpPr>
            <a:spLocks noGrp="1"/>
          </p:cNvSpPr>
          <p:nvPr>
            <p:ph type="sldNum" sz="quarter" idx="5"/>
          </p:nvPr>
        </p:nvSpPr>
        <p:spPr/>
        <p:txBody>
          <a:bodyPr/>
          <a:lstStyle/>
          <a:p>
            <a:fld id="{7115ED13-301A-4C0A-8C7F-A4982DED9D67}" type="slidenum">
              <a:rPr lang="en-US" smtClean="0"/>
              <a:pPr/>
              <a:t>25</a:t>
            </a:fld>
            <a:endParaRPr lang="en-US" dirty="0"/>
          </a:p>
        </p:txBody>
      </p:sp>
    </p:spTree>
    <p:extLst>
      <p:ext uri="{BB962C8B-B14F-4D97-AF65-F5344CB8AC3E}">
        <p14:creationId xmlns:p14="http://schemas.microsoft.com/office/powerpoint/2010/main" val="3218625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28</a:t>
            </a:fld>
            <a:endParaRPr lang="en-US" dirty="0"/>
          </a:p>
        </p:txBody>
      </p:sp>
    </p:spTree>
    <p:extLst>
      <p:ext uri="{BB962C8B-B14F-4D97-AF65-F5344CB8AC3E}">
        <p14:creationId xmlns:p14="http://schemas.microsoft.com/office/powerpoint/2010/main" val="2691248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 After initially binding an antigen to the B cell receptor (BCR), a B cell internalizes the antigen and presents it on MHC II. A helper T cell recognizes the MHC II-antigen complex and activates the B cell. As a result, memory B cells and plasma cells are made.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29</a:t>
            </a:fld>
            <a:endParaRPr lang="en-US" dirty="0"/>
          </a:p>
        </p:txBody>
      </p:sp>
    </p:spTree>
    <p:extLst>
      <p:ext uri="{BB962C8B-B14F-4D97-AF65-F5344CB8AC3E}">
        <p14:creationId xmlns:p14="http://schemas.microsoft.com/office/powerpoint/2010/main" val="3914708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12: In the primary response to infection, antibodies are secreted first from plasma cells. Upon re-exposure to the same pathogen, memory cells differentiate into antibody-secreting plasma cells that output a greater amount of antibody for a longer period of time.</a:t>
            </a:r>
          </a:p>
        </p:txBody>
      </p:sp>
      <p:sp>
        <p:nvSpPr>
          <p:cNvPr id="4" name="Slide Number Placeholder 3"/>
          <p:cNvSpPr>
            <a:spLocks noGrp="1"/>
          </p:cNvSpPr>
          <p:nvPr>
            <p:ph type="sldNum" sz="quarter" idx="5"/>
          </p:nvPr>
        </p:nvSpPr>
        <p:spPr/>
        <p:txBody>
          <a:bodyPr/>
          <a:lstStyle/>
          <a:p>
            <a:fld id="{7115ED13-301A-4C0A-8C7F-A4982DED9D67}" type="slidenum">
              <a:rPr lang="en-US" smtClean="0"/>
              <a:pPr/>
              <a:t>31</a:t>
            </a:fld>
            <a:endParaRPr lang="en-US" dirty="0"/>
          </a:p>
        </p:txBody>
      </p:sp>
    </p:spTree>
    <p:extLst>
      <p:ext uri="{BB962C8B-B14F-4D97-AF65-F5344CB8AC3E}">
        <p14:creationId xmlns:p14="http://schemas.microsoft.com/office/powerpoint/2010/main" val="1032318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Figure 13: An mRNA vaccine can be used to stimulate an immune response to a pathogen. Here, the gene encoding the spike protein from a pathogenic virus (like COVID-19) is used to develop mRNA that encodes the protein. The mRNA is packaged in lipid nanoparticles and then injected into humans. In human cells, the mRNA is translated to produce the spike protein, which in turn induces an immune response.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32</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Figure 13: An mRNA vaccine can be used to stimulate an immune response to a pathogen. Here, the gene encoding the spike protein from a pathogenic virus (like COVID-19) is used to develop mRNA that encodes the protein. The mRNA is packaged in lipid nanoparticles and then injected into humans. In human cells, the mRNA is translated to produce the spike protein, which in turn induces an immune response.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33</a:t>
            </a:fld>
            <a:endParaRPr lang="en-US" dirty="0"/>
          </a:p>
        </p:txBody>
      </p:sp>
    </p:spTree>
    <p:extLst>
      <p:ext uri="{BB962C8B-B14F-4D97-AF65-F5344CB8AC3E}">
        <p14:creationId xmlns:p14="http://schemas.microsoft.com/office/powerpoint/2010/main" val="405213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dirty="0"/>
              <a:t>Figure 14: Vaccines are often delivered by injection into the arm.</a:t>
            </a:r>
          </a:p>
          <a:p>
            <a:r>
              <a:rPr lang="en-US" dirty="0"/>
              <a:t>Figure 15: The polio vaccine can be administered orally.</a:t>
            </a:r>
          </a:p>
        </p:txBody>
      </p:sp>
      <p:sp>
        <p:nvSpPr>
          <p:cNvPr id="4" name="Slide Number Placeholder 3"/>
          <p:cNvSpPr>
            <a:spLocks noGrp="1"/>
          </p:cNvSpPr>
          <p:nvPr>
            <p:ph type="sldNum" sz="quarter" idx="5"/>
          </p:nvPr>
        </p:nvSpPr>
        <p:spPr/>
        <p:txBody>
          <a:bodyPr/>
          <a:lstStyle/>
          <a:p>
            <a:fld id="{7115ED13-301A-4C0A-8C7F-A4982DED9D67}" type="slidenum">
              <a:rPr lang="en-US" smtClean="0"/>
              <a:pPr/>
              <a:t>35</a:t>
            </a:fld>
            <a:endParaRPr lang="en-US" dirty="0"/>
          </a:p>
        </p:txBody>
      </p:sp>
    </p:spTree>
    <p:extLst>
      <p:ext uri="{BB962C8B-B14F-4D97-AF65-F5344CB8AC3E}">
        <p14:creationId xmlns:p14="http://schemas.microsoft.com/office/powerpoint/2010/main" val="1200199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16: (a) Lymphatic vessels carry a clear fluid called lymph throughout the body. The liquid enters (b) lymph nodes through afferent (conducting inward) vessels. Lymph nodes are filled with lymphocytes that purge infecting cells. The lymph then exits through efferent (conducting outward) vessels.</a:t>
            </a:r>
          </a:p>
        </p:txBody>
      </p:sp>
      <p:sp>
        <p:nvSpPr>
          <p:cNvPr id="4" name="Slide Number Placeholder 3"/>
          <p:cNvSpPr>
            <a:spLocks noGrp="1"/>
          </p:cNvSpPr>
          <p:nvPr>
            <p:ph type="sldNum" sz="quarter" idx="5"/>
          </p:nvPr>
        </p:nvSpPr>
        <p:spPr/>
        <p:txBody>
          <a:bodyPr/>
          <a:lstStyle/>
          <a:p>
            <a:fld id="{7115ED13-301A-4C0A-8C7F-A4982DED9D67}" type="slidenum">
              <a:rPr lang="en-US" smtClean="0"/>
              <a:pPr/>
              <a:t>37</a:t>
            </a:fld>
            <a:endParaRPr lang="en-US" dirty="0"/>
          </a:p>
        </p:txBody>
      </p:sp>
    </p:spTree>
    <p:extLst>
      <p:ext uri="{BB962C8B-B14F-4D97-AF65-F5344CB8AC3E}">
        <p14:creationId xmlns:p14="http://schemas.microsoft.com/office/powerpoint/2010/main" val="372555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This scanning electron micrograph shows a T lymphocyte, which is responsible for the cell-mediated immune response. T cells are able to recognize antigens.</a:t>
            </a:r>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1745072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17: The spleen is similar to a lymph node but is much larger and filters blood instead of lymph. Blood enters the spleen through arteries and exits through veins. The spleen contains two types of tissue: red pulp and white pulp. Red pulp consists of cavities that store blood. Within the red pulp, damaged red blood cells are removed and replaced by new ones. White pulp is rich in lymphocytes that remove antigen-coated bacteria from the blood.</a:t>
            </a:r>
          </a:p>
        </p:txBody>
      </p:sp>
      <p:sp>
        <p:nvSpPr>
          <p:cNvPr id="4" name="Slide Number Placeholder 3"/>
          <p:cNvSpPr>
            <a:spLocks noGrp="1"/>
          </p:cNvSpPr>
          <p:nvPr>
            <p:ph type="sldNum" sz="quarter" idx="5"/>
          </p:nvPr>
        </p:nvSpPr>
        <p:spPr/>
        <p:txBody>
          <a:bodyPr/>
          <a:lstStyle/>
          <a:p>
            <a:fld id="{7115ED13-301A-4C0A-8C7F-A4982DED9D67}" type="slidenum">
              <a:rPr lang="en-US" smtClean="0"/>
              <a:pPr/>
              <a:t>38</a:t>
            </a:fld>
            <a:endParaRPr lang="en-US" dirty="0"/>
          </a:p>
        </p:txBody>
      </p:sp>
    </p:spTree>
    <p:extLst>
      <p:ext uri="{BB962C8B-B14F-4D97-AF65-F5344CB8AC3E}">
        <p14:creationId xmlns:p14="http://schemas.microsoft.com/office/powerpoint/2010/main" val="3256942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18: On first exposure to an allergen, an IgE antibody is synthesized by plasma cells in response to a harmless antigen. The IgE molecules bind to mast cells, and on secondary exposure, the mast cells release histamines and other modulators that affect the symptoms of allergy.</a:t>
            </a:r>
          </a:p>
        </p:txBody>
      </p:sp>
      <p:sp>
        <p:nvSpPr>
          <p:cNvPr id="4" name="Slide Number Placeholder 3"/>
          <p:cNvSpPr>
            <a:spLocks noGrp="1"/>
          </p:cNvSpPr>
          <p:nvPr>
            <p:ph type="sldNum" sz="quarter" idx="5"/>
          </p:nvPr>
        </p:nvSpPr>
        <p:spPr/>
        <p:txBody>
          <a:bodyPr/>
          <a:lstStyle/>
          <a:p>
            <a:fld id="{7115ED13-301A-4C0A-8C7F-A4982DED9D67}" type="slidenum">
              <a:rPr lang="en-US" smtClean="0"/>
              <a:pPr/>
              <a:t>43</a:t>
            </a:fld>
            <a:endParaRPr lang="en-US" dirty="0"/>
          </a:p>
        </p:txBody>
      </p:sp>
    </p:spTree>
    <p:extLst>
      <p:ext uri="{BB962C8B-B14F-4D97-AF65-F5344CB8AC3E}">
        <p14:creationId xmlns:p14="http://schemas.microsoft.com/office/powerpoint/2010/main" val="1020671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46</a:t>
            </a:fld>
            <a:endParaRPr lang="en-US" dirty="0"/>
          </a:p>
        </p:txBody>
      </p:sp>
    </p:spTree>
    <p:extLst>
      <p:ext uri="{BB962C8B-B14F-4D97-AF65-F5344CB8AC3E}">
        <p14:creationId xmlns:p14="http://schemas.microsoft.com/office/powerpoint/2010/main" val="60854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19: Systemic lupus erythematosus (SLE) is characterized by autoimmunity to the individual's own DNA and/or proteins, which leads to varied dysfunction of the organs.</a:t>
            </a:r>
          </a:p>
        </p:txBody>
      </p:sp>
      <p:sp>
        <p:nvSpPr>
          <p:cNvPr id="4" name="Slide Number Placeholder 3"/>
          <p:cNvSpPr>
            <a:spLocks noGrp="1"/>
          </p:cNvSpPr>
          <p:nvPr>
            <p:ph type="sldNum" sz="quarter" idx="5"/>
          </p:nvPr>
        </p:nvSpPr>
        <p:spPr/>
        <p:txBody>
          <a:bodyPr/>
          <a:lstStyle/>
          <a:p>
            <a:fld id="{7115ED13-301A-4C0A-8C7F-A4982DED9D67}" type="slidenum">
              <a:rPr lang="en-US" smtClean="0"/>
              <a:pPr/>
              <a:t>47</a:t>
            </a:fld>
            <a:endParaRPr lang="en-US" dirty="0"/>
          </a:p>
        </p:txBody>
      </p:sp>
    </p:spTree>
    <p:extLst>
      <p:ext uri="{BB962C8B-B14F-4D97-AF65-F5344CB8AC3E}">
        <p14:creationId xmlns:p14="http://schemas.microsoft.com/office/powerpoint/2010/main" val="1141671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An antigen is a macromolecule that reacts with components of the immune system. A given antigen may contain several motifs (distinctive sequences) that are recognized by immune cells. Each motif is an epitope. In this figure, the entire structure is an antigen, and the salmon triangle, orange circle, and green rectangle projecting from it represent potential epitopes.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98424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Naïve CD4+ T cells engage MHC II molecules on antigen-presenting cells (APCs) and become activated. Clones of the activated helper T cell, in turn, activate B cells and CD8+ T cells, which become cytotoxic T cells. Cytotoxic T cells kill infected cells.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2468803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A T cell receptor spans the membrane and projects its variable binding regions into the extracellular space. The variable region binds complementary processed antigens presented by MHC molecules on APCs.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183944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 After activation by an APC, T cells may differentiate into helper T (TH) lymphocytes or cytotoxic T (TC) lymphocytes. TH cells may differentiate into either TH1 or TH2 cells. TH1 cells make cytokines that enhance macrophage activity (promoting inflammation) and activate cytotoxic T cells; both of these processes aim to kill infected or cancerous cells. TH2 cells stimulate antibody production by B cell to kill humoral pathogens (pathogens in extracellular fluids).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1198569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B cell receptors are embedded in the membranes of B cells and bind a variety of antigens through their variable regions. The signal transduction region transfers the signal into the cell.</a:t>
            </a:r>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1105858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8: When a TH2 cell detects that a B cell is bound to a certain antigen, it secretes cytokines that cause the B cell to rapidly proliferate to form many clones. Most of these clones develop into plasma cells that produce large amounts of the specific antibody corresponding to the BCR that initially bound the antigen. Some of these clones differentiate into memory cells that provide long-term immunity; these clones will later proliferate if the same antigen is again encountered in the body.</a:t>
            </a:r>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4165435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9: Natural killer (NK) cells recognize the MHC class I receptor on healthy cells. If MHC class I is absent, the cell is lysed.</a:t>
            </a:r>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2749339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160478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37.2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Adaptive Immune Response </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7B89-BF7F-7056-E63C-FDC403F2852F}"/>
              </a:ext>
            </a:extLst>
          </p:cNvPr>
          <p:cNvSpPr>
            <a:spLocks noGrp="1"/>
          </p:cNvSpPr>
          <p:nvPr>
            <p:ph type="title"/>
          </p:nvPr>
        </p:nvSpPr>
        <p:spPr/>
        <p:txBody>
          <a:bodyPr/>
          <a:lstStyle/>
          <a:p>
            <a:r>
              <a:rPr lang="en-US" dirty="0"/>
              <a:t>T and B Lymphocytes</a:t>
            </a:r>
            <a:r>
              <a:rPr lang="en-US" sz="1400" baseline="-25000" dirty="0"/>
              <a:t>2</a:t>
            </a:r>
          </a:p>
        </p:txBody>
      </p:sp>
      <p:sp>
        <p:nvSpPr>
          <p:cNvPr id="5" name="Content Placeholder 4">
            <a:extLst>
              <a:ext uri="{FF2B5EF4-FFF2-40B4-BE49-F238E27FC236}">
                <a16:creationId xmlns:a16="http://schemas.microsoft.com/office/drawing/2014/main" id="{73900573-E4CC-2A7F-7FD8-4FF0CD2E2EA8}"/>
              </a:ext>
            </a:extLst>
          </p:cNvPr>
          <p:cNvSpPr>
            <a:spLocks noGrp="1"/>
          </p:cNvSpPr>
          <p:nvPr>
            <p:ph idx="1"/>
          </p:nvPr>
        </p:nvSpPr>
        <p:spPr>
          <a:xfrm>
            <a:off x="457200" y="1280160"/>
            <a:ext cx="4724400" cy="4572000"/>
          </a:xfrm>
        </p:spPr>
        <p:txBody>
          <a:bodyPr>
            <a:normAutofit fontScale="70000" lnSpcReduction="20000"/>
          </a:bodyPr>
          <a:lstStyle/>
          <a:p>
            <a:r>
              <a:rPr lang="en-US" dirty="0"/>
              <a:t>Both B and T cells recognize and bind to specific antigens using a complementary receptor.</a:t>
            </a:r>
          </a:p>
          <a:p>
            <a:pPr marL="457200" indent="-457200">
              <a:buFont typeface="Arial" panose="020B0604020202020204" pitchFamily="34" charset="0"/>
              <a:buChar char="•"/>
            </a:pPr>
            <a:r>
              <a:rPr lang="en-US" dirty="0"/>
              <a:t>Each T and B lymphocyte only expresses one type of antigen receptor.</a:t>
            </a:r>
          </a:p>
          <a:p>
            <a:pPr marL="457200" indent="-457200">
              <a:buFont typeface="Arial" panose="020B0604020202020204" pitchFamily="34" charset="0"/>
              <a:buChar char="•"/>
            </a:pPr>
            <a:r>
              <a:rPr lang="en-US" dirty="0"/>
              <a:t>Everyone's B and T cell population combination can express a near limitless variety of antigen receptors.</a:t>
            </a:r>
          </a:p>
          <a:p>
            <a:pPr marL="457200" indent="-457200">
              <a:buFont typeface="Arial" panose="020B0604020202020204" pitchFamily="34" charset="0"/>
              <a:buChar char="•"/>
            </a:pPr>
            <a:r>
              <a:rPr lang="en-US" dirty="0"/>
              <a:t>T and B cells are activated when they recognize small components of antigens, called </a:t>
            </a:r>
            <a:r>
              <a:rPr lang="en-US" b="1" dirty="0"/>
              <a:t>epitopes</a:t>
            </a:r>
            <a:r>
              <a:rPr lang="en-US" dirty="0"/>
              <a:t>, presented by APCs.</a:t>
            </a:r>
          </a:p>
          <a:p>
            <a:pPr marL="457200" indent="-457200">
              <a:buFont typeface="Arial" panose="020B0604020202020204" pitchFamily="34" charset="0"/>
              <a:buChar char="•"/>
            </a:pPr>
            <a:r>
              <a:rPr lang="en-US" dirty="0"/>
              <a:t>In the absence of information from APCs, T and B cells remain inactive, or naïve, and are unable to prepare an immune response. </a:t>
            </a:r>
          </a:p>
        </p:txBody>
      </p:sp>
      <p:sp>
        <p:nvSpPr>
          <p:cNvPr id="7" name="TextBox 6">
            <a:extLst>
              <a:ext uri="{FF2B5EF4-FFF2-40B4-BE49-F238E27FC236}">
                <a16:creationId xmlns:a16="http://schemas.microsoft.com/office/drawing/2014/main" id="{8F248487-1849-E63A-B813-FBA859FD8C58}"/>
              </a:ext>
            </a:extLst>
          </p:cNvPr>
          <p:cNvSpPr txBox="1"/>
          <p:nvPr/>
        </p:nvSpPr>
        <p:spPr>
          <a:xfrm>
            <a:off x="6278041" y="1557984"/>
            <a:ext cx="1676400" cy="307777"/>
          </a:xfrm>
          <a:prstGeom prst="rect">
            <a:avLst/>
          </a:prstGeom>
          <a:noFill/>
        </p:spPr>
        <p:txBody>
          <a:bodyPr wrap="square" rtlCol="0">
            <a:spAutoFit/>
          </a:bodyPr>
          <a:lstStyle/>
          <a:p>
            <a:pPr algn="ctr"/>
            <a:r>
              <a:rPr lang="en-US" sz="1400" b="1" dirty="0"/>
              <a:t>37.2 Figure 3 </a:t>
            </a:r>
          </a:p>
        </p:txBody>
      </p:sp>
      <p:pic>
        <p:nvPicPr>
          <p:cNvPr id="3" name="Content Placeholder 6" descr="The antigen is a gray oval-like sphere and embedded in it are three shapes, a red pyramid, a orange sphere, and a green rectangle. They are labeled as &quot;epitopes.&quot;">
            <a:extLst>
              <a:ext uri="{FF2B5EF4-FFF2-40B4-BE49-F238E27FC236}">
                <a16:creationId xmlns:a16="http://schemas.microsoft.com/office/drawing/2014/main" id="{F79435AB-226B-7798-4DB5-A62B653F893A}"/>
              </a:ext>
            </a:extLst>
          </p:cNvPr>
          <p:cNvPicPr>
            <a:picLocks noChangeAspect="1"/>
          </p:cNvPicPr>
          <p:nvPr/>
        </p:nvPicPr>
        <p:blipFill>
          <a:blip r:embed="rId3"/>
          <a:srcRect t="5334" b="3000"/>
          <a:stretch/>
        </p:blipFill>
        <p:spPr>
          <a:xfrm>
            <a:off x="5325541" y="1886488"/>
            <a:ext cx="3581400" cy="1823861"/>
          </a:xfrm>
          <a:prstGeom prst="rect">
            <a:avLst/>
          </a:prstGeom>
        </p:spPr>
      </p:pic>
      <p:sp>
        <p:nvSpPr>
          <p:cNvPr id="4" name="TextBox 3">
            <a:extLst>
              <a:ext uri="{FF2B5EF4-FFF2-40B4-BE49-F238E27FC236}">
                <a16:creationId xmlns:a16="http://schemas.microsoft.com/office/drawing/2014/main" id="{B14CA6D1-A3A9-EA97-F9D8-9B0815FBA554}"/>
              </a:ext>
            </a:extLst>
          </p:cNvPr>
          <p:cNvSpPr txBox="1"/>
          <p:nvPr/>
        </p:nvSpPr>
        <p:spPr>
          <a:xfrm>
            <a:off x="4830241" y="3770118"/>
            <a:ext cx="4572000" cy="246221"/>
          </a:xfrm>
          <a:prstGeom prst="rect">
            <a:avLst/>
          </a:prstGeom>
          <a:noFill/>
        </p:spPr>
        <p:txBody>
          <a:bodyPr wrap="square">
            <a:spAutoFit/>
          </a:bodyPr>
          <a:lstStyle/>
          <a:p>
            <a:pPr algn="ctr"/>
            <a:r>
              <a:rPr lang="en-US" sz="1000" dirty="0"/>
              <a:t>CNX OpenStax on Wikimedia Commons. "Antigen."</a:t>
            </a:r>
          </a:p>
        </p:txBody>
      </p:sp>
    </p:spTree>
    <p:extLst>
      <p:ext uri="{BB962C8B-B14F-4D97-AF65-F5344CB8AC3E}">
        <p14:creationId xmlns:p14="http://schemas.microsoft.com/office/powerpoint/2010/main" val="436566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EB2A-60DF-CA97-0774-41A5BAFF2E03}"/>
              </a:ext>
            </a:extLst>
          </p:cNvPr>
          <p:cNvSpPr>
            <a:spLocks noGrp="1"/>
          </p:cNvSpPr>
          <p:nvPr>
            <p:ph type="title"/>
          </p:nvPr>
        </p:nvSpPr>
        <p:spPr/>
        <p:txBody>
          <a:bodyPr/>
          <a:lstStyle/>
          <a:p>
            <a:r>
              <a:rPr lang="en-US" dirty="0"/>
              <a:t>T and B Lymphocytes</a:t>
            </a:r>
            <a:r>
              <a:rPr lang="en-US" sz="1400" baseline="-25000" dirty="0"/>
              <a:t>3</a:t>
            </a:r>
          </a:p>
        </p:txBody>
      </p:sp>
      <p:sp>
        <p:nvSpPr>
          <p:cNvPr id="3" name="Content Placeholder 2">
            <a:extLst>
              <a:ext uri="{FF2B5EF4-FFF2-40B4-BE49-F238E27FC236}">
                <a16:creationId xmlns:a16="http://schemas.microsoft.com/office/drawing/2014/main" id="{F29A0373-52F9-8ABC-F1FC-EECAA434950A}"/>
              </a:ext>
            </a:extLst>
          </p:cNvPr>
          <p:cNvSpPr>
            <a:spLocks noGrp="1"/>
          </p:cNvSpPr>
          <p:nvPr>
            <p:ph idx="1"/>
          </p:nvPr>
        </p:nvSpPr>
        <p:spPr>
          <a:xfrm>
            <a:off x="457200" y="990600"/>
            <a:ext cx="8229600" cy="5196840"/>
          </a:xfrm>
        </p:spPr>
        <p:txBody>
          <a:bodyPr>
            <a:normAutofit fontScale="85000" lnSpcReduction="20000"/>
          </a:bodyPr>
          <a:lstStyle/>
          <a:p>
            <a:r>
              <a:rPr lang="en-US" dirty="0"/>
              <a:t>Naïve T cells can express one of two different molecules, CD4 or CD8, on their surface, which classifies them as CD4+ or CD8+ cells. </a:t>
            </a:r>
          </a:p>
          <a:p>
            <a:pPr marL="457200" indent="-457200">
              <a:buFont typeface="Arial" panose="020B0604020202020204" pitchFamily="34" charset="0"/>
              <a:buChar char="•"/>
            </a:pPr>
            <a:r>
              <a:rPr lang="en-US" dirty="0"/>
              <a:t>Naïve CD4+ cells bind APCs via their antigen-embedded MHC class II molecules and become </a:t>
            </a:r>
            <a:r>
              <a:rPr lang="en-US" b="1" dirty="0"/>
              <a:t>helper T (T</a:t>
            </a:r>
            <a:r>
              <a:rPr lang="en-US" b="1" baseline="-25000" dirty="0"/>
              <a:t>H</a:t>
            </a:r>
            <a:r>
              <a:rPr lang="en-US" b="1" dirty="0"/>
              <a:t>) lymphocytes</a:t>
            </a:r>
            <a:r>
              <a:rPr lang="en-US" dirty="0"/>
              <a:t>, cells that go on to stimulate B cells (or cytotoxic T cells) directly or secrete cytokines to inform other cells about the pathogenic threat.</a:t>
            </a:r>
          </a:p>
          <a:p>
            <a:pPr marL="457200" indent="-457200">
              <a:buFont typeface="Arial" panose="020B0604020202020204" pitchFamily="34" charset="0"/>
              <a:buChar char="•"/>
            </a:pPr>
            <a:r>
              <a:rPr lang="en-US" dirty="0"/>
              <a:t>CD8+ cells engage antigen-embedded MHC class I molecules on APCs and become </a:t>
            </a:r>
            <a:r>
              <a:rPr lang="en-US" b="1" dirty="0"/>
              <a:t>cytotoxic T lymphocytes (CTLs)</a:t>
            </a:r>
            <a:r>
              <a:rPr lang="en-US" dirty="0"/>
              <a:t>,</a:t>
            </a:r>
            <a:r>
              <a:rPr lang="en-US" b="1" dirty="0"/>
              <a:t> </a:t>
            </a:r>
            <a:r>
              <a:rPr lang="en-US" dirty="0"/>
              <a:t>which directly kill infected cells by secreting molecules that induce apoptosis.</a:t>
            </a:r>
          </a:p>
          <a:p>
            <a:pPr marL="1200150" lvl="1" indent="-457200">
              <a:buFont typeface="Arial" panose="020B0604020202020204" pitchFamily="34" charset="0"/>
              <a:buChar char="•"/>
            </a:pPr>
            <a:r>
              <a:rPr lang="en-US" dirty="0"/>
              <a:t>CTLs also emit cytokines to amplify the immune response. </a:t>
            </a:r>
          </a:p>
          <a:p>
            <a:pPr marL="457200" indent="-457200">
              <a:buFont typeface="Arial" panose="020B0604020202020204" pitchFamily="34" charset="0"/>
              <a:buChar char="•"/>
            </a:pPr>
            <a:r>
              <a:rPr lang="en-US" dirty="0"/>
              <a:t>The CD4 or CD8 surface molecules differentiate whether the TCR will engage an MHC class II or an MHC class I molecule. </a:t>
            </a:r>
          </a:p>
        </p:txBody>
      </p:sp>
    </p:spTree>
    <p:extLst>
      <p:ext uri="{BB962C8B-B14F-4D97-AF65-F5344CB8AC3E}">
        <p14:creationId xmlns:p14="http://schemas.microsoft.com/office/powerpoint/2010/main" val="1629410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A76ED-3B1D-1781-2139-0961EEACE553}"/>
              </a:ext>
            </a:extLst>
          </p:cNvPr>
          <p:cNvSpPr>
            <a:spLocks noGrp="1"/>
          </p:cNvSpPr>
          <p:nvPr>
            <p:ph type="title"/>
          </p:nvPr>
        </p:nvSpPr>
        <p:spPr/>
        <p:txBody>
          <a:bodyPr/>
          <a:lstStyle/>
          <a:p>
            <a:r>
              <a:rPr lang="en-US" dirty="0"/>
              <a:t>Lesson 37.2 Figure 4 </a:t>
            </a:r>
          </a:p>
        </p:txBody>
      </p:sp>
      <p:sp>
        <p:nvSpPr>
          <p:cNvPr id="5" name="TextBox 4">
            <a:extLst>
              <a:ext uri="{FF2B5EF4-FFF2-40B4-BE49-F238E27FC236}">
                <a16:creationId xmlns:a16="http://schemas.microsoft.com/office/drawing/2014/main" id="{DA93A142-82B5-BE14-ACD1-38E252D62CA8}"/>
              </a:ext>
            </a:extLst>
          </p:cNvPr>
          <p:cNvSpPr txBox="1"/>
          <p:nvPr/>
        </p:nvSpPr>
        <p:spPr>
          <a:xfrm>
            <a:off x="2285999" y="5780031"/>
            <a:ext cx="4572000" cy="246221"/>
          </a:xfrm>
          <a:prstGeom prst="rect">
            <a:avLst/>
          </a:prstGeom>
          <a:noFill/>
        </p:spPr>
        <p:txBody>
          <a:bodyPr wrap="square">
            <a:spAutoFit/>
          </a:bodyPr>
          <a:lstStyle/>
          <a:p>
            <a:pPr algn="ctr"/>
            <a:r>
              <a:rPr lang="en-US" sz="1000" dirty="0"/>
              <a:t>CNX OpenStax on Wikimedia Commons. "T cells."</a:t>
            </a:r>
          </a:p>
        </p:txBody>
      </p:sp>
      <p:pic>
        <p:nvPicPr>
          <p:cNvPr id="3" name="Content Placeholder 6" descr="The image shows the activation of a C D 4 plus helper T cell. An antigen-presenting cell digests a pathogen. Epitopes from this pathogen are presented in conjunction with M H C one molecules on the cell surface. A T cell receptor and a C D 8 receptor, both on the surface of the T cell, bind the M H C two epitope complex. As a result, the helper T cell becomes activated and both the helper T cell and antigen-presenting cell release cytokines. The cytokines induce the helper T cell to clone itself. The cloned helper T cells release different cytokines that activate B cells and C D 8 plus T cells, turning them into cytotoxic T cells. The cytotoxic and binds the M H C one epitope complex on an infected cell. The cytotoxic T cell then releases perforin molecules, which form a pore in the plasma membrane, and granzymes, which break down proteins, killing the cell.">
            <a:extLst>
              <a:ext uri="{FF2B5EF4-FFF2-40B4-BE49-F238E27FC236}">
                <a16:creationId xmlns:a16="http://schemas.microsoft.com/office/drawing/2014/main" id="{90831148-13ED-8E0A-6DEA-4768FB02AC57}"/>
              </a:ext>
            </a:extLst>
          </p:cNvPr>
          <p:cNvPicPr>
            <a:picLocks noGrp="1" noChangeAspect="1"/>
          </p:cNvPicPr>
          <p:nvPr>
            <p:ph idx="1"/>
          </p:nvPr>
        </p:nvPicPr>
        <p:blipFill>
          <a:blip r:embed="rId3"/>
          <a:srcRect l="20370" t="3666" r="20370" b="2398"/>
          <a:stretch/>
        </p:blipFill>
        <p:spPr>
          <a:xfrm>
            <a:off x="1878799" y="1036536"/>
            <a:ext cx="5386401" cy="4743495"/>
          </a:xfrm>
        </p:spPr>
      </p:pic>
    </p:spTree>
    <p:extLst>
      <p:ext uri="{BB962C8B-B14F-4D97-AF65-F5344CB8AC3E}">
        <p14:creationId xmlns:p14="http://schemas.microsoft.com/office/powerpoint/2010/main" val="1058625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5B56-8A10-6AC3-F97D-E804549D0702}"/>
              </a:ext>
            </a:extLst>
          </p:cNvPr>
          <p:cNvSpPr>
            <a:spLocks noGrp="1"/>
          </p:cNvSpPr>
          <p:nvPr>
            <p:ph type="title"/>
          </p:nvPr>
        </p:nvSpPr>
        <p:spPr/>
        <p:txBody>
          <a:bodyPr/>
          <a:lstStyle/>
          <a:p>
            <a:r>
              <a:rPr lang="en-US" dirty="0"/>
              <a:t>T Cell Receptors </a:t>
            </a:r>
          </a:p>
        </p:txBody>
      </p:sp>
      <p:sp>
        <p:nvSpPr>
          <p:cNvPr id="4" name="Content Placeholder 3">
            <a:extLst>
              <a:ext uri="{FF2B5EF4-FFF2-40B4-BE49-F238E27FC236}">
                <a16:creationId xmlns:a16="http://schemas.microsoft.com/office/drawing/2014/main" id="{1CE38017-B48D-85F9-132F-46449CE54982}"/>
              </a:ext>
            </a:extLst>
          </p:cNvPr>
          <p:cNvSpPr>
            <a:spLocks noGrp="1"/>
          </p:cNvSpPr>
          <p:nvPr>
            <p:ph idx="1"/>
          </p:nvPr>
        </p:nvSpPr>
        <p:spPr>
          <a:xfrm>
            <a:off x="381000" y="990600"/>
            <a:ext cx="4800600" cy="5105400"/>
          </a:xfrm>
        </p:spPr>
        <p:txBody>
          <a:bodyPr>
            <a:normAutofit fontScale="85000" lnSpcReduction="20000"/>
          </a:bodyPr>
          <a:lstStyle/>
          <a:p>
            <a:r>
              <a:rPr lang="en-US" dirty="0"/>
              <a:t>Each TCR consists of two protein chains that span the T cell membrane. </a:t>
            </a:r>
          </a:p>
          <a:p>
            <a:pPr marL="457200" indent="-457200">
              <a:buFont typeface="Arial" panose="020B0604020202020204" pitchFamily="34" charset="0"/>
              <a:buChar char="•"/>
            </a:pPr>
            <a:r>
              <a:rPr lang="en-US" dirty="0"/>
              <a:t>The intracellular domain is involved in intracellular signaling. </a:t>
            </a:r>
          </a:p>
          <a:p>
            <a:pPr marL="457200" indent="-457200">
              <a:buFont typeface="Arial" panose="020B0604020202020204" pitchFamily="34" charset="0"/>
              <a:buChar char="•"/>
            </a:pPr>
            <a:r>
              <a:rPr lang="en-US" dirty="0"/>
              <a:t>The extracellular domain is involved in antigen recognition and binding. </a:t>
            </a:r>
          </a:p>
          <a:p>
            <a:pPr marL="1200150" lvl="1" indent="-457200">
              <a:buFont typeface="Arial" panose="020B0604020202020204" pitchFamily="34" charset="0"/>
              <a:buChar char="•"/>
            </a:pPr>
            <a:r>
              <a:rPr lang="en-US" dirty="0"/>
              <a:t>This domain has a constant region and a variable region.</a:t>
            </a:r>
          </a:p>
          <a:p>
            <a:r>
              <a:rPr lang="en-US" dirty="0"/>
              <a:t>The specificity of the adaptive immune system occurs because it synthesizes millions of different T cell populations, each expressing a TCR that differs in its variable domain. </a:t>
            </a:r>
          </a:p>
        </p:txBody>
      </p:sp>
      <p:sp>
        <p:nvSpPr>
          <p:cNvPr id="7" name="TextBox 6">
            <a:extLst>
              <a:ext uri="{FF2B5EF4-FFF2-40B4-BE49-F238E27FC236}">
                <a16:creationId xmlns:a16="http://schemas.microsoft.com/office/drawing/2014/main" id="{D4D61C5A-7AF5-2B79-04F1-0EA2ED7736CE}"/>
              </a:ext>
            </a:extLst>
          </p:cNvPr>
          <p:cNvSpPr txBox="1"/>
          <p:nvPr/>
        </p:nvSpPr>
        <p:spPr>
          <a:xfrm>
            <a:off x="6400800" y="1336863"/>
            <a:ext cx="1447800" cy="307777"/>
          </a:xfrm>
          <a:prstGeom prst="rect">
            <a:avLst/>
          </a:prstGeom>
          <a:noFill/>
        </p:spPr>
        <p:txBody>
          <a:bodyPr wrap="square" rtlCol="0">
            <a:spAutoFit/>
          </a:bodyPr>
          <a:lstStyle/>
          <a:p>
            <a:pPr algn="ctr"/>
            <a:r>
              <a:rPr lang="en-US" sz="1400" b="1" dirty="0"/>
              <a:t>37.2 Figure 5</a:t>
            </a:r>
          </a:p>
        </p:txBody>
      </p:sp>
      <p:pic>
        <p:nvPicPr>
          <p:cNvPr id="9" name="Content Placeholder 6" descr="The image shows a T cell receptor, which has two column-like subunits that project from the plasma membrane. The subunits, named alpha and beta, are connected by a disulfide bridge. The upper third of the extracellular portion of each column is called the variable region, and the lower two-thirds is called the constant region. The region that spans the membrane is called the transmembrane region. Beneath the transmembrane region is a short, intracellular region.">
            <a:extLst>
              <a:ext uri="{FF2B5EF4-FFF2-40B4-BE49-F238E27FC236}">
                <a16:creationId xmlns:a16="http://schemas.microsoft.com/office/drawing/2014/main" id="{5810A85B-71DA-C85C-BA43-E15C284C001D}"/>
              </a:ext>
            </a:extLst>
          </p:cNvPr>
          <p:cNvPicPr>
            <a:picLocks noChangeAspect="1"/>
          </p:cNvPicPr>
          <p:nvPr/>
        </p:nvPicPr>
        <p:blipFill>
          <a:blip r:embed="rId3"/>
          <a:srcRect l="19444" t="5334" r="19444" b="3000"/>
          <a:stretch/>
        </p:blipFill>
        <p:spPr>
          <a:xfrm>
            <a:off x="5204459" y="1741409"/>
            <a:ext cx="3840480" cy="3200400"/>
          </a:xfrm>
          <a:prstGeom prst="rect">
            <a:avLst/>
          </a:prstGeom>
        </p:spPr>
      </p:pic>
      <p:sp>
        <p:nvSpPr>
          <p:cNvPr id="8" name="TextBox 7">
            <a:extLst>
              <a:ext uri="{FF2B5EF4-FFF2-40B4-BE49-F238E27FC236}">
                <a16:creationId xmlns:a16="http://schemas.microsoft.com/office/drawing/2014/main" id="{A55FE8CC-43D5-A0A5-BF88-0CC615186182}"/>
              </a:ext>
            </a:extLst>
          </p:cNvPr>
          <p:cNvSpPr txBox="1"/>
          <p:nvPr/>
        </p:nvSpPr>
        <p:spPr>
          <a:xfrm>
            <a:off x="4838699" y="5038578"/>
            <a:ext cx="4572000" cy="246221"/>
          </a:xfrm>
          <a:prstGeom prst="rect">
            <a:avLst/>
          </a:prstGeom>
          <a:noFill/>
        </p:spPr>
        <p:txBody>
          <a:bodyPr wrap="square">
            <a:spAutoFit/>
          </a:bodyPr>
          <a:lstStyle/>
          <a:p>
            <a:pPr algn="ctr"/>
            <a:r>
              <a:rPr lang="en-US" sz="1000" dirty="0"/>
              <a:t>OpenStax. "T cell receptor."</a:t>
            </a:r>
          </a:p>
        </p:txBody>
      </p:sp>
    </p:spTree>
    <p:extLst>
      <p:ext uri="{BB962C8B-B14F-4D97-AF65-F5344CB8AC3E}">
        <p14:creationId xmlns:p14="http://schemas.microsoft.com/office/powerpoint/2010/main" val="1490997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46128B-37A9-2855-A301-AC8817C6B420}"/>
              </a:ext>
            </a:extLst>
          </p:cNvPr>
          <p:cNvSpPr>
            <a:spLocks noGrp="1"/>
          </p:cNvSpPr>
          <p:nvPr>
            <p:ph type="title"/>
          </p:nvPr>
        </p:nvSpPr>
        <p:spPr/>
        <p:txBody>
          <a:bodyPr/>
          <a:lstStyle/>
          <a:p>
            <a:r>
              <a:rPr lang="en-US" dirty="0"/>
              <a:t>Helper T Lymphocytes </a:t>
            </a:r>
          </a:p>
        </p:txBody>
      </p:sp>
      <p:sp>
        <p:nvSpPr>
          <p:cNvPr id="6" name="Content Placeholder 5">
            <a:extLst>
              <a:ext uri="{FF2B5EF4-FFF2-40B4-BE49-F238E27FC236}">
                <a16:creationId xmlns:a16="http://schemas.microsoft.com/office/drawing/2014/main" id="{5FB236B5-DEAA-75A3-3784-14749169CB02}"/>
              </a:ext>
            </a:extLst>
          </p:cNvPr>
          <p:cNvSpPr>
            <a:spLocks noGrp="1"/>
          </p:cNvSpPr>
          <p:nvPr>
            <p:ph idx="1"/>
          </p:nvPr>
        </p:nvSpPr>
        <p:spPr/>
        <p:txBody>
          <a:bodyPr>
            <a:normAutofit fontScale="92500" lnSpcReduction="20000"/>
          </a:bodyPr>
          <a:lstStyle/>
          <a:p>
            <a:r>
              <a:rPr lang="en-US" dirty="0"/>
              <a:t>The T</a:t>
            </a:r>
            <a:r>
              <a:rPr lang="en-US" baseline="-25000" dirty="0"/>
              <a:t>H</a:t>
            </a:r>
            <a:r>
              <a:rPr lang="en-US" dirty="0"/>
              <a:t> lymphocytes indirectly identify potential pathogens for other cells of the immune system.</a:t>
            </a:r>
          </a:p>
          <a:p>
            <a:pPr marL="457200" indent="-457200">
              <a:buFont typeface="Arial" panose="020B0604020202020204" pitchFamily="34" charset="0"/>
              <a:buChar char="•"/>
            </a:pPr>
            <a:r>
              <a:rPr lang="en-US" dirty="0"/>
              <a:t>T</a:t>
            </a:r>
            <a:r>
              <a:rPr lang="en-US" baseline="-25000" dirty="0"/>
              <a:t>H</a:t>
            </a:r>
            <a:r>
              <a:rPr lang="en-US" dirty="0"/>
              <a:t> lymphocytes recognize specific antigens displayed in the MHC class II complexes of APCs. </a:t>
            </a:r>
          </a:p>
          <a:p>
            <a:pPr marL="457200" indent="-457200">
              <a:buFont typeface="Arial" panose="020B0604020202020204" pitchFamily="34" charset="0"/>
              <a:buChar char="•"/>
            </a:pPr>
            <a:r>
              <a:rPr lang="en-US" dirty="0"/>
              <a:t>T</a:t>
            </a:r>
            <a:r>
              <a:rPr lang="en-US" baseline="-25000" dirty="0"/>
              <a:t>H</a:t>
            </a:r>
            <a:r>
              <a:rPr lang="en-US" dirty="0"/>
              <a:t>1 cells secrete cytokines to enhance the activities of macrophages and other T cells. </a:t>
            </a:r>
          </a:p>
          <a:p>
            <a:pPr marL="1200150" lvl="1" indent="-457200">
              <a:buFont typeface="Arial" panose="020B0604020202020204" pitchFamily="34" charset="0"/>
              <a:buChar char="•"/>
            </a:pPr>
            <a:r>
              <a:rPr lang="en-US" dirty="0"/>
              <a:t>T</a:t>
            </a:r>
            <a:r>
              <a:rPr lang="en-US" baseline="-25000" dirty="0"/>
              <a:t>H</a:t>
            </a:r>
            <a:r>
              <a:rPr lang="en-US" dirty="0"/>
              <a:t>1 cells activate cytotoxic T cells as well as macrophages and is associated with inflammation. </a:t>
            </a:r>
          </a:p>
          <a:p>
            <a:pPr marL="457200" indent="-457200">
              <a:buFont typeface="Arial" panose="020B0604020202020204" pitchFamily="34" charset="0"/>
              <a:buChar char="•"/>
            </a:pPr>
            <a:r>
              <a:rPr lang="en-US" dirty="0"/>
              <a:t>T</a:t>
            </a:r>
            <a:r>
              <a:rPr lang="en-US" baseline="-25000" dirty="0"/>
              <a:t>H</a:t>
            </a:r>
            <a:r>
              <a:rPr lang="en-US" dirty="0"/>
              <a:t>2 cells stimulate naïve B cells to destroy foreign invaders via antibody secretion. </a:t>
            </a:r>
          </a:p>
          <a:p>
            <a:r>
              <a:rPr lang="en-US" dirty="0"/>
              <a:t>T</a:t>
            </a:r>
            <a:r>
              <a:rPr lang="en-US" baseline="-25000" dirty="0"/>
              <a:t>H</a:t>
            </a:r>
            <a:r>
              <a:rPr lang="en-US" dirty="0"/>
              <a:t>1 responses are directed toward intracellular invaders.</a:t>
            </a:r>
          </a:p>
          <a:p>
            <a:r>
              <a:rPr lang="en-US" dirty="0"/>
              <a:t>T</a:t>
            </a:r>
            <a:r>
              <a:rPr lang="en-US" baseline="-25000" dirty="0"/>
              <a:t>H</a:t>
            </a:r>
            <a:r>
              <a:rPr lang="en-US" dirty="0"/>
              <a:t>2 responses are aimed at those that are extracellular.</a:t>
            </a:r>
          </a:p>
        </p:txBody>
      </p:sp>
    </p:spTree>
    <p:extLst>
      <p:ext uri="{BB962C8B-B14F-4D97-AF65-F5344CB8AC3E}">
        <p14:creationId xmlns:p14="http://schemas.microsoft.com/office/powerpoint/2010/main" val="823123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17D77-DB33-2FB2-B7E7-C7D44B478D61}"/>
              </a:ext>
            </a:extLst>
          </p:cNvPr>
          <p:cNvSpPr>
            <a:spLocks noGrp="1"/>
          </p:cNvSpPr>
          <p:nvPr>
            <p:ph type="title"/>
          </p:nvPr>
        </p:nvSpPr>
        <p:spPr/>
        <p:txBody>
          <a:bodyPr/>
          <a:lstStyle/>
          <a:p>
            <a:r>
              <a:rPr lang="en-US" dirty="0"/>
              <a:t>Lesson 37.2 Figure 6 </a:t>
            </a:r>
          </a:p>
        </p:txBody>
      </p:sp>
      <p:sp>
        <p:nvSpPr>
          <p:cNvPr id="5" name="TextBox 4">
            <a:extLst>
              <a:ext uri="{FF2B5EF4-FFF2-40B4-BE49-F238E27FC236}">
                <a16:creationId xmlns:a16="http://schemas.microsoft.com/office/drawing/2014/main" id="{B830B021-EB7A-8456-4C68-A29BAF9E4576}"/>
              </a:ext>
            </a:extLst>
          </p:cNvPr>
          <p:cNvSpPr txBox="1"/>
          <p:nvPr/>
        </p:nvSpPr>
        <p:spPr>
          <a:xfrm>
            <a:off x="2286000" y="5715000"/>
            <a:ext cx="4572000" cy="246221"/>
          </a:xfrm>
          <a:prstGeom prst="rect">
            <a:avLst/>
          </a:prstGeom>
          <a:noFill/>
        </p:spPr>
        <p:txBody>
          <a:bodyPr wrap="square">
            <a:spAutoFit/>
          </a:bodyPr>
          <a:lstStyle/>
          <a:p>
            <a:pPr algn="ctr"/>
            <a:r>
              <a:rPr lang="en-US" sz="1000" dirty="0"/>
              <a:t>Mikael Häggström on Wikimedia Commons. "Lymphocyte activation."</a:t>
            </a:r>
          </a:p>
        </p:txBody>
      </p:sp>
      <p:pic>
        <p:nvPicPr>
          <p:cNvPr id="7" name="Content Placeholder 6" descr="Image depicting T cell activation and differentiation. T cells, upon activation by an antigen-presenting cell (A P C), can differentiate into two types: helper T (T H) lymphocytes or cytotoxic T (T C) lymphocytes. Helper T cells further differentiate into two subsets, T H one and T H two cells. TH one cells produce cytokines that boost macrophage activity, promoting inflammation and activating cytotoxic T cells to eliminate infected or cancerous cells. T H two cells stimulate B cells to produce antibodies, aiding in the destruction of humoral pathogens found in extracellular fluids.">
            <a:extLst>
              <a:ext uri="{FF2B5EF4-FFF2-40B4-BE49-F238E27FC236}">
                <a16:creationId xmlns:a16="http://schemas.microsoft.com/office/drawing/2014/main" id="{65252EF1-B3FB-E987-8A42-F9F2A3821C10}"/>
              </a:ext>
            </a:extLst>
          </p:cNvPr>
          <p:cNvPicPr>
            <a:picLocks noGrp="1" noChangeAspect="1"/>
          </p:cNvPicPr>
          <p:nvPr>
            <p:ph idx="1"/>
          </p:nvPr>
        </p:nvPicPr>
        <p:blipFill>
          <a:blip r:embed="rId3"/>
          <a:srcRect l="15741" t="3667" r="15741" b="3000"/>
          <a:stretch/>
        </p:blipFill>
        <p:spPr>
          <a:xfrm>
            <a:off x="1551214" y="1143000"/>
            <a:ext cx="6041571" cy="4572000"/>
          </a:xfrm>
        </p:spPr>
      </p:pic>
    </p:spTree>
    <p:extLst>
      <p:ext uri="{BB962C8B-B14F-4D97-AF65-F5344CB8AC3E}">
        <p14:creationId xmlns:p14="http://schemas.microsoft.com/office/powerpoint/2010/main" val="675722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87D32-170C-EFDB-0AF1-63769174E2CF}"/>
              </a:ext>
            </a:extLst>
          </p:cNvPr>
          <p:cNvSpPr>
            <a:spLocks noGrp="1"/>
          </p:cNvSpPr>
          <p:nvPr>
            <p:ph type="title"/>
          </p:nvPr>
        </p:nvSpPr>
        <p:spPr/>
        <p:txBody>
          <a:bodyPr/>
          <a:lstStyle/>
          <a:p>
            <a:r>
              <a:rPr lang="en-US" dirty="0"/>
              <a:t>B Lymphocytes</a:t>
            </a:r>
            <a:r>
              <a:rPr lang="en-US" sz="1400" baseline="-25000" dirty="0"/>
              <a:t>1</a:t>
            </a:r>
            <a:r>
              <a:rPr lang="en-US" dirty="0"/>
              <a:t> </a:t>
            </a:r>
          </a:p>
        </p:txBody>
      </p:sp>
      <p:sp>
        <p:nvSpPr>
          <p:cNvPr id="4" name="Content Placeholder 3">
            <a:extLst>
              <a:ext uri="{FF2B5EF4-FFF2-40B4-BE49-F238E27FC236}">
                <a16:creationId xmlns:a16="http://schemas.microsoft.com/office/drawing/2014/main" id="{25206235-AFCC-51E6-02A1-E6BBA1574698}"/>
              </a:ext>
            </a:extLst>
          </p:cNvPr>
          <p:cNvSpPr>
            <a:spLocks noGrp="1"/>
          </p:cNvSpPr>
          <p:nvPr>
            <p:ph idx="1"/>
          </p:nvPr>
        </p:nvSpPr>
        <p:spPr>
          <a:xfrm>
            <a:off x="457200" y="1049048"/>
            <a:ext cx="5105400" cy="5410200"/>
          </a:xfrm>
        </p:spPr>
        <p:txBody>
          <a:bodyPr>
            <a:normAutofit/>
          </a:bodyPr>
          <a:lstStyle/>
          <a:p>
            <a:r>
              <a:rPr lang="en-US" sz="1900" dirty="0"/>
              <a:t>Naïve B cells differentiate into antibody-secreting plasma cells.</a:t>
            </a:r>
          </a:p>
          <a:p>
            <a:pPr marL="457200" indent="-457200">
              <a:buFont typeface="Arial" panose="020B0604020202020204" pitchFamily="34" charset="0"/>
              <a:buChar char="•"/>
            </a:pPr>
            <a:r>
              <a:rPr lang="en-US" sz="1900" dirty="0"/>
              <a:t> A </a:t>
            </a:r>
            <a:r>
              <a:rPr lang="en-US" sz="1900" b="1" dirty="0"/>
              <a:t>plasma cell </a:t>
            </a:r>
            <a:r>
              <a:rPr lang="en-US" sz="1900" dirty="0"/>
              <a:t>is an immune cell that secrets antibodies; these cells arise from B cells that were stimulated by antigens.</a:t>
            </a:r>
          </a:p>
          <a:p>
            <a:pPr marL="457200" indent="-457200">
              <a:buFont typeface="Arial" panose="020B0604020202020204" pitchFamily="34" charset="0"/>
              <a:buChar char="•"/>
            </a:pPr>
            <a:r>
              <a:rPr lang="en-US" sz="1900" dirty="0"/>
              <a:t>Naïve B cells initially are coated in thousands of B cell receptors (BCRs), which are membrane-bound forms of Ig.</a:t>
            </a:r>
          </a:p>
          <a:p>
            <a:pPr marL="457200" indent="-457200">
              <a:buFont typeface="Arial" panose="020B0604020202020204" pitchFamily="34" charset="0"/>
              <a:buChar char="•"/>
            </a:pPr>
            <a:r>
              <a:rPr lang="en-US" sz="1900" dirty="0"/>
              <a:t>The B cell receptor has two heavy chains and two light chains connected by disulfide linkages.</a:t>
            </a:r>
          </a:p>
          <a:p>
            <a:pPr marL="1200150" lvl="1" indent="-457200">
              <a:buFont typeface="Arial" panose="020B0604020202020204" pitchFamily="34" charset="0"/>
              <a:buChar char="•"/>
            </a:pPr>
            <a:r>
              <a:rPr lang="en-US" sz="1900" dirty="0"/>
              <a:t> Each chain has a constant and a variable region; the latter is involved in antigen binding.</a:t>
            </a:r>
          </a:p>
          <a:p>
            <a:pPr marL="457200" indent="-457200">
              <a:buFont typeface="Arial" panose="020B0604020202020204" pitchFamily="34" charset="0"/>
              <a:buChar char="•"/>
            </a:pPr>
            <a:r>
              <a:rPr lang="en-US" sz="1900" dirty="0"/>
              <a:t>Two other membrane proteins, Ig-α and Ig-β, are involved in signaling. </a:t>
            </a:r>
          </a:p>
          <a:p>
            <a:pPr marL="457200" indent="-457200">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AE18678B-4217-82F2-D58D-EA9557353C62}"/>
              </a:ext>
            </a:extLst>
          </p:cNvPr>
          <p:cNvSpPr txBox="1"/>
          <p:nvPr/>
        </p:nvSpPr>
        <p:spPr>
          <a:xfrm>
            <a:off x="6292029" y="1271957"/>
            <a:ext cx="1981200" cy="307777"/>
          </a:xfrm>
          <a:prstGeom prst="rect">
            <a:avLst/>
          </a:prstGeom>
          <a:noFill/>
        </p:spPr>
        <p:txBody>
          <a:bodyPr wrap="square" rtlCol="0">
            <a:spAutoFit/>
          </a:bodyPr>
          <a:lstStyle/>
          <a:p>
            <a:pPr algn="ctr"/>
            <a:r>
              <a:rPr lang="en-US" sz="1400" b="1" dirty="0"/>
              <a:t>37.2 Figure 7</a:t>
            </a:r>
          </a:p>
        </p:txBody>
      </p:sp>
      <p:pic>
        <p:nvPicPr>
          <p:cNvPr id="7" name="Content Placeholder 5" descr="The image shows a B cell receptor that has two column-like subunits, called heavy chains, projecting up from the plasma membrane. Each column bends away from the other about halfway up, resulting in a Y-shaped structure. Two shorter subunits, called light chains, join the heavy chains after the bend. The upper portion of both the light and heavy chains is the variable region that makes up the antigen binding site. The bottom of both light and heavy chains forms the constant region. The signal transduction region consists of two proteins, I g alpha and I g beta, embedded in the plasma membrane, with projections on the cytoplasmic side.">
            <a:extLst>
              <a:ext uri="{FF2B5EF4-FFF2-40B4-BE49-F238E27FC236}">
                <a16:creationId xmlns:a16="http://schemas.microsoft.com/office/drawing/2014/main" id="{5E5FFF58-A96E-F6FB-7320-D4D436C0EDAE}"/>
              </a:ext>
            </a:extLst>
          </p:cNvPr>
          <p:cNvPicPr>
            <a:picLocks noChangeAspect="1"/>
          </p:cNvPicPr>
          <p:nvPr/>
        </p:nvPicPr>
        <p:blipFill>
          <a:blip r:embed="rId3"/>
          <a:srcRect l="25926" t="3667" r="25926" b="3000"/>
          <a:stretch/>
        </p:blipFill>
        <p:spPr>
          <a:xfrm>
            <a:off x="5619836" y="1638300"/>
            <a:ext cx="3325586" cy="3581400"/>
          </a:xfrm>
          <a:prstGeom prst="rect">
            <a:avLst/>
          </a:prstGeom>
        </p:spPr>
      </p:pic>
      <p:sp>
        <p:nvSpPr>
          <p:cNvPr id="5" name="TextBox 4">
            <a:extLst>
              <a:ext uri="{FF2B5EF4-FFF2-40B4-BE49-F238E27FC236}">
                <a16:creationId xmlns:a16="http://schemas.microsoft.com/office/drawing/2014/main" id="{24A67328-297F-6681-8E03-503B41F177B9}"/>
              </a:ext>
            </a:extLst>
          </p:cNvPr>
          <p:cNvSpPr txBox="1"/>
          <p:nvPr/>
        </p:nvSpPr>
        <p:spPr>
          <a:xfrm>
            <a:off x="4996629" y="5397668"/>
            <a:ext cx="4572000" cy="246221"/>
          </a:xfrm>
          <a:prstGeom prst="rect">
            <a:avLst/>
          </a:prstGeom>
          <a:noFill/>
        </p:spPr>
        <p:txBody>
          <a:bodyPr wrap="square">
            <a:spAutoFit/>
          </a:bodyPr>
          <a:lstStyle/>
          <a:p>
            <a:pPr algn="ctr"/>
            <a:r>
              <a:rPr lang="en-US" sz="1000" dirty="0"/>
              <a:t>CNX OpenStax on Wikimedia Commons. "B cell receptor."</a:t>
            </a:r>
          </a:p>
        </p:txBody>
      </p:sp>
    </p:spTree>
    <p:extLst>
      <p:ext uri="{BB962C8B-B14F-4D97-AF65-F5344CB8AC3E}">
        <p14:creationId xmlns:p14="http://schemas.microsoft.com/office/powerpoint/2010/main" val="4061652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AE69-5E84-4155-09F0-159332EFBEEF}"/>
              </a:ext>
            </a:extLst>
          </p:cNvPr>
          <p:cNvSpPr>
            <a:spLocks noGrp="1"/>
          </p:cNvSpPr>
          <p:nvPr>
            <p:ph type="title"/>
          </p:nvPr>
        </p:nvSpPr>
        <p:spPr/>
        <p:txBody>
          <a:bodyPr/>
          <a:lstStyle/>
          <a:p>
            <a:r>
              <a:rPr lang="en-US" dirty="0"/>
              <a:t>B Lymphocytes</a:t>
            </a:r>
            <a:r>
              <a:rPr lang="en-US" sz="1400" baseline="-25000" dirty="0"/>
              <a:t>2</a:t>
            </a:r>
            <a:r>
              <a:rPr lang="en-US" dirty="0"/>
              <a:t> </a:t>
            </a:r>
          </a:p>
        </p:txBody>
      </p:sp>
      <p:sp>
        <p:nvSpPr>
          <p:cNvPr id="5" name="Content Placeholder 4">
            <a:extLst>
              <a:ext uri="{FF2B5EF4-FFF2-40B4-BE49-F238E27FC236}">
                <a16:creationId xmlns:a16="http://schemas.microsoft.com/office/drawing/2014/main" id="{FD6CC064-7B55-4B7A-3C7F-63CEBA46A280}"/>
              </a:ext>
            </a:extLst>
          </p:cNvPr>
          <p:cNvSpPr>
            <a:spLocks noGrp="1"/>
          </p:cNvSpPr>
          <p:nvPr>
            <p:ph idx="1"/>
          </p:nvPr>
        </p:nvSpPr>
        <p:spPr/>
        <p:txBody>
          <a:bodyPr>
            <a:normAutofit fontScale="85000" lnSpcReduction="10000"/>
          </a:bodyPr>
          <a:lstStyle/>
          <a:p>
            <a:r>
              <a:rPr lang="en-US" sz="2400" dirty="0"/>
              <a:t>Once a B cell has bound an antigen complementary to its antigen binding domain, it can act as an APC. </a:t>
            </a:r>
          </a:p>
          <a:p>
            <a:endParaRPr lang="en-US" sz="2400" dirty="0"/>
          </a:p>
          <a:p>
            <a:r>
              <a:rPr lang="en-US" sz="2400" dirty="0"/>
              <a:t>When a T</a:t>
            </a:r>
            <a:r>
              <a:rPr lang="en-US" sz="2400" baseline="-25000" dirty="0"/>
              <a:t>H</a:t>
            </a:r>
            <a:r>
              <a:rPr lang="en-US" sz="2400" dirty="0"/>
              <a:t>2 cell detects a B cell is bound to a relevant antigen, it secretes specific cytokines that induce the B cell to proliferate rapidly and synthesize and secrete antibodies with the same antigen recognition pattern.</a:t>
            </a:r>
          </a:p>
          <a:p>
            <a:pPr marL="457200" indent="-457200">
              <a:buFont typeface="Arial" panose="020B0604020202020204" pitchFamily="34" charset="0"/>
              <a:buChar char="•"/>
            </a:pPr>
            <a:r>
              <a:rPr lang="en-US" sz="2400" dirty="0"/>
              <a:t>The activation of B cells corresponding to one specific BCR variant and the dramatic proliferation of that variant is known as </a:t>
            </a:r>
            <a:r>
              <a:rPr lang="en-US" sz="2400" b="1" dirty="0"/>
              <a:t>clonal selection. </a:t>
            </a:r>
            <a:endParaRPr lang="en-US" sz="2400" dirty="0"/>
          </a:p>
          <a:p>
            <a:r>
              <a:rPr lang="en-US" sz="2400" dirty="0"/>
              <a:t>B cells function as APCs that bind intact antigens that have not been processed.</a:t>
            </a:r>
          </a:p>
          <a:p>
            <a:pPr marL="457200" indent="-457200">
              <a:buFont typeface="Arial" panose="020B0604020202020204" pitchFamily="34" charset="0"/>
              <a:buChar char="•"/>
            </a:pPr>
            <a:r>
              <a:rPr lang="en-US" sz="2400" dirty="0"/>
              <a:t>B cells must be able to bind intact antigens because they secrete antibodies that must recognize the pathogen directly.</a:t>
            </a:r>
          </a:p>
          <a:p>
            <a:pPr marL="457200" indent="-457200">
              <a:buFont typeface="Arial" panose="020B0604020202020204" pitchFamily="34" charset="0"/>
              <a:buChar char="•"/>
            </a:pPr>
            <a:r>
              <a:rPr lang="en-US" sz="2400" dirty="0"/>
              <a:t>Bacterial carbohydrate and lipid molecules can activate B cells independently from the T cells.</a:t>
            </a:r>
          </a:p>
        </p:txBody>
      </p:sp>
    </p:spTree>
    <p:extLst>
      <p:ext uri="{BB962C8B-B14F-4D97-AF65-F5344CB8AC3E}">
        <p14:creationId xmlns:p14="http://schemas.microsoft.com/office/powerpoint/2010/main" val="3888156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3DB4-2389-3695-1459-371DEA393C0E}"/>
              </a:ext>
            </a:extLst>
          </p:cNvPr>
          <p:cNvSpPr>
            <a:spLocks noGrp="1"/>
          </p:cNvSpPr>
          <p:nvPr>
            <p:ph type="title"/>
          </p:nvPr>
        </p:nvSpPr>
        <p:spPr/>
        <p:txBody>
          <a:bodyPr/>
          <a:lstStyle/>
          <a:p>
            <a:r>
              <a:rPr lang="en-US" dirty="0"/>
              <a:t>Lesson 37.2 Figure 8 </a:t>
            </a:r>
          </a:p>
        </p:txBody>
      </p:sp>
      <p:sp>
        <p:nvSpPr>
          <p:cNvPr id="5" name="TextBox 4">
            <a:extLst>
              <a:ext uri="{FF2B5EF4-FFF2-40B4-BE49-F238E27FC236}">
                <a16:creationId xmlns:a16="http://schemas.microsoft.com/office/drawing/2014/main" id="{FC462BA3-5EBD-7D04-9BFB-A174BBAB515A}"/>
              </a:ext>
            </a:extLst>
          </p:cNvPr>
          <p:cNvSpPr txBox="1"/>
          <p:nvPr/>
        </p:nvSpPr>
        <p:spPr>
          <a:xfrm>
            <a:off x="2286000" y="5784850"/>
            <a:ext cx="4572000" cy="246221"/>
          </a:xfrm>
          <a:prstGeom prst="rect">
            <a:avLst/>
          </a:prstGeom>
          <a:noFill/>
        </p:spPr>
        <p:txBody>
          <a:bodyPr wrap="square">
            <a:spAutoFit/>
          </a:bodyPr>
          <a:lstStyle/>
          <a:p>
            <a:pPr algn="ctr"/>
            <a:r>
              <a:rPr lang="en-US" sz="1000" dirty="0"/>
              <a:t>OpenStax College on Wikimedia Commons. "Clonal selection of B cells."</a:t>
            </a:r>
          </a:p>
        </p:txBody>
      </p:sp>
      <p:pic>
        <p:nvPicPr>
          <p:cNvPr id="7" name="Content Placeholder 6" descr="An image illustrating the interaction between a T helper type 2 cell and a B cell during the immune response. Antigens are represented by yellow triangles. Antigen receptors are Y-shaped. The image shows a T helper type 2  cell detecting the binding of a B cell to a specific antigen. The T helper type 2 cell releases cytokines that trigger rapid proliferation of the B cell, resulting in the formation of numerous clones. Most of these clones differentiate into plasma cells, which produce large quantities of the specific antibody corresponding to the B cell receptor (B C R) that initially bound the antigen. Additionally, some clones differentiate into memory cells, which confer long-term immunity. If the same antigen is encountered again in the body, these memory cells will proliferate to mount a swift immune response.">
            <a:extLst>
              <a:ext uri="{FF2B5EF4-FFF2-40B4-BE49-F238E27FC236}">
                <a16:creationId xmlns:a16="http://schemas.microsoft.com/office/drawing/2014/main" id="{BB7D3931-E7FB-5938-182F-0E8EA89283DB}"/>
              </a:ext>
            </a:extLst>
          </p:cNvPr>
          <p:cNvPicPr>
            <a:picLocks noGrp="1" noChangeAspect="1"/>
          </p:cNvPicPr>
          <p:nvPr>
            <p:ph idx="1"/>
          </p:nvPr>
        </p:nvPicPr>
        <p:blipFill>
          <a:blip r:embed="rId3"/>
          <a:srcRect l="22223" t="5334" r="22223" b="3000"/>
          <a:stretch/>
        </p:blipFill>
        <p:spPr>
          <a:xfrm>
            <a:off x="2019300" y="1104900"/>
            <a:ext cx="5105400" cy="4679950"/>
          </a:xfrm>
        </p:spPr>
      </p:pic>
    </p:spTree>
    <p:extLst>
      <p:ext uri="{BB962C8B-B14F-4D97-AF65-F5344CB8AC3E}">
        <p14:creationId xmlns:p14="http://schemas.microsoft.com/office/powerpoint/2010/main" val="3579265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FD4F3-1612-6BCE-0015-AF78EA4CB4E9}"/>
              </a:ext>
            </a:extLst>
          </p:cNvPr>
          <p:cNvSpPr>
            <a:spLocks noGrp="1"/>
          </p:cNvSpPr>
          <p:nvPr>
            <p:ph type="title"/>
          </p:nvPr>
        </p:nvSpPr>
        <p:spPr/>
        <p:txBody>
          <a:bodyPr/>
          <a:lstStyle/>
          <a:p>
            <a:r>
              <a:rPr lang="en-US" dirty="0"/>
              <a:t>Cytotoxic T Lymphocytes </a:t>
            </a:r>
          </a:p>
        </p:txBody>
      </p:sp>
      <p:sp>
        <p:nvSpPr>
          <p:cNvPr id="3" name="Content Placeholder 2">
            <a:extLst>
              <a:ext uri="{FF2B5EF4-FFF2-40B4-BE49-F238E27FC236}">
                <a16:creationId xmlns:a16="http://schemas.microsoft.com/office/drawing/2014/main" id="{129B6406-03BD-5FB6-2943-FCE7354765F2}"/>
              </a:ext>
            </a:extLst>
          </p:cNvPr>
          <p:cNvSpPr>
            <a:spLocks noGrp="1"/>
          </p:cNvSpPr>
          <p:nvPr>
            <p:ph idx="1"/>
          </p:nvPr>
        </p:nvSpPr>
        <p:spPr>
          <a:xfrm>
            <a:off x="457200" y="1203960"/>
            <a:ext cx="8229600" cy="4815840"/>
          </a:xfrm>
        </p:spPr>
        <p:txBody>
          <a:bodyPr>
            <a:normAutofit fontScale="77500" lnSpcReduction="20000"/>
          </a:bodyPr>
          <a:lstStyle/>
          <a:p>
            <a:r>
              <a:rPr lang="en-US" dirty="0"/>
              <a:t>CTLs function to clear infections directly and are important in protecting against viral infections.</a:t>
            </a:r>
          </a:p>
          <a:p>
            <a:pPr marL="457200" indent="-457200">
              <a:buFont typeface="Arial" panose="020B0604020202020204" pitchFamily="34" charset="0"/>
              <a:buChar char="•"/>
            </a:pPr>
            <a:r>
              <a:rPr lang="en-US" dirty="0"/>
              <a:t>When APCs present MHC class I-embedded antigens to naïve CD8+ T cells that express complementary TCRs, the CD8+ T cells proliferate according to clonal selection. </a:t>
            </a:r>
          </a:p>
          <a:p>
            <a:pPr marL="1200150" lvl="1" indent="-457200">
              <a:buFont typeface="Arial" panose="020B0604020202020204" pitchFamily="34" charset="0"/>
              <a:buChar char="•"/>
            </a:pPr>
            <a:r>
              <a:rPr lang="en-US" dirty="0"/>
              <a:t>Plasma cells and CTLs are collectively called </a:t>
            </a:r>
            <a:r>
              <a:rPr lang="en-US" b="1" dirty="0"/>
              <a:t>effector cells</a:t>
            </a:r>
            <a:r>
              <a:rPr lang="en-US" dirty="0"/>
              <a:t>. They are involved in bringing about the immune defense of killing pathogens and infected host cells.</a:t>
            </a:r>
          </a:p>
          <a:p>
            <a:pPr marL="457200" indent="-457200">
              <a:buFont typeface="Arial" panose="020B0604020202020204" pitchFamily="34" charset="0"/>
              <a:buChar char="•"/>
            </a:pPr>
            <a:r>
              <a:rPr lang="en-US" dirty="0"/>
              <a:t>CTLs attempt to identify and destroy infected cells before the pathogen can replicate and escape.</a:t>
            </a:r>
          </a:p>
          <a:p>
            <a:pPr marL="1200150" lvl="1" indent="-457200">
              <a:buFont typeface="Arial" panose="020B0604020202020204" pitchFamily="34" charset="0"/>
              <a:buChar char="•"/>
            </a:pPr>
            <a:r>
              <a:rPr lang="en-US" dirty="0"/>
              <a:t>CTLs also support NK cells in destroying early cancers. </a:t>
            </a:r>
          </a:p>
          <a:p>
            <a:pPr marL="457200" indent="-457200">
              <a:buFont typeface="Arial" panose="020B0604020202020204" pitchFamily="34" charset="0"/>
              <a:buChar char="•"/>
            </a:pPr>
            <a:r>
              <a:rPr lang="en-US" dirty="0"/>
              <a:t>CTLs sense MHC class I-embedded antigens by directly interacting with infected cells. </a:t>
            </a:r>
          </a:p>
          <a:p>
            <a:pPr marL="1200150" lvl="1" indent="-457200">
              <a:buFont typeface="Arial" panose="020B0604020202020204" pitchFamily="34" charset="0"/>
              <a:buChar char="•"/>
            </a:pPr>
            <a:r>
              <a:rPr lang="en-US" dirty="0"/>
              <a:t>Binding of TCRs with antigens activates CTLs to release perforin and granzymes, degradative enzymes that will induce apoptosis of the infected cell. </a:t>
            </a:r>
          </a:p>
        </p:txBody>
      </p:sp>
    </p:spTree>
    <p:extLst>
      <p:ext uri="{BB962C8B-B14F-4D97-AF65-F5344CB8AC3E}">
        <p14:creationId xmlns:p14="http://schemas.microsoft.com/office/powerpoint/2010/main" val="1223339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0" y="685800"/>
            <a:ext cx="8610600" cy="4512004"/>
          </a:xfrm>
          <a:prstGeom prst="rect">
            <a:avLst/>
          </a:prstGeom>
          <a:noFill/>
        </p:spPr>
        <p:txBody>
          <a:bodyPr wrap="square">
            <a:spAutoFit/>
          </a:bodyPr>
          <a:lstStyle/>
          <a:p>
            <a:pPr>
              <a:spcBef>
                <a:spcPts val="0"/>
              </a:spcBef>
            </a:pPr>
            <a:endParaRPr lang="en-US" sz="2400" dirty="0">
              <a:effectLst/>
            </a:endParaRPr>
          </a:p>
          <a:p>
            <a:pPr lvl="1">
              <a:spcBef>
                <a:spcPts val="0"/>
              </a:spcBef>
            </a:pPr>
            <a:r>
              <a:rPr lang="en-US" b="1" dirty="0">
                <a:effectLst/>
                <a:latin typeface="Calibri" panose="020F0502020204030204" pitchFamily="34" charset="0"/>
                <a:ea typeface="Times New Roman" panose="02020603050405020304" pitchFamily="18" charset="0"/>
                <a:cs typeface="Aptos" panose="020B0004020202020204" pitchFamily="34" charset="0"/>
              </a:rPr>
              <a:t>Explain</a:t>
            </a:r>
            <a:r>
              <a:rPr lang="en-US" dirty="0">
                <a:effectLst/>
                <a:latin typeface="Calibri" panose="020F0502020204030204" pitchFamily="34" charset="0"/>
                <a:ea typeface="Times New Roman" panose="02020603050405020304" pitchFamily="18" charset="0"/>
                <a:cs typeface="Aptos" panose="020B0004020202020204" pitchFamily="34" charset="0"/>
              </a:rPr>
              <a:t> adaptive immunity.</a:t>
            </a:r>
            <a:endParaRPr lang="en-US" dirty="0">
              <a:effectLst/>
              <a:latin typeface="Aptos" panose="020B0004020202020204" pitchFamily="34" charset="0"/>
              <a:ea typeface="Calibri" panose="020F0502020204030204" pitchFamily="34" charset="0"/>
              <a:cs typeface="Aptos" panose="020B0004020202020204" pitchFamily="34" charset="0"/>
            </a:endParaRPr>
          </a:p>
          <a:p>
            <a:pPr lvl="1">
              <a:spcBef>
                <a:spcPts val="0"/>
              </a:spcBef>
            </a:pPr>
            <a:r>
              <a:rPr lang="en-US" b="1" dirty="0">
                <a:effectLst/>
                <a:latin typeface="Calibri" panose="020F0502020204030204" pitchFamily="34" charset="0"/>
                <a:ea typeface="Times New Roman" panose="02020603050405020304" pitchFamily="18" charset="0"/>
                <a:cs typeface="Aptos" panose="020B0004020202020204" pitchFamily="34" charset="0"/>
              </a:rPr>
              <a:t>Compare</a:t>
            </a:r>
            <a:r>
              <a:rPr lang="en-US" dirty="0">
                <a:effectLst/>
                <a:latin typeface="Calibri" panose="020F0502020204030204" pitchFamily="34" charset="0"/>
                <a:ea typeface="Times New Roman" panose="02020603050405020304" pitchFamily="18" charset="0"/>
                <a:cs typeface="Aptos" panose="020B0004020202020204" pitchFamily="34" charset="0"/>
              </a:rPr>
              <a:t> and </a:t>
            </a:r>
            <a:r>
              <a:rPr lang="en-US" b="1" dirty="0">
                <a:effectLst/>
                <a:latin typeface="Calibri" panose="020F0502020204030204" pitchFamily="34" charset="0"/>
                <a:ea typeface="Times New Roman" panose="02020603050405020304" pitchFamily="18" charset="0"/>
                <a:cs typeface="Aptos" panose="020B0004020202020204" pitchFamily="34" charset="0"/>
              </a:rPr>
              <a:t>contrast</a:t>
            </a:r>
            <a:r>
              <a:rPr lang="en-US" dirty="0">
                <a:effectLst/>
                <a:latin typeface="Calibri" panose="020F0502020204030204" pitchFamily="34" charset="0"/>
                <a:ea typeface="Times New Roman" panose="02020603050405020304" pitchFamily="18" charset="0"/>
                <a:cs typeface="Aptos" panose="020B0004020202020204" pitchFamily="34" charset="0"/>
              </a:rPr>
              <a:t> adaptive and innate immunity.</a:t>
            </a:r>
            <a:endParaRPr lang="en-US" dirty="0">
              <a:effectLst/>
              <a:latin typeface="Aptos" panose="020B0004020202020204" pitchFamily="34" charset="0"/>
              <a:ea typeface="Calibri" panose="020F0502020204030204" pitchFamily="34" charset="0"/>
              <a:cs typeface="Aptos" panose="020B0004020202020204" pitchFamily="34" charset="0"/>
            </a:endParaRPr>
          </a:p>
          <a:p>
            <a:pPr lvl="1">
              <a:spcBef>
                <a:spcPts val="0"/>
              </a:spcBef>
            </a:pPr>
            <a:r>
              <a:rPr lang="en-US" b="1" dirty="0">
                <a:effectLst/>
                <a:latin typeface="Calibri" panose="020F0502020204030204" pitchFamily="34" charset="0"/>
                <a:ea typeface="Times New Roman" panose="02020603050405020304" pitchFamily="18" charset="0"/>
                <a:cs typeface="Aptos" panose="020B0004020202020204" pitchFamily="34" charset="0"/>
              </a:rPr>
              <a:t>Describe</a:t>
            </a:r>
            <a:r>
              <a:rPr lang="en-US" dirty="0">
                <a:effectLst/>
                <a:latin typeface="Calibri" panose="020F0502020204030204" pitchFamily="34" charset="0"/>
                <a:ea typeface="Times New Roman" panose="02020603050405020304" pitchFamily="18" charset="0"/>
                <a:cs typeface="Aptos" panose="020B0004020202020204" pitchFamily="34" charset="0"/>
              </a:rPr>
              <a:t> cell-mediated immune response and humoral immune response.</a:t>
            </a:r>
            <a:endParaRPr lang="en-US" dirty="0">
              <a:effectLst/>
              <a:latin typeface="Aptos" panose="020B0004020202020204" pitchFamily="34" charset="0"/>
              <a:ea typeface="Calibri" panose="020F0502020204030204" pitchFamily="34" charset="0"/>
              <a:cs typeface="Aptos" panose="020B0004020202020204" pitchFamily="34" charset="0"/>
            </a:endParaRPr>
          </a:p>
          <a:p>
            <a:pPr lvl="1">
              <a:spcBef>
                <a:spcPts val="0"/>
              </a:spcBef>
            </a:pPr>
            <a:r>
              <a:rPr lang="en-US" b="1" dirty="0">
                <a:effectLst/>
                <a:latin typeface="Calibri" panose="020F0502020204030204" pitchFamily="34" charset="0"/>
                <a:ea typeface="Times New Roman" panose="02020603050405020304" pitchFamily="18" charset="0"/>
                <a:cs typeface="Aptos" panose="020B0004020202020204" pitchFamily="34" charset="0"/>
              </a:rPr>
              <a:t>Describe</a:t>
            </a:r>
            <a:r>
              <a:rPr lang="en-US" dirty="0">
                <a:effectLst/>
                <a:latin typeface="Calibri" panose="020F0502020204030204" pitchFamily="34" charset="0"/>
                <a:ea typeface="Times New Roman" panose="02020603050405020304" pitchFamily="18" charset="0"/>
                <a:cs typeface="Aptos" panose="020B0004020202020204" pitchFamily="34" charset="0"/>
              </a:rPr>
              <a:t> immune tolerance.</a:t>
            </a:r>
            <a:endParaRPr lang="en-US" dirty="0">
              <a:effectLst/>
              <a:latin typeface="Aptos" panose="020B0004020202020204" pitchFamily="34" charset="0"/>
              <a:ea typeface="Calibri" panose="020F0502020204030204" pitchFamily="34" charset="0"/>
              <a:cs typeface="Aptos" panose="020B0004020202020204" pitchFamily="34" charset="0"/>
            </a:endParaRPr>
          </a:p>
          <a:p>
            <a:pPr lvl="1">
              <a:spcBef>
                <a:spcPts val="0"/>
              </a:spcBef>
            </a:pPr>
            <a:r>
              <a:rPr lang="en-US" b="1" dirty="0">
                <a:effectLst/>
                <a:latin typeface="Calibri" panose="020F0502020204030204" pitchFamily="34" charset="0"/>
                <a:ea typeface="Times New Roman" panose="02020603050405020304" pitchFamily="18" charset="0"/>
                <a:cs typeface="Aptos" panose="020B0004020202020204" pitchFamily="34" charset="0"/>
              </a:rPr>
              <a:t>Describe</a:t>
            </a:r>
            <a:r>
              <a:rPr lang="en-US" dirty="0">
                <a:effectLst/>
                <a:latin typeface="Calibri" panose="020F0502020204030204" pitchFamily="34" charset="0"/>
                <a:ea typeface="Times New Roman" panose="02020603050405020304" pitchFamily="18" charset="0"/>
                <a:cs typeface="Aptos" panose="020B0004020202020204" pitchFamily="34" charset="0"/>
              </a:rPr>
              <a:t> hypersensitivity.</a:t>
            </a:r>
            <a:endParaRPr lang="en-US" dirty="0">
              <a:effectLst/>
              <a:latin typeface="Aptos" panose="020B0004020202020204" pitchFamily="34" charset="0"/>
              <a:ea typeface="Calibri" panose="020F0502020204030204" pitchFamily="34" charset="0"/>
              <a:cs typeface="Aptos" panose="020B0004020202020204" pitchFamily="34" charset="0"/>
            </a:endParaRPr>
          </a:p>
          <a:p>
            <a:pPr marL="457200" indent="-457200">
              <a:buFont typeface="Arial" panose="020B0604020202020204" pitchFamily="34" charset="0"/>
              <a:buChar char="•"/>
              <a:tabLst>
                <a:tab pos="457200" algn="l"/>
              </a:tabLst>
            </a:pPr>
            <a:endParaRPr lang="en-US" dirty="0"/>
          </a:p>
          <a:p>
            <a:pPr lvl="1" indent="-457200">
              <a:buFont typeface="Arial" panose="020B0604020202020204" pitchFamily="34" charset="0"/>
              <a:buChar char="•"/>
              <a:tabLst>
                <a:tab pos="457200" algn="l"/>
              </a:tabLst>
            </a:pP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5BD24-8867-7FB6-68F3-F6FB7A9B1A92}"/>
              </a:ext>
            </a:extLst>
          </p:cNvPr>
          <p:cNvSpPr>
            <a:spLocks noGrp="1"/>
          </p:cNvSpPr>
          <p:nvPr>
            <p:ph type="title"/>
          </p:nvPr>
        </p:nvSpPr>
        <p:spPr/>
        <p:txBody>
          <a:bodyPr/>
          <a:lstStyle/>
          <a:p>
            <a:r>
              <a:rPr lang="en-US" dirty="0"/>
              <a:t>Lesson 37.2 Figure 9 </a:t>
            </a:r>
          </a:p>
        </p:txBody>
      </p:sp>
      <p:sp>
        <p:nvSpPr>
          <p:cNvPr id="5" name="TextBox 4">
            <a:extLst>
              <a:ext uri="{FF2B5EF4-FFF2-40B4-BE49-F238E27FC236}">
                <a16:creationId xmlns:a16="http://schemas.microsoft.com/office/drawing/2014/main" id="{2CACB66D-6072-AAB8-B1C2-E14BA138FD2D}"/>
              </a:ext>
            </a:extLst>
          </p:cNvPr>
          <p:cNvSpPr txBox="1"/>
          <p:nvPr/>
        </p:nvSpPr>
        <p:spPr>
          <a:xfrm>
            <a:off x="2286000" y="5773579"/>
            <a:ext cx="4572000" cy="246221"/>
          </a:xfrm>
          <a:prstGeom prst="rect">
            <a:avLst/>
          </a:prstGeom>
          <a:noFill/>
        </p:spPr>
        <p:txBody>
          <a:bodyPr wrap="square">
            <a:spAutoFit/>
          </a:bodyPr>
          <a:lstStyle/>
          <a:p>
            <a:pPr algn="ctr"/>
            <a:r>
              <a:rPr lang="en-US" sz="1000" dirty="0"/>
              <a:t>CNX OpenStax on Wikimedia Commons. "NK cells."</a:t>
            </a:r>
          </a:p>
        </p:txBody>
      </p:sp>
      <p:pic>
        <p:nvPicPr>
          <p:cNvPr id="7" name="Content Placeholder 4" descr="Image of natural killer cells recognizing the M H C one receptor on cells. Healthy, uninfected cells present M H C one on their surface. A natural killer cell recognizes the M H C one and does not kill the cell. An infected cell that does not produce M H C one is killed.">
            <a:extLst>
              <a:ext uri="{FF2B5EF4-FFF2-40B4-BE49-F238E27FC236}">
                <a16:creationId xmlns:a16="http://schemas.microsoft.com/office/drawing/2014/main" id="{B3D240A9-2083-C8CE-8229-DB963F217947}"/>
              </a:ext>
            </a:extLst>
          </p:cNvPr>
          <p:cNvPicPr>
            <a:picLocks noGrp="1" noChangeAspect="1"/>
          </p:cNvPicPr>
          <p:nvPr>
            <p:ph idx="1"/>
          </p:nvPr>
        </p:nvPicPr>
        <p:blipFill>
          <a:blip r:embed="rId3"/>
          <a:srcRect l="24075" t="5334" r="23147" b="2000"/>
          <a:stretch/>
        </p:blipFill>
        <p:spPr>
          <a:xfrm>
            <a:off x="2133600" y="1050491"/>
            <a:ext cx="4876800" cy="4757018"/>
          </a:xfrm>
        </p:spPr>
      </p:pic>
    </p:spTree>
    <p:extLst>
      <p:ext uri="{BB962C8B-B14F-4D97-AF65-F5344CB8AC3E}">
        <p14:creationId xmlns:p14="http://schemas.microsoft.com/office/powerpoint/2010/main" val="3038500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615440"/>
          </a:xfrm>
        </p:spPr>
        <p:txBody>
          <a:bodyPr/>
          <a:lstStyle/>
          <a:p>
            <a:pPr marL="457200" indent="-457200">
              <a:buFont typeface="Arial" panose="020B0604020202020204" pitchFamily="34" charset="0"/>
              <a:buChar char="•"/>
            </a:pPr>
            <a:r>
              <a:rPr lang="en-US" dirty="0"/>
              <a:t>In what ways are natural killer cells and cytotoxic T lymphocytes different? </a:t>
            </a:r>
          </a:p>
          <a:p>
            <a:pPr marL="457200" indent="-457200">
              <a:buFont typeface="Arial" panose="020B0604020202020204" pitchFamily="34" charset="0"/>
              <a:buChar char="•"/>
            </a:pPr>
            <a:r>
              <a:rPr lang="en-US" dirty="0"/>
              <a:t>In what ways are they the same?</a:t>
            </a:r>
          </a:p>
        </p:txBody>
      </p:sp>
    </p:spTree>
    <p:extLst>
      <p:ext uri="{BB962C8B-B14F-4D97-AF65-F5344CB8AC3E}">
        <p14:creationId xmlns:p14="http://schemas.microsoft.com/office/powerpoint/2010/main" val="1933572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lnSpcReduction="10000"/>
          </a:bodyPr>
          <a:lstStyle/>
          <a:p>
            <a:r>
              <a:rPr lang="en-US" dirty="0"/>
              <a:t>As a group, brainstorm a short list of different infectious diseases. </a:t>
            </a:r>
          </a:p>
          <a:p>
            <a:pPr marL="457200" indent="-457200">
              <a:buFont typeface="Arial" panose="020B0604020202020204" pitchFamily="34" charset="0"/>
              <a:buChar char="•"/>
            </a:pPr>
            <a:r>
              <a:rPr lang="en-US" dirty="0"/>
              <a:t>Then, assign each group member one disease. Using internet resources, identify the type of pathogen that causes that disease: virus, free-living bacterium, intracellular bacterium, fungus, protist, or helminth.</a:t>
            </a:r>
          </a:p>
          <a:p>
            <a:pPr marL="457200" indent="-457200">
              <a:buFont typeface="Arial" panose="020B0604020202020204" pitchFamily="34" charset="0"/>
              <a:buChar char="•"/>
            </a:pPr>
            <a:r>
              <a:rPr lang="en-US" dirty="0"/>
              <a:t> Which diseases do you think stimulate a strong humoral immune response? </a:t>
            </a:r>
          </a:p>
          <a:p>
            <a:pPr marL="457200" indent="-457200">
              <a:buFont typeface="Arial" panose="020B0604020202020204" pitchFamily="34" charset="0"/>
              <a:buChar char="•"/>
            </a:pPr>
            <a:r>
              <a:rPr lang="en-US" dirty="0"/>
              <a:t>Which do you think stimulate a strong cell-mediated immune response? Why?</a:t>
            </a:r>
          </a:p>
        </p:txBody>
      </p:sp>
    </p:spTree>
    <p:extLst>
      <p:ext uri="{BB962C8B-B14F-4D97-AF65-F5344CB8AC3E}">
        <p14:creationId xmlns:p14="http://schemas.microsoft.com/office/powerpoint/2010/main" val="2069639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1D354-A2C5-011C-5A4A-26C3597B3179}"/>
              </a:ext>
            </a:extLst>
          </p:cNvPr>
          <p:cNvSpPr>
            <a:spLocks noGrp="1"/>
          </p:cNvSpPr>
          <p:nvPr>
            <p:ph type="title"/>
          </p:nvPr>
        </p:nvSpPr>
        <p:spPr/>
        <p:txBody>
          <a:bodyPr/>
          <a:lstStyle/>
          <a:p>
            <a:r>
              <a:rPr lang="en-US" dirty="0"/>
              <a:t>Mucosal Surfaces</a:t>
            </a:r>
            <a:r>
              <a:rPr lang="en-US" sz="1400" baseline="-25000" dirty="0"/>
              <a:t>1</a:t>
            </a:r>
          </a:p>
        </p:txBody>
      </p:sp>
      <p:sp>
        <p:nvSpPr>
          <p:cNvPr id="5" name="Content Placeholder 4">
            <a:extLst>
              <a:ext uri="{FF2B5EF4-FFF2-40B4-BE49-F238E27FC236}">
                <a16:creationId xmlns:a16="http://schemas.microsoft.com/office/drawing/2014/main" id="{C794DE4A-73F6-6D69-4732-0E99D51A940F}"/>
              </a:ext>
            </a:extLst>
          </p:cNvPr>
          <p:cNvSpPr>
            <a:spLocks noGrp="1"/>
          </p:cNvSpPr>
          <p:nvPr>
            <p:ph idx="1"/>
          </p:nvPr>
        </p:nvSpPr>
        <p:spPr>
          <a:xfrm>
            <a:off x="457200" y="1097280"/>
            <a:ext cx="8229600" cy="4846320"/>
          </a:xfrm>
        </p:spPr>
        <p:txBody>
          <a:bodyPr>
            <a:normAutofit lnSpcReduction="10000"/>
          </a:bodyPr>
          <a:lstStyle/>
          <a:p>
            <a:r>
              <a:rPr lang="en-US" dirty="0"/>
              <a:t>Mucosal immunity is formed by mucosa-associated lymphoid tissue, which functions independently of the systemic immune system.</a:t>
            </a:r>
          </a:p>
          <a:p>
            <a:endParaRPr lang="en-US" dirty="0"/>
          </a:p>
          <a:p>
            <a:r>
              <a:rPr lang="en-US" b="1" dirty="0"/>
              <a:t>Mucosa-associated lymphoid tissue (MALT), </a:t>
            </a:r>
            <a:r>
              <a:rPr lang="en-US" dirty="0"/>
              <a:t>is a collection of lymphatic tissue that combines with epithelial tissue lining the mucosa throughout the body.</a:t>
            </a:r>
          </a:p>
          <a:p>
            <a:pPr marL="457200" indent="-457200">
              <a:buFont typeface="Arial" panose="020B0604020202020204" pitchFamily="34" charset="0"/>
              <a:buChar char="•"/>
            </a:pPr>
            <a:r>
              <a:rPr lang="en-US" dirty="0"/>
              <a:t>This tissue functions as the immune barrier and response in areas of the body with direct contact to the external environment. </a:t>
            </a:r>
          </a:p>
        </p:txBody>
      </p:sp>
    </p:spTree>
    <p:extLst>
      <p:ext uri="{BB962C8B-B14F-4D97-AF65-F5344CB8AC3E}">
        <p14:creationId xmlns:p14="http://schemas.microsoft.com/office/powerpoint/2010/main" val="1496965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1D354-A2C5-011C-5A4A-26C3597B3179}"/>
              </a:ext>
            </a:extLst>
          </p:cNvPr>
          <p:cNvSpPr>
            <a:spLocks noGrp="1"/>
          </p:cNvSpPr>
          <p:nvPr>
            <p:ph type="title"/>
          </p:nvPr>
        </p:nvSpPr>
        <p:spPr/>
        <p:txBody>
          <a:bodyPr/>
          <a:lstStyle/>
          <a:p>
            <a:r>
              <a:rPr lang="en-US" dirty="0"/>
              <a:t>Mucosal Surfaces</a:t>
            </a:r>
            <a:r>
              <a:rPr lang="en-US" sz="1400" baseline="-25000" dirty="0"/>
              <a:t>2</a:t>
            </a:r>
          </a:p>
        </p:txBody>
      </p:sp>
      <p:sp>
        <p:nvSpPr>
          <p:cNvPr id="5" name="Content Placeholder 4">
            <a:extLst>
              <a:ext uri="{FF2B5EF4-FFF2-40B4-BE49-F238E27FC236}">
                <a16:creationId xmlns:a16="http://schemas.microsoft.com/office/drawing/2014/main" id="{C794DE4A-73F6-6D69-4732-0E99D51A940F}"/>
              </a:ext>
            </a:extLst>
          </p:cNvPr>
          <p:cNvSpPr>
            <a:spLocks noGrp="1"/>
          </p:cNvSpPr>
          <p:nvPr>
            <p:ph idx="1"/>
          </p:nvPr>
        </p:nvSpPr>
        <p:spPr>
          <a:xfrm>
            <a:off x="457200" y="1097280"/>
            <a:ext cx="8229600" cy="4846320"/>
          </a:xfrm>
        </p:spPr>
        <p:txBody>
          <a:bodyPr>
            <a:normAutofit fontScale="92500" lnSpcReduction="10000"/>
          </a:bodyPr>
          <a:lstStyle/>
          <a:p>
            <a:r>
              <a:rPr lang="en-US" dirty="0"/>
              <a:t>Foreign particles found in MALT are taken up by absorptive epithelial cells called M cells and delivered to APCs directly below the mucosal tissue. </a:t>
            </a:r>
          </a:p>
          <a:p>
            <a:pPr marL="457200" indent="-457200">
              <a:buFont typeface="Arial" panose="020B0604020202020204" pitchFamily="34" charset="0"/>
              <a:buChar char="•"/>
            </a:pPr>
            <a:r>
              <a:rPr lang="en-US" dirty="0"/>
              <a:t>Antigens displayed on APCs are detected by T cells in the MALT and at mucosal induction sites.</a:t>
            </a:r>
          </a:p>
          <a:p>
            <a:pPr marL="1200150" lvl="1" indent="-457200">
              <a:buFont typeface="Arial" panose="020B0604020202020204" pitchFamily="34" charset="0"/>
              <a:buChar char="•"/>
            </a:pPr>
            <a:r>
              <a:rPr lang="en-US" dirty="0"/>
              <a:t>Activated T cells migrate through the lymphatic system and into the circulatory system to mucosal sites of infection.</a:t>
            </a:r>
          </a:p>
          <a:p>
            <a:pPr marL="1200150" lvl="1" indent="-457200">
              <a:buFont typeface="Arial" panose="020B0604020202020204" pitchFamily="34" charset="0"/>
              <a:buChar char="•"/>
            </a:pPr>
            <a:endParaRPr lang="en-US" dirty="0"/>
          </a:p>
          <a:p>
            <a:r>
              <a:rPr lang="en-US" dirty="0"/>
              <a:t>MALT is a crucial component of a functional immune system because mucosal surfaces are the first tissues onto which inhaled or ingested pathogens are deposited.</a:t>
            </a:r>
          </a:p>
        </p:txBody>
      </p:sp>
    </p:spTree>
    <p:extLst>
      <p:ext uri="{BB962C8B-B14F-4D97-AF65-F5344CB8AC3E}">
        <p14:creationId xmlns:p14="http://schemas.microsoft.com/office/powerpoint/2010/main" val="3639942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1DD7-AA94-2626-4844-675992E2A75F}"/>
              </a:ext>
            </a:extLst>
          </p:cNvPr>
          <p:cNvSpPr>
            <a:spLocks noGrp="1"/>
          </p:cNvSpPr>
          <p:nvPr>
            <p:ph type="title"/>
          </p:nvPr>
        </p:nvSpPr>
        <p:spPr/>
        <p:txBody>
          <a:bodyPr/>
          <a:lstStyle/>
          <a:p>
            <a:r>
              <a:rPr lang="en-US" dirty="0"/>
              <a:t>Lesson 37.2 Figure 10</a:t>
            </a:r>
          </a:p>
        </p:txBody>
      </p:sp>
      <p:sp>
        <p:nvSpPr>
          <p:cNvPr id="5" name="TextBox 4">
            <a:extLst>
              <a:ext uri="{FF2B5EF4-FFF2-40B4-BE49-F238E27FC236}">
                <a16:creationId xmlns:a16="http://schemas.microsoft.com/office/drawing/2014/main" id="{B4BF7EDC-FD5D-4372-8026-B8A0E318F590}"/>
              </a:ext>
            </a:extLst>
          </p:cNvPr>
          <p:cNvSpPr txBox="1"/>
          <p:nvPr/>
        </p:nvSpPr>
        <p:spPr>
          <a:xfrm>
            <a:off x="2286000" y="5729701"/>
            <a:ext cx="4572000" cy="246221"/>
          </a:xfrm>
          <a:prstGeom prst="rect">
            <a:avLst/>
          </a:prstGeom>
          <a:noFill/>
        </p:spPr>
        <p:txBody>
          <a:bodyPr wrap="square">
            <a:spAutoFit/>
          </a:bodyPr>
          <a:lstStyle/>
          <a:p>
            <a:pPr algn="ctr"/>
            <a:r>
              <a:rPr lang="en-US" sz="1000" dirty="0"/>
              <a:t>CNX OpenStax on Wikimedia Commons. "Intestinal MALT."</a:t>
            </a:r>
          </a:p>
        </p:txBody>
      </p:sp>
      <p:pic>
        <p:nvPicPr>
          <p:cNvPr id="7" name="Content Placeholder 6" descr="The intestine is lined with epithelial cells with hair-like cilia extending into the intestinal lumen. M cells are sandwiched between these epithelial cells, in bump-like projections in the intestinal lining. The M cells are shaped like an upside-down U, with the U forming a pocket on the interior surface. Antigens are taken up from the intestinal lumen by the M cells and excreted into this U-shaped pocket. Dendritic cells in the pocket ingest the antigen, then migrate to an area below the intestinal lining called a Peyer's patch. The dendritic cells, T cells and B cells aggregate to form clumps of cells called organized lymphoid follicles. There, some T cells interact with antigen associated with major histocompatibility complex class II on the surface of the dendritic cells. Some B cells are activated by free antigen. Some antigen-presenting dendritic cells enter the lymphatic system, where more B and T cells are activated in the lymph nodes. The B cells and T cells return to bigger bumps in the intestinal epithelium called M A L T effector sites. Antibodies are secreted into the intestinal lumen.">
            <a:extLst>
              <a:ext uri="{FF2B5EF4-FFF2-40B4-BE49-F238E27FC236}">
                <a16:creationId xmlns:a16="http://schemas.microsoft.com/office/drawing/2014/main" id="{A7CF5157-D1BC-FA36-3D84-3F545DF03E32}"/>
              </a:ext>
            </a:extLst>
          </p:cNvPr>
          <p:cNvPicPr>
            <a:picLocks noGrp="1" noChangeAspect="1"/>
          </p:cNvPicPr>
          <p:nvPr>
            <p:ph idx="1"/>
          </p:nvPr>
        </p:nvPicPr>
        <p:blipFill>
          <a:blip r:embed="rId3"/>
          <a:srcRect l="22223" t="5334" r="22221" b="2679"/>
          <a:stretch/>
        </p:blipFill>
        <p:spPr>
          <a:xfrm>
            <a:off x="2057400" y="1097280"/>
            <a:ext cx="5029200" cy="4626271"/>
          </a:xfrm>
        </p:spPr>
      </p:pic>
    </p:spTree>
    <p:extLst>
      <p:ext uri="{BB962C8B-B14F-4D97-AF65-F5344CB8AC3E}">
        <p14:creationId xmlns:p14="http://schemas.microsoft.com/office/powerpoint/2010/main" val="2932128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D9690-FDDE-A14E-5463-7012465D0795}"/>
              </a:ext>
            </a:extLst>
          </p:cNvPr>
          <p:cNvSpPr>
            <a:spLocks noGrp="1"/>
          </p:cNvSpPr>
          <p:nvPr>
            <p:ph type="title"/>
          </p:nvPr>
        </p:nvSpPr>
        <p:spPr/>
        <p:txBody>
          <a:bodyPr/>
          <a:lstStyle/>
          <a:p>
            <a:r>
              <a:rPr lang="en-US" dirty="0"/>
              <a:t>Immune Tolerance </a:t>
            </a:r>
          </a:p>
        </p:txBody>
      </p:sp>
      <p:sp>
        <p:nvSpPr>
          <p:cNvPr id="3" name="Content Placeholder 2">
            <a:extLst>
              <a:ext uri="{FF2B5EF4-FFF2-40B4-BE49-F238E27FC236}">
                <a16:creationId xmlns:a16="http://schemas.microsoft.com/office/drawing/2014/main" id="{42C437C1-27C0-FDDA-F1B2-69AC50E246B7}"/>
              </a:ext>
            </a:extLst>
          </p:cNvPr>
          <p:cNvSpPr>
            <a:spLocks noGrp="1"/>
          </p:cNvSpPr>
          <p:nvPr>
            <p:ph idx="1"/>
          </p:nvPr>
        </p:nvSpPr>
        <p:spPr>
          <a:xfrm>
            <a:off x="381000" y="914400"/>
            <a:ext cx="8686800" cy="4572000"/>
          </a:xfrm>
        </p:spPr>
        <p:txBody>
          <a:bodyPr>
            <a:noAutofit/>
          </a:bodyPr>
          <a:lstStyle/>
          <a:p>
            <a:r>
              <a:rPr lang="en-US" sz="2100" dirty="0"/>
              <a:t>The acquired ability to prevent an unnecessary or harmful immune response to a detected foreign substance known not to cause disease is described as </a:t>
            </a:r>
            <a:r>
              <a:rPr lang="en-US" sz="2100" b="1" dirty="0"/>
              <a:t>immune tolerance</a:t>
            </a:r>
            <a:r>
              <a:rPr lang="en-US" sz="2100" dirty="0"/>
              <a:t>.</a:t>
            </a:r>
          </a:p>
          <a:p>
            <a:r>
              <a:rPr lang="en-US" sz="2100" dirty="0"/>
              <a:t>In the intestinal tract, immune tolerance is crucial for maintaining mucosal homeostasis.</a:t>
            </a:r>
          </a:p>
          <a:p>
            <a:pPr marL="457200" indent="-457200">
              <a:buFont typeface="Arial" panose="020B0604020202020204" pitchFamily="34" charset="0"/>
              <a:buChar char="•"/>
            </a:pPr>
            <a:r>
              <a:rPr lang="en-US" sz="2100" dirty="0"/>
              <a:t>Immune tolerance is created by specialized APCs in the liver, lymph nodes, small intestine, and lung that present harmless antigens to </a:t>
            </a:r>
            <a:r>
              <a:rPr lang="en-US" sz="2100" b="1" dirty="0"/>
              <a:t>regulatory T (T</a:t>
            </a:r>
            <a:r>
              <a:rPr lang="en-US" sz="2100" b="1" baseline="-25000" dirty="0"/>
              <a:t>reg</a:t>
            </a:r>
            <a:r>
              <a:rPr lang="en-US" sz="2100" b="1" dirty="0"/>
              <a:t>) cells</a:t>
            </a:r>
            <a:r>
              <a:rPr lang="en-US" sz="2100" dirty="0"/>
              <a:t>,</a:t>
            </a:r>
            <a:r>
              <a:rPr lang="en-US" sz="2100" b="1" dirty="0"/>
              <a:t> </a:t>
            </a:r>
            <a:r>
              <a:rPr lang="en-US" sz="2100" dirty="0"/>
              <a:t>specialized lymphocytes that suppress local inflammation and inhibit the secretion of stimulatory immune factors. </a:t>
            </a:r>
          </a:p>
          <a:p>
            <a:pPr marL="457200" indent="-457200">
              <a:buFont typeface="Arial" panose="020B0604020202020204" pitchFamily="34" charset="0"/>
              <a:buChar char="•"/>
            </a:pPr>
            <a:r>
              <a:rPr lang="en-US" sz="2100" dirty="0"/>
              <a:t>Other subsets of T</a:t>
            </a:r>
            <a:r>
              <a:rPr lang="en-US" sz="2100" baseline="-25000" dirty="0"/>
              <a:t>reg</a:t>
            </a:r>
            <a:r>
              <a:rPr lang="en-US" sz="2100" dirty="0"/>
              <a:t> cells are involved in the prevention of the </a:t>
            </a:r>
            <a:r>
              <a:rPr lang="en-US" sz="2100" b="1" dirty="0"/>
              <a:t>autoimmune response</a:t>
            </a:r>
            <a:r>
              <a:rPr lang="en-US" sz="2100" dirty="0"/>
              <a:t>, which is an inappropriate immune response to host cells or self-antigens.</a:t>
            </a:r>
          </a:p>
          <a:p>
            <a:pPr marL="457200" indent="-457200">
              <a:buFont typeface="Arial" panose="020B0604020202020204" pitchFamily="34" charset="0"/>
              <a:buChar char="•"/>
            </a:pPr>
            <a:r>
              <a:rPr lang="en-US" sz="2100" dirty="0"/>
              <a:t>Another T</a:t>
            </a:r>
            <a:r>
              <a:rPr lang="en-US" sz="2100" baseline="-25000" dirty="0"/>
              <a:t>reg</a:t>
            </a:r>
            <a:r>
              <a:rPr lang="en-US" sz="2100" dirty="0"/>
              <a:t> class suppresses immune responses to harmful pathogens after the infection has cleared to minimize host cell damage induced by inflammation and cell lysis.</a:t>
            </a:r>
          </a:p>
        </p:txBody>
      </p:sp>
    </p:spTree>
    <p:extLst>
      <p:ext uri="{BB962C8B-B14F-4D97-AF65-F5344CB8AC3E}">
        <p14:creationId xmlns:p14="http://schemas.microsoft.com/office/powerpoint/2010/main" val="1535539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50FE0-DE81-F689-25BA-56E917BE5450}"/>
              </a:ext>
            </a:extLst>
          </p:cNvPr>
          <p:cNvSpPr>
            <a:spLocks noGrp="1"/>
          </p:cNvSpPr>
          <p:nvPr>
            <p:ph type="title"/>
          </p:nvPr>
        </p:nvSpPr>
        <p:spPr/>
        <p:txBody>
          <a:bodyPr/>
          <a:lstStyle/>
          <a:p>
            <a:r>
              <a:rPr lang="en-US" dirty="0"/>
              <a:t>Immunological Memory</a:t>
            </a:r>
            <a:r>
              <a:rPr lang="en-US" sz="1400" baseline="-25000" dirty="0"/>
              <a:t>1</a:t>
            </a:r>
            <a:r>
              <a:rPr lang="en-US" dirty="0"/>
              <a:t> </a:t>
            </a:r>
          </a:p>
        </p:txBody>
      </p:sp>
      <p:sp>
        <p:nvSpPr>
          <p:cNvPr id="3" name="Content Placeholder 2">
            <a:extLst>
              <a:ext uri="{FF2B5EF4-FFF2-40B4-BE49-F238E27FC236}">
                <a16:creationId xmlns:a16="http://schemas.microsoft.com/office/drawing/2014/main" id="{4D4F03F0-A59D-D3E4-60B7-81F23251FB6A}"/>
              </a:ext>
            </a:extLst>
          </p:cNvPr>
          <p:cNvSpPr>
            <a:spLocks noGrp="1"/>
          </p:cNvSpPr>
          <p:nvPr>
            <p:ph idx="1"/>
          </p:nvPr>
        </p:nvSpPr>
        <p:spPr>
          <a:xfrm>
            <a:off x="457200" y="1280160"/>
            <a:ext cx="8229600" cy="4892040"/>
          </a:xfrm>
        </p:spPr>
        <p:txBody>
          <a:bodyPr>
            <a:normAutofit fontScale="77500" lnSpcReduction="20000"/>
          </a:bodyPr>
          <a:lstStyle/>
          <a:p>
            <a:r>
              <a:rPr lang="en-US" dirty="0"/>
              <a:t>The adaptive immune system possesses a memory component that allows for an efficient and dramatic response upon reinvasion of the same pathogen.</a:t>
            </a:r>
          </a:p>
          <a:p>
            <a:pPr marL="457200" indent="-457200">
              <a:buFont typeface="Arial" panose="020B0604020202020204" pitchFamily="34" charset="0"/>
              <a:buChar char="•"/>
            </a:pPr>
            <a:r>
              <a:rPr lang="en-US" dirty="0"/>
              <a:t>Memory is handled by the adaptive immune system with little reliance on cues from the innate response. </a:t>
            </a:r>
          </a:p>
          <a:p>
            <a:pPr marL="457200" indent="-457200">
              <a:buFont typeface="Arial" panose="020B0604020202020204" pitchFamily="34" charset="0"/>
              <a:buChar char="•"/>
            </a:pPr>
            <a:r>
              <a:rPr lang="en-US" dirty="0"/>
              <a:t>During the adaptive immune response to a pathogen that has not been encountered before, called a primary response, plasma cells secreting antibodies and differentiated T cells increase then plateau over time.</a:t>
            </a:r>
          </a:p>
          <a:p>
            <a:pPr marL="1200150" lvl="1" indent="-457200">
              <a:buFont typeface="Arial" panose="020B0604020202020204" pitchFamily="34" charset="0"/>
              <a:buChar char="•"/>
            </a:pPr>
            <a:r>
              <a:rPr lang="en-US" dirty="0"/>
              <a:t> As B and T cells mature into effector cells, a subset of the naïve populations differentiates into B and T memory cells with the same antigen specificities.</a:t>
            </a:r>
          </a:p>
          <a:p>
            <a:r>
              <a:rPr lang="en-US" dirty="0"/>
              <a:t>A </a:t>
            </a:r>
            <a:r>
              <a:rPr lang="en-US" b="1" dirty="0"/>
              <a:t>memory cell </a:t>
            </a:r>
            <a:r>
              <a:rPr lang="en-US" dirty="0"/>
              <a:t>is an antigen-specific B or T lymphocyte that does not differentiate into effector cells during the primary immune response but can immediately become effector cells upon re-exposure to the same pathogen. </a:t>
            </a:r>
          </a:p>
        </p:txBody>
      </p:sp>
    </p:spTree>
    <p:extLst>
      <p:ext uri="{BB962C8B-B14F-4D97-AF65-F5344CB8AC3E}">
        <p14:creationId xmlns:p14="http://schemas.microsoft.com/office/powerpoint/2010/main" val="1848299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4587240"/>
          </a:xfrm>
        </p:spPr>
        <p:txBody>
          <a:bodyPr>
            <a:normAutofit lnSpcReduction="10000"/>
          </a:bodyPr>
          <a:lstStyle/>
          <a:p>
            <a:r>
              <a:rPr lang="en-US" dirty="0"/>
              <a:t>Rhesus (Rh) factor is an antigen that can be found on red blood cells. Red blood cells can be Rh-positive (carry the antigen) or Rh-negative (do not carry the antigen). A pregnant Rh-negative person can usually carry an Rh-positive fetus to term without difficulty. However, having a second Rh-positive fetus may trigger an immune attack that causes hemolytic disease of the newborn. </a:t>
            </a:r>
          </a:p>
          <a:p>
            <a:pPr marL="457200" indent="-457200">
              <a:buFont typeface="Arial" panose="020B0604020202020204" pitchFamily="34" charset="0"/>
              <a:buChar char="•"/>
            </a:pPr>
            <a:r>
              <a:rPr lang="en-US" dirty="0"/>
              <a:t>Why do you think hemolytic disease is only a problem during the second pregnancy or subsequent pregnancies?</a:t>
            </a:r>
          </a:p>
        </p:txBody>
      </p:sp>
    </p:spTree>
    <p:extLst>
      <p:ext uri="{BB962C8B-B14F-4D97-AF65-F5344CB8AC3E}">
        <p14:creationId xmlns:p14="http://schemas.microsoft.com/office/powerpoint/2010/main" val="2616985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05EC-69AA-FBF9-3F91-16234262255B}"/>
              </a:ext>
            </a:extLst>
          </p:cNvPr>
          <p:cNvSpPr>
            <a:spLocks noGrp="1"/>
          </p:cNvSpPr>
          <p:nvPr>
            <p:ph type="title"/>
          </p:nvPr>
        </p:nvSpPr>
        <p:spPr/>
        <p:txBody>
          <a:bodyPr/>
          <a:lstStyle/>
          <a:p>
            <a:r>
              <a:rPr lang="en-US" dirty="0"/>
              <a:t>Lesson 37.2 Figure 11 </a:t>
            </a:r>
          </a:p>
        </p:txBody>
      </p:sp>
      <p:sp>
        <p:nvSpPr>
          <p:cNvPr id="5" name="TextBox 4">
            <a:extLst>
              <a:ext uri="{FF2B5EF4-FFF2-40B4-BE49-F238E27FC236}">
                <a16:creationId xmlns:a16="http://schemas.microsoft.com/office/drawing/2014/main" id="{85C8D818-0C83-BCB7-CDB8-2B92E46EFD58}"/>
              </a:ext>
            </a:extLst>
          </p:cNvPr>
          <p:cNvSpPr txBox="1"/>
          <p:nvPr/>
        </p:nvSpPr>
        <p:spPr>
          <a:xfrm>
            <a:off x="1981200" y="5760720"/>
            <a:ext cx="5181600" cy="246221"/>
          </a:xfrm>
          <a:prstGeom prst="rect">
            <a:avLst/>
          </a:prstGeom>
          <a:noFill/>
        </p:spPr>
        <p:txBody>
          <a:bodyPr wrap="square">
            <a:spAutoFit/>
          </a:bodyPr>
          <a:lstStyle/>
          <a:p>
            <a:pPr algn="ctr"/>
            <a:r>
              <a:rPr lang="en-US" sz="1000" dirty="0"/>
              <a:t>CNX OpenStax on Wikimedia Commons. "Production of memory B and plasma cells." Modified. </a:t>
            </a:r>
          </a:p>
        </p:txBody>
      </p:sp>
      <p:pic>
        <p:nvPicPr>
          <p:cNvPr id="7" name="Picture 6" descr="The image shows the activation of a B. An antigen on the surface of a bacterium binds the B cell receptor. The B cell engulfs the antigen, and presents an epitope on its surface in conjunction with an major histocompatibility complex class II receptor. A T cell receptor and cluster of differentiation 4 (C D 4) molecule on the surface of a helper T cell recognize the epitopes M H C two complex and activate the B cell. The B cell divides and turns into memory  B cells and plasma cells. Memory  B cells present antigen on their surface. Plasma B cells excrete antigen.">
            <a:extLst>
              <a:ext uri="{FF2B5EF4-FFF2-40B4-BE49-F238E27FC236}">
                <a16:creationId xmlns:a16="http://schemas.microsoft.com/office/drawing/2014/main" id="{38013DB8-D7AF-49BA-4085-61100EEF6D57}"/>
              </a:ext>
            </a:extLst>
          </p:cNvPr>
          <p:cNvPicPr>
            <a:picLocks noChangeAspect="1"/>
          </p:cNvPicPr>
          <p:nvPr/>
        </p:nvPicPr>
        <p:blipFill>
          <a:blip r:embed="rId3"/>
          <a:srcRect l="27592" t="4117" r="28428" b="3104"/>
          <a:stretch/>
        </p:blipFill>
        <p:spPr>
          <a:xfrm>
            <a:off x="2552700" y="1062380"/>
            <a:ext cx="4038600" cy="4733239"/>
          </a:xfrm>
          <a:prstGeom prst="rect">
            <a:avLst/>
          </a:prstGeom>
        </p:spPr>
      </p:pic>
    </p:spTree>
    <p:extLst>
      <p:ext uri="{BB962C8B-B14F-4D97-AF65-F5344CB8AC3E}">
        <p14:creationId xmlns:p14="http://schemas.microsoft.com/office/powerpoint/2010/main" val="3264972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Adaptive Immune Response</a:t>
            </a:r>
            <a:r>
              <a:rPr lang="en-US" sz="1400" baseline="-25000" dirty="0"/>
              <a:t>1</a:t>
            </a:r>
            <a:r>
              <a:rPr lang="en-US" dirty="0"/>
              <a:t> </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143000"/>
            <a:ext cx="8229600" cy="4892040"/>
          </a:xfrm>
        </p:spPr>
        <p:txBody>
          <a:bodyPr>
            <a:normAutofit fontScale="92500" lnSpcReduction="10000"/>
          </a:bodyPr>
          <a:lstStyle/>
          <a:p>
            <a:r>
              <a:rPr lang="en-US" dirty="0"/>
              <a:t>The adaptive immune response is more specific to pathogens and produces a memory of the pathogens that have been previously been encountered.</a:t>
            </a:r>
          </a:p>
          <a:p>
            <a:pPr marL="457200" indent="-457200">
              <a:buFont typeface="Arial" panose="020B0604020202020204" pitchFamily="34" charset="0"/>
              <a:buChar char="•"/>
            </a:pPr>
            <a:r>
              <a:rPr lang="en-US" dirty="0"/>
              <a:t> </a:t>
            </a:r>
            <a:r>
              <a:rPr lang="en-US" b="1" dirty="0"/>
              <a:t>Adaptive immunity </a:t>
            </a:r>
            <a:r>
              <a:rPr lang="en-US" dirty="0"/>
              <a:t>is an immunity that occurs after exposure to an antigen either from a pathogen or a vaccination. </a:t>
            </a:r>
          </a:p>
          <a:p>
            <a:r>
              <a:rPr lang="en-US" dirty="0"/>
              <a:t>There are two types of adaptive responses:</a:t>
            </a:r>
          </a:p>
          <a:p>
            <a:pPr marL="457200" indent="-457200">
              <a:buFont typeface="Arial" panose="020B0604020202020204" pitchFamily="34" charset="0"/>
              <a:buChar char="•"/>
            </a:pPr>
            <a:r>
              <a:rPr lang="en-US" b="1" dirty="0"/>
              <a:t>Cell-mediated immune response</a:t>
            </a:r>
            <a:r>
              <a:rPr lang="en-US" dirty="0"/>
              <a:t>, which is carried out by T cells</a:t>
            </a:r>
          </a:p>
          <a:p>
            <a:pPr marL="457200" indent="-457200">
              <a:buFont typeface="Arial" panose="020B0604020202020204" pitchFamily="34" charset="0"/>
              <a:buChar char="•"/>
            </a:pPr>
            <a:r>
              <a:rPr lang="en-US" b="1" dirty="0"/>
              <a:t>Humoral immune response</a:t>
            </a:r>
            <a:r>
              <a:rPr lang="en-US" dirty="0"/>
              <a:t>, which is controlled by activated B cells and antibodies</a:t>
            </a:r>
          </a:p>
          <a:p>
            <a:r>
              <a:rPr lang="en-US" dirty="0"/>
              <a:t> </a:t>
            </a:r>
          </a:p>
        </p:txBody>
      </p:sp>
    </p:spTree>
    <p:extLst>
      <p:ext uri="{BB962C8B-B14F-4D97-AF65-F5344CB8AC3E}">
        <p14:creationId xmlns:p14="http://schemas.microsoft.com/office/powerpoint/2010/main" val="2900955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50FE0-DE81-F689-25BA-56E917BE5450}"/>
              </a:ext>
            </a:extLst>
          </p:cNvPr>
          <p:cNvSpPr>
            <a:spLocks noGrp="1"/>
          </p:cNvSpPr>
          <p:nvPr>
            <p:ph type="title"/>
          </p:nvPr>
        </p:nvSpPr>
        <p:spPr/>
        <p:txBody>
          <a:bodyPr/>
          <a:lstStyle/>
          <a:p>
            <a:r>
              <a:rPr lang="en-US" dirty="0"/>
              <a:t>Immunological Memory</a:t>
            </a:r>
            <a:r>
              <a:rPr lang="en-US" sz="1400" baseline="-25000" dirty="0"/>
              <a:t>2</a:t>
            </a:r>
            <a:r>
              <a:rPr lang="en-US" dirty="0"/>
              <a:t> </a:t>
            </a:r>
          </a:p>
        </p:txBody>
      </p:sp>
      <p:sp>
        <p:nvSpPr>
          <p:cNvPr id="3" name="Content Placeholder 2">
            <a:extLst>
              <a:ext uri="{FF2B5EF4-FFF2-40B4-BE49-F238E27FC236}">
                <a16:creationId xmlns:a16="http://schemas.microsoft.com/office/drawing/2014/main" id="{4D4F03F0-A59D-D3E4-60B7-81F23251FB6A}"/>
              </a:ext>
            </a:extLst>
          </p:cNvPr>
          <p:cNvSpPr>
            <a:spLocks noGrp="1"/>
          </p:cNvSpPr>
          <p:nvPr>
            <p:ph idx="1"/>
          </p:nvPr>
        </p:nvSpPr>
        <p:spPr>
          <a:xfrm>
            <a:off x="457200" y="1143000"/>
            <a:ext cx="8229600" cy="5334000"/>
          </a:xfrm>
        </p:spPr>
        <p:txBody>
          <a:bodyPr>
            <a:normAutofit fontScale="77500" lnSpcReduction="20000"/>
          </a:bodyPr>
          <a:lstStyle/>
          <a:p>
            <a:r>
              <a:rPr lang="en-US" dirty="0"/>
              <a:t>If the pathogen is never encountered again during the individual's lifetime, B and T memory cells will circulate for a few years or even several decades and will gradually die off, having never functioned as effector cells.</a:t>
            </a:r>
          </a:p>
          <a:p>
            <a:pPr marL="457200" indent="-457200">
              <a:buFont typeface="Arial" panose="020B0604020202020204" pitchFamily="34" charset="0"/>
              <a:buChar char="•"/>
            </a:pPr>
            <a:r>
              <a:rPr lang="en-US" dirty="0"/>
              <a:t>If the host is re-exposed to the same pathogen type, memory cells will immediately differentiate into plasma cells and CTLs.</a:t>
            </a:r>
          </a:p>
          <a:p>
            <a:pPr marL="457200" indent="-457200">
              <a:buFont typeface="Arial" panose="020B0604020202020204" pitchFamily="34" charset="0"/>
              <a:buChar char="•"/>
            </a:pPr>
            <a:r>
              <a:rPr lang="en-US" dirty="0"/>
              <a:t>Memory B cells that differentiate into plasma cells output ten- to hundred-fold greater antibody amounts than were secreted during the primary response.</a:t>
            </a:r>
          </a:p>
          <a:p>
            <a:r>
              <a:rPr lang="en-US" dirty="0"/>
              <a:t>Vaccination is based on the knowledge that exposure to noninfectious antigens, derived from known pathogens, generates a mild primary immune response. The immune response to vaccination may not be perceived by the host as illness but still confers immune memory. </a:t>
            </a:r>
          </a:p>
          <a:p>
            <a:pPr marL="457200" indent="-457200">
              <a:buFont typeface="Arial" panose="020B0604020202020204" pitchFamily="34" charset="0"/>
              <a:buChar char="•"/>
            </a:pPr>
            <a:r>
              <a:rPr lang="en-US" dirty="0"/>
              <a:t>When exposed to the corresponding pathogen to which an individual was vaccinated, the reaction is like a secondary exposure. </a:t>
            </a:r>
          </a:p>
        </p:txBody>
      </p:sp>
    </p:spTree>
    <p:extLst>
      <p:ext uri="{BB962C8B-B14F-4D97-AF65-F5344CB8AC3E}">
        <p14:creationId xmlns:p14="http://schemas.microsoft.com/office/powerpoint/2010/main" val="1176542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65999-73A5-6F30-C3CD-C53A1064A966}"/>
              </a:ext>
            </a:extLst>
          </p:cNvPr>
          <p:cNvSpPr>
            <a:spLocks noGrp="1"/>
          </p:cNvSpPr>
          <p:nvPr>
            <p:ph type="title"/>
          </p:nvPr>
        </p:nvSpPr>
        <p:spPr/>
        <p:txBody>
          <a:bodyPr/>
          <a:lstStyle/>
          <a:p>
            <a:r>
              <a:rPr lang="en-US" dirty="0"/>
              <a:t>Lesson 37.2 Figure 12</a:t>
            </a:r>
          </a:p>
        </p:txBody>
      </p:sp>
      <p:sp>
        <p:nvSpPr>
          <p:cNvPr id="5" name="TextBox 4">
            <a:extLst>
              <a:ext uri="{FF2B5EF4-FFF2-40B4-BE49-F238E27FC236}">
                <a16:creationId xmlns:a16="http://schemas.microsoft.com/office/drawing/2014/main" id="{420C3929-FE65-78D8-4804-D2E966DF25E7}"/>
              </a:ext>
            </a:extLst>
          </p:cNvPr>
          <p:cNvSpPr txBox="1"/>
          <p:nvPr/>
        </p:nvSpPr>
        <p:spPr>
          <a:xfrm>
            <a:off x="2286000" y="5757705"/>
            <a:ext cx="4572000" cy="246221"/>
          </a:xfrm>
          <a:prstGeom prst="rect">
            <a:avLst/>
          </a:prstGeom>
          <a:noFill/>
        </p:spPr>
        <p:txBody>
          <a:bodyPr wrap="square">
            <a:spAutoFit/>
          </a:bodyPr>
          <a:lstStyle/>
          <a:p>
            <a:pPr algn="ctr"/>
            <a:r>
              <a:rPr lang="en-US" sz="1000" dirty="0"/>
              <a:t>CNX OpenStax on Wikimedia Commons. "Immune response."</a:t>
            </a:r>
          </a:p>
        </p:txBody>
      </p:sp>
      <p:pic>
        <p:nvPicPr>
          <p:cNvPr id="7" name="Content Placeholder 4" descr="On the graph, the x-axis is labeled &quot;Time&quot; with no units. The y-axis is labeled &quot;Concentration of antibody&quot; with no units. The line starts on the x-axis, with the beginning of the line labeled &quot;Initial exposure.&quot; After a while, the line curves upward, indicating increased concentration of antibodies. At the first peak, it is labeled &quot;Primary immune response (low affinity antibodies).&quot; The line curves downward again after this and is labeled &quot;Secondary exposure.&quot; Then the line curves upward again and peaks even higher, which is labeled &quot;Secondary immune response (high affinity antibodies).&quot; The line then curves downward and levels out.">
            <a:extLst>
              <a:ext uri="{FF2B5EF4-FFF2-40B4-BE49-F238E27FC236}">
                <a16:creationId xmlns:a16="http://schemas.microsoft.com/office/drawing/2014/main" id="{169AD4A8-42A5-A210-FA9E-526EC0103862}"/>
              </a:ext>
            </a:extLst>
          </p:cNvPr>
          <p:cNvPicPr>
            <a:picLocks noGrp="1" noChangeAspect="1"/>
          </p:cNvPicPr>
          <p:nvPr>
            <p:ph idx="1"/>
          </p:nvPr>
        </p:nvPicPr>
        <p:blipFill>
          <a:blip r:embed="rId3"/>
          <a:srcRect l="12037" t="5333" r="12037" b="4667"/>
          <a:stretch/>
        </p:blipFill>
        <p:spPr>
          <a:xfrm>
            <a:off x="1295400" y="1271239"/>
            <a:ext cx="6553200" cy="4315522"/>
          </a:xfrm>
        </p:spPr>
      </p:pic>
    </p:spTree>
    <p:extLst>
      <p:ext uri="{BB962C8B-B14F-4D97-AF65-F5344CB8AC3E}">
        <p14:creationId xmlns:p14="http://schemas.microsoft.com/office/powerpoint/2010/main" val="1252566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1</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066800"/>
            <a:ext cx="8229600" cy="4800600"/>
          </a:xfrm>
        </p:spPr>
        <p:txBody>
          <a:bodyPr>
            <a:noAutofit/>
          </a:bodyPr>
          <a:lstStyle/>
          <a:p>
            <a:r>
              <a:rPr lang="en-US" sz="1800" dirty="0"/>
              <a:t>Vaccine Development Strategies</a:t>
            </a:r>
          </a:p>
          <a:p>
            <a:endParaRPr lang="en-US" sz="1800" dirty="0"/>
          </a:p>
          <a:p>
            <a:r>
              <a:rPr lang="en-US" sz="1800" dirty="0"/>
              <a:t>There are multiple strategies used to develop vaccines. </a:t>
            </a:r>
          </a:p>
          <a:p>
            <a:pPr marL="457200" indent="-457200">
              <a:buFont typeface="Arial" panose="020B0604020202020204" pitchFamily="34" charset="0"/>
              <a:buChar char="•"/>
            </a:pPr>
            <a:r>
              <a:rPr lang="en-US" sz="1800" b="1" dirty="0"/>
              <a:t>Inactivated vaccines</a:t>
            </a:r>
            <a:r>
              <a:rPr lang="en-US" sz="1800" dirty="0"/>
              <a:t>: The pathogen grown and then killed using heat, chemicals, or radiation without destroying the antigenic component before administration. </a:t>
            </a:r>
          </a:p>
          <a:p>
            <a:pPr marL="457200" indent="-457200">
              <a:buFont typeface="Arial" panose="020B0604020202020204" pitchFamily="34" charset="0"/>
              <a:buChar char="•"/>
            </a:pPr>
            <a:r>
              <a:rPr lang="en-US" sz="1800" b="1" dirty="0"/>
              <a:t>Subunit vaccines</a:t>
            </a:r>
            <a:r>
              <a:rPr lang="en-US" sz="1800" dirty="0"/>
              <a:t>: A single antigenic subunit, is prepared using recombinant methods.</a:t>
            </a:r>
          </a:p>
          <a:p>
            <a:pPr marL="457200" indent="-457200">
              <a:buFont typeface="Arial" panose="020B0604020202020204" pitchFamily="34" charset="0"/>
              <a:buChar char="•"/>
            </a:pPr>
            <a:r>
              <a:rPr lang="en-US" sz="1800" b="1" dirty="0"/>
              <a:t>Toxoid vaccines</a:t>
            </a:r>
            <a:r>
              <a:rPr lang="en-US" sz="1800" dirty="0"/>
              <a:t>: An inactivated bacterial toxin, called a toxoid, is prepared and then administered.</a:t>
            </a:r>
          </a:p>
          <a:p>
            <a:pPr marL="457200" indent="-457200">
              <a:buFont typeface="Arial" panose="020B0604020202020204" pitchFamily="34" charset="0"/>
              <a:buChar char="•"/>
            </a:pPr>
            <a:r>
              <a:rPr lang="en-US" sz="1800" b="1" dirty="0"/>
              <a:t>Conjugate vaccines</a:t>
            </a:r>
            <a:r>
              <a:rPr lang="en-US" sz="1800" dirty="0"/>
              <a:t>: A conjugate vaccine is like a subunit vaccine. A protein made by the pathogen is conjugated to a bacterial capsule polysaccharide. </a:t>
            </a:r>
          </a:p>
          <a:p>
            <a:pPr marL="457200" indent="-457200">
              <a:buFont typeface="Arial" panose="020B0604020202020204" pitchFamily="34" charset="0"/>
              <a:buChar char="•"/>
            </a:pPr>
            <a:r>
              <a:rPr lang="en-US" sz="1800" b="1" dirty="0"/>
              <a:t>Live-attenuated vaccines</a:t>
            </a:r>
            <a:r>
              <a:rPr lang="en-US" sz="1800" dirty="0"/>
              <a:t>: The pathogen is attenuated, or weakened, in some way before administration. </a:t>
            </a:r>
          </a:p>
          <a:p>
            <a:pPr marL="457200" indent="-457200">
              <a:buFont typeface="Arial" panose="020B0604020202020204" pitchFamily="34" charset="0"/>
              <a:buChar char="•"/>
            </a:pPr>
            <a:r>
              <a:rPr lang="en-US" sz="1800" b="1" dirty="0"/>
              <a:t>Vector vaccines</a:t>
            </a:r>
            <a:r>
              <a:rPr lang="en-US" sz="1800" dirty="0"/>
              <a:t>: For these vaccines, a virus that is not typically harmful serves as a vector for genes encoding the antigens of a more virulent pathogen. </a:t>
            </a:r>
          </a:p>
        </p:txBody>
      </p:sp>
    </p:spTree>
    <p:extLst>
      <p:ext uri="{BB962C8B-B14F-4D97-AF65-F5344CB8AC3E}">
        <p14:creationId xmlns:p14="http://schemas.microsoft.com/office/powerpoint/2010/main" val="1146028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2</a:t>
            </a:r>
          </a:p>
        </p:txBody>
      </p:sp>
      <p:sp>
        <p:nvSpPr>
          <p:cNvPr id="3" name="Content Placeholder 2">
            <a:extLst>
              <a:ext uri="{FF2B5EF4-FFF2-40B4-BE49-F238E27FC236}">
                <a16:creationId xmlns:a16="http://schemas.microsoft.com/office/drawing/2014/main" id="{0D54836E-1DE3-02CC-70C3-EB5C16CF3F62}"/>
              </a:ext>
              <a:ext uri="{C183D7F6-B498-43B3-948B-1728B52AA6E4}">
                <adec:decorative xmlns:adec="http://schemas.microsoft.com/office/drawing/2017/decorative" val="0"/>
              </a:ext>
            </a:extLst>
          </p:cNvPr>
          <p:cNvSpPr>
            <a:spLocks noGrp="1"/>
          </p:cNvSpPr>
          <p:nvPr>
            <p:ph idx="1"/>
          </p:nvPr>
        </p:nvSpPr>
        <p:spPr>
          <a:xfrm>
            <a:off x="457200" y="1066800"/>
            <a:ext cx="8534400" cy="4800600"/>
          </a:xfrm>
        </p:spPr>
        <p:txBody>
          <a:bodyPr>
            <a:noAutofit/>
          </a:bodyPr>
          <a:lstStyle/>
          <a:p>
            <a:r>
              <a:rPr lang="en-US" sz="1800" dirty="0"/>
              <a:t>An innovative technology for vaccine production was used to develop vaccines to protect against SARS-CoV-2, the virus that causes COVID-19. Pfizer-BioNTech and Moderna, successfully developed and launched mRNA vaccines against SARS-CoV-2. These vaccines each contained the mRNA encoding the antigenic COVID-19 spike protein packaged in lipid nanoparticles.</a:t>
            </a:r>
          </a:p>
          <a:p>
            <a:r>
              <a:rPr lang="en-US" sz="1800" dirty="0"/>
              <a:t>When the vaccine is injected, the protein machinery in human cells creates the spike protein from the mRNA, and the spike proteins stimulate the disease.</a:t>
            </a:r>
          </a:p>
        </p:txBody>
      </p:sp>
      <p:sp>
        <p:nvSpPr>
          <p:cNvPr id="6" name="TextBox 5">
            <a:extLst>
              <a:ext uri="{FF2B5EF4-FFF2-40B4-BE49-F238E27FC236}">
                <a16:creationId xmlns:a16="http://schemas.microsoft.com/office/drawing/2014/main" id="{00D87A65-8761-872C-3767-699B0B471984}"/>
              </a:ext>
            </a:extLst>
          </p:cNvPr>
          <p:cNvSpPr txBox="1"/>
          <p:nvPr/>
        </p:nvSpPr>
        <p:spPr>
          <a:xfrm>
            <a:off x="609600" y="3263348"/>
            <a:ext cx="1676400" cy="307777"/>
          </a:xfrm>
          <a:prstGeom prst="rect">
            <a:avLst/>
          </a:prstGeom>
          <a:noFill/>
        </p:spPr>
        <p:txBody>
          <a:bodyPr wrap="square" rtlCol="0">
            <a:spAutoFit/>
          </a:bodyPr>
          <a:lstStyle/>
          <a:p>
            <a:pPr algn="ctr"/>
            <a:r>
              <a:rPr lang="en-US" sz="1400" b="1" dirty="0">
                <a:solidFill>
                  <a:schemeClr val="bg1"/>
                </a:solidFill>
              </a:rPr>
              <a:t>37.2 Figure 13</a:t>
            </a:r>
          </a:p>
        </p:txBody>
      </p:sp>
      <p:pic>
        <p:nvPicPr>
          <p:cNvPr id="5" name="Content Placeholder 4" descr="An image illustrating the process of using an m R N A vaccine to stimulate an immune response to a pathogen. The image shows the gene encoding the spike protein from a pathogenic virus, which is used to generate m R N A encoding the protein. The m R N A is encapsulated in lipid nanoparticles and administered via injection into humans. Inside human cells, the m R N A is translated to produce the spike protein, initiating an immune response.">
            <a:extLst>
              <a:ext uri="{FF2B5EF4-FFF2-40B4-BE49-F238E27FC236}">
                <a16:creationId xmlns:a16="http://schemas.microsoft.com/office/drawing/2014/main" id="{98F95B1C-53DF-5597-56D6-76E838FF6350}"/>
              </a:ext>
            </a:extLst>
          </p:cNvPr>
          <p:cNvPicPr>
            <a:picLocks noChangeAspect="1"/>
          </p:cNvPicPr>
          <p:nvPr/>
        </p:nvPicPr>
        <p:blipFill>
          <a:blip r:embed="rId3"/>
          <a:srcRect l="925" t="3667" r="2778" b="3000"/>
          <a:stretch/>
        </p:blipFill>
        <p:spPr>
          <a:xfrm>
            <a:off x="2166257" y="3162300"/>
            <a:ext cx="4811486" cy="2590800"/>
          </a:xfrm>
          <a:prstGeom prst="rect">
            <a:avLst/>
          </a:prstGeom>
          <a:solidFill>
            <a:schemeClr val="accent1"/>
          </a:solidFill>
        </p:spPr>
      </p:pic>
    </p:spTree>
    <p:extLst>
      <p:ext uri="{BB962C8B-B14F-4D97-AF65-F5344CB8AC3E}">
        <p14:creationId xmlns:p14="http://schemas.microsoft.com/office/powerpoint/2010/main" val="2582312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5B58-2A7E-392B-9F21-1334497F45FD}"/>
              </a:ext>
            </a:extLst>
          </p:cNvPr>
          <p:cNvSpPr>
            <a:spLocks noGrp="1"/>
          </p:cNvSpPr>
          <p:nvPr>
            <p:ph type="title"/>
          </p:nvPr>
        </p:nvSpPr>
        <p:spPr/>
        <p:txBody>
          <a:bodyPr/>
          <a:lstStyle/>
          <a:p>
            <a:r>
              <a:rPr lang="en-US" dirty="0"/>
              <a:t>Mucosal Immune Memory </a:t>
            </a:r>
          </a:p>
        </p:txBody>
      </p:sp>
      <p:sp>
        <p:nvSpPr>
          <p:cNvPr id="3" name="Content Placeholder 2">
            <a:extLst>
              <a:ext uri="{FF2B5EF4-FFF2-40B4-BE49-F238E27FC236}">
                <a16:creationId xmlns:a16="http://schemas.microsoft.com/office/drawing/2014/main" id="{C9D633C9-FAAF-BA6B-7D0D-63C6B4CB0DC9}"/>
              </a:ext>
            </a:extLst>
          </p:cNvPr>
          <p:cNvSpPr>
            <a:spLocks noGrp="1"/>
          </p:cNvSpPr>
          <p:nvPr>
            <p:ph idx="1"/>
          </p:nvPr>
        </p:nvSpPr>
        <p:spPr/>
        <p:txBody>
          <a:bodyPr>
            <a:normAutofit/>
          </a:bodyPr>
          <a:lstStyle/>
          <a:p>
            <a:r>
              <a:rPr lang="en-US" sz="2400" dirty="0"/>
              <a:t>A subset of T and B cells of the mucosal immune system differentiates into memory cells just as in the systemic immune system.</a:t>
            </a:r>
          </a:p>
          <a:p>
            <a:pPr marL="457200" indent="-457200">
              <a:buFont typeface="Arial" panose="020B0604020202020204" pitchFamily="34" charset="0"/>
              <a:buChar char="•"/>
            </a:pPr>
            <a:r>
              <a:rPr lang="en-US" sz="2400" dirty="0"/>
              <a:t>Upon reinvasion of the same pathogen type, a pronounced immune response occurs at the mucosal site where the original pathogen was deposited, but a collective defense is also organized within interconnected or adjacent mucosal tissue. </a:t>
            </a:r>
          </a:p>
        </p:txBody>
      </p:sp>
    </p:spTree>
    <p:extLst>
      <p:ext uri="{BB962C8B-B14F-4D97-AF65-F5344CB8AC3E}">
        <p14:creationId xmlns:p14="http://schemas.microsoft.com/office/powerpoint/2010/main" val="1307043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3</a:t>
            </a:r>
          </a:p>
        </p:txBody>
      </p:sp>
      <p:sp>
        <p:nvSpPr>
          <p:cNvPr id="3" name="Content Placeholder 2">
            <a:extLst>
              <a:ext uri="{FF2B5EF4-FFF2-40B4-BE49-F238E27FC236}">
                <a16:creationId xmlns:a16="http://schemas.microsoft.com/office/drawing/2014/main" id="{0D54836E-1DE3-02CC-70C3-EB5C16CF3F62}"/>
              </a:ext>
              <a:ext uri="{C183D7F6-B498-43B3-948B-1728B52AA6E4}">
                <adec:decorative xmlns:adec="http://schemas.microsoft.com/office/drawing/2017/decorative" val="1"/>
              </a:ext>
            </a:extLst>
          </p:cNvPr>
          <p:cNvSpPr>
            <a:spLocks noGrp="1"/>
          </p:cNvSpPr>
          <p:nvPr>
            <p:ph idx="1"/>
          </p:nvPr>
        </p:nvSpPr>
        <p:spPr>
          <a:xfrm>
            <a:off x="457200" y="1066800"/>
            <a:ext cx="8229600" cy="4841225"/>
          </a:xfrm>
        </p:spPr>
        <p:txBody>
          <a:bodyPr>
            <a:noAutofit/>
          </a:bodyPr>
          <a:lstStyle/>
          <a:p>
            <a:r>
              <a:rPr lang="en-US" sz="1800" dirty="0"/>
              <a:t> </a:t>
            </a:r>
          </a:p>
        </p:txBody>
      </p:sp>
      <p:sp>
        <p:nvSpPr>
          <p:cNvPr id="8" name="TextBox 7">
            <a:extLst>
              <a:ext uri="{FF2B5EF4-FFF2-40B4-BE49-F238E27FC236}">
                <a16:creationId xmlns:a16="http://schemas.microsoft.com/office/drawing/2014/main" id="{B7F7F144-3578-8366-FB8A-52144D52AE0B}"/>
              </a:ext>
            </a:extLst>
          </p:cNvPr>
          <p:cNvSpPr txBox="1"/>
          <p:nvPr/>
        </p:nvSpPr>
        <p:spPr>
          <a:xfrm>
            <a:off x="457200" y="1106711"/>
            <a:ext cx="5638800" cy="4801314"/>
          </a:xfrm>
          <a:prstGeom prst="rect">
            <a:avLst/>
          </a:prstGeom>
          <a:noFill/>
        </p:spPr>
        <p:txBody>
          <a:bodyPr wrap="square" rtlCol="0">
            <a:spAutoFit/>
          </a:bodyPr>
          <a:lstStyle/>
          <a:p>
            <a:r>
              <a:rPr lang="en-US" sz="1800" dirty="0">
                <a:solidFill>
                  <a:schemeClr val="bg1"/>
                </a:solidFill>
              </a:rPr>
              <a:t>Career: Vaccinologist</a:t>
            </a:r>
          </a:p>
          <a:p>
            <a:r>
              <a:rPr lang="en-US" sz="1800" dirty="0">
                <a:solidFill>
                  <a:schemeClr val="bg1"/>
                </a:solidFill>
              </a:rPr>
              <a:t>Vaccinologists are actively involved in developing new vaccines that are applied via intranasal, aerosol, oral, or transcutaneous (absorbed through the skin) delivery methods. </a:t>
            </a:r>
          </a:p>
          <a:p>
            <a:pPr marL="457200" indent="-457200">
              <a:buFont typeface="Arial" panose="020B0604020202020204" pitchFamily="34" charset="0"/>
              <a:buChar char="•"/>
            </a:pPr>
            <a:r>
              <a:rPr lang="en-US" sz="1800" dirty="0">
                <a:solidFill>
                  <a:schemeClr val="bg1"/>
                </a:solidFill>
              </a:rPr>
              <a:t>Importantly, mucosal-administered vaccines elicit both mucosal and systemic immunity and produce the same level of disease resistance as injected vaccines. </a:t>
            </a:r>
          </a:p>
          <a:p>
            <a:pPr marL="457200" indent="-457200">
              <a:buFont typeface="Arial" panose="020B0604020202020204" pitchFamily="34" charset="0"/>
              <a:buChar char="•"/>
            </a:pPr>
            <a:r>
              <a:rPr lang="en-US" sz="1800" dirty="0">
                <a:solidFill>
                  <a:schemeClr val="bg1"/>
                </a:solidFill>
              </a:rPr>
              <a:t>Currently, a version of intranasal influenza vaccine is available, and the polio and typhoid vaccines can be administered orally.</a:t>
            </a:r>
          </a:p>
          <a:p>
            <a:pPr marL="457200" indent="-457200">
              <a:buFont typeface="Arial" panose="020B0604020202020204" pitchFamily="34" charset="0"/>
              <a:buChar char="•"/>
            </a:pPr>
            <a:r>
              <a:rPr lang="en-US" sz="1800" dirty="0">
                <a:solidFill>
                  <a:schemeClr val="bg1"/>
                </a:solidFill>
              </a:rPr>
              <a:t>As new vaccines are being developed and adapted for being administer via pathways other than injection, these vaccines will mobilizing the mucosal immune response, and may end the anxiety associated with injections and, in turn, improve patient participation.</a:t>
            </a:r>
          </a:p>
        </p:txBody>
      </p:sp>
      <p:sp>
        <p:nvSpPr>
          <p:cNvPr id="6" name="TextBox 5">
            <a:extLst>
              <a:ext uri="{FF2B5EF4-FFF2-40B4-BE49-F238E27FC236}">
                <a16:creationId xmlns:a16="http://schemas.microsoft.com/office/drawing/2014/main" id="{030AF462-DFAD-5DE1-D07A-F50DE8F884B4}"/>
              </a:ext>
            </a:extLst>
          </p:cNvPr>
          <p:cNvSpPr txBox="1"/>
          <p:nvPr/>
        </p:nvSpPr>
        <p:spPr>
          <a:xfrm>
            <a:off x="6696187" y="1234283"/>
            <a:ext cx="1241729" cy="307777"/>
          </a:xfrm>
          <a:prstGeom prst="rect">
            <a:avLst/>
          </a:prstGeom>
          <a:noFill/>
        </p:spPr>
        <p:txBody>
          <a:bodyPr wrap="square" rtlCol="0">
            <a:spAutoFit/>
          </a:bodyPr>
          <a:lstStyle/>
          <a:p>
            <a:pPr algn="ctr"/>
            <a:r>
              <a:rPr lang="en-US" sz="1400" b="1" dirty="0">
                <a:solidFill>
                  <a:schemeClr val="bg1"/>
                </a:solidFill>
              </a:rPr>
              <a:t>37.2 Figure 14</a:t>
            </a:r>
          </a:p>
        </p:txBody>
      </p:sp>
      <p:pic>
        <p:nvPicPr>
          <p:cNvPr id="9" name="Content Placeholder 6" descr="A photograph of a person receiving an injection into the arm">
            <a:extLst>
              <a:ext uri="{FF2B5EF4-FFF2-40B4-BE49-F238E27FC236}">
                <a16:creationId xmlns:a16="http://schemas.microsoft.com/office/drawing/2014/main" id="{81F83776-0F42-280F-3C7C-6CF9A96716D2}"/>
              </a:ext>
            </a:extLst>
          </p:cNvPr>
          <p:cNvPicPr>
            <a:picLocks noChangeAspect="1"/>
          </p:cNvPicPr>
          <p:nvPr/>
        </p:nvPicPr>
        <p:blipFill>
          <a:blip r:embed="rId3"/>
          <a:srcRect l="18518" t="5728" r="18520" b="4996"/>
          <a:stretch/>
        </p:blipFill>
        <p:spPr>
          <a:xfrm>
            <a:off x="6033304" y="1519740"/>
            <a:ext cx="2452112" cy="1931581"/>
          </a:xfrm>
          <a:prstGeom prst="rect">
            <a:avLst/>
          </a:prstGeom>
          <a:solidFill>
            <a:schemeClr val="accent1"/>
          </a:solidFill>
        </p:spPr>
      </p:pic>
      <p:sp>
        <p:nvSpPr>
          <p:cNvPr id="10" name="TextBox 9">
            <a:extLst>
              <a:ext uri="{FF2B5EF4-FFF2-40B4-BE49-F238E27FC236}">
                <a16:creationId xmlns:a16="http://schemas.microsoft.com/office/drawing/2014/main" id="{56EE699F-9AF3-14EA-A12E-5FA16C4A520D}"/>
              </a:ext>
            </a:extLst>
          </p:cNvPr>
          <p:cNvSpPr txBox="1"/>
          <p:nvPr/>
        </p:nvSpPr>
        <p:spPr>
          <a:xfrm>
            <a:off x="5021004" y="3429000"/>
            <a:ext cx="4572000" cy="215444"/>
          </a:xfrm>
          <a:prstGeom prst="rect">
            <a:avLst/>
          </a:prstGeom>
          <a:noFill/>
        </p:spPr>
        <p:txBody>
          <a:bodyPr wrap="square">
            <a:spAutoFit/>
          </a:bodyPr>
          <a:lstStyle/>
          <a:p>
            <a:pPr algn="ctr"/>
            <a:r>
              <a:rPr lang="en-US" sz="800" dirty="0">
                <a:solidFill>
                  <a:schemeClr val="bg1"/>
                </a:solidFill>
              </a:rPr>
              <a:t>Trinset on iStock. "mRNA vaccine." </a:t>
            </a:r>
          </a:p>
        </p:txBody>
      </p:sp>
      <p:sp>
        <p:nvSpPr>
          <p:cNvPr id="7" name="TextBox 6">
            <a:extLst>
              <a:ext uri="{FF2B5EF4-FFF2-40B4-BE49-F238E27FC236}">
                <a16:creationId xmlns:a16="http://schemas.microsoft.com/office/drawing/2014/main" id="{FA6F9BA6-5116-50DD-DC77-139B2C38C49D}"/>
              </a:ext>
            </a:extLst>
          </p:cNvPr>
          <p:cNvSpPr txBox="1"/>
          <p:nvPr/>
        </p:nvSpPr>
        <p:spPr>
          <a:xfrm>
            <a:off x="6634183" y="3727984"/>
            <a:ext cx="1295400" cy="307777"/>
          </a:xfrm>
          <a:prstGeom prst="rect">
            <a:avLst/>
          </a:prstGeom>
          <a:noFill/>
        </p:spPr>
        <p:txBody>
          <a:bodyPr wrap="square" rtlCol="0">
            <a:spAutoFit/>
          </a:bodyPr>
          <a:lstStyle/>
          <a:p>
            <a:pPr algn="ctr"/>
            <a:r>
              <a:rPr lang="en-US" sz="1400" b="1" dirty="0">
                <a:solidFill>
                  <a:schemeClr val="bg1"/>
                </a:solidFill>
              </a:rPr>
              <a:t>37.2 Figure 15</a:t>
            </a:r>
          </a:p>
        </p:txBody>
      </p:sp>
      <p:pic>
        <p:nvPicPr>
          <p:cNvPr id="11" name="Content Placeholder 4" descr="A photograph of a child receiving a vaccine by squirting the liquid into the mouth">
            <a:extLst>
              <a:ext uri="{FF2B5EF4-FFF2-40B4-BE49-F238E27FC236}">
                <a16:creationId xmlns:a16="http://schemas.microsoft.com/office/drawing/2014/main" id="{CAEA38F6-4139-AD82-69A2-ABDE8FDE18F5}"/>
              </a:ext>
            </a:extLst>
          </p:cNvPr>
          <p:cNvPicPr>
            <a:picLocks noChangeAspect="1"/>
          </p:cNvPicPr>
          <p:nvPr/>
        </p:nvPicPr>
        <p:blipFill>
          <a:blip r:embed="rId4"/>
          <a:srcRect l="12036" t="5241" r="12038" b="3490"/>
          <a:stretch/>
        </p:blipFill>
        <p:spPr>
          <a:xfrm>
            <a:off x="6076592" y="4035761"/>
            <a:ext cx="2480917" cy="1656820"/>
          </a:xfrm>
          <a:prstGeom prst="rect">
            <a:avLst/>
          </a:prstGeom>
          <a:solidFill>
            <a:schemeClr val="accent1"/>
          </a:solidFill>
        </p:spPr>
      </p:pic>
      <p:sp>
        <p:nvSpPr>
          <p:cNvPr id="12" name="TextBox 11">
            <a:extLst>
              <a:ext uri="{FF2B5EF4-FFF2-40B4-BE49-F238E27FC236}">
                <a16:creationId xmlns:a16="http://schemas.microsoft.com/office/drawing/2014/main" id="{3833CED5-ED9F-FC54-D08A-C238DE1EE55A}"/>
              </a:ext>
            </a:extLst>
          </p:cNvPr>
          <p:cNvSpPr txBox="1"/>
          <p:nvPr/>
        </p:nvSpPr>
        <p:spPr>
          <a:xfrm>
            <a:off x="4923870" y="5716957"/>
            <a:ext cx="4798088" cy="215444"/>
          </a:xfrm>
          <a:prstGeom prst="rect">
            <a:avLst/>
          </a:prstGeom>
          <a:noFill/>
        </p:spPr>
        <p:txBody>
          <a:bodyPr wrap="square">
            <a:spAutoFit/>
          </a:bodyPr>
          <a:lstStyle/>
          <a:p>
            <a:pPr algn="ctr"/>
            <a:r>
              <a:rPr lang="en-US" sz="800" dirty="0">
                <a:solidFill>
                  <a:schemeClr val="bg1"/>
                </a:solidFill>
              </a:rPr>
              <a:t>Rhoda Baer on Wikimedia Commons. "Nurse administers vaccine."</a:t>
            </a:r>
          </a:p>
        </p:txBody>
      </p:sp>
    </p:spTree>
    <p:extLst>
      <p:ext uri="{BB962C8B-B14F-4D97-AF65-F5344CB8AC3E}">
        <p14:creationId xmlns:p14="http://schemas.microsoft.com/office/powerpoint/2010/main" val="1044121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30A31A-B823-200A-D6A6-FCCCD12C9CCB}"/>
              </a:ext>
            </a:extLst>
          </p:cNvPr>
          <p:cNvSpPr>
            <a:spLocks noGrp="1"/>
          </p:cNvSpPr>
          <p:nvPr>
            <p:ph type="title"/>
          </p:nvPr>
        </p:nvSpPr>
        <p:spPr/>
        <p:txBody>
          <a:bodyPr/>
          <a:lstStyle/>
          <a:p>
            <a:r>
              <a:rPr lang="en-US" dirty="0"/>
              <a:t>Primary Centers of the Immune System</a:t>
            </a:r>
            <a:r>
              <a:rPr lang="en-US" sz="1400" baseline="-25000" dirty="0"/>
              <a:t>1</a:t>
            </a:r>
            <a:r>
              <a:rPr lang="en-US" dirty="0"/>
              <a:t> </a:t>
            </a:r>
          </a:p>
        </p:txBody>
      </p:sp>
      <p:sp>
        <p:nvSpPr>
          <p:cNvPr id="5" name="Content Placeholder 4">
            <a:extLst>
              <a:ext uri="{FF2B5EF4-FFF2-40B4-BE49-F238E27FC236}">
                <a16:creationId xmlns:a16="http://schemas.microsoft.com/office/drawing/2014/main" id="{E0741E69-661C-D373-D200-0D772473B143}"/>
              </a:ext>
            </a:extLst>
          </p:cNvPr>
          <p:cNvSpPr>
            <a:spLocks noGrp="1"/>
          </p:cNvSpPr>
          <p:nvPr>
            <p:ph idx="1"/>
          </p:nvPr>
        </p:nvSpPr>
        <p:spPr>
          <a:xfrm>
            <a:off x="457200" y="990600"/>
            <a:ext cx="8229600" cy="4876800"/>
          </a:xfrm>
        </p:spPr>
        <p:txBody>
          <a:bodyPr>
            <a:noAutofit/>
          </a:bodyPr>
          <a:lstStyle/>
          <a:p>
            <a:r>
              <a:rPr lang="en-US" sz="1800" b="1" dirty="0"/>
              <a:t>Lymph </a:t>
            </a:r>
            <a:r>
              <a:rPr lang="en-US" sz="1800" dirty="0"/>
              <a:t>is a watery fluid that bathes tissues and organs with protective white blood cells and does not contain red blood cells. </a:t>
            </a:r>
          </a:p>
          <a:p>
            <a:pPr marL="457200" indent="-457200">
              <a:buFont typeface="Arial" panose="020B0604020202020204" pitchFamily="34" charset="0"/>
              <a:buChar char="•"/>
            </a:pPr>
            <a:r>
              <a:rPr lang="en-US" sz="1800" dirty="0"/>
              <a:t>Cells of the immune system can travel between the distinct lymphatic and blood circulatory systems.</a:t>
            </a:r>
          </a:p>
          <a:p>
            <a:pPr marL="457200" indent="-457200">
              <a:buFont typeface="Arial" panose="020B0604020202020204" pitchFamily="34" charset="0"/>
              <a:buChar char="•"/>
            </a:pPr>
            <a:r>
              <a:rPr lang="en-US" sz="1800" dirty="0"/>
              <a:t>The cells of the immune system originate from hematopoietic stem cells in the bone marrow.</a:t>
            </a:r>
          </a:p>
          <a:p>
            <a:pPr marL="1200150" lvl="1" indent="-457200">
              <a:buFont typeface="Arial" panose="020B0604020202020204" pitchFamily="34" charset="0"/>
              <a:buChar char="•"/>
            </a:pPr>
            <a:r>
              <a:rPr lang="en-US" sz="1800" dirty="0"/>
              <a:t>B cell maturation occurs in the bone marrow, while T cells mature in the thymus gland. </a:t>
            </a:r>
          </a:p>
          <a:p>
            <a:pPr marL="1200150" lvl="1" indent="-457200">
              <a:buFont typeface="Arial" panose="020B0604020202020204" pitchFamily="34" charset="0"/>
              <a:buChar char="•"/>
            </a:pPr>
            <a:r>
              <a:rPr lang="en-US" sz="1800" dirty="0"/>
              <a:t>In the thymus, immature T cells that express TCRs complementary to self-antigens are destroyed.</a:t>
            </a:r>
          </a:p>
          <a:p>
            <a:r>
              <a:rPr lang="en-US" sz="1800" dirty="0"/>
              <a:t>On maturation, T and B lymphocytes circulate to various destinations. Lymph nodes scattered throughout the body house large populations of T and B cells, dendritic cells, and macrophages.</a:t>
            </a:r>
          </a:p>
          <a:p>
            <a:pPr marL="457200" indent="-457200">
              <a:buFont typeface="Arial" panose="020B0604020202020204" pitchFamily="34" charset="0"/>
              <a:buChar char="•"/>
            </a:pPr>
            <a:r>
              <a:rPr lang="en-US" sz="1800" dirty="0"/>
              <a:t>Lymph gathers antigens as it drains from tissues. APCs in the lymph nodes capture and process antigens and inform nearby lymphocytes about potential pathogens.</a:t>
            </a:r>
          </a:p>
        </p:txBody>
      </p:sp>
    </p:spTree>
    <p:extLst>
      <p:ext uri="{BB962C8B-B14F-4D97-AF65-F5344CB8AC3E}">
        <p14:creationId xmlns:p14="http://schemas.microsoft.com/office/powerpoint/2010/main" val="979020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8A785-0A54-6446-2000-9FD59C3661E4}"/>
              </a:ext>
            </a:extLst>
          </p:cNvPr>
          <p:cNvSpPr>
            <a:spLocks noGrp="1"/>
          </p:cNvSpPr>
          <p:nvPr>
            <p:ph type="title"/>
          </p:nvPr>
        </p:nvSpPr>
        <p:spPr/>
        <p:txBody>
          <a:bodyPr/>
          <a:lstStyle/>
          <a:p>
            <a:r>
              <a:rPr lang="en-US" dirty="0"/>
              <a:t>Lesson 37.2 Figure 16 </a:t>
            </a:r>
          </a:p>
        </p:txBody>
      </p:sp>
      <p:sp>
        <p:nvSpPr>
          <p:cNvPr id="5" name="TextBox 4">
            <a:extLst>
              <a:ext uri="{FF2B5EF4-FFF2-40B4-BE49-F238E27FC236}">
                <a16:creationId xmlns:a16="http://schemas.microsoft.com/office/drawing/2014/main" id="{AD3594C3-36E5-BF91-B6B4-FE753E151804}"/>
              </a:ext>
            </a:extLst>
          </p:cNvPr>
          <p:cNvSpPr txBox="1"/>
          <p:nvPr/>
        </p:nvSpPr>
        <p:spPr>
          <a:xfrm>
            <a:off x="2286000" y="5560664"/>
            <a:ext cx="4572000" cy="400110"/>
          </a:xfrm>
          <a:prstGeom prst="rect">
            <a:avLst/>
          </a:prstGeom>
          <a:noFill/>
        </p:spPr>
        <p:txBody>
          <a:bodyPr wrap="square">
            <a:spAutoFit/>
          </a:bodyPr>
          <a:lstStyle/>
          <a:p>
            <a:pPr algn="ctr"/>
            <a:r>
              <a:rPr lang="en-US" sz="1000" dirty="0"/>
              <a:t>National Cancer Institute on Wikimedia Commons. "Lymph nodes illustration."</a:t>
            </a:r>
          </a:p>
          <a:p>
            <a:pPr algn="ctr"/>
            <a:r>
              <a:rPr lang="en-US" sz="1000" dirty="0"/>
              <a:t>SEER on Wikimedia Commons. "Lymph node structure."</a:t>
            </a:r>
          </a:p>
        </p:txBody>
      </p:sp>
      <p:pic>
        <p:nvPicPr>
          <p:cNvPr id="7" name="Content Placeholder 4" descr="Image (a) shows the location of the lymph nodes and lymph vessels in the human body. Lymph vessels run down the spine and along the sides of the body and into the arms and legs and neck. Lymph nodes are clustered in the upper arms and legs, and in the lower back. Image (b) shows a lymph node, which is kidney shaped. Afferent lymphatic vessels are located along the outer curve, and efferent vessels are located along the inner curve.">
            <a:extLst>
              <a:ext uri="{FF2B5EF4-FFF2-40B4-BE49-F238E27FC236}">
                <a16:creationId xmlns:a16="http://schemas.microsoft.com/office/drawing/2014/main" id="{1F78CD69-E524-0876-8CC5-75C69E301276}"/>
              </a:ext>
            </a:extLst>
          </p:cNvPr>
          <p:cNvPicPr>
            <a:picLocks noGrp="1" noChangeAspect="1"/>
          </p:cNvPicPr>
          <p:nvPr>
            <p:ph idx="1"/>
          </p:nvPr>
        </p:nvPicPr>
        <p:blipFill>
          <a:blip r:embed="rId3"/>
          <a:srcRect l="926" t="5333" r="1852" b="9667"/>
          <a:stretch/>
        </p:blipFill>
        <p:spPr>
          <a:xfrm>
            <a:off x="493059" y="1447800"/>
            <a:ext cx="8157882" cy="3962400"/>
          </a:xfrm>
        </p:spPr>
      </p:pic>
    </p:spTree>
    <p:extLst>
      <p:ext uri="{BB962C8B-B14F-4D97-AF65-F5344CB8AC3E}">
        <p14:creationId xmlns:p14="http://schemas.microsoft.com/office/powerpoint/2010/main" val="2836804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30A31A-B823-200A-D6A6-FCCCD12C9CCB}"/>
              </a:ext>
            </a:extLst>
          </p:cNvPr>
          <p:cNvSpPr>
            <a:spLocks noGrp="1"/>
          </p:cNvSpPr>
          <p:nvPr>
            <p:ph type="title"/>
          </p:nvPr>
        </p:nvSpPr>
        <p:spPr/>
        <p:txBody>
          <a:bodyPr/>
          <a:lstStyle/>
          <a:p>
            <a:r>
              <a:rPr lang="en-US" dirty="0"/>
              <a:t>Primary Centers of the Immune System</a:t>
            </a:r>
            <a:r>
              <a:rPr lang="en-US" sz="1400" baseline="-25000" dirty="0"/>
              <a:t>2</a:t>
            </a:r>
            <a:r>
              <a:rPr lang="en-US" dirty="0"/>
              <a:t> </a:t>
            </a:r>
          </a:p>
        </p:txBody>
      </p:sp>
      <p:sp>
        <p:nvSpPr>
          <p:cNvPr id="5" name="Content Placeholder 4">
            <a:extLst>
              <a:ext uri="{FF2B5EF4-FFF2-40B4-BE49-F238E27FC236}">
                <a16:creationId xmlns:a16="http://schemas.microsoft.com/office/drawing/2014/main" id="{E0741E69-661C-D373-D200-0D772473B143}"/>
              </a:ext>
            </a:extLst>
          </p:cNvPr>
          <p:cNvSpPr>
            <a:spLocks noGrp="1"/>
          </p:cNvSpPr>
          <p:nvPr>
            <p:ph idx="1"/>
          </p:nvPr>
        </p:nvSpPr>
        <p:spPr>
          <a:xfrm>
            <a:off x="457200" y="1280160"/>
            <a:ext cx="4953000" cy="4572000"/>
          </a:xfrm>
        </p:spPr>
        <p:txBody>
          <a:bodyPr>
            <a:noAutofit/>
          </a:bodyPr>
          <a:lstStyle/>
          <a:p>
            <a:r>
              <a:rPr lang="en-US" sz="2000" dirty="0"/>
              <a:t>The spleen houses B and T cells, macrophages, dendritic cells, and NK cells. </a:t>
            </a:r>
          </a:p>
          <a:p>
            <a:pPr marL="285750" indent="-285750">
              <a:buFont typeface="Arial" panose="020B0604020202020204" pitchFamily="34" charset="0"/>
              <a:buChar char="•"/>
            </a:pPr>
            <a:r>
              <a:rPr lang="en-US" sz="2000" dirty="0"/>
              <a:t>The spleen is the site where APCs that have trapped foreign particles in the blood can communicate with lymphocytes. </a:t>
            </a:r>
          </a:p>
          <a:p>
            <a:pPr marL="285750" indent="-285750">
              <a:buFont typeface="Arial" panose="020B0604020202020204" pitchFamily="34" charset="0"/>
              <a:buChar char="•"/>
            </a:pPr>
            <a:r>
              <a:rPr lang="en-US" sz="2000" dirty="0"/>
              <a:t>Antibodies are synthesized and secreted by activated plasma cells in the spleen, and the spleen filters foreign substances and antibody-complexed pathogens from the blood. </a:t>
            </a:r>
          </a:p>
          <a:p>
            <a:endParaRPr lang="en-US" sz="2000" dirty="0"/>
          </a:p>
          <a:p>
            <a:r>
              <a:rPr lang="en-US" sz="2000" dirty="0"/>
              <a:t>Functionally, the spleen is to the blood as lymph nodes are to the lymph.</a:t>
            </a:r>
          </a:p>
        </p:txBody>
      </p:sp>
      <p:sp>
        <p:nvSpPr>
          <p:cNvPr id="9" name="TextBox 8">
            <a:extLst>
              <a:ext uri="{FF2B5EF4-FFF2-40B4-BE49-F238E27FC236}">
                <a16:creationId xmlns:a16="http://schemas.microsoft.com/office/drawing/2014/main" id="{6FC6D9DD-A078-B167-288B-9D87DF2F5664}"/>
              </a:ext>
            </a:extLst>
          </p:cNvPr>
          <p:cNvSpPr txBox="1"/>
          <p:nvPr/>
        </p:nvSpPr>
        <p:spPr>
          <a:xfrm>
            <a:off x="6483985" y="1317004"/>
            <a:ext cx="1371600" cy="307777"/>
          </a:xfrm>
          <a:prstGeom prst="rect">
            <a:avLst/>
          </a:prstGeom>
          <a:noFill/>
        </p:spPr>
        <p:txBody>
          <a:bodyPr wrap="square" rtlCol="0">
            <a:spAutoFit/>
          </a:bodyPr>
          <a:lstStyle/>
          <a:p>
            <a:pPr algn="ctr"/>
            <a:r>
              <a:rPr lang="en-US" sz="1400" b="1" dirty="0"/>
              <a:t>37.2 Figure 17</a:t>
            </a:r>
          </a:p>
        </p:txBody>
      </p:sp>
      <p:pic>
        <p:nvPicPr>
          <p:cNvPr id="7" name="Content Placeholder 4" descr="The image shows a cross section of a part of a spleen, which is located in the upper left part of the abdomen. The spleen is divided into oval quadrants. At the center of these quadrants is white pulp, and at the periphery is red pulp. Arteries extend into the white pulp. Veins connect to the red pulp. The spleen is surrounded by a membrane called a capsule.">
            <a:extLst>
              <a:ext uri="{FF2B5EF4-FFF2-40B4-BE49-F238E27FC236}">
                <a16:creationId xmlns:a16="http://schemas.microsoft.com/office/drawing/2014/main" id="{254F5B35-6B6B-BC1B-B306-DB51202F208E}"/>
              </a:ext>
            </a:extLst>
          </p:cNvPr>
          <p:cNvPicPr>
            <a:picLocks noChangeAspect="1"/>
          </p:cNvPicPr>
          <p:nvPr/>
        </p:nvPicPr>
        <p:blipFill>
          <a:blip r:embed="rId3"/>
          <a:srcRect l="26767" t="3667" r="25000" b="3000"/>
          <a:stretch/>
        </p:blipFill>
        <p:spPr>
          <a:xfrm>
            <a:off x="5642293" y="1652870"/>
            <a:ext cx="3054984" cy="3284194"/>
          </a:xfrm>
          <a:prstGeom prst="rect">
            <a:avLst/>
          </a:prstGeom>
        </p:spPr>
      </p:pic>
      <p:sp>
        <p:nvSpPr>
          <p:cNvPr id="3" name="TextBox 2">
            <a:extLst>
              <a:ext uri="{FF2B5EF4-FFF2-40B4-BE49-F238E27FC236}">
                <a16:creationId xmlns:a16="http://schemas.microsoft.com/office/drawing/2014/main" id="{38B2E46E-B3B4-CE43-2E9B-5D2AC4CA9BDF}"/>
              </a:ext>
            </a:extLst>
          </p:cNvPr>
          <p:cNvSpPr txBox="1"/>
          <p:nvPr/>
        </p:nvSpPr>
        <p:spPr>
          <a:xfrm>
            <a:off x="4883785" y="4996833"/>
            <a:ext cx="4572000" cy="246221"/>
          </a:xfrm>
          <a:prstGeom prst="rect">
            <a:avLst/>
          </a:prstGeom>
          <a:noFill/>
        </p:spPr>
        <p:txBody>
          <a:bodyPr wrap="square">
            <a:spAutoFit/>
          </a:bodyPr>
          <a:lstStyle/>
          <a:p>
            <a:pPr algn="ctr"/>
            <a:r>
              <a:rPr lang="en-US" sz="1000" dirty="0"/>
              <a:t>NCI. "Spleen."</a:t>
            </a:r>
          </a:p>
        </p:txBody>
      </p:sp>
    </p:spTree>
    <p:extLst>
      <p:ext uri="{BB962C8B-B14F-4D97-AF65-F5344CB8AC3E}">
        <p14:creationId xmlns:p14="http://schemas.microsoft.com/office/powerpoint/2010/main" val="3567499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AA9DB-4263-813B-B257-721B9939EEC6}"/>
              </a:ext>
            </a:extLst>
          </p:cNvPr>
          <p:cNvSpPr>
            <a:spLocks noGrp="1"/>
          </p:cNvSpPr>
          <p:nvPr>
            <p:ph type="title"/>
          </p:nvPr>
        </p:nvSpPr>
        <p:spPr/>
        <p:txBody>
          <a:bodyPr/>
          <a:lstStyle/>
          <a:p>
            <a:r>
              <a:rPr lang="en-US" dirty="0"/>
              <a:t>Chronic Disease </a:t>
            </a:r>
          </a:p>
        </p:txBody>
      </p:sp>
      <p:sp>
        <p:nvSpPr>
          <p:cNvPr id="3" name="Content Placeholder 2">
            <a:extLst>
              <a:ext uri="{FF2B5EF4-FFF2-40B4-BE49-F238E27FC236}">
                <a16:creationId xmlns:a16="http://schemas.microsoft.com/office/drawing/2014/main" id="{C6A056DC-5C88-608A-C1E0-C14BAABA376F}"/>
              </a:ext>
            </a:extLst>
          </p:cNvPr>
          <p:cNvSpPr>
            <a:spLocks noGrp="1"/>
          </p:cNvSpPr>
          <p:nvPr>
            <p:ph idx="1"/>
          </p:nvPr>
        </p:nvSpPr>
        <p:spPr/>
        <p:txBody>
          <a:bodyPr>
            <a:normAutofit fontScale="85000" lnSpcReduction="10000"/>
          </a:bodyPr>
          <a:lstStyle/>
          <a:p>
            <a:r>
              <a:rPr lang="en-US" sz="2400" dirty="0"/>
              <a:t>In the competition between immune protection and pathogen evasion, pathogens have the advantage of more rapid evolution because of their shorter generation time and other characteristics.</a:t>
            </a:r>
          </a:p>
          <a:p>
            <a:pPr marL="457200" indent="-457200">
              <a:buFont typeface="Arial" panose="020B0604020202020204" pitchFamily="34" charset="0"/>
              <a:buChar char="•"/>
            </a:pPr>
            <a:r>
              <a:rPr lang="en-US" sz="2400" i="1" dirty="0"/>
              <a:t>Streptococcus pneumoniae </a:t>
            </a:r>
            <a:r>
              <a:rPr lang="en-US" sz="2400" dirty="0"/>
              <a:t>surrounds itself with a capsule that inhibits phagocytes from engulfing it and displaying antigens to the adaptive immune system.</a:t>
            </a:r>
          </a:p>
          <a:p>
            <a:pPr marL="457200" indent="-457200">
              <a:buFont typeface="Arial" panose="020B0604020202020204" pitchFamily="34" charset="0"/>
              <a:buChar char="•"/>
            </a:pPr>
            <a:r>
              <a:rPr lang="en-US" sz="2400" i="1" dirty="0"/>
              <a:t>Staphylococcus aureus </a:t>
            </a:r>
            <a:r>
              <a:rPr lang="en-US" sz="2400" dirty="0"/>
              <a:t>synthesizes a toxin called leukocidin that kills phagocytes after they engulf the bacterium.</a:t>
            </a:r>
          </a:p>
          <a:p>
            <a:pPr marL="457200" indent="-457200">
              <a:buFont typeface="Arial" panose="020B0604020202020204" pitchFamily="34" charset="0"/>
              <a:buChar char="•"/>
            </a:pPr>
            <a:r>
              <a:rPr lang="en-US" sz="2400" dirty="0"/>
              <a:t>HIV infects T</a:t>
            </a:r>
            <a:r>
              <a:rPr lang="en-US" sz="2400" baseline="-25000" dirty="0"/>
              <a:t>H</a:t>
            </a:r>
            <a:r>
              <a:rPr lang="en-US" sz="2400" dirty="0"/>
              <a:t> cells via their CD4 surface molecules, gradually depleting the number of T</a:t>
            </a:r>
            <a:r>
              <a:rPr lang="en-US" sz="2400" baseline="-25000" dirty="0"/>
              <a:t>H</a:t>
            </a:r>
            <a:r>
              <a:rPr lang="en-US" sz="2400" dirty="0"/>
              <a:t> cells in the body. As a result, HIV-infected are immune-compromised and often suffer from infections.</a:t>
            </a:r>
          </a:p>
          <a:p>
            <a:endParaRPr lang="en-US" sz="2400" dirty="0"/>
          </a:p>
          <a:p>
            <a:r>
              <a:rPr lang="en-US" sz="2400" dirty="0"/>
              <a:t>Maladaptive responses of immune cells and molecules themselves can also disrupt the proper functioning of the entire system, leading to host cell damage that could become fatal.</a:t>
            </a:r>
          </a:p>
        </p:txBody>
      </p:sp>
    </p:spTree>
    <p:extLst>
      <p:ext uri="{BB962C8B-B14F-4D97-AF65-F5344CB8AC3E}">
        <p14:creationId xmlns:p14="http://schemas.microsoft.com/office/powerpoint/2010/main" val="2042163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Adaptive Immune Response</a:t>
            </a:r>
            <a:r>
              <a:rPr lang="en-US" sz="1400" baseline="-25000" dirty="0"/>
              <a:t>2</a:t>
            </a:r>
            <a:r>
              <a:rPr lang="en-US" dirty="0"/>
              <a:t> </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143000"/>
            <a:ext cx="8229600" cy="4892040"/>
          </a:xfrm>
        </p:spPr>
        <p:txBody>
          <a:bodyPr>
            <a:normAutofit/>
          </a:bodyPr>
          <a:lstStyle/>
          <a:p>
            <a:r>
              <a:rPr lang="en-US" dirty="0"/>
              <a:t>Activated T cells and B cells that are specific to molecular structures on the pathogen multiply and attack the invading pathogen. </a:t>
            </a:r>
          </a:p>
          <a:p>
            <a:pPr marL="457200" indent="-457200">
              <a:buFont typeface="Arial" panose="020B0604020202020204" pitchFamily="34" charset="0"/>
              <a:buChar char="•"/>
            </a:pPr>
            <a:r>
              <a:rPr lang="en-US" dirty="0"/>
              <a:t>Their attack can kill pathogens directly or secrete antibodies that enhance the phagocytosis of pathogens and disrupt the infection.</a:t>
            </a:r>
          </a:p>
          <a:p>
            <a:r>
              <a:rPr lang="en-US" dirty="0"/>
              <a:t>Adaptive immunity also involves a memory to provide the host with long-term protection from reinfection with the same type of pathogen.</a:t>
            </a:r>
          </a:p>
        </p:txBody>
      </p:sp>
    </p:spTree>
    <p:extLst>
      <p:ext uri="{BB962C8B-B14F-4D97-AF65-F5344CB8AC3E}">
        <p14:creationId xmlns:p14="http://schemas.microsoft.com/office/powerpoint/2010/main" val="1836025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B5A7-495B-E540-BF51-12739DDAB080}"/>
              </a:ext>
            </a:extLst>
          </p:cNvPr>
          <p:cNvSpPr>
            <a:spLocks noGrp="1"/>
          </p:cNvSpPr>
          <p:nvPr>
            <p:ph type="title"/>
          </p:nvPr>
        </p:nvSpPr>
        <p:spPr/>
        <p:txBody>
          <a:bodyPr/>
          <a:lstStyle/>
          <a:p>
            <a:r>
              <a:rPr lang="en-US" dirty="0"/>
              <a:t>Immunodeficiency </a:t>
            </a:r>
          </a:p>
        </p:txBody>
      </p:sp>
      <p:sp>
        <p:nvSpPr>
          <p:cNvPr id="3" name="Content Placeholder 2">
            <a:extLst>
              <a:ext uri="{FF2B5EF4-FFF2-40B4-BE49-F238E27FC236}">
                <a16:creationId xmlns:a16="http://schemas.microsoft.com/office/drawing/2014/main" id="{043D30E3-0452-1168-811B-7C78E6516D19}"/>
              </a:ext>
            </a:extLst>
          </p:cNvPr>
          <p:cNvSpPr>
            <a:spLocks noGrp="1"/>
          </p:cNvSpPr>
          <p:nvPr>
            <p:ph idx="1"/>
          </p:nvPr>
        </p:nvSpPr>
        <p:spPr/>
        <p:txBody>
          <a:bodyPr>
            <a:normAutofit fontScale="92500" lnSpcReduction="20000"/>
          </a:bodyPr>
          <a:lstStyle/>
          <a:p>
            <a:r>
              <a:rPr lang="en-US" sz="2400" b="1" dirty="0"/>
              <a:t>Immunodeficiency</a:t>
            </a:r>
            <a:r>
              <a:rPr lang="en-US" sz="2400" dirty="0"/>
              <a:t> is the failure, insufficiency, or delay in the response of the immune system, which may be acquired or inherited. </a:t>
            </a:r>
          </a:p>
          <a:p>
            <a:pPr marL="457200" indent="-457200">
              <a:buFont typeface="Arial" panose="020B0604020202020204" pitchFamily="34" charset="0"/>
              <a:buChar char="•"/>
            </a:pPr>
            <a:r>
              <a:rPr lang="en-US" sz="2400" dirty="0"/>
              <a:t>Immunodeficiency can be acquired because of infection with certain pathogens (such as HIV), chemical exposure (including certain medical treatments), malnutrition, or possibly by extreme stress.</a:t>
            </a:r>
          </a:p>
          <a:p>
            <a:r>
              <a:rPr lang="en-US" sz="2400" dirty="0"/>
              <a:t>Dozens of genetic disorders result in immunodeficiencies, including severe combined immunodeficiency (SCID), bare lymphocyte syndrome, and MHC class II deficiencies. </a:t>
            </a:r>
          </a:p>
          <a:p>
            <a:r>
              <a:rPr lang="en-US" sz="2400" dirty="0"/>
              <a:t>Rarely, primary immunodeficiencies that are present from birth may occur. </a:t>
            </a:r>
          </a:p>
          <a:p>
            <a:pPr marL="457200" indent="-457200">
              <a:buFont typeface="Arial" panose="020B0604020202020204" pitchFamily="34" charset="0"/>
              <a:buChar char="•"/>
            </a:pPr>
            <a:r>
              <a:rPr lang="en-US" sz="2400" dirty="0"/>
              <a:t>Neutropenia is one form in which the immune system produces a below-average number of neutrophils, the body's most abundant phagocytes. As a result, bacterial infections may go unrestricted in the blood, causing serious complications.</a:t>
            </a:r>
          </a:p>
        </p:txBody>
      </p:sp>
    </p:spTree>
    <p:extLst>
      <p:ext uri="{BB962C8B-B14F-4D97-AF65-F5344CB8AC3E}">
        <p14:creationId xmlns:p14="http://schemas.microsoft.com/office/powerpoint/2010/main" val="1806258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CCC58-BC9F-FD21-3788-D4197AB36E57}"/>
              </a:ext>
            </a:extLst>
          </p:cNvPr>
          <p:cNvSpPr>
            <a:spLocks noGrp="1"/>
          </p:cNvSpPr>
          <p:nvPr>
            <p:ph type="title"/>
          </p:nvPr>
        </p:nvSpPr>
        <p:spPr/>
        <p:txBody>
          <a:bodyPr/>
          <a:lstStyle/>
          <a:p>
            <a:r>
              <a:rPr lang="en-US" dirty="0"/>
              <a:t>Hypersensitivities</a:t>
            </a:r>
          </a:p>
        </p:txBody>
      </p:sp>
      <p:sp>
        <p:nvSpPr>
          <p:cNvPr id="3" name="Content Placeholder 2">
            <a:extLst>
              <a:ext uri="{FF2B5EF4-FFF2-40B4-BE49-F238E27FC236}">
                <a16:creationId xmlns:a16="http://schemas.microsoft.com/office/drawing/2014/main" id="{4B3739C8-0A8F-2207-3D31-05CF4C8DB8FB}"/>
              </a:ext>
            </a:extLst>
          </p:cNvPr>
          <p:cNvSpPr>
            <a:spLocks noGrp="1"/>
          </p:cNvSpPr>
          <p:nvPr>
            <p:ph idx="1"/>
          </p:nvPr>
        </p:nvSpPr>
        <p:spPr/>
        <p:txBody>
          <a:bodyPr>
            <a:normAutofit/>
          </a:bodyPr>
          <a:lstStyle/>
          <a:p>
            <a:r>
              <a:rPr lang="en-US" sz="2400" dirty="0"/>
              <a:t>Maladaptive immune responses toward harmless foreign substances or self-antigens that occur after tissue sensitization are termed </a:t>
            </a:r>
            <a:r>
              <a:rPr lang="en-US" sz="2400" b="1" dirty="0"/>
              <a:t>hypersensitivities</a:t>
            </a:r>
            <a:r>
              <a:rPr lang="en-US" sz="2400" dirty="0"/>
              <a:t>. The types of hypersensitivities include immediate, delayed, and autoimmunity. A large proportion of the population is affected by one or more types of hypersensitivity.</a:t>
            </a:r>
          </a:p>
        </p:txBody>
      </p:sp>
    </p:spTree>
    <p:extLst>
      <p:ext uri="{BB962C8B-B14F-4D97-AF65-F5344CB8AC3E}">
        <p14:creationId xmlns:p14="http://schemas.microsoft.com/office/powerpoint/2010/main" val="2662897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A3963-676C-A1BF-ADCA-17E10A2762F6}"/>
              </a:ext>
            </a:extLst>
          </p:cNvPr>
          <p:cNvSpPr>
            <a:spLocks noGrp="1"/>
          </p:cNvSpPr>
          <p:nvPr>
            <p:ph type="title"/>
          </p:nvPr>
        </p:nvSpPr>
        <p:spPr/>
        <p:txBody>
          <a:bodyPr/>
          <a:lstStyle/>
          <a:p>
            <a:r>
              <a:rPr lang="en-US" dirty="0"/>
              <a:t>Allergies </a:t>
            </a:r>
          </a:p>
        </p:txBody>
      </p:sp>
      <p:sp>
        <p:nvSpPr>
          <p:cNvPr id="3" name="Content Placeholder 2">
            <a:extLst>
              <a:ext uri="{FF2B5EF4-FFF2-40B4-BE49-F238E27FC236}">
                <a16:creationId xmlns:a16="http://schemas.microsoft.com/office/drawing/2014/main" id="{17E493A1-D6D9-A109-A247-0EF0EA9502D7}"/>
              </a:ext>
            </a:extLst>
          </p:cNvPr>
          <p:cNvSpPr>
            <a:spLocks noGrp="1"/>
          </p:cNvSpPr>
          <p:nvPr>
            <p:ph idx="1"/>
          </p:nvPr>
        </p:nvSpPr>
        <p:spPr>
          <a:xfrm>
            <a:off x="457200" y="1066800"/>
            <a:ext cx="8229600" cy="5273040"/>
          </a:xfrm>
        </p:spPr>
        <p:txBody>
          <a:bodyPr>
            <a:normAutofit fontScale="77500" lnSpcReduction="20000"/>
          </a:bodyPr>
          <a:lstStyle/>
          <a:p>
            <a:r>
              <a:rPr lang="en-US" dirty="0"/>
              <a:t>The immune reaction that results from immediate hypersensitivities in which an antibody-mediated immune response occurs within minutes of exposure to a harmless antigen is called an </a:t>
            </a:r>
            <a:r>
              <a:rPr lang="en-US" b="1" dirty="0"/>
              <a:t>allergy</a:t>
            </a:r>
            <a:r>
              <a:rPr lang="en-US" dirty="0"/>
              <a:t>. </a:t>
            </a:r>
          </a:p>
          <a:p>
            <a:pPr marL="457200" indent="-457200">
              <a:buFont typeface="Arial" panose="020B0604020202020204" pitchFamily="34" charset="0"/>
              <a:buChar char="•"/>
            </a:pPr>
            <a:r>
              <a:rPr lang="en-US" dirty="0"/>
              <a:t>Upon initial exposure to a potential allergen, an allergic individual synthesizes antibodies of the IgE class.</a:t>
            </a:r>
          </a:p>
          <a:p>
            <a:pPr marL="457200" indent="-457200">
              <a:buFont typeface="Arial" panose="020B0604020202020204" pitchFamily="34" charset="0"/>
              <a:buChar char="•"/>
            </a:pPr>
            <a:r>
              <a:rPr lang="en-US" dirty="0"/>
              <a:t>Upon subsequent exposure to the same allergen, IgE molecules on mast cells bind the antigen and stimulate the mast cell to release the modified amino acids histamine and serotonin which recruit eosinophils, which mediate allergic responses. </a:t>
            </a:r>
          </a:p>
          <a:p>
            <a:pPr marL="1200150" lvl="1" indent="-457200">
              <a:buFont typeface="Arial" panose="020B0604020202020204" pitchFamily="34" charset="0"/>
              <a:buChar char="•"/>
            </a:pPr>
            <a:r>
              <a:rPr lang="en-US" dirty="0"/>
              <a:t>The effects of an allergic reaction range from mild symptoms, like sneezing and itchy, watery eyes, to more severe or even life-threatening reactions (anaphylactic shock) involving intensely itchy welts or hives, airway contraction with severe respiratory distress, and plummeting blood pressure.</a:t>
            </a:r>
          </a:p>
        </p:txBody>
      </p:sp>
    </p:spTree>
    <p:extLst>
      <p:ext uri="{BB962C8B-B14F-4D97-AF65-F5344CB8AC3E}">
        <p14:creationId xmlns:p14="http://schemas.microsoft.com/office/powerpoint/2010/main" val="2944113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F8916-BD0B-9783-1C55-A45D995B656A}"/>
              </a:ext>
            </a:extLst>
          </p:cNvPr>
          <p:cNvSpPr>
            <a:spLocks noGrp="1"/>
          </p:cNvSpPr>
          <p:nvPr>
            <p:ph type="title"/>
          </p:nvPr>
        </p:nvSpPr>
        <p:spPr/>
        <p:txBody>
          <a:bodyPr/>
          <a:lstStyle/>
          <a:p>
            <a:r>
              <a:rPr lang="en-US" dirty="0"/>
              <a:t>Lesson 37.2 Figure 18</a:t>
            </a:r>
          </a:p>
        </p:txBody>
      </p:sp>
      <p:sp>
        <p:nvSpPr>
          <p:cNvPr id="5" name="TextBox 4">
            <a:extLst>
              <a:ext uri="{FF2B5EF4-FFF2-40B4-BE49-F238E27FC236}">
                <a16:creationId xmlns:a16="http://schemas.microsoft.com/office/drawing/2014/main" id="{E9BA7CCE-1112-9C1E-4112-328FE679F591}"/>
              </a:ext>
            </a:extLst>
          </p:cNvPr>
          <p:cNvSpPr txBox="1"/>
          <p:nvPr/>
        </p:nvSpPr>
        <p:spPr>
          <a:xfrm>
            <a:off x="2286000" y="6096000"/>
            <a:ext cx="4572000" cy="246221"/>
          </a:xfrm>
          <a:prstGeom prst="rect">
            <a:avLst/>
          </a:prstGeom>
          <a:noFill/>
        </p:spPr>
        <p:txBody>
          <a:bodyPr wrap="square">
            <a:spAutoFit/>
          </a:bodyPr>
          <a:lstStyle/>
          <a:p>
            <a:pPr algn="ctr"/>
            <a:r>
              <a:rPr lang="en-US" sz="1000" dirty="0"/>
              <a:t>NIH. "Allergic response."</a:t>
            </a:r>
          </a:p>
        </p:txBody>
      </p:sp>
      <p:pic>
        <p:nvPicPr>
          <p:cNvPr id="7" name="Content Placeholder 4" descr="An image depicting the allergic response process. Plasma cells synthesize an I g E antibody in response to a harmless antigen during the first exposure to an allergen. The I g E molecules then bind to mast cells. On secondary exposure to the allergen, the mast cells release histamines and other modulators, leading to the manifestation of allergy symptoms. The allergen is Ragweed pollen.">
            <a:extLst>
              <a:ext uri="{FF2B5EF4-FFF2-40B4-BE49-F238E27FC236}">
                <a16:creationId xmlns:a16="http://schemas.microsoft.com/office/drawing/2014/main" id="{B3BDE715-E764-91B1-3975-FECF19BA1F86}"/>
              </a:ext>
            </a:extLst>
          </p:cNvPr>
          <p:cNvPicPr>
            <a:picLocks noGrp="1" noChangeAspect="1"/>
          </p:cNvPicPr>
          <p:nvPr>
            <p:ph idx="1"/>
          </p:nvPr>
        </p:nvPicPr>
        <p:blipFill>
          <a:blip r:embed="rId3"/>
          <a:srcRect l="35185" t="5333" r="35185" b="4667"/>
          <a:stretch/>
        </p:blipFill>
        <p:spPr>
          <a:xfrm>
            <a:off x="3124200" y="1097280"/>
            <a:ext cx="2895600" cy="4886326"/>
          </a:xfrm>
        </p:spPr>
      </p:pic>
    </p:spTree>
    <p:extLst>
      <p:ext uri="{BB962C8B-B14F-4D97-AF65-F5344CB8AC3E}">
        <p14:creationId xmlns:p14="http://schemas.microsoft.com/office/powerpoint/2010/main" val="33089952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37139-C698-D2A1-960D-F30F8AB55C0E}"/>
              </a:ext>
            </a:extLst>
          </p:cNvPr>
          <p:cNvSpPr>
            <a:spLocks noGrp="1"/>
          </p:cNvSpPr>
          <p:nvPr>
            <p:ph type="title"/>
          </p:nvPr>
        </p:nvSpPr>
        <p:spPr/>
        <p:txBody>
          <a:bodyPr/>
          <a:lstStyle/>
          <a:p>
            <a:r>
              <a:rPr lang="en-US" dirty="0"/>
              <a:t>Delayed Hypersensitivity </a:t>
            </a:r>
          </a:p>
        </p:txBody>
      </p:sp>
      <p:sp>
        <p:nvSpPr>
          <p:cNvPr id="3" name="Content Placeholder 2">
            <a:extLst>
              <a:ext uri="{FF2B5EF4-FFF2-40B4-BE49-F238E27FC236}">
                <a16:creationId xmlns:a16="http://schemas.microsoft.com/office/drawing/2014/main" id="{890E981A-0E02-61AA-76D3-20C5E099AD92}"/>
              </a:ext>
            </a:extLst>
          </p:cNvPr>
          <p:cNvSpPr>
            <a:spLocks noGrp="1"/>
          </p:cNvSpPr>
          <p:nvPr>
            <p:ph idx="1"/>
          </p:nvPr>
        </p:nvSpPr>
        <p:spPr/>
        <p:txBody>
          <a:bodyPr>
            <a:normAutofit fontScale="92500" lnSpcReduction="20000"/>
          </a:bodyPr>
          <a:lstStyle/>
          <a:p>
            <a:r>
              <a:rPr lang="en-US" dirty="0"/>
              <a:t>Delayed hypersensitivity is a cell-mediated immune response that takes approximately one to two days after secondary exposure for a maximal reaction to be observed.</a:t>
            </a:r>
          </a:p>
          <a:p>
            <a:pPr marL="457200" indent="-457200">
              <a:buFont typeface="Arial" panose="020B0604020202020204" pitchFamily="34" charset="0"/>
              <a:buChar char="•"/>
            </a:pPr>
            <a:r>
              <a:rPr lang="en-US" dirty="0"/>
              <a:t>This type of hypersensitivity involves the T</a:t>
            </a:r>
            <a:r>
              <a:rPr lang="en-US" baseline="-25000" dirty="0"/>
              <a:t>H</a:t>
            </a:r>
            <a:r>
              <a:rPr lang="en-US" dirty="0"/>
              <a:t>1 cytokine-mediated inflammatory response and may manifest as local tissue lesions or contact dermatitis.</a:t>
            </a:r>
          </a:p>
          <a:p>
            <a:pPr marL="457200" indent="-457200">
              <a:buFont typeface="Arial" panose="020B0604020202020204" pitchFamily="34" charset="0"/>
              <a:buChar char="•"/>
            </a:pPr>
            <a:r>
              <a:rPr lang="en-US" dirty="0"/>
              <a:t>Delayed hypersensitivity occurs in some individuals in response to contact with certain types of jewelry or cosmetics and facilitates the immune response to poison ivy.</a:t>
            </a:r>
          </a:p>
          <a:p>
            <a:pPr marL="457200" indent="-457200">
              <a:buFont typeface="Arial" panose="020B0604020202020204" pitchFamily="34" charset="0"/>
              <a:buChar char="•"/>
            </a:pPr>
            <a:endParaRPr lang="en-US" dirty="0"/>
          </a:p>
          <a:p>
            <a:r>
              <a:rPr lang="en-US" dirty="0"/>
              <a:t>That is why cortisone is used to treat such responses; it will inhibit cytokine production.</a:t>
            </a:r>
          </a:p>
        </p:txBody>
      </p:sp>
    </p:spTree>
    <p:extLst>
      <p:ext uri="{BB962C8B-B14F-4D97-AF65-F5344CB8AC3E}">
        <p14:creationId xmlns:p14="http://schemas.microsoft.com/office/powerpoint/2010/main" val="3902942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4DC5-6BE6-125E-5515-FF1E0CD4492E}"/>
              </a:ext>
            </a:extLst>
          </p:cNvPr>
          <p:cNvSpPr>
            <a:spLocks noGrp="1"/>
          </p:cNvSpPr>
          <p:nvPr>
            <p:ph type="title"/>
          </p:nvPr>
        </p:nvSpPr>
        <p:spPr/>
        <p:txBody>
          <a:bodyPr/>
          <a:lstStyle/>
          <a:p>
            <a:r>
              <a:rPr lang="en-US" dirty="0"/>
              <a:t>Autoimmunity </a:t>
            </a:r>
          </a:p>
        </p:txBody>
      </p:sp>
      <p:sp>
        <p:nvSpPr>
          <p:cNvPr id="3" name="Content Placeholder 2">
            <a:extLst>
              <a:ext uri="{FF2B5EF4-FFF2-40B4-BE49-F238E27FC236}">
                <a16:creationId xmlns:a16="http://schemas.microsoft.com/office/drawing/2014/main" id="{74BB6F7B-8AC3-4D88-2ECF-445B14CA0A86}"/>
              </a:ext>
            </a:extLst>
          </p:cNvPr>
          <p:cNvSpPr>
            <a:spLocks noGrp="1"/>
          </p:cNvSpPr>
          <p:nvPr>
            <p:ph idx="1"/>
          </p:nvPr>
        </p:nvSpPr>
        <p:spPr>
          <a:xfrm>
            <a:off x="457200" y="1280160"/>
            <a:ext cx="8229600" cy="4815840"/>
          </a:xfrm>
        </p:spPr>
        <p:txBody>
          <a:bodyPr>
            <a:normAutofit fontScale="77500" lnSpcReduction="20000"/>
          </a:bodyPr>
          <a:lstStyle/>
          <a:p>
            <a:r>
              <a:rPr lang="en-US" b="1" dirty="0"/>
              <a:t>Autoimmunity</a:t>
            </a:r>
            <a:r>
              <a:rPr lang="en-US" dirty="0"/>
              <a:t> is a type of hypersensitivity to self-antigens.</a:t>
            </a:r>
          </a:p>
          <a:p>
            <a:pPr marL="457200" indent="-457200">
              <a:buFont typeface="Arial" panose="020B0604020202020204" pitchFamily="34" charset="0"/>
              <a:buChar char="•"/>
            </a:pPr>
            <a:r>
              <a:rPr lang="en-US" dirty="0"/>
              <a:t>Most types of autoimmunity involve the humoral immune response. Antibodies that inappropriately mark self components as foreign are termed </a:t>
            </a:r>
            <a:r>
              <a:rPr lang="en-US" b="1" dirty="0"/>
              <a:t>autoantibodies</a:t>
            </a:r>
            <a:r>
              <a:rPr lang="en-US" dirty="0"/>
              <a:t>. </a:t>
            </a:r>
          </a:p>
          <a:p>
            <a:pPr marL="457200" indent="-457200">
              <a:buFont typeface="Arial" panose="020B0604020202020204" pitchFamily="34" charset="0"/>
              <a:buChar char="•"/>
            </a:pPr>
            <a:r>
              <a:rPr lang="en-US" dirty="0"/>
              <a:t>Autoimmunity can develop with time, and its causes may be rooted in molecular mimicry. Antibodies and TCRs may bind self-antigens that are structurally like pathogen antigens, which the immune receptors first raised. </a:t>
            </a:r>
          </a:p>
          <a:p>
            <a:pPr marL="1200150" lvl="1" indent="-457200">
              <a:buFont typeface="Arial" panose="020B0604020202020204" pitchFamily="34" charset="0"/>
              <a:buChar char="•"/>
            </a:pPr>
            <a:r>
              <a:rPr lang="en-US" dirty="0"/>
              <a:t>As an example, infection with </a:t>
            </a:r>
            <a:r>
              <a:rPr lang="en-US" i="1" dirty="0"/>
              <a:t>Streptococcus pyogenes </a:t>
            </a:r>
            <a:r>
              <a:rPr lang="en-US" dirty="0"/>
              <a:t>may generate antibodies or T cells that react with heart muscle, which has a similar structure to the surface of </a:t>
            </a:r>
            <a:r>
              <a:rPr lang="en-US" i="1" dirty="0"/>
              <a:t>S. pyogenes</a:t>
            </a:r>
            <a:r>
              <a:rPr lang="en-US" dirty="0"/>
              <a:t>. These antibodies can damage heart muscle, leading to rheumatic fever. </a:t>
            </a:r>
          </a:p>
          <a:p>
            <a:pPr marL="457200" indent="-457200">
              <a:buFont typeface="Arial" panose="020B0604020202020204" pitchFamily="34" charset="0"/>
              <a:buChar char="•"/>
            </a:pPr>
            <a:r>
              <a:rPr lang="en-US" dirty="0"/>
              <a:t>Insulin-dependent (type 1) diabetes mellitus arises from a destructive inflammatory T</a:t>
            </a:r>
            <a:r>
              <a:rPr lang="en-US" baseline="-25000" dirty="0"/>
              <a:t>H</a:t>
            </a:r>
            <a:r>
              <a:rPr lang="en-US" dirty="0"/>
              <a:t>1 response against insulin-producing cells of the pancreas. </a:t>
            </a:r>
          </a:p>
        </p:txBody>
      </p:sp>
    </p:spTree>
    <p:extLst>
      <p:ext uri="{BB962C8B-B14F-4D97-AF65-F5344CB8AC3E}">
        <p14:creationId xmlns:p14="http://schemas.microsoft.com/office/powerpoint/2010/main" val="3951661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3</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4587240"/>
          </a:xfrm>
        </p:spPr>
        <p:txBody>
          <a:bodyPr>
            <a:normAutofit/>
          </a:bodyPr>
          <a:lstStyle/>
          <a:p>
            <a:r>
              <a:rPr lang="en-US" dirty="0"/>
              <a:t>Multiple sclerosis is a disease in which the immune cells attack myelin, the protective sheath that covers nerve fibers. As myelin degrades, the nerves become less able to send electrical signals, leading to symptoms such as numbness and muscle weakness. Researchers have found that previous infection with the Epstein-Barr virus increases the odds of developing multiple sclerosis. </a:t>
            </a:r>
          </a:p>
          <a:p>
            <a:pPr marL="457200" indent="-457200">
              <a:buFont typeface="Arial" panose="020B0604020202020204" pitchFamily="34" charset="0"/>
              <a:buChar char="•"/>
            </a:pPr>
            <a:r>
              <a:rPr lang="en-US" dirty="0"/>
              <a:t>How do you think infection with this virus may contribute to the development of multiple sclerosis?</a:t>
            </a:r>
          </a:p>
        </p:txBody>
      </p:sp>
    </p:spTree>
    <p:extLst>
      <p:ext uri="{BB962C8B-B14F-4D97-AF65-F5344CB8AC3E}">
        <p14:creationId xmlns:p14="http://schemas.microsoft.com/office/powerpoint/2010/main" val="1704309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FBB60-5B71-E0A1-BB12-C206CEE1862D}"/>
              </a:ext>
            </a:extLst>
          </p:cNvPr>
          <p:cNvSpPr>
            <a:spLocks noGrp="1"/>
          </p:cNvSpPr>
          <p:nvPr>
            <p:ph type="title"/>
          </p:nvPr>
        </p:nvSpPr>
        <p:spPr/>
        <p:txBody>
          <a:bodyPr/>
          <a:lstStyle/>
          <a:p>
            <a:r>
              <a:rPr lang="en-US" dirty="0"/>
              <a:t>Lesson 37.2 Figure 19 </a:t>
            </a:r>
          </a:p>
        </p:txBody>
      </p:sp>
      <p:sp>
        <p:nvSpPr>
          <p:cNvPr id="8" name="TextBox 7">
            <a:extLst>
              <a:ext uri="{FF2B5EF4-FFF2-40B4-BE49-F238E27FC236}">
                <a16:creationId xmlns:a16="http://schemas.microsoft.com/office/drawing/2014/main" id="{75C44ADF-CE60-423E-FD1A-79CD65EF5437}"/>
              </a:ext>
            </a:extLst>
          </p:cNvPr>
          <p:cNvSpPr txBox="1"/>
          <p:nvPr/>
        </p:nvSpPr>
        <p:spPr>
          <a:xfrm>
            <a:off x="2285999" y="5809488"/>
            <a:ext cx="4572000" cy="246221"/>
          </a:xfrm>
          <a:prstGeom prst="rect">
            <a:avLst/>
          </a:prstGeom>
          <a:noFill/>
        </p:spPr>
        <p:txBody>
          <a:bodyPr wrap="square">
            <a:spAutoFit/>
          </a:bodyPr>
          <a:lstStyle/>
          <a:p>
            <a:pPr algn="ctr"/>
            <a:r>
              <a:rPr lang="en-US" sz="1000" dirty="0"/>
              <a:t>Mikael Häggström, M.D. on Wikimedia Commons. "Lupus symptoms."</a:t>
            </a:r>
          </a:p>
        </p:txBody>
      </p:sp>
      <p:pic>
        <p:nvPicPr>
          <p:cNvPr id="4" name="Content Placeholder 4" descr="The effects are as follows: psychological, which includes fatigue and loss of appetite, systemic, which includes low-grade fever and photosensitivity, face, which includes butterfly rash, mouth and nose, which includes ulcers, muscles, which includes aches, pleura, which includes inflammation, pericardium, which includes inflammation, joints, which includes arthritis, kidneys, which includes inflammation, and fingers and toes, which includes poor circulation.">
            <a:extLst>
              <a:ext uri="{FF2B5EF4-FFF2-40B4-BE49-F238E27FC236}">
                <a16:creationId xmlns:a16="http://schemas.microsoft.com/office/drawing/2014/main" id="{CA6F8DF4-0EB2-0BEA-D416-7250A19D3E84}"/>
              </a:ext>
            </a:extLst>
          </p:cNvPr>
          <p:cNvPicPr>
            <a:picLocks noGrp="1" noChangeAspect="1"/>
          </p:cNvPicPr>
          <p:nvPr>
            <p:ph idx="1"/>
          </p:nvPr>
        </p:nvPicPr>
        <p:blipFill>
          <a:blip r:embed="rId3"/>
          <a:srcRect l="29630" t="3667" r="29630" b="3000"/>
          <a:stretch/>
        </p:blipFill>
        <p:spPr>
          <a:xfrm>
            <a:off x="2743200" y="1097280"/>
            <a:ext cx="3657600" cy="4655127"/>
          </a:xfrm>
        </p:spPr>
      </p:pic>
    </p:spTree>
    <p:extLst>
      <p:ext uri="{BB962C8B-B14F-4D97-AF65-F5344CB8AC3E}">
        <p14:creationId xmlns:p14="http://schemas.microsoft.com/office/powerpoint/2010/main" val="24368265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BA12D-4A45-16C4-6FE7-CE21A588167E}"/>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365786C4-4B66-E4D1-31DC-A6AF236ED94A}"/>
              </a:ext>
            </a:extLst>
          </p:cNvPr>
          <p:cNvSpPr>
            <a:spLocks noGrp="1"/>
          </p:cNvSpPr>
          <p:nvPr>
            <p:ph idx="1"/>
          </p:nvPr>
        </p:nvSpPr>
        <p:spPr/>
        <p:txBody>
          <a:bodyPr>
            <a:normAutofit fontScale="70000" lnSpcReduction="20000"/>
          </a:bodyPr>
          <a:lstStyle/>
          <a:p>
            <a:pPr marL="457200" indent="-457200">
              <a:buFont typeface="Arial" panose="020B0604020202020204" pitchFamily="34" charset="0"/>
              <a:buChar char="•"/>
            </a:pPr>
            <a:r>
              <a:rPr lang="en-US" dirty="0"/>
              <a:t>The adaptive immune response is a slower-acting, longer-lasting, and more specific response than the innate response. </a:t>
            </a:r>
          </a:p>
          <a:p>
            <a:pPr marL="457200" indent="-457200">
              <a:buFont typeface="Arial" panose="020B0604020202020204" pitchFamily="34" charset="0"/>
              <a:buChar char="•"/>
            </a:pPr>
            <a:r>
              <a:rPr lang="en-US" dirty="0"/>
              <a:t>APCs display antigens via MHC molecules to complementary naïve T cells. In response, the T cells differentiate and proliferate, becoming T</a:t>
            </a:r>
            <a:r>
              <a:rPr lang="en-US" baseline="-25000" dirty="0"/>
              <a:t>H</a:t>
            </a:r>
            <a:r>
              <a:rPr lang="en-US" dirty="0"/>
              <a:t> cells or CTLs. T</a:t>
            </a:r>
            <a:r>
              <a:rPr lang="en-US" baseline="-25000" dirty="0"/>
              <a:t>H</a:t>
            </a:r>
            <a:r>
              <a:rPr lang="en-US" dirty="0"/>
              <a:t> cells stimulate B cells that have engulfed and presented pathogen-derived antigens. B cells differentiate into plasma cells that secrete antibodies, whereas CTLs induce apoptosis in intracellularly infected or cancerous cells.</a:t>
            </a:r>
          </a:p>
          <a:p>
            <a:pPr marL="457200" indent="-457200">
              <a:buFont typeface="Arial" panose="020B0604020202020204" pitchFamily="34" charset="0"/>
              <a:buChar char="•"/>
            </a:pPr>
            <a:r>
              <a:rPr lang="en-US" dirty="0"/>
              <a:t>Memory cells persist after a primary exposure to a pathogen. If re-exposure occurs, memory cells differentiate into effector cells and create a fast, robust immune response. </a:t>
            </a:r>
          </a:p>
          <a:p>
            <a:pPr marL="457200" indent="-457200">
              <a:buFont typeface="Arial" panose="020B0604020202020204" pitchFamily="34" charset="0"/>
              <a:buChar char="•"/>
            </a:pPr>
            <a:r>
              <a:rPr lang="en-US" dirty="0"/>
              <a:t>The mucosal immune system is largely independent from the systemic immune system but functions in a parallel fashion to protect the extensive mucosal surfaces of the body.</a:t>
            </a:r>
          </a:p>
          <a:p>
            <a:pPr marL="457200" indent="-457200">
              <a:buFont typeface="Arial" panose="020B0604020202020204" pitchFamily="34" charset="0"/>
              <a:buChar char="•"/>
            </a:pPr>
            <a:r>
              <a:rPr lang="en-US" dirty="0"/>
              <a:t>Immune disruptions may involve insufficient immune responses or inappropriate immune targets. </a:t>
            </a:r>
          </a:p>
        </p:txBody>
      </p:sp>
    </p:spTree>
    <p:extLst>
      <p:ext uri="{BB962C8B-B14F-4D97-AF65-F5344CB8AC3E}">
        <p14:creationId xmlns:p14="http://schemas.microsoft.com/office/powerpoint/2010/main" val="1843087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15719-200A-AF31-DDA7-FEFF578A9BB1}"/>
              </a:ext>
            </a:extLst>
          </p:cNvPr>
          <p:cNvSpPr>
            <a:spLocks noGrp="1"/>
          </p:cNvSpPr>
          <p:nvPr>
            <p:ph type="title"/>
          </p:nvPr>
        </p:nvSpPr>
        <p:spPr/>
        <p:txBody>
          <a:bodyPr/>
          <a:lstStyle/>
          <a:p>
            <a:r>
              <a:rPr lang="en-US" dirty="0"/>
              <a:t>Adaptive Immune Response</a:t>
            </a:r>
            <a:r>
              <a:rPr lang="en-US" sz="1400" baseline="-25000" dirty="0"/>
              <a:t>3</a:t>
            </a:r>
          </a:p>
        </p:txBody>
      </p:sp>
      <p:sp>
        <p:nvSpPr>
          <p:cNvPr id="3" name="Content Placeholder 2">
            <a:extLst>
              <a:ext uri="{FF2B5EF4-FFF2-40B4-BE49-F238E27FC236}">
                <a16:creationId xmlns:a16="http://schemas.microsoft.com/office/drawing/2014/main" id="{E97C1EA0-1D92-8A8A-DAC8-635B45F5ABC1}"/>
              </a:ext>
            </a:extLst>
          </p:cNvPr>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dirty="0"/>
              <a:t>B cells are a type of white blood cell that gives rise to antibodies.</a:t>
            </a:r>
          </a:p>
          <a:p>
            <a:pPr marL="457200" indent="-457200">
              <a:buFont typeface="Arial" panose="020B0604020202020204" pitchFamily="34" charset="0"/>
              <a:buChar char="•"/>
            </a:pPr>
            <a:r>
              <a:rPr lang="en-US" dirty="0"/>
              <a:t>T cells are a key component in the cell-mediated response.</a:t>
            </a:r>
          </a:p>
          <a:p>
            <a:pPr marL="457200" indent="-457200">
              <a:buFont typeface="Arial" panose="020B0604020202020204" pitchFamily="34" charset="0"/>
              <a:buChar char="•"/>
            </a:pPr>
            <a:r>
              <a:rPr lang="en-US" dirty="0"/>
              <a:t>There are three types of T cells: </a:t>
            </a:r>
          </a:p>
          <a:p>
            <a:pPr marL="1200150" lvl="1" indent="-457200">
              <a:buFont typeface="Arial" panose="020B0604020202020204" pitchFamily="34" charset="0"/>
              <a:buChar char="•"/>
            </a:pPr>
            <a:r>
              <a:rPr lang="en-US" dirty="0"/>
              <a:t>Cytotoxic T cells, which destroy virus-infected cells</a:t>
            </a:r>
          </a:p>
          <a:p>
            <a:pPr marL="1200150" lvl="1" indent="-457200">
              <a:buFont typeface="Arial" panose="020B0604020202020204" pitchFamily="34" charset="0"/>
              <a:buChar char="•"/>
            </a:pPr>
            <a:r>
              <a:rPr lang="en-US" dirty="0"/>
              <a:t>Helper T cells, which help activate both the antibody and the cell-mediated immune responses.</a:t>
            </a:r>
          </a:p>
          <a:p>
            <a:pPr marL="1200150" lvl="1" indent="-457200">
              <a:buFont typeface="Arial" panose="020B0604020202020204" pitchFamily="34" charset="0"/>
              <a:buChar char="•"/>
            </a:pPr>
            <a:r>
              <a:rPr lang="en-US" dirty="0"/>
              <a:t>Regulatory T cells, which deactivate T cells and B cells when needed.</a:t>
            </a:r>
          </a:p>
        </p:txBody>
      </p:sp>
    </p:spTree>
    <p:extLst>
      <p:ext uri="{BB962C8B-B14F-4D97-AF65-F5344CB8AC3E}">
        <p14:creationId xmlns:p14="http://schemas.microsoft.com/office/powerpoint/2010/main" val="1026813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C5ED5-C3D6-E1FE-655D-18F5C990879C}"/>
              </a:ext>
            </a:extLst>
          </p:cNvPr>
          <p:cNvSpPr>
            <a:spLocks noGrp="1"/>
          </p:cNvSpPr>
          <p:nvPr>
            <p:ph type="title"/>
          </p:nvPr>
        </p:nvSpPr>
        <p:spPr/>
        <p:txBody>
          <a:bodyPr/>
          <a:lstStyle/>
          <a:p>
            <a:r>
              <a:rPr lang="en-US" dirty="0"/>
              <a:t>Antigen-Presenting Cells</a:t>
            </a:r>
            <a:r>
              <a:rPr lang="en-US" sz="1400" baseline="-25000" dirty="0"/>
              <a:t>1</a:t>
            </a:r>
          </a:p>
        </p:txBody>
      </p:sp>
      <p:sp>
        <p:nvSpPr>
          <p:cNvPr id="3" name="Content Placeholder 2">
            <a:extLst>
              <a:ext uri="{FF2B5EF4-FFF2-40B4-BE49-F238E27FC236}">
                <a16:creationId xmlns:a16="http://schemas.microsoft.com/office/drawing/2014/main" id="{ADD2CCE4-CB51-761A-B548-64BF9BC406AF}"/>
              </a:ext>
            </a:extLst>
          </p:cNvPr>
          <p:cNvSpPr>
            <a:spLocks noGrp="1"/>
          </p:cNvSpPr>
          <p:nvPr>
            <p:ph idx="1"/>
          </p:nvPr>
        </p:nvSpPr>
        <p:spPr>
          <a:xfrm>
            <a:off x="457200" y="1143000"/>
            <a:ext cx="8229600" cy="4968240"/>
          </a:xfrm>
        </p:spPr>
        <p:txBody>
          <a:bodyPr>
            <a:normAutofit fontScale="85000" lnSpcReduction="20000"/>
          </a:bodyPr>
          <a:lstStyle/>
          <a:p>
            <a:r>
              <a:rPr lang="en-US" dirty="0"/>
              <a:t>An </a:t>
            </a:r>
            <a:r>
              <a:rPr lang="en-US" b="1" dirty="0"/>
              <a:t>antigen</a:t>
            </a:r>
            <a:r>
              <a:rPr lang="en-US" dirty="0"/>
              <a:t> is a foreign, or "non-self," macromolecule that reacts with cells of the immune system. </a:t>
            </a:r>
          </a:p>
          <a:p>
            <a:r>
              <a:rPr lang="en-US" dirty="0"/>
              <a:t>An </a:t>
            </a:r>
            <a:r>
              <a:rPr lang="en-US" b="1" dirty="0"/>
              <a:t>antigen-presenting cell (APC) </a:t>
            </a:r>
            <a:r>
              <a:rPr lang="en-US" dirty="0"/>
              <a:t>is an immune cell that detects, engulfs, and informs the adaptive immune response about an infection. </a:t>
            </a:r>
          </a:p>
          <a:p>
            <a:pPr marL="457200" indent="-457200">
              <a:buFont typeface="Arial" panose="020B0604020202020204" pitchFamily="34" charset="0"/>
              <a:buChar char="•"/>
            </a:pPr>
            <a:r>
              <a:rPr lang="en-US" dirty="0"/>
              <a:t>APCs phagocytize the pathogen and digest it to form many different fragments of the antigen.</a:t>
            </a:r>
          </a:p>
          <a:p>
            <a:pPr marL="1200150" lvl="1" indent="-457200">
              <a:buFont typeface="Arial" panose="020B0604020202020204" pitchFamily="34" charset="0"/>
              <a:buChar char="•"/>
            </a:pPr>
            <a:r>
              <a:rPr lang="en-US" dirty="0"/>
              <a:t>Antigen fragments are transported to the surface of the APC.</a:t>
            </a:r>
          </a:p>
          <a:p>
            <a:pPr marL="1200150" lvl="1" indent="-457200">
              <a:buFont typeface="Arial" panose="020B0604020202020204" pitchFamily="34" charset="0"/>
              <a:buChar char="•"/>
            </a:pPr>
            <a:r>
              <a:rPr lang="en-US" dirty="0"/>
              <a:t>Dendritic cells and macrophages are APCs.</a:t>
            </a:r>
          </a:p>
          <a:p>
            <a:pPr marL="1200150" lvl="1" indent="-457200">
              <a:buFont typeface="Arial" panose="020B0604020202020204" pitchFamily="34" charset="0"/>
              <a:buChar char="•"/>
            </a:pPr>
            <a:r>
              <a:rPr lang="en-US" dirty="0"/>
              <a:t>Before activation and differentiation, B cells can also function as APCs. </a:t>
            </a:r>
          </a:p>
          <a:p>
            <a:r>
              <a:rPr lang="en-US" b="1" dirty="0"/>
              <a:t>Dendritic cells </a:t>
            </a:r>
            <a:r>
              <a:rPr lang="en-US" dirty="0"/>
              <a:t>are immune cells that process antigen material; they are present in the skin and the lining of the nose, lungs, stomach, and intestines. </a:t>
            </a:r>
          </a:p>
        </p:txBody>
      </p:sp>
    </p:spTree>
    <p:extLst>
      <p:ext uri="{BB962C8B-B14F-4D97-AF65-F5344CB8AC3E}">
        <p14:creationId xmlns:p14="http://schemas.microsoft.com/office/powerpoint/2010/main" val="1216113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C5ED5-C3D6-E1FE-655D-18F5C990879C}"/>
              </a:ext>
            </a:extLst>
          </p:cNvPr>
          <p:cNvSpPr>
            <a:spLocks noGrp="1"/>
          </p:cNvSpPr>
          <p:nvPr>
            <p:ph type="title"/>
          </p:nvPr>
        </p:nvSpPr>
        <p:spPr/>
        <p:txBody>
          <a:bodyPr/>
          <a:lstStyle/>
          <a:p>
            <a:r>
              <a:rPr lang="en-US" dirty="0"/>
              <a:t>Antigen-Presenting Cells</a:t>
            </a:r>
            <a:r>
              <a:rPr lang="en-US" sz="1400" baseline="-25000" dirty="0"/>
              <a:t>2</a:t>
            </a:r>
          </a:p>
        </p:txBody>
      </p:sp>
      <p:sp>
        <p:nvSpPr>
          <p:cNvPr id="3" name="Content Placeholder 2">
            <a:extLst>
              <a:ext uri="{FF2B5EF4-FFF2-40B4-BE49-F238E27FC236}">
                <a16:creationId xmlns:a16="http://schemas.microsoft.com/office/drawing/2014/main" id="{ADD2CCE4-CB51-761A-B548-64BF9BC406AF}"/>
              </a:ext>
            </a:extLst>
          </p:cNvPr>
          <p:cNvSpPr>
            <a:spLocks noGrp="1"/>
          </p:cNvSpPr>
          <p:nvPr>
            <p:ph idx="1"/>
          </p:nvPr>
        </p:nvSpPr>
        <p:spPr>
          <a:xfrm>
            <a:off x="457200" y="1143000"/>
            <a:ext cx="8229600" cy="4968240"/>
          </a:xfrm>
        </p:spPr>
        <p:txBody>
          <a:bodyPr>
            <a:normAutofit fontScale="92500" lnSpcReduction="20000"/>
          </a:bodyPr>
          <a:lstStyle/>
          <a:p>
            <a:r>
              <a:rPr lang="en-US" dirty="0"/>
              <a:t>After phagocytosis by APCs, the phagocytic vesicle fuses with an intracellular lysosome, forming a phagolysosome.</a:t>
            </a:r>
          </a:p>
          <a:p>
            <a:pPr marL="457200" indent="-457200">
              <a:buFont typeface="Arial" panose="020B0604020202020204" pitchFamily="34" charset="0"/>
              <a:buChar char="•"/>
            </a:pPr>
            <a:r>
              <a:rPr lang="en-US" dirty="0"/>
              <a:t>Within the phagolysosome, the components are broken down into fragments; the fragments are then loaded onto MHC class I or MHC class II molecules and transported to the cell surface. </a:t>
            </a:r>
          </a:p>
          <a:p>
            <a:r>
              <a:rPr lang="en-US" dirty="0"/>
              <a:t>APCs express MHC on their surfaces, and when combined with a foreign antigen, these complexes signal a "non-self" invader.</a:t>
            </a:r>
          </a:p>
          <a:p>
            <a:pPr marL="457200" indent="-457200">
              <a:buFont typeface="Arial" panose="020B0604020202020204" pitchFamily="34" charset="0"/>
              <a:buChar char="•"/>
            </a:pPr>
            <a:r>
              <a:rPr lang="en-US" dirty="0"/>
              <a:t>T lymphocytes cannot properly respond to the antigen unless it is embedded in an MHC molecule.</a:t>
            </a:r>
          </a:p>
          <a:p>
            <a:pPr marL="457200" indent="-457200">
              <a:buFont typeface="Arial" panose="020B0604020202020204" pitchFamily="34" charset="0"/>
              <a:buChar char="•"/>
            </a:pPr>
            <a:r>
              <a:rPr lang="en-US" dirty="0"/>
              <a:t>Helper T cells are one of the main lymphocytes that respond to antigen-presenting cells.</a:t>
            </a:r>
          </a:p>
        </p:txBody>
      </p:sp>
    </p:spTree>
    <p:extLst>
      <p:ext uri="{BB962C8B-B14F-4D97-AF65-F5344CB8AC3E}">
        <p14:creationId xmlns:p14="http://schemas.microsoft.com/office/powerpoint/2010/main" val="2196518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37.2 Figure 1 </a:t>
            </a:r>
            <a:endParaRPr lang="en-US" sz="3200" dirty="0">
              <a:solidFill>
                <a:schemeClr val="accent1"/>
              </a:solidFill>
            </a:endParaRPr>
          </a:p>
        </p:txBody>
      </p:sp>
      <p:sp>
        <p:nvSpPr>
          <p:cNvPr id="7" name="TextBox 6">
            <a:extLst>
              <a:ext uri="{FF2B5EF4-FFF2-40B4-BE49-F238E27FC236}">
                <a16:creationId xmlns:a16="http://schemas.microsoft.com/office/drawing/2014/main" id="{BA93CE30-C59E-E6F3-94FB-3B46C5E6DDD6}"/>
              </a:ext>
            </a:extLst>
          </p:cNvPr>
          <p:cNvSpPr txBox="1"/>
          <p:nvPr/>
        </p:nvSpPr>
        <p:spPr>
          <a:xfrm>
            <a:off x="2285999" y="5757371"/>
            <a:ext cx="4572000" cy="246221"/>
          </a:xfrm>
          <a:prstGeom prst="rect">
            <a:avLst/>
          </a:prstGeom>
          <a:noFill/>
        </p:spPr>
        <p:txBody>
          <a:bodyPr wrap="square">
            <a:spAutoFit/>
          </a:bodyPr>
          <a:lstStyle/>
          <a:p>
            <a:pPr algn="ctr"/>
            <a:r>
              <a:rPr lang="en-US" sz="1000" dirty="0"/>
              <a:t>OpenStax College on Wikimedia Commons. "Antigen processing."</a:t>
            </a:r>
          </a:p>
        </p:txBody>
      </p:sp>
      <p:pic>
        <p:nvPicPr>
          <p:cNvPr id="2" name="Content Placeholder 6" descr="The illustration shows a bacterium being engulfed by a macrophage. Lysosomes fuse with the vacuole containing the bacteria. The bacterium is digested. Antigens from the bacterium are attached to an M H C two molecule and presented on the cell surface.">
            <a:extLst>
              <a:ext uri="{FF2B5EF4-FFF2-40B4-BE49-F238E27FC236}">
                <a16:creationId xmlns:a16="http://schemas.microsoft.com/office/drawing/2014/main" id="{D9B4B4E0-EC3E-1634-9687-7F02E936B527}"/>
              </a:ext>
            </a:extLst>
          </p:cNvPr>
          <p:cNvPicPr>
            <a:picLocks noGrp="1" noChangeAspect="1"/>
          </p:cNvPicPr>
          <p:nvPr>
            <p:ph idx="1"/>
          </p:nvPr>
        </p:nvPicPr>
        <p:blipFill>
          <a:blip r:embed="rId3"/>
          <a:srcRect l="21296" t="8667" r="20370" b="6333"/>
          <a:stretch/>
        </p:blipFill>
        <p:spPr>
          <a:xfrm>
            <a:off x="1714499" y="1097280"/>
            <a:ext cx="5715000" cy="4626429"/>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9D1-CC1E-D743-F8C5-64F3916DB8C6}"/>
              </a:ext>
            </a:extLst>
          </p:cNvPr>
          <p:cNvSpPr>
            <a:spLocks noGrp="1"/>
          </p:cNvSpPr>
          <p:nvPr>
            <p:ph type="title"/>
          </p:nvPr>
        </p:nvSpPr>
        <p:spPr/>
        <p:txBody>
          <a:bodyPr/>
          <a:lstStyle/>
          <a:p>
            <a:r>
              <a:rPr lang="en-US" dirty="0"/>
              <a:t>T and B Lymphocytes</a:t>
            </a:r>
            <a:r>
              <a:rPr lang="en-US" sz="1400" baseline="-25000" dirty="0"/>
              <a:t>1</a:t>
            </a:r>
            <a:r>
              <a:rPr lang="en-US" dirty="0"/>
              <a:t> </a:t>
            </a:r>
          </a:p>
        </p:txBody>
      </p:sp>
      <p:sp>
        <p:nvSpPr>
          <p:cNvPr id="3" name="Content Placeholder 2">
            <a:extLst>
              <a:ext uri="{FF2B5EF4-FFF2-40B4-BE49-F238E27FC236}">
                <a16:creationId xmlns:a16="http://schemas.microsoft.com/office/drawing/2014/main" id="{80B3AB4A-6A73-FBC6-3526-1F0E57E5A3BA}"/>
              </a:ext>
            </a:extLst>
          </p:cNvPr>
          <p:cNvSpPr>
            <a:spLocks noGrp="1"/>
          </p:cNvSpPr>
          <p:nvPr>
            <p:ph idx="1"/>
          </p:nvPr>
        </p:nvSpPr>
        <p:spPr>
          <a:xfrm>
            <a:off x="457200" y="1280160"/>
            <a:ext cx="4876800" cy="4572000"/>
          </a:xfrm>
        </p:spPr>
        <p:txBody>
          <a:bodyPr>
            <a:normAutofit fontScale="85000" lnSpcReduction="20000"/>
          </a:bodyPr>
          <a:lstStyle/>
          <a:p>
            <a:r>
              <a:rPr lang="en-US" dirty="0"/>
              <a:t>Lymphocytes in human circulating blood are approximately 80–90% T cells and 10–20% B cells. </a:t>
            </a:r>
          </a:p>
          <a:p>
            <a:pPr marL="457200" indent="-457200">
              <a:buFont typeface="Arial" panose="020B0604020202020204" pitchFamily="34" charset="0"/>
              <a:buChar char="•"/>
            </a:pPr>
            <a:r>
              <a:rPr lang="en-US" dirty="0"/>
              <a:t>Some T cells respond to APCs of the innate immune system and indirectly induce immune responses by releasing cytokines. </a:t>
            </a:r>
          </a:p>
          <a:p>
            <a:pPr marL="457200" indent="-457200">
              <a:buFont typeface="Arial" panose="020B0604020202020204" pitchFamily="34" charset="0"/>
              <a:buChar char="•"/>
            </a:pPr>
            <a:r>
              <a:rPr lang="en-US" dirty="0"/>
              <a:t>Other T cells stimulate B cells.</a:t>
            </a:r>
          </a:p>
          <a:p>
            <a:pPr marL="457200" indent="-457200">
              <a:buFont typeface="Arial" panose="020B0604020202020204" pitchFamily="34" charset="0"/>
              <a:buChar char="•"/>
            </a:pPr>
            <a:r>
              <a:rPr lang="en-US" dirty="0"/>
              <a:t>Another population of T cells directly kill the infected cells.</a:t>
            </a:r>
          </a:p>
          <a:p>
            <a:pPr marL="457200" indent="-457200">
              <a:buFont typeface="Arial" panose="020B0604020202020204" pitchFamily="34" charset="0"/>
              <a:buChar char="•"/>
            </a:pPr>
            <a:r>
              <a:rPr lang="en-US" dirty="0"/>
              <a:t>Other T cells are involved in suppressing inappropriate immune reactions to harmless antigens.</a:t>
            </a:r>
          </a:p>
        </p:txBody>
      </p:sp>
      <p:sp>
        <p:nvSpPr>
          <p:cNvPr id="6" name="TextBox 5">
            <a:extLst>
              <a:ext uri="{FF2B5EF4-FFF2-40B4-BE49-F238E27FC236}">
                <a16:creationId xmlns:a16="http://schemas.microsoft.com/office/drawing/2014/main" id="{D98BF833-D378-E586-BB4F-2ED66A1AAE2A}"/>
              </a:ext>
            </a:extLst>
          </p:cNvPr>
          <p:cNvSpPr txBox="1"/>
          <p:nvPr/>
        </p:nvSpPr>
        <p:spPr>
          <a:xfrm>
            <a:off x="6172199" y="1498297"/>
            <a:ext cx="1600200" cy="307777"/>
          </a:xfrm>
          <a:prstGeom prst="rect">
            <a:avLst/>
          </a:prstGeom>
          <a:noFill/>
        </p:spPr>
        <p:txBody>
          <a:bodyPr wrap="square" rtlCol="0">
            <a:spAutoFit/>
          </a:bodyPr>
          <a:lstStyle/>
          <a:p>
            <a:pPr algn="ctr"/>
            <a:r>
              <a:rPr lang="en-US" sz="1400" b="1" dirty="0"/>
              <a:t>37.2 Figure 2 </a:t>
            </a:r>
          </a:p>
        </p:txBody>
      </p:sp>
      <p:pic>
        <p:nvPicPr>
          <p:cNvPr id="9" name="Content Placeholder 5" descr="A micrograph shows a T lymphocyte, a sphere covered with hairlike appendages.">
            <a:extLst>
              <a:ext uri="{FF2B5EF4-FFF2-40B4-BE49-F238E27FC236}">
                <a16:creationId xmlns:a16="http://schemas.microsoft.com/office/drawing/2014/main" id="{5D912D34-4AC0-574D-2082-D07AD961A7C3}"/>
              </a:ext>
            </a:extLst>
          </p:cNvPr>
          <p:cNvPicPr>
            <a:picLocks noChangeAspect="1"/>
          </p:cNvPicPr>
          <p:nvPr/>
        </p:nvPicPr>
        <p:blipFill>
          <a:blip r:embed="rId3"/>
          <a:srcRect l="22223" t="4771" r="22223" b="3000"/>
          <a:stretch/>
        </p:blipFill>
        <p:spPr>
          <a:xfrm>
            <a:off x="5181599" y="1840281"/>
            <a:ext cx="3581400" cy="3303085"/>
          </a:xfrm>
          <a:prstGeom prst="rect">
            <a:avLst/>
          </a:prstGeom>
        </p:spPr>
      </p:pic>
      <p:sp>
        <p:nvSpPr>
          <p:cNvPr id="7" name="TextBox 6">
            <a:extLst>
              <a:ext uri="{FF2B5EF4-FFF2-40B4-BE49-F238E27FC236}">
                <a16:creationId xmlns:a16="http://schemas.microsoft.com/office/drawing/2014/main" id="{A093A13B-9FB7-0B90-5801-30092474E8BB}"/>
              </a:ext>
            </a:extLst>
          </p:cNvPr>
          <p:cNvSpPr txBox="1"/>
          <p:nvPr/>
        </p:nvSpPr>
        <p:spPr>
          <a:xfrm>
            <a:off x="5695948" y="5143366"/>
            <a:ext cx="2552701" cy="400110"/>
          </a:xfrm>
          <a:prstGeom prst="rect">
            <a:avLst/>
          </a:prstGeom>
          <a:noFill/>
        </p:spPr>
        <p:txBody>
          <a:bodyPr wrap="square">
            <a:spAutoFit/>
          </a:bodyPr>
          <a:lstStyle/>
          <a:p>
            <a:pPr algn="ctr"/>
            <a:r>
              <a:rPr lang="en-US" sz="1000" dirty="0"/>
              <a:t>Dr. Triche, National Cancer Institute on Wikimedia Commons. "Lymphocyte."</a:t>
            </a:r>
          </a:p>
        </p:txBody>
      </p:sp>
    </p:spTree>
    <p:extLst>
      <p:ext uri="{BB962C8B-B14F-4D97-AF65-F5344CB8AC3E}">
        <p14:creationId xmlns:p14="http://schemas.microsoft.com/office/powerpoint/2010/main" val="176985924"/>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1824</TotalTime>
  <Words>5268</Words>
  <Application>Microsoft Office PowerPoint</Application>
  <PresentationFormat>On-screen Show (4:3)</PresentationFormat>
  <Paragraphs>302</Paragraphs>
  <Slides>49</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Calibri</vt:lpstr>
      <vt:lpstr>Century Gothic</vt:lpstr>
      <vt:lpstr>Aptos</vt:lpstr>
      <vt:lpstr>Arial</vt:lpstr>
      <vt:lpstr>Office Theme</vt:lpstr>
      <vt:lpstr>Lesson 37.2</vt:lpstr>
      <vt:lpstr>Objectives</vt:lpstr>
      <vt:lpstr>Adaptive Immune Response1 </vt:lpstr>
      <vt:lpstr>Adaptive Immune Response2 </vt:lpstr>
      <vt:lpstr>Adaptive Immune Response3</vt:lpstr>
      <vt:lpstr>Antigen-Presenting Cells1</vt:lpstr>
      <vt:lpstr>Antigen-Presenting Cells2</vt:lpstr>
      <vt:lpstr>Lesson 37.2 Figure 1 </vt:lpstr>
      <vt:lpstr>T and B Lymphocytes1 </vt:lpstr>
      <vt:lpstr>T and B Lymphocytes2</vt:lpstr>
      <vt:lpstr>T and B Lymphocytes3</vt:lpstr>
      <vt:lpstr>Lesson 37.2 Figure 4 </vt:lpstr>
      <vt:lpstr>T Cell Receptors </vt:lpstr>
      <vt:lpstr>Helper T Lymphocytes </vt:lpstr>
      <vt:lpstr>Lesson 37.2 Figure 6 </vt:lpstr>
      <vt:lpstr>B Lymphocytes1 </vt:lpstr>
      <vt:lpstr>B Lymphocytes2 </vt:lpstr>
      <vt:lpstr>Lesson 37.2 Figure 8 </vt:lpstr>
      <vt:lpstr>Cytotoxic T Lymphocytes </vt:lpstr>
      <vt:lpstr>Lesson 37.2 Figure 9 </vt:lpstr>
      <vt:lpstr>Think It Through1</vt:lpstr>
      <vt:lpstr>Group Activity</vt:lpstr>
      <vt:lpstr>Mucosal Surfaces1</vt:lpstr>
      <vt:lpstr>Mucosal Surfaces2</vt:lpstr>
      <vt:lpstr>Lesson 37.2 Figure 10</vt:lpstr>
      <vt:lpstr>Immune Tolerance </vt:lpstr>
      <vt:lpstr>Immunological Memory1 </vt:lpstr>
      <vt:lpstr>Think It Through2</vt:lpstr>
      <vt:lpstr>Lesson 37.2 Figure 11 </vt:lpstr>
      <vt:lpstr>Immunological Memory2 </vt:lpstr>
      <vt:lpstr>Lesson 37.2 Figure 12</vt:lpstr>
      <vt:lpstr>Science and You1</vt:lpstr>
      <vt:lpstr>Science and You2</vt:lpstr>
      <vt:lpstr>Mucosal Immune Memory </vt:lpstr>
      <vt:lpstr>Science and You3</vt:lpstr>
      <vt:lpstr>Primary Centers of the Immune System1 </vt:lpstr>
      <vt:lpstr>Lesson 37.2 Figure 16 </vt:lpstr>
      <vt:lpstr>Primary Centers of the Immune System2 </vt:lpstr>
      <vt:lpstr>Chronic Disease </vt:lpstr>
      <vt:lpstr>Immunodeficiency </vt:lpstr>
      <vt:lpstr>Hypersensitivities</vt:lpstr>
      <vt:lpstr>Allergies </vt:lpstr>
      <vt:lpstr>Lesson 37.2 Figure 18</vt:lpstr>
      <vt:lpstr>Delayed Hypersensitivity </vt:lpstr>
      <vt:lpstr>Autoimmunity </vt:lpstr>
      <vt:lpstr>Think It Through3</vt:lpstr>
      <vt:lpstr>Lesson 37.2 Figure 19 </vt:lpstr>
      <vt:lpstr>Summary </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189</cp:revision>
  <dcterms:created xsi:type="dcterms:W3CDTF">2013-04-26T14:43:13Z</dcterms:created>
  <dcterms:modified xsi:type="dcterms:W3CDTF">2024-10-17T19:01:06Z</dcterms:modified>
</cp:coreProperties>
</file>