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handoutMasterIdLst>
    <p:handoutMasterId r:id="rId25"/>
  </p:handoutMasterIdLst>
  <p:sldIdLst>
    <p:sldId id="272" r:id="rId2"/>
    <p:sldId id="264" r:id="rId3"/>
    <p:sldId id="273" r:id="rId4"/>
    <p:sldId id="277" r:id="rId5"/>
    <p:sldId id="289" r:id="rId6"/>
    <p:sldId id="274" r:id="rId7"/>
    <p:sldId id="270" r:id="rId8"/>
    <p:sldId id="278" r:id="rId9"/>
    <p:sldId id="275" r:id="rId10"/>
    <p:sldId id="280" r:id="rId11"/>
    <p:sldId id="279" r:id="rId12"/>
    <p:sldId id="281" r:id="rId13"/>
    <p:sldId id="290" r:id="rId14"/>
    <p:sldId id="282" r:id="rId15"/>
    <p:sldId id="283" r:id="rId16"/>
    <p:sldId id="284" r:id="rId17"/>
    <p:sldId id="267" r:id="rId18"/>
    <p:sldId id="285" r:id="rId19"/>
    <p:sldId id="276" r:id="rId20"/>
    <p:sldId id="287" r:id="rId21"/>
    <p:sldId id="288" r:id="rId22"/>
    <p:sldId id="291" r:id="rId23"/>
  </p:sldIdLst>
  <p:sldSz cx="9144000" cy="6858000" type="screen4x3"/>
  <p:notesSz cx="6858000" cy="9144000"/>
  <p:embeddedFontLs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7" autoAdjust="0"/>
    <p:restoredTop sz="86410" autoAdjust="0"/>
  </p:normalViewPr>
  <p:slideViewPr>
    <p:cSldViewPr>
      <p:cViewPr>
        <p:scale>
          <a:sx n="100" d="100"/>
          <a:sy n="100" d="100"/>
        </p:scale>
        <p:origin x="2106" y="-102"/>
      </p:cViewPr>
      <p:guideLst>
        <p:guide orient="horz" pos="2160"/>
        <p:guide pos="2880"/>
      </p:guideLst>
    </p:cSldViewPr>
  </p:slideViewPr>
  <p:outlineViewPr>
    <p:cViewPr>
      <p:scale>
        <a:sx n="33" d="100"/>
        <a:sy n="33" d="100"/>
      </p:scale>
      <p:origin x="0" y="-817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(a) As a germ-line B cell matures, an enzyme called DNA recombinase randomly excises unwanted V, D, and J segments from the full-length heavy chain gene segment. Splicing at the mRNA level results in further gene rearrangement. As a result, (b) each antibody has a unique variable region capable of binding a different antigen.</a:t>
            </a:r>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354166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Immunoglobulins have different functions, but all are composed of light and heavy chains that form a Y-shaped structure.</a:t>
            </a:r>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51830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Antibodies may inhibit infection by opsonization, agglutination, neutralization, or activation of the complement cascade. (a) Opsonization is the tagging of a pathogen with antibodies for consumption by a macrophage or neutrophil. (b) Agglutination is the cross-linking of pathogens to form large aggregates. (c) Neutralization occurs when the binding of antibodies to a virus or toxic protein prevents the virus or toxin protein from binding to its target. (d) Activation of the complement results in the formation of pores in the pathogen, destroying the pathogen.</a:t>
            </a:r>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9654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(a) Affinity refers to the strength of a single interaction between antigen and antibody, while avidity refers to the strength of all interactions combined. (b) An antibody may cross-react with different epitopes.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1912086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Antibodies that develop against a specific microbe can cross-react with proteins on host cells, leading to an autoimmune response.</a:t>
            </a:r>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200209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There are four main types of adaptive (acquired) immunity. Active versus passive immunity refers to whether an individual develops their own immune response or they receive antibodies made by someone else. Natural versus artificial immunity refers to whether the individual develops the immunity as a natural part of life or they instead acquire immunity due to a medical intervention.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2084456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Figure 7: A home pregnancy test uses antibodies to detect the presence of hCG in urine, indicative of pregnancy. (a) There are three locations in a test strip. The first location (the reaction site) contains free antibodies that bind hCG and are linked to a dye enzyme. The second location (the test site) contains fixed antibodies that also bind hCG as well as a substrate that changes color in the presence of the dye enzyme. The third location (the control site) contains fixed antibodies that bind any free antibodies as well as the color-changing substrate. (b) If hCG is present in the urine, it will bind to free antibodies with the dye enzyme in the first location and carry them to the test site. At the test site, the binding of hCG with its dye enzyme results in a color change of the dye substrate. Free antibodies that carry the dye enzyme but are not bound to hCG will bind to the control site, causing a color change in the substrate. (c) In the absence of hCG (and pregnancy), the test line does not change color, but the control site still does.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Figure 8: The rapid antigen test used for COVID-19 detection is also a lateral flow test involving the interaction of a viral antigen in a sample with specific antibodies in the test strip. Here, both negative (left) and positive (right) test results are shown. Note that the control site must change color for the test to be valid.</a:t>
            </a:r>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3851179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969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37.3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Antibodies </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3E9E-4A18-2372-D6D1-42EBC83F9C39}"/>
              </a:ext>
            </a:extLst>
          </p:cNvPr>
          <p:cNvSpPr>
            <a:spLocks noGrp="1"/>
          </p:cNvSpPr>
          <p:nvPr>
            <p:ph type="title"/>
          </p:nvPr>
        </p:nvSpPr>
        <p:spPr/>
        <p:txBody>
          <a:bodyPr/>
          <a:lstStyle/>
          <a:p>
            <a:r>
              <a:rPr lang="en-US" dirty="0"/>
              <a:t>Antibody Functions </a:t>
            </a:r>
          </a:p>
        </p:txBody>
      </p:sp>
      <p:sp>
        <p:nvSpPr>
          <p:cNvPr id="4" name="Content Placeholder 3">
            <a:extLst>
              <a:ext uri="{FF2B5EF4-FFF2-40B4-BE49-F238E27FC236}">
                <a16:creationId xmlns:a16="http://schemas.microsoft.com/office/drawing/2014/main" id="{B460E3FD-829A-F56D-5233-D756BBC12259}"/>
              </a:ext>
            </a:extLst>
          </p:cNvPr>
          <p:cNvSpPr>
            <a:spLocks noGrp="1"/>
          </p:cNvSpPr>
          <p:nvPr>
            <p:ph idx="1"/>
          </p:nvPr>
        </p:nvSpPr>
        <p:spPr>
          <a:xfrm>
            <a:off x="457200" y="1143000"/>
            <a:ext cx="8229600" cy="5044440"/>
          </a:xfrm>
        </p:spPr>
        <p:txBody>
          <a:bodyPr>
            <a:normAutofit fontScale="77500" lnSpcReduction="20000"/>
          </a:bodyPr>
          <a:lstStyle/>
          <a:p>
            <a:pPr marL="457200" indent="-457200">
              <a:buFont typeface="Arial" panose="020B0604020202020204" pitchFamily="34" charset="0"/>
              <a:buChar char="•"/>
            </a:pPr>
            <a:r>
              <a:rPr lang="en-US" dirty="0"/>
              <a:t>Antibodies mark pathogens for destruction by phagocytic cells because phagocytic cells are highly attracted to macromolecules complexed with antibodies.</a:t>
            </a:r>
          </a:p>
          <a:p>
            <a:pPr marL="1200150" lvl="1" indent="-457200">
              <a:buFont typeface="Arial" panose="020B0604020202020204" pitchFamily="34" charset="0"/>
              <a:buChar char="•"/>
            </a:pPr>
            <a:r>
              <a:rPr lang="en-US" dirty="0"/>
              <a:t>Phagocytic enhancement by antibodies is called opsonization.</a:t>
            </a:r>
          </a:p>
          <a:p>
            <a:pPr marL="457200" indent="-457200">
              <a:buFont typeface="Arial" panose="020B0604020202020204" pitchFamily="34" charset="0"/>
              <a:buChar char="•"/>
            </a:pPr>
            <a:r>
              <a:rPr lang="en-US" dirty="0"/>
              <a:t>Antibodies can also cause the agglutination, or cross-linking, of pathogens to create large aggregates that are more easily filtered from blood and more easily phagocytized. </a:t>
            </a:r>
          </a:p>
          <a:p>
            <a:pPr marL="457200" indent="-457200">
              <a:buFont typeface="Arial" panose="020B0604020202020204" pitchFamily="34" charset="0"/>
              <a:buChar char="•"/>
            </a:pPr>
            <a:r>
              <a:rPr lang="en-US" dirty="0"/>
              <a:t>Antibodies can coat extracellular pathogens and neutralize them by blocking key sites on the pathogen that enhance their infectivity.</a:t>
            </a:r>
          </a:p>
          <a:p>
            <a:pPr marL="1200150" lvl="1" indent="-457200">
              <a:buFont typeface="Arial" panose="020B0604020202020204" pitchFamily="34" charset="0"/>
              <a:buChar char="•"/>
            </a:pPr>
            <a:r>
              <a:rPr lang="en-US" dirty="0"/>
              <a:t>Antibody neutralization can prevent pathogens from entering and infecting host cells.</a:t>
            </a:r>
          </a:p>
          <a:p>
            <a:pPr marL="1200150" lvl="1" indent="-457200">
              <a:buFont typeface="Arial" panose="020B0604020202020204" pitchFamily="34" charset="0"/>
              <a:buChar char="•"/>
            </a:pPr>
            <a:r>
              <a:rPr lang="en-US" dirty="0"/>
              <a:t>In a process called complement fixation, IgM and IgG in serum bind to antigens and provide docking sites onto which sequential complement proteins can bind.</a:t>
            </a:r>
          </a:p>
        </p:txBody>
      </p:sp>
    </p:spTree>
    <p:extLst>
      <p:ext uri="{BB962C8B-B14F-4D97-AF65-F5344CB8AC3E}">
        <p14:creationId xmlns:p14="http://schemas.microsoft.com/office/powerpoint/2010/main" val="47797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30AD-3156-8400-0363-CD761FDC208F}"/>
              </a:ext>
            </a:extLst>
          </p:cNvPr>
          <p:cNvSpPr>
            <a:spLocks noGrp="1"/>
          </p:cNvSpPr>
          <p:nvPr>
            <p:ph type="title"/>
          </p:nvPr>
        </p:nvSpPr>
        <p:spPr/>
        <p:txBody>
          <a:bodyPr/>
          <a:lstStyle/>
          <a:p>
            <a:r>
              <a:rPr lang="en-US" dirty="0"/>
              <a:t>Lesson 37.3 Figure 3 </a:t>
            </a:r>
          </a:p>
        </p:txBody>
      </p:sp>
      <p:sp>
        <p:nvSpPr>
          <p:cNvPr id="5" name="TextBox 4">
            <a:extLst>
              <a:ext uri="{FF2B5EF4-FFF2-40B4-BE49-F238E27FC236}">
                <a16:creationId xmlns:a16="http://schemas.microsoft.com/office/drawing/2014/main" id="{8E0999BB-9089-19C1-8353-29DCB88CEF62}"/>
              </a:ext>
            </a:extLst>
          </p:cNvPr>
          <p:cNvSpPr txBox="1"/>
          <p:nvPr/>
        </p:nvSpPr>
        <p:spPr>
          <a:xfrm>
            <a:off x="2286000" y="5760720"/>
            <a:ext cx="4572000" cy="246221"/>
          </a:xfrm>
          <a:prstGeom prst="rect">
            <a:avLst/>
          </a:prstGeom>
          <a:noFill/>
        </p:spPr>
        <p:txBody>
          <a:bodyPr wrap="square">
            <a:spAutoFit/>
          </a:bodyPr>
          <a:lstStyle/>
          <a:p>
            <a:pPr algn="ctr"/>
            <a:r>
              <a:rPr lang="en-US" sz="1000" dirty="0"/>
              <a:t>Becky Boone on Wikimedia Commons. "Antibody actions."</a:t>
            </a:r>
          </a:p>
        </p:txBody>
      </p:sp>
      <p:pic>
        <p:nvPicPr>
          <p:cNvPr id="7" name="Content Placeholder 5" descr="Image (a) shows opsonization, a process by which a pathogen coated with antigens is consumed by a macrophage or neutrophil. Image (b) shows agglutination. Agglutination is the cross-linking of pathogens to form large aggregates. Image (c) shows antibody neutralization. Antibodies coat the surface of a virus or toxic protein, such as the diphtheria toxin, and prevent them from binding to their target. Image (d) shows complement activation. Antibodies attached to the surface of a pathogen cell activate the complement system. Pores are formed in the cell membrane, destroying the cell.">
            <a:extLst>
              <a:ext uri="{FF2B5EF4-FFF2-40B4-BE49-F238E27FC236}">
                <a16:creationId xmlns:a16="http://schemas.microsoft.com/office/drawing/2014/main" id="{74CF44E0-5ABC-6DB3-0563-28B4FA0BCEAD}"/>
              </a:ext>
            </a:extLst>
          </p:cNvPr>
          <p:cNvPicPr>
            <a:picLocks noGrp="1" noChangeAspect="1"/>
          </p:cNvPicPr>
          <p:nvPr>
            <p:ph idx="1"/>
          </p:nvPr>
        </p:nvPicPr>
        <p:blipFill>
          <a:blip r:embed="rId3"/>
          <a:srcRect l="11112" t="3667" r="14815" b="3000"/>
          <a:stretch/>
        </p:blipFill>
        <p:spPr>
          <a:xfrm>
            <a:off x="1333500" y="1162050"/>
            <a:ext cx="6477000" cy="4533900"/>
          </a:xfrm>
        </p:spPr>
      </p:pic>
    </p:spTree>
    <p:extLst>
      <p:ext uri="{BB962C8B-B14F-4D97-AF65-F5344CB8AC3E}">
        <p14:creationId xmlns:p14="http://schemas.microsoft.com/office/powerpoint/2010/main" val="323932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8157A-AF42-56F4-4551-FB92DE77ADCB}"/>
              </a:ext>
            </a:extLst>
          </p:cNvPr>
          <p:cNvSpPr>
            <a:spLocks noGrp="1"/>
          </p:cNvSpPr>
          <p:nvPr>
            <p:ph type="title"/>
          </p:nvPr>
        </p:nvSpPr>
        <p:spPr/>
        <p:txBody>
          <a:bodyPr/>
          <a:lstStyle/>
          <a:p>
            <a:r>
              <a:rPr lang="en-US" dirty="0"/>
              <a:t>Affinity, Avidity and Cross Reactivity </a:t>
            </a:r>
          </a:p>
        </p:txBody>
      </p:sp>
      <p:sp>
        <p:nvSpPr>
          <p:cNvPr id="4" name="Content Placeholder 3">
            <a:extLst>
              <a:ext uri="{FF2B5EF4-FFF2-40B4-BE49-F238E27FC236}">
                <a16:creationId xmlns:a16="http://schemas.microsoft.com/office/drawing/2014/main" id="{CABF543F-B90C-F27A-1666-4DB50E222D36}"/>
              </a:ext>
            </a:extLst>
          </p:cNvPr>
          <p:cNvSpPr>
            <a:spLocks noGrp="1"/>
          </p:cNvSpPr>
          <p:nvPr>
            <p:ph idx="1"/>
          </p:nvPr>
        </p:nvSpPr>
        <p:spPr>
          <a:xfrm>
            <a:off x="536840" y="1097280"/>
            <a:ext cx="8229600" cy="4693920"/>
          </a:xfrm>
        </p:spPr>
        <p:txBody>
          <a:bodyPr>
            <a:normAutofit fontScale="92500" lnSpcReduction="20000"/>
          </a:bodyPr>
          <a:lstStyle/>
          <a:p>
            <a:r>
              <a:rPr lang="en-US" dirty="0"/>
              <a:t>Not all antibodies bind with the same strength, specificity, and stability. In fact, antibodies exhibit different </a:t>
            </a:r>
            <a:r>
              <a:rPr lang="en-US" b="1" dirty="0"/>
              <a:t>affinities</a:t>
            </a:r>
            <a:r>
              <a:rPr lang="en-US" dirty="0"/>
              <a:t> depending on the molecular complementarity between antigen and antibody molecules. </a:t>
            </a:r>
          </a:p>
          <a:p>
            <a:pPr marL="457200" indent="-457200">
              <a:buFont typeface="Arial" panose="020B0604020202020204" pitchFamily="34" charset="0"/>
              <a:buChar char="•"/>
            </a:pPr>
            <a:r>
              <a:rPr lang="en-US" dirty="0"/>
              <a:t>The term </a:t>
            </a:r>
            <a:r>
              <a:rPr lang="en-US" b="1" dirty="0"/>
              <a:t>avidity</a:t>
            </a:r>
            <a:r>
              <a:rPr lang="en-US" dirty="0"/>
              <a:t> describes binding by antibody classes that are secreted as joined, multivalent structures such as IgM and IgA. </a:t>
            </a:r>
          </a:p>
          <a:p>
            <a:pPr marL="457200" indent="-457200">
              <a:buFont typeface="Arial" panose="020B0604020202020204" pitchFamily="34" charset="0"/>
              <a:buChar char="•"/>
            </a:pPr>
            <a:r>
              <a:rPr lang="en-US" dirty="0"/>
              <a:t>Antibodies secreted after binding to one epitope on an antigen may exhibit cross-reactivity for the same or similar epitopes on different antigens. </a:t>
            </a:r>
            <a:r>
              <a:rPr lang="en-US" b="1" dirty="0"/>
              <a:t>Cross-reactivity</a:t>
            </a:r>
            <a:r>
              <a:rPr lang="en-US" dirty="0"/>
              <a:t> occurs when an antibody binds to an antigen that is different from the one that elicited its synthesis and secretion. </a:t>
            </a:r>
          </a:p>
        </p:txBody>
      </p:sp>
    </p:spTree>
    <p:extLst>
      <p:ext uri="{BB962C8B-B14F-4D97-AF65-F5344CB8AC3E}">
        <p14:creationId xmlns:p14="http://schemas.microsoft.com/office/powerpoint/2010/main" val="3472697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94B8-FD09-A17B-6CD5-514AB68A4824}"/>
              </a:ext>
            </a:extLst>
          </p:cNvPr>
          <p:cNvSpPr>
            <a:spLocks noGrp="1"/>
          </p:cNvSpPr>
          <p:nvPr>
            <p:ph type="title"/>
          </p:nvPr>
        </p:nvSpPr>
        <p:spPr/>
        <p:txBody>
          <a:bodyPr/>
          <a:lstStyle/>
          <a:p>
            <a:r>
              <a:rPr lang="en-US" dirty="0"/>
              <a:t>37.3 Figure 4</a:t>
            </a:r>
          </a:p>
        </p:txBody>
      </p:sp>
      <p:sp>
        <p:nvSpPr>
          <p:cNvPr id="6" name="TextBox 5">
            <a:extLst>
              <a:ext uri="{FF2B5EF4-FFF2-40B4-BE49-F238E27FC236}">
                <a16:creationId xmlns:a16="http://schemas.microsoft.com/office/drawing/2014/main" id="{51B674B0-40D8-0C39-4F20-81B6B8BB9486}"/>
              </a:ext>
            </a:extLst>
          </p:cNvPr>
          <p:cNvSpPr txBox="1"/>
          <p:nvPr/>
        </p:nvSpPr>
        <p:spPr>
          <a:xfrm>
            <a:off x="2286000" y="5637608"/>
            <a:ext cx="4572000" cy="246221"/>
          </a:xfrm>
          <a:prstGeom prst="rect">
            <a:avLst/>
          </a:prstGeom>
          <a:noFill/>
        </p:spPr>
        <p:txBody>
          <a:bodyPr wrap="square">
            <a:spAutoFit/>
          </a:bodyPr>
          <a:lstStyle/>
          <a:p>
            <a:pPr algn="ctr"/>
            <a:r>
              <a:rPr lang="en-US" sz="1000" dirty="0"/>
              <a:t>CNX OpenStax on Wikimedia Commons. "Affinity, avidity, and cross reactivity."</a:t>
            </a:r>
          </a:p>
        </p:txBody>
      </p:sp>
      <p:pic>
        <p:nvPicPr>
          <p:cNvPr id="7" name="Content Placeholder 5" descr="Image (a) compares affinity and avidity. Affinity refers to the strength of a single antibody antigen interaction. Each immunoglobulin G antigen-binding site typically has high affinity for its target. Avidity refers to the strength of all interactions combined, immunoglobulin M typically has low affinity antigen binding sites, but there are ten of them, so avidity is high. Image (b) describes cross reactivity, a situation in which an antibody reacts with two different epitopes.">
            <a:extLst>
              <a:ext uri="{FF2B5EF4-FFF2-40B4-BE49-F238E27FC236}">
                <a16:creationId xmlns:a16="http://schemas.microsoft.com/office/drawing/2014/main" id="{D0B66CE5-2C7F-5C52-C3A6-4EF274EE9186}"/>
              </a:ext>
            </a:extLst>
          </p:cNvPr>
          <p:cNvPicPr>
            <a:picLocks noChangeAspect="1"/>
          </p:cNvPicPr>
          <p:nvPr/>
        </p:nvPicPr>
        <p:blipFill>
          <a:blip r:embed="rId3"/>
          <a:srcRect t="5334" b="34666"/>
          <a:stretch/>
        </p:blipFill>
        <p:spPr>
          <a:xfrm>
            <a:off x="228600" y="1981200"/>
            <a:ext cx="8686800" cy="2895600"/>
          </a:xfrm>
          <a:prstGeom prst="rect">
            <a:avLst/>
          </a:prstGeom>
        </p:spPr>
      </p:pic>
    </p:spTree>
    <p:extLst>
      <p:ext uri="{BB962C8B-B14F-4D97-AF65-F5344CB8AC3E}">
        <p14:creationId xmlns:p14="http://schemas.microsoft.com/office/powerpoint/2010/main" val="358983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D4A6-4A7B-62ED-74F4-A12EB78C62C1}"/>
              </a:ext>
            </a:extLst>
          </p:cNvPr>
          <p:cNvSpPr>
            <a:spLocks noGrp="1"/>
          </p:cNvSpPr>
          <p:nvPr>
            <p:ph type="title"/>
          </p:nvPr>
        </p:nvSpPr>
        <p:spPr/>
        <p:txBody>
          <a:bodyPr/>
          <a:lstStyle/>
          <a:p>
            <a:r>
              <a:rPr lang="en-US" dirty="0"/>
              <a:t>Cross Reactivity </a:t>
            </a:r>
          </a:p>
        </p:txBody>
      </p:sp>
      <p:sp>
        <p:nvSpPr>
          <p:cNvPr id="4" name="Content Placeholder 3">
            <a:extLst>
              <a:ext uri="{FF2B5EF4-FFF2-40B4-BE49-F238E27FC236}">
                <a16:creationId xmlns:a16="http://schemas.microsoft.com/office/drawing/2014/main" id="{EF11FAF0-D0FA-ACC8-DFED-864F3D81EF13}"/>
              </a:ext>
            </a:extLst>
          </p:cNvPr>
          <p:cNvSpPr>
            <a:spLocks noGrp="1"/>
          </p:cNvSpPr>
          <p:nvPr>
            <p:ph idx="1"/>
          </p:nvPr>
        </p:nvSpPr>
        <p:spPr>
          <a:xfrm>
            <a:off x="457200" y="1280160"/>
            <a:ext cx="5105400" cy="4572000"/>
          </a:xfrm>
        </p:spPr>
        <p:txBody>
          <a:bodyPr>
            <a:normAutofit fontScale="70000" lnSpcReduction="20000"/>
          </a:bodyPr>
          <a:lstStyle/>
          <a:p>
            <a:pPr marL="457200" indent="-457200">
              <a:buFont typeface="Arial" panose="020B0604020202020204" pitchFamily="34" charset="0"/>
              <a:buChar char="•"/>
            </a:pPr>
            <a:r>
              <a:rPr lang="en-US" dirty="0"/>
              <a:t>Cross-reactivity can be beneficial if an individual develops immunity to several related pathogens despite having only been exposed to or vaccinated against one of them.</a:t>
            </a:r>
          </a:p>
          <a:p>
            <a:pPr marL="457200" indent="-457200">
              <a:buFont typeface="Arial" panose="020B0604020202020204" pitchFamily="34" charset="0"/>
              <a:buChar char="•"/>
            </a:pPr>
            <a:r>
              <a:rPr lang="en-US" dirty="0"/>
              <a:t>Conversely, antibodies raised against pathogenic molecular components that resemble self molecules may incorrectly mark host cells for destruction and cause autoimmune disorders.</a:t>
            </a:r>
          </a:p>
          <a:p>
            <a:pPr marL="457200" indent="-457200">
              <a:buFont typeface="Arial" panose="020B0604020202020204" pitchFamily="34" charset="0"/>
              <a:buChar char="•"/>
            </a:pPr>
            <a:r>
              <a:rPr lang="en-US" dirty="0"/>
              <a:t>Patients who develop systemic lupus erythematosus (SLE) commonly exhibit antibodies that react with their own DNA. These antibodies may have been initially raised against the nucleic acid of microorganisms but later cross-reacted with self-antigens. </a:t>
            </a:r>
          </a:p>
        </p:txBody>
      </p:sp>
      <p:sp>
        <p:nvSpPr>
          <p:cNvPr id="7" name="TextBox 6">
            <a:extLst>
              <a:ext uri="{FF2B5EF4-FFF2-40B4-BE49-F238E27FC236}">
                <a16:creationId xmlns:a16="http://schemas.microsoft.com/office/drawing/2014/main" id="{7136F2E7-10C7-55C9-A21C-EB0F16A666E3}"/>
              </a:ext>
            </a:extLst>
          </p:cNvPr>
          <p:cNvSpPr txBox="1"/>
          <p:nvPr/>
        </p:nvSpPr>
        <p:spPr>
          <a:xfrm>
            <a:off x="6641123" y="1981562"/>
            <a:ext cx="1219200" cy="307777"/>
          </a:xfrm>
          <a:prstGeom prst="rect">
            <a:avLst/>
          </a:prstGeom>
          <a:noFill/>
        </p:spPr>
        <p:txBody>
          <a:bodyPr wrap="square" rtlCol="0">
            <a:spAutoFit/>
          </a:bodyPr>
          <a:lstStyle/>
          <a:p>
            <a:pPr algn="ctr"/>
            <a:r>
              <a:rPr lang="en-US" sz="1400" b="1" dirty="0"/>
              <a:t>37.3 Figure 5</a:t>
            </a:r>
          </a:p>
        </p:txBody>
      </p:sp>
      <p:pic>
        <p:nvPicPr>
          <p:cNvPr id="9" name="Content Placeholder 6" descr="An image demonstrating the phenomenon of antibody cross-reactivity in an autoimmune response. Antibodies produced against a particular microbe can recognize and bind to proteins on host cells, resulting in an autoimmune reaction. The microbe is red, and the cross-reacting antibody is blue.">
            <a:extLst>
              <a:ext uri="{FF2B5EF4-FFF2-40B4-BE49-F238E27FC236}">
                <a16:creationId xmlns:a16="http://schemas.microsoft.com/office/drawing/2014/main" id="{F5658341-1D55-79C4-9E77-0C428A91175E}"/>
              </a:ext>
            </a:extLst>
          </p:cNvPr>
          <p:cNvPicPr>
            <a:picLocks noChangeAspect="1"/>
          </p:cNvPicPr>
          <p:nvPr/>
        </p:nvPicPr>
        <p:blipFill>
          <a:blip r:embed="rId3"/>
          <a:srcRect l="6481" t="3667" r="6481" b="3000"/>
          <a:stretch/>
        </p:blipFill>
        <p:spPr>
          <a:xfrm>
            <a:off x="5486400" y="2289339"/>
            <a:ext cx="3503316" cy="2087082"/>
          </a:xfrm>
          <a:prstGeom prst="rect">
            <a:avLst/>
          </a:prstGeom>
        </p:spPr>
      </p:pic>
      <p:sp>
        <p:nvSpPr>
          <p:cNvPr id="5" name="TextBox 4">
            <a:extLst>
              <a:ext uri="{FF2B5EF4-FFF2-40B4-BE49-F238E27FC236}">
                <a16:creationId xmlns:a16="http://schemas.microsoft.com/office/drawing/2014/main" id="{F2973AEA-4DCC-FD90-6713-5851653027D5}"/>
              </a:ext>
            </a:extLst>
          </p:cNvPr>
          <p:cNvSpPr txBox="1"/>
          <p:nvPr/>
        </p:nvSpPr>
        <p:spPr>
          <a:xfrm>
            <a:off x="4962211" y="4486067"/>
            <a:ext cx="4577024" cy="246221"/>
          </a:xfrm>
          <a:prstGeom prst="rect">
            <a:avLst/>
          </a:prstGeom>
          <a:noFill/>
        </p:spPr>
        <p:txBody>
          <a:bodyPr wrap="square">
            <a:spAutoFit/>
          </a:bodyPr>
          <a:lstStyle/>
          <a:p>
            <a:pPr algn="ctr"/>
            <a:r>
              <a:rPr lang="en-US" sz="1000" dirty="0"/>
              <a:t>immunopaedia.org. "Molecular mimicry." Modified.</a:t>
            </a:r>
          </a:p>
        </p:txBody>
      </p:sp>
    </p:spTree>
    <p:extLst>
      <p:ext uri="{BB962C8B-B14F-4D97-AF65-F5344CB8AC3E}">
        <p14:creationId xmlns:p14="http://schemas.microsoft.com/office/powerpoint/2010/main" val="147800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A3C6-6BCE-990B-2F93-A8E84C241919}"/>
              </a:ext>
            </a:extLst>
          </p:cNvPr>
          <p:cNvSpPr>
            <a:spLocks noGrp="1"/>
          </p:cNvSpPr>
          <p:nvPr>
            <p:ph type="title"/>
          </p:nvPr>
        </p:nvSpPr>
        <p:spPr/>
        <p:txBody>
          <a:bodyPr/>
          <a:lstStyle/>
          <a:p>
            <a:r>
              <a:rPr lang="en-US" dirty="0"/>
              <a:t>Antibodies of the Mucosal Immune System</a:t>
            </a:r>
          </a:p>
        </p:txBody>
      </p:sp>
      <p:sp>
        <p:nvSpPr>
          <p:cNvPr id="3" name="Content Placeholder 2">
            <a:extLst>
              <a:ext uri="{FF2B5EF4-FFF2-40B4-BE49-F238E27FC236}">
                <a16:creationId xmlns:a16="http://schemas.microsoft.com/office/drawing/2014/main" id="{E461C889-E5D2-E5F8-27BD-E68551DF1FF6}"/>
              </a:ext>
            </a:extLst>
          </p:cNvPr>
          <p:cNvSpPr>
            <a:spLocks noGrp="1"/>
          </p:cNvSpPr>
          <p:nvPr>
            <p:ph idx="1"/>
          </p:nvPr>
        </p:nvSpPr>
        <p:spPr/>
        <p:txBody>
          <a:bodyPr>
            <a:normAutofit fontScale="92500" lnSpcReduction="10000"/>
          </a:bodyPr>
          <a:lstStyle/>
          <a:p>
            <a:r>
              <a:rPr lang="en-US" dirty="0"/>
              <a:t>Antibodies synthesized by the mucosal immune system include IgA and IgM. </a:t>
            </a:r>
          </a:p>
          <a:p>
            <a:pPr marL="457200" indent="-457200">
              <a:buFont typeface="Arial" panose="020B0604020202020204" pitchFamily="34" charset="0"/>
              <a:buChar char="•"/>
            </a:pPr>
            <a:r>
              <a:rPr lang="en-US" dirty="0"/>
              <a:t>Activated B cells differentiate into mucosal plasma cells that synthesize and secrete dimeric IgA, and pentameric IgM. </a:t>
            </a:r>
          </a:p>
          <a:p>
            <a:pPr marL="457200" indent="-457200">
              <a:buFont typeface="Arial" panose="020B0604020202020204" pitchFamily="34" charset="0"/>
              <a:buChar char="•"/>
            </a:pPr>
            <a:r>
              <a:rPr lang="en-US" dirty="0"/>
              <a:t>Secreted IgA is abundant in tears, saliva, breast milk, and in secretions of the gastrointestinal and respiratory tracts. </a:t>
            </a:r>
          </a:p>
          <a:p>
            <a:pPr marL="457200" indent="-457200">
              <a:buFont typeface="Arial" panose="020B0604020202020204" pitchFamily="34" charset="0"/>
              <a:buChar char="•"/>
            </a:pPr>
            <a:r>
              <a:rPr lang="en-US" dirty="0"/>
              <a:t>Antibody secretion results in a local humoral response at epithelial surfaces and prevents infection of the mucosa by binding and neutralizing pathogens.</a:t>
            </a:r>
          </a:p>
        </p:txBody>
      </p:sp>
    </p:spTree>
    <p:extLst>
      <p:ext uri="{BB962C8B-B14F-4D97-AF65-F5344CB8AC3E}">
        <p14:creationId xmlns:p14="http://schemas.microsoft.com/office/powerpoint/2010/main" val="271054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42665-DECA-C4CF-1E03-A1462383AEE1}"/>
              </a:ext>
            </a:extLst>
          </p:cNvPr>
          <p:cNvSpPr>
            <a:spLocks noGrp="1"/>
          </p:cNvSpPr>
          <p:nvPr>
            <p:ph type="title"/>
          </p:nvPr>
        </p:nvSpPr>
        <p:spPr/>
        <p:txBody>
          <a:bodyPr/>
          <a:lstStyle/>
          <a:p>
            <a:r>
              <a:rPr lang="en-US" dirty="0"/>
              <a:t>Types of Adaptive Immunity </a:t>
            </a:r>
          </a:p>
        </p:txBody>
      </p:sp>
      <p:sp>
        <p:nvSpPr>
          <p:cNvPr id="3" name="Content Placeholder 2">
            <a:extLst>
              <a:ext uri="{FF2B5EF4-FFF2-40B4-BE49-F238E27FC236}">
                <a16:creationId xmlns:a16="http://schemas.microsoft.com/office/drawing/2014/main" id="{0F011485-1C7F-7866-7584-2A0A69F4BD67}"/>
              </a:ext>
            </a:extLst>
          </p:cNvPr>
          <p:cNvSpPr>
            <a:spLocks noGrp="1"/>
          </p:cNvSpPr>
          <p:nvPr>
            <p:ph idx="1"/>
          </p:nvPr>
        </p:nvSpPr>
        <p:spPr>
          <a:xfrm>
            <a:off x="457200" y="1280160"/>
            <a:ext cx="8229600" cy="4892040"/>
          </a:xfrm>
        </p:spPr>
        <p:txBody>
          <a:bodyPr>
            <a:normAutofit fontScale="77500" lnSpcReduction="20000"/>
          </a:bodyPr>
          <a:lstStyle/>
          <a:p>
            <a:r>
              <a:rPr lang="en-US" dirty="0"/>
              <a:t>There are several major types of adaptive immunity, often mediated by antibodies.</a:t>
            </a:r>
          </a:p>
          <a:p>
            <a:pPr marL="457200" indent="-457200">
              <a:buFont typeface="Arial" panose="020B0604020202020204" pitchFamily="34" charset="0"/>
              <a:buChar char="•"/>
            </a:pPr>
            <a:r>
              <a:rPr lang="en-US" b="1" dirty="0"/>
              <a:t>Active immunity </a:t>
            </a:r>
            <a:r>
              <a:rPr lang="en-US" dirty="0"/>
              <a:t>may be either natural (resulting from natural illness) or acquired (resulting from vaccination).</a:t>
            </a:r>
          </a:p>
          <a:p>
            <a:pPr marL="457200" indent="-457200">
              <a:buFont typeface="Arial" panose="020B0604020202020204" pitchFamily="34" charset="0"/>
              <a:buChar char="•"/>
            </a:pPr>
            <a:r>
              <a:rPr lang="en-US" b="1" dirty="0"/>
              <a:t>Passive immunity </a:t>
            </a:r>
            <a:r>
              <a:rPr lang="en-US" dirty="0"/>
              <a:t>results from the transfer of antibodies made in one individual to another to temporarily protect against infectious disease. </a:t>
            </a:r>
          </a:p>
          <a:p>
            <a:pPr marL="1200150" lvl="1" indent="-457200">
              <a:buFont typeface="Arial" panose="020B0604020202020204" pitchFamily="34" charset="0"/>
              <a:buChar char="•"/>
            </a:pPr>
            <a:r>
              <a:rPr lang="en-US" dirty="0"/>
              <a:t>Breastfed infants are resistant to certain infections during the first few months of life due to the antibodies they consume from milk.</a:t>
            </a:r>
          </a:p>
          <a:p>
            <a:pPr marL="457200" indent="-457200">
              <a:buFont typeface="Arial" panose="020B0604020202020204" pitchFamily="34" charset="0"/>
              <a:buChar char="•"/>
            </a:pPr>
            <a:r>
              <a:rPr lang="en-US" dirty="0"/>
              <a:t>Artificial passive immunity can occur when a person who has recently produced a successful immune response against a particular disease donates blood to a nonimmune recipient. This process confers temporary immunity in the recipient through antibodies found in the donor's blood serum.</a:t>
            </a:r>
          </a:p>
          <a:p>
            <a:r>
              <a:rPr lang="en-US" dirty="0"/>
              <a:t> </a:t>
            </a:r>
          </a:p>
        </p:txBody>
      </p:sp>
    </p:spTree>
    <p:extLst>
      <p:ext uri="{BB962C8B-B14F-4D97-AF65-F5344CB8AC3E}">
        <p14:creationId xmlns:p14="http://schemas.microsoft.com/office/powerpoint/2010/main" val="495667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Lesson 37.3 Figure 6</a:t>
            </a:r>
            <a:endParaRPr lang="en-US" sz="3200" dirty="0">
              <a:solidFill>
                <a:schemeClr val="accent1"/>
              </a:solidFill>
            </a:endParaRPr>
          </a:p>
        </p:txBody>
      </p:sp>
      <p:sp>
        <p:nvSpPr>
          <p:cNvPr id="4" name="TextBox 3">
            <a:extLst>
              <a:ext uri="{FF2B5EF4-FFF2-40B4-BE49-F238E27FC236}">
                <a16:creationId xmlns:a16="http://schemas.microsoft.com/office/drawing/2014/main" id="{A62CA3C2-A738-E376-2846-BDBDC7FDAE84}"/>
              </a:ext>
            </a:extLst>
          </p:cNvPr>
          <p:cNvSpPr txBox="1"/>
          <p:nvPr/>
        </p:nvSpPr>
        <p:spPr>
          <a:xfrm>
            <a:off x="2286000" y="5760719"/>
            <a:ext cx="4572000" cy="246221"/>
          </a:xfrm>
          <a:prstGeom prst="rect">
            <a:avLst/>
          </a:prstGeom>
          <a:noFill/>
        </p:spPr>
        <p:txBody>
          <a:bodyPr wrap="square">
            <a:spAutoFit/>
          </a:bodyPr>
          <a:lstStyle/>
          <a:p>
            <a:pPr algn="ctr"/>
            <a:r>
              <a:rPr lang="en-US" sz="1000" dirty="0"/>
              <a:t>Pixelsquid on Wikimedia Commons. "Immunity."</a:t>
            </a:r>
          </a:p>
        </p:txBody>
      </p:sp>
      <p:pic>
        <p:nvPicPr>
          <p:cNvPr id="6" name="Content Placeholder 6" descr="The diagram shows a tree diagram that starts with &quot;immunity,&quot; which splits off into &quot;innate immunity&quot; and &quot;adaptive immunity.&quot; Adaptive immunity splits off into &quot;natural&quot; and &quot;artificial.&quot; Natural is split off into &quot;Passive (maternal)&quot; and &quot;Active (infection).&quot; Artificial is split off into &quot;Passive (antibody transfer)&quot; and &quot;Active (immunization).&quot;">
            <a:extLst>
              <a:ext uri="{FF2B5EF4-FFF2-40B4-BE49-F238E27FC236}">
                <a16:creationId xmlns:a16="http://schemas.microsoft.com/office/drawing/2014/main" id="{EC3C5B0E-A56D-D284-252C-71007FFD75D7}"/>
              </a:ext>
            </a:extLst>
          </p:cNvPr>
          <p:cNvPicPr>
            <a:picLocks noGrp="1" noChangeAspect="1"/>
          </p:cNvPicPr>
          <p:nvPr>
            <p:ph idx="1"/>
          </p:nvPr>
        </p:nvPicPr>
        <p:blipFill>
          <a:blip r:embed="rId3"/>
          <a:srcRect t="5334" b="36332"/>
          <a:stretch/>
        </p:blipFill>
        <p:spPr>
          <a:xfrm>
            <a:off x="148590" y="2133600"/>
            <a:ext cx="8846820" cy="28670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F573-EF15-774D-C14A-CDF9EFCB4F36}"/>
              </a:ext>
            </a:extLst>
          </p:cNvPr>
          <p:cNvSpPr>
            <a:spLocks noGrp="1"/>
          </p:cNvSpPr>
          <p:nvPr>
            <p:ph type="title"/>
          </p:nvPr>
        </p:nvSpPr>
        <p:spPr/>
        <p:txBody>
          <a:bodyPr/>
          <a:lstStyle/>
          <a:p>
            <a:r>
              <a:rPr lang="en-US" dirty="0"/>
              <a:t>Antibodies in Detection and Measurement </a:t>
            </a:r>
          </a:p>
        </p:txBody>
      </p:sp>
      <p:sp>
        <p:nvSpPr>
          <p:cNvPr id="3" name="Content Placeholder 2">
            <a:extLst>
              <a:ext uri="{FF2B5EF4-FFF2-40B4-BE49-F238E27FC236}">
                <a16:creationId xmlns:a16="http://schemas.microsoft.com/office/drawing/2014/main" id="{6B4064F5-2143-8D84-F81D-994A442B0C88}"/>
              </a:ext>
            </a:extLst>
          </p:cNvPr>
          <p:cNvSpPr>
            <a:spLocks noGrp="1"/>
          </p:cNvSpPr>
          <p:nvPr>
            <p:ph idx="1"/>
          </p:nvPr>
        </p:nvSpPr>
        <p:spPr/>
        <p:txBody>
          <a:bodyPr>
            <a:normAutofit fontScale="70000" lnSpcReduction="20000"/>
          </a:bodyPr>
          <a:lstStyle/>
          <a:p>
            <a:pPr marL="0" indent="0">
              <a:buNone/>
            </a:pPr>
            <a:r>
              <a:rPr lang="en-US" dirty="0"/>
              <a:t>The variety, specificity, and reliability of antibodies makes them ideally suited for certain medical tests and investigations.</a:t>
            </a:r>
          </a:p>
          <a:p>
            <a:r>
              <a:rPr lang="en-US" dirty="0"/>
              <a:t>Radioimmunoassays (RIA) rely on the antigen-antibody interaction to detect the presence and/or concentration of certain antigens.</a:t>
            </a:r>
          </a:p>
          <a:p>
            <a:pPr lvl="1"/>
            <a:r>
              <a:rPr lang="en-US" dirty="0"/>
              <a:t>It is used in narcotics detection, blood bank screening, early cancer screening, hormone measurement, and allergy diagnosis. </a:t>
            </a:r>
          </a:p>
          <a:p>
            <a:pPr marL="0" indent="0">
              <a:buNone/>
            </a:pPr>
            <a:r>
              <a:rPr lang="en-US" dirty="0"/>
              <a:t>The basic principle of RIA is competitive binding, where a radioactive antigen competes with a nonradioactive antigen for a fixed number of binding sites.</a:t>
            </a:r>
          </a:p>
          <a:p>
            <a:r>
              <a:rPr lang="en-US" dirty="0"/>
              <a:t>First, an antigen is made radioactive (tagged), and then it is mixed with a known quantity of its specific antibody. </a:t>
            </a:r>
          </a:p>
          <a:p>
            <a:r>
              <a:rPr lang="en-US" dirty="0"/>
              <a:t>When a sample, such as one from the patient's blood, is introduced, antibodies will cease binding to the tagged antigen and instead bind to the untagged one, a process called displacement. </a:t>
            </a:r>
          </a:p>
          <a:p>
            <a:r>
              <a:rPr lang="en-US" dirty="0"/>
              <a:t>The amount of newly unbound tagged antigens is measured to see how much displacement occurred, which indicates the presence and concentration of the antigen in the blood.</a:t>
            </a:r>
          </a:p>
        </p:txBody>
      </p:sp>
    </p:spTree>
    <p:extLst>
      <p:ext uri="{BB962C8B-B14F-4D97-AF65-F5344CB8AC3E}">
        <p14:creationId xmlns:p14="http://schemas.microsoft.com/office/powerpoint/2010/main" val="340890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1</a:t>
            </a:r>
          </a:p>
        </p:txBody>
      </p:sp>
      <p:sp>
        <p:nvSpPr>
          <p:cNvPr id="3" name="Content Placeholder 2">
            <a:extLst>
              <a:ext uri="{FF2B5EF4-FFF2-40B4-BE49-F238E27FC236}">
                <a16:creationId xmlns:a16="http://schemas.microsoft.com/office/drawing/2014/main" id="{0D54836E-1DE3-02CC-70C3-EB5C16CF3F62}"/>
              </a:ext>
              <a:ext uri="{C183D7F6-B498-43B3-948B-1728B52AA6E4}">
                <adec:decorative xmlns:adec="http://schemas.microsoft.com/office/drawing/2017/decorative" val="1"/>
              </a:ext>
            </a:extLst>
          </p:cNvPr>
          <p:cNvSpPr>
            <a:spLocks noGrp="1"/>
          </p:cNvSpPr>
          <p:nvPr>
            <p:ph idx="1"/>
          </p:nvPr>
        </p:nvSpPr>
        <p:spPr>
          <a:xfrm>
            <a:off x="457200" y="1066800"/>
            <a:ext cx="8229600" cy="4828720"/>
          </a:xfrm>
        </p:spPr>
        <p:txBody>
          <a:bodyPr>
            <a:noAutofit/>
          </a:bodyPr>
          <a:lstStyle/>
          <a:p>
            <a:r>
              <a:rPr lang="en-US" sz="1800" dirty="0"/>
              <a:t> </a:t>
            </a:r>
          </a:p>
        </p:txBody>
      </p:sp>
      <p:sp>
        <p:nvSpPr>
          <p:cNvPr id="6" name="TextBox 5" descr="An image providing a detailed illustration of the components and process involved in a home pregnancy test. The test is designed to detect the presence of hCG (human chorionic gonadotropin) in urine as an indicator of pregnancy. The image is divided into three sections representing different locations on a test strip. In the first location, referred to as the reaction site, there are free antibodies capable of binding to hCG. These antibodies are linked to a dye enzyme. The second location, known as the test site, contains fixed antibodies that also bind to hCG, along with a substrate that undergoes a color change in the presence of the dye enzyme. The third location, called the control site, includes fixed antibodies that can bind both free antibodies and the color-changing substrate. If hCG is present in the urine, it will bind to the free antibodies attached to the dye enzyme in the first location, effectively carrying them to the test site. At the test site, the binding of hCG with the dye enzyme causes a visible color change in the dye substrate. Free antibodies that carry the dye enzyme but are not bound to hCG will bind to the control site, resulting in a color change in the substrate as well. In the absence of hCG and pregnancy, the test line in the image remains unchanged in color, while the control site still exhibits a color change.">
            <a:extLst>
              <a:ext uri="{FF2B5EF4-FFF2-40B4-BE49-F238E27FC236}">
                <a16:creationId xmlns:a16="http://schemas.microsoft.com/office/drawing/2014/main" id="{3895D617-4F33-EAC6-A0B3-5AEE446C2DAF}"/>
              </a:ext>
            </a:extLst>
          </p:cNvPr>
          <p:cNvSpPr txBox="1"/>
          <p:nvPr/>
        </p:nvSpPr>
        <p:spPr>
          <a:xfrm>
            <a:off x="528130" y="1094206"/>
            <a:ext cx="5796469" cy="4801314"/>
          </a:xfrm>
          <a:prstGeom prst="rect">
            <a:avLst/>
          </a:prstGeom>
          <a:noFill/>
        </p:spPr>
        <p:txBody>
          <a:bodyPr wrap="square" rtlCol="0">
            <a:spAutoFit/>
          </a:bodyPr>
          <a:lstStyle/>
          <a:p>
            <a:r>
              <a:rPr lang="en-US" sz="1800" dirty="0">
                <a:solidFill>
                  <a:schemeClr val="bg1"/>
                </a:solidFill>
              </a:rPr>
              <a:t>The specificity of the interaction between antibody and antigen has been used for various medical purposes. </a:t>
            </a:r>
          </a:p>
          <a:p>
            <a:r>
              <a:rPr lang="en-US" sz="1800" dirty="0">
                <a:solidFill>
                  <a:schemeClr val="bg1"/>
                </a:solidFill>
              </a:rPr>
              <a:t>With a home pregnancy test, urine is applied at one end of a test strip and then wicks through the test strip by capillary action. </a:t>
            </a:r>
          </a:p>
          <a:p>
            <a:pPr marL="285750" indent="-285750">
              <a:buFont typeface="Arial" panose="020B0604020202020204" pitchFamily="34" charset="0"/>
              <a:buChar char="•"/>
            </a:pPr>
            <a:r>
              <a:rPr lang="en-US" sz="1800" dirty="0">
                <a:solidFill>
                  <a:schemeClr val="bg1"/>
                </a:solidFill>
              </a:rPr>
              <a:t>The urine first reaches the reaction site where it encounters unbound antibodies that bind to hCG. Next, the urine encounters the test line containing immobilized antibodies that also bind to hCG. </a:t>
            </a:r>
          </a:p>
          <a:p>
            <a:pPr marL="285750" indent="-285750">
              <a:buFont typeface="Arial" panose="020B0604020202020204" pitchFamily="34" charset="0"/>
              <a:buChar char="•"/>
            </a:pPr>
            <a:r>
              <a:rPr lang="en-US" sz="1800" dirty="0">
                <a:solidFill>
                  <a:schemeClr val="bg1"/>
                </a:solidFill>
              </a:rPr>
              <a:t>If hCG is present, it is bound to free antibodies with the tag, which interacts with a substrate located in the test site and causes a color change, indicating a positive test for the presence of hCG and pregnancy.</a:t>
            </a:r>
          </a:p>
          <a:p>
            <a:pPr marL="285750" indent="-285750">
              <a:buFont typeface="Arial" panose="020B0604020202020204" pitchFamily="34" charset="0"/>
              <a:buChar char="•"/>
            </a:pPr>
            <a:r>
              <a:rPr lang="en-US" sz="1800" dirty="0">
                <a:solidFill>
                  <a:schemeClr val="bg1"/>
                </a:solidFill>
              </a:rPr>
              <a:t>Next, as urine progresses further up the strip, any free antibodies not bound to hCG interact with the fixed antibodies at the control site, which also contains substrate, leading to a color change. </a:t>
            </a:r>
          </a:p>
        </p:txBody>
      </p:sp>
      <p:sp>
        <p:nvSpPr>
          <p:cNvPr id="5" name="TextBox 4">
            <a:extLst>
              <a:ext uri="{FF2B5EF4-FFF2-40B4-BE49-F238E27FC236}">
                <a16:creationId xmlns:a16="http://schemas.microsoft.com/office/drawing/2014/main" id="{6B241A16-B4D9-075B-52F2-2769E029D44E}"/>
              </a:ext>
            </a:extLst>
          </p:cNvPr>
          <p:cNvSpPr txBox="1"/>
          <p:nvPr/>
        </p:nvSpPr>
        <p:spPr>
          <a:xfrm>
            <a:off x="6863023" y="1089259"/>
            <a:ext cx="1295400" cy="307777"/>
          </a:xfrm>
          <a:prstGeom prst="rect">
            <a:avLst/>
          </a:prstGeom>
          <a:noFill/>
        </p:spPr>
        <p:txBody>
          <a:bodyPr wrap="square" rtlCol="0">
            <a:spAutoFit/>
          </a:bodyPr>
          <a:lstStyle/>
          <a:p>
            <a:pPr algn="ctr"/>
            <a:r>
              <a:rPr lang="en-US" sz="1400" b="1" dirty="0">
                <a:solidFill>
                  <a:schemeClr val="bg1"/>
                </a:solidFill>
              </a:rPr>
              <a:t>37.3 Figure 7 </a:t>
            </a:r>
          </a:p>
        </p:txBody>
      </p:sp>
      <p:pic>
        <p:nvPicPr>
          <p:cNvPr id="7" name="Content Placeholder 5" descr="An image providing a detailed illustration of the components and process involved in a home pregnancy test. The test is designed to detect the presence of h C G (human chorionic gonadotropin) in urine as an indicator of pregnancy. The image is divided into three sections representing different locations on a test strip. In the first location, referred to as the reaction site, there are free antibodies capable of binding to h C G. These antibodies are linked to a dye enzyme. The second location, known as the test site, contains fixed antibodies that also bind to h C G, along with a substrate that undergoes a color change in the presence of the dye enzyme. The third location, called the control site, includes fixed antibodies that can bind both free antibodies and the color-changing substrate. If h C G is present in the urine, it will bind to the free antibodies attached to the dye enzyme in the first location, effectively carrying them to the test site. At the test site, the binding of h C G with the dye enzyme causes a visible color change in the dye substrate. Free antibodies that carry the dye enzyme but are not bound to h C G will bind to the control site, resulting in a color change in the substrate as well. In the absence of h C G and pregnancy, the test line in the image remains unchanged in color, while the control site still exhibits a color change.">
            <a:extLst>
              <a:ext uri="{FF2B5EF4-FFF2-40B4-BE49-F238E27FC236}">
                <a16:creationId xmlns:a16="http://schemas.microsoft.com/office/drawing/2014/main" id="{62D995E2-48C8-8BF5-BDFE-E9EBA9639FF0}"/>
              </a:ext>
            </a:extLst>
          </p:cNvPr>
          <p:cNvPicPr>
            <a:picLocks noChangeAspect="1"/>
          </p:cNvPicPr>
          <p:nvPr/>
        </p:nvPicPr>
        <p:blipFill>
          <a:blip r:embed="rId3"/>
          <a:srcRect l="37038" t="3666" r="37037" b="1933"/>
          <a:stretch/>
        </p:blipFill>
        <p:spPr>
          <a:xfrm>
            <a:off x="6395529" y="1399986"/>
            <a:ext cx="2190750" cy="4431601"/>
          </a:xfrm>
          <a:prstGeom prst="rect">
            <a:avLst/>
          </a:prstGeom>
          <a:solidFill>
            <a:schemeClr val="accent1"/>
          </a:solidFill>
        </p:spPr>
      </p:pic>
      <p:sp>
        <p:nvSpPr>
          <p:cNvPr id="9" name="TextBox 8">
            <a:extLst>
              <a:ext uri="{FF2B5EF4-FFF2-40B4-BE49-F238E27FC236}">
                <a16:creationId xmlns:a16="http://schemas.microsoft.com/office/drawing/2014/main" id="{EC4A6200-58C1-3541-0E38-F9EFADF4EB8B}"/>
              </a:ext>
            </a:extLst>
          </p:cNvPr>
          <p:cNvSpPr txBox="1"/>
          <p:nvPr/>
        </p:nvSpPr>
        <p:spPr>
          <a:xfrm>
            <a:off x="5219699" y="5869687"/>
            <a:ext cx="4572000" cy="215444"/>
          </a:xfrm>
          <a:prstGeom prst="rect">
            <a:avLst/>
          </a:prstGeom>
          <a:noFill/>
        </p:spPr>
        <p:txBody>
          <a:bodyPr wrap="square">
            <a:spAutoFit/>
          </a:bodyPr>
          <a:lstStyle/>
          <a:p>
            <a:pPr algn="ctr"/>
            <a:r>
              <a:rPr lang="en-US" sz="800" dirty="0"/>
              <a:t>BioNinja. "Pregnancy test." Modified.</a:t>
            </a:r>
          </a:p>
        </p:txBody>
      </p:sp>
    </p:spTree>
    <p:extLst>
      <p:ext uri="{BB962C8B-B14F-4D97-AF65-F5344CB8AC3E}">
        <p14:creationId xmlns:p14="http://schemas.microsoft.com/office/powerpoint/2010/main" val="114602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0" y="1295400"/>
            <a:ext cx="8686800" cy="3096232"/>
          </a:xfrm>
          <a:prstGeom prst="rect">
            <a:avLst/>
          </a:prstGeom>
          <a:noFill/>
        </p:spPr>
        <p:txBody>
          <a:bodyPr wrap="square">
            <a:spAutoFit/>
          </a:bodyPr>
          <a:lstStyle/>
          <a:p>
            <a:pPr lvl="1">
              <a:spcBef>
                <a:spcPts val="0"/>
              </a:spcBef>
            </a:pPr>
            <a:r>
              <a:rPr lang="en-US" sz="3200" b="1" dirty="0">
                <a:effectLst/>
                <a:latin typeface="Calibri" panose="020F0502020204030204" pitchFamily="34" charset="0"/>
                <a:ea typeface="Times New Roman" panose="02020603050405020304" pitchFamily="18" charset="0"/>
                <a:cs typeface="Aptos" panose="020B0004020202020204" pitchFamily="34" charset="0"/>
              </a:rPr>
              <a:t>Describe</a:t>
            </a:r>
            <a:r>
              <a:rPr lang="en-US" sz="3200" dirty="0">
                <a:effectLst/>
                <a:latin typeface="Calibri" panose="020F0502020204030204" pitchFamily="34" charset="0"/>
                <a:ea typeface="Times New Roman" panose="02020603050405020304" pitchFamily="18" charset="0"/>
                <a:cs typeface="Aptos" panose="020B0004020202020204" pitchFamily="34" charset="0"/>
              </a:rPr>
              <a:t> the structure and function of antibodies.</a:t>
            </a:r>
            <a:endParaRPr lang="en-US" sz="3200" dirty="0">
              <a:effectLst/>
              <a:latin typeface="Aptos" panose="020B0004020202020204" pitchFamily="34" charset="0"/>
              <a:ea typeface="Calibri" panose="020F0502020204030204" pitchFamily="34" charset="0"/>
              <a:cs typeface="Aptos" panose="020B0004020202020204" pitchFamily="34" charset="0"/>
            </a:endParaRPr>
          </a:p>
          <a:p>
            <a:pPr lvl="1">
              <a:spcBef>
                <a:spcPts val="0"/>
              </a:spcBef>
            </a:pPr>
            <a:r>
              <a:rPr lang="en-US" sz="3200" b="1" dirty="0">
                <a:effectLst/>
                <a:latin typeface="Calibri" panose="020F0502020204030204" pitchFamily="34" charset="0"/>
                <a:ea typeface="Times New Roman" panose="02020603050405020304" pitchFamily="18" charset="0"/>
                <a:cs typeface="Aptos" panose="020B0004020202020204" pitchFamily="34" charset="0"/>
              </a:rPr>
              <a:t>Discuss</a:t>
            </a:r>
            <a:r>
              <a:rPr lang="en-US" sz="3200" dirty="0">
                <a:effectLst/>
                <a:latin typeface="Calibri" panose="020F0502020204030204" pitchFamily="34" charset="0"/>
                <a:ea typeface="Times New Roman" panose="02020603050405020304" pitchFamily="18" charset="0"/>
                <a:cs typeface="Aptos" panose="020B0004020202020204" pitchFamily="34" charset="0"/>
              </a:rPr>
              <a:t> antibody production.</a:t>
            </a:r>
            <a:endParaRPr lang="en-US" sz="3200" dirty="0">
              <a:effectLst/>
              <a:latin typeface="Aptos" panose="020B0004020202020204" pitchFamily="34" charset="0"/>
              <a:ea typeface="Calibri" panose="020F0502020204030204" pitchFamily="34" charset="0"/>
              <a:cs typeface="Aptos" panose="020B0004020202020204" pitchFamily="34" charset="0"/>
            </a:endParaRPr>
          </a:p>
          <a:p>
            <a:pPr lvl="1">
              <a:spcBef>
                <a:spcPts val="0"/>
              </a:spcBef>
            </a:pPr>
            <a:r>
              <a:rPr lang="en-US" sz="3200" b="1" dirty="0">
                <a:effectLst/>
                <a:latin typeface="Calibri" panose="020F0502020204030204" pitchFamily="34" charset="0"/>
                <a:ea typeface="Times New Roman" panose="02020603050405020304" pitchFamily="18" charset="0"/>
                <a:cs typeface="Aptos" panose="020B0004020202020204" pitchFamily="34" charset="0"/>
              </a:rPr>
              <a:t>Explain</a:t>
            </a:r>
            <a:r>
              <a:rPr lang="en-US" sz="3200" dirty="0">
                <a:effectLst/>
                <a:latin typeface="Calibri" panose="020F0502020204030204" pitchFamily="34" charset="0"/>
                <a:ea typeface="Times New Roman" panose="02020603050405020304" pitchFamily="18" charset="0"/>
                <a:cs typeface="Aptos" panose="020B0004020202020204" pitchFamily="34" charset="0"/>
              </a:rPr>
              <a:t> cross-reactivity.</a:t>
            </a:r>
            <a:endParaRPr lang="en-US" sz="3200" dirty="0">
              <a:effectLst/>
              <a:latin typeface="Aptos" panose="020B0004020202020204" pitchFamily="34" charset="0"/>
              <a:ea typeface="Calibri" panose="020F0502020204030204" pitchFamily="34" charset="0"/>
              <a:cs typeface="Aptos" panose="020B0004020202020204" pitchFamily="34" charset="0"/>
            </a:endParaRPr>
          </a:p>
          <a:p>
            <a:pPr marL="457200" indent="-457200">
              <a:buFont typeface="Arial" panose="020B0604020202020204" pitchFamily="34" charset="0"/>
              <a:buChar char="•"/>
              <a:tabLst>
                <a:tab pos="457200" algn="l"/>
              </a:tabLst>
            </a:pPr>
            <a:endParaRPr lang="en-US" dirty="0"/>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A9CF28-5C6A-6251-B067-DDD7FB53920C}"/>
              </a:ext>
            </a:extLst>
          </p:cNvPr>
          <p:cNvSpPr>
            <a:spLocks noGrp="1"/>
          </p:cNvSpPr>
          <p:nvPr>
            <p:ph type="title"/>
          </p:nvPr>
        </p:nvSpPr>
        <p:spPr/>
        <p:txBody>
          <a:bodyPr/>
          <a:lstStyle/>
          <a:p>
            <a:r>
              <a:rPr lang="en-US" dirty="0"/>
              <a:t>Science and You</a:t>
            </a:r>
            <a:r>
              <a:rPr lang="en-US" sz="1400" baseline="-25000" dirty="0"/>
              <a:t>2</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097280"/>
            <a:ext cx="8229600" cy="4846320"/>
          </a:xfrm>
        </p:spPr>
        <p:txBody>
          <a:bodyPr>
            <a:noAutofit/>
          </a:bodyPr>
          <a:lstStyle/>
          <a:p>
            <a:r>
              <a:rPr lang="en-US" sz="1800" dirty="0"/>
              <a:t>The lateral flow technology used in home pregnancy tests has been used to develop other types of diagnostic tests as well, including the rapid antigen test used to detect COVID-19 infection.</a:t>
            </a:r>
          </a:p>
          <a:p>
            <a:endParaRPr lang="en-US" sz="1800" dirty="0"/>
          </a:p>
          <a:p>
            <a:r>
              <a:rPr lang="en-US" sz="1800" dirty="0"/>
              <a:t>In this case, the antigen being detected is the nucleocapsid (N) protein of the SARS-CoV-2 virus.</a:t>
            </a:r>
          </a:p>
          <a:p>
            <a:endParaRPr lang="en-US" sz="1800" dirty="0"/>
          </a:p>
          <a:p>
            <a:endParaRPr lang="en-US" sz="1800" dirty="0"/>
          </a:p>
        </p:txBody>
      </p:sp>
      <p:sp>
        <p:nvSpPr>
          <p:cNvPr id="5" name="TextBox 4">
            <a:extLst>
              <a:ext uri="{FF2B5EF4-FFF2-40B4-BE49-F238E27FC236}">
                <a16:creationId xmlns:a16="http://schemas.microsoft.com/office/drawing/2014/main" id="{6B241A16-B4D9-075B-52F2-2769E029D44E}"/>
              </a:ext>
            </a:extLst>
          </p:cNvPr>
          <p:cNvSpPr txBox="1"/>
          <p:nvPr/>
        </p:nvSpPr>
        <p:spPr>
          <a:xfrm>
            <a:off x="2163745" y="2895600"/>
            <a:ext cx="1295400" cy="307777"/>
          </a:xfrm>
          <a:prstGeom prst="rect">
            <a:avLst/>
          </a:prstGeom>
          <a:noFill/>
        </p:spPr>
        <p:txBody>
          <a:bodyPr wrap="square" rtlCol="0">
            <a:spAutoFit/>
          </a:bodyPr>
          <a:lstStyle/>
          <a:p>
            <a:pPr algn="ctr"/>
            <a:r>
              <a:rPr lang="en-US" sz="1400" b="1" dirty="0">
                <a:solidFill>
                  <a:schemeClr val="bg1"/>
                </a:solidFill>
              </a:rPr>
              <a:t>37.3 Figure 8 </a:t>
            </a:r>
          </a:p>
        </p:txBody>
      </p:sp>
      <p:pic>
        <p:nvPicPr>
          <p:cNvPr id="2" name="Content Placeholder 5" descr="A photograph shows a positive COVID-19 test with two lines in the test area and a negative COVID-19 test with one line.">
            <a:extLst>
              <a:ext uri="{FF2B5EF4-FFF2-40B4-BE49-F238E27FC236}">
                <a16:creationId xmlns:a16="http://schemas.microsoft.com/office/drawing/2014/main" id="{CB394CE0-CA31-FF68-94C4-83A4B78194DE}"/>
              </a:ext>
            </a:extLst>
          </p:cNvPr>
          <p:cNvPicPr>
            <a:picLocks noChangeAspect="1"/>
          </p:cNvPicPr>
          <p:nvPr/>
        </p:nvPicPr>
        <p:blipFill>
          <a:blip r:embed="rId3"/>
          <a:srcRect l="31480" t="13667" r="32408" b="8000"/>
          <a:stretch/>
        </p:blipFill>
        <p:spPr>
          <a:xfrm>
            <a:off x="3413090" y="2727048"/>
            <a:ext cx="2465962" cy="2971800"/>
          </a:xfrm>
          <a:prstGeom prst="rect">
            <a:avLst/>
          </a:prstGeom>
          <a:solidFill>
            <a:schemeClr val="accent1"/>
          </a:solidFill>
        </p:spPr>
      </p:pic>
      <p:sp>
        <p:nvSpPr>
          <p:cNvPr id="4" name="TextBox 3">
            <a:extLst>
              <a:ext uri="{FF2B5EF4-FFF2-40B4-BE49-F238E27FC236}">
                <a16:creationId xmlns:a16="http://schemas.microsoft.com/office/drawing/2014/main" id="{2C543D47-234A-5729-FC50-106D77B9E833}"/>
              </a:ext>
            </a:extLst>
          </p:cNvPr>
          <p:cNvSpPr txBox="1"/>
          <p:nvPr/>
        </p:nvSpPr>
        <p:spPr>
          <a:xfrm>
            <a:off x="2360071" y="5731787"/>
            <a:ext cx="4572000" cy="215444"/>
          </a:xfrm>
          <a:prstGeom prst="rect">
            <a:avLst/>
          </a:prstGeom>
          <a:noFill/>
        </p:spPr>
        <p:txBody>
          <a:bodyPr wrap="square">
            <a:spAutoFit/>
          </a:bodyPr>
          <a:lstStyle/>
          <a:p>
            <a:pPr algn="ctr"/>
            <a:r>
              <a:rPr lang="en-US" sz="800" dirty="0">
                <a:solidFill>
                  <a:schemeClr val="bg1"/>
                </a:solidFill>
              </a:rPr>
              <a:t>Boldie on Wikimedia Commons. "COVID-19 test results."</a:t>
            </a:r>
          </a:p>
        </p:txBody>
      </p:sp>
    </p:spTree>
    <p:extLst>
      <p:ext uri="{BB962C8B-B14F-4D97-AF65-F5344CB8AC3E}">
        <p14:creationId xmlns:p14="http://schemas.microsoft.com/office/powerpoint/2010/main" val="3836307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84C04-F801-B044-745D-CF4E994751C2}"/>
              </a:ext>
            </a:extLst>
          </p:cNvPr>
          <p:cNvSpPr>
            <a:spLocks noGrp="1"/>
          </p:cNvSpPr>
          <p:nvPr>
            <p:ph type="title"/>
          </p:nvPr>
        </p:nvSpPr>
        <p:spPr/>
        <p:txBody>
          <a:bodyPr/>
          <a:lstStyle/>
          <a:p>
            <a:r>
              <a:rPr lang="en-US" dirty="0"/>
              <a:t>Summary </a:t>
            </a:r>
          </a:p>
        </p:txBody>
      </p:sp>
      <p:sp>
        <p:nvSpPr>
          <p:cNvPr id="5" name="Content Placeholder 4">
            <a:extLst>
              <a:ext uri="{FF2B5EF4-FFF2-40B4-BE49-F238E27FC236}">
                <a16:creationId xmlns:a16="http://schemas.microsoft.com/office/drawing/2014/main" id="{E3956178-1BFE-E09C-A322-1034D771CEA3}"/>
              </a:ext>
            </a:extLst>
          </p:cNvPr>
          <p:cNvSpPr>
            <a:spLocks noGrp="1"/>
          </p:cNvSpPr>
          <p:nvPr>
            <p:ph idx="1"/>
          </p:nvPr>
        </p:nvSpPr>
        <p:spPr/>
        <p:txBody>
          <a:bodyPr/>
          <a:lstStyle/>
          <a:p>
            <a:r>
              <a:rPr lang="en-US" dirty="0"/>
              <a:t>Antibodies (immunoglobulins) are the molecules secreted from plasma cells that mediate the humoral immune response. </a:t>
            </a:r>
          </a:p>
          <a:p>
            <a:r>
              <a:rPr lang="en-US" dirty="0"/>
              <a:t>There are five antibody classes; an antibody's class determines its mechanism of action and production site but does not control its binding specificity.</a:t>
            </a:r>
          </a:p>
          <a:p>
            <a:r>
              <a:rPr lang="en-US" dirty="0"/>
              <a:t> Antibodies bind antigens via variable domains and can either neutralize pathogens, mark them for phagocytosis, or activate the complement cascade.</a:t>
            </a:r>
          </a:p>
        </p:txBody>
      </p:sp>
    </p:spTree>
    <p:extLst>
      <p:ext uri="{BB962C8B-B14F-4D97-AF65-F5344CB8AC3E}">
        <p14:creationId xmlns:p14="http://schemas.microsoft.com/office/powerpoint/2010/main" val="1595557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Antibodies </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p:txBody>
          <a:bodyPr>
            <a:normAutofit/>
          </a:bodyPr>
          <a:lstStyle/>
          <a:p>
            <a:r>
              <a:rPr lang="en-US" dirty="0"/>
              <a:t>An </a:t>
            </a:r>
            <a:r>
              <a:rPr lang="en-US" b="1" dirty="0"/>
              <a:t>antibody</a:t>
            </a:r>
            <a:r>
              <a:rPr lang="en-US" dirty="0"/>
              <a:t>, also known as an immunoglobulin (Ig), is a protein that is produced by plasma cells after stimulation by an antigen.</a:t>
            </a:r>
          </a:p>
          <a:p>
            <a:pPr marL="457200" indent="-457200">
              <a:buFont typeface="Arial" panose="020B0604020202020204" pitchFamily="34" charset="0"/>
              <a:buChar char="•"/>
            </a:pPr>
            <a:r>
              <a:rPr lang="en-US" dirty="0"/>
              <a:t>Antibodies are the functional basis of humoral immunity.</a:t>
            </a:r>
          </a:p>
          <a:p>
            <a:pPr marL="457200" indent="-457200">
              <a:buFont typeface="Arial" panose="020B0604020202020204" pitchFamily="34" charset="0"/>
              <a:buChar char="•"/>
            </a:pPr>
            <a:r>
              <a:rPr lang="en-US" dirty="0"/>
              <a:t>Antibodies occur in the blood, in gastric and mucus secretions, and in breast milk. </a:t>
            </a:r>
          </a:p>
          <a:p>
            <a:pPr marL="457200" indent="-457200">
              <a:buFont typeface="Arial" panose="020B0604020202020204" pitchFamily="34" charset="0"/>
              <a:buChar char="•"/>
            </a:pPr>
            <a:r>
              <a:rPr lang="en-US" dirty="0"/>
              <a:t>Antibodies in these fluids can bind pathogens and mark them for destruction by phagocytes.</a:t>
            </a:r>
          </a:p>
        </p:txBody>
      </p:sp>
    </p:spTree>
    <p:extLst>
      <p:ext uri="{BB962C8B-B14F-4D97-AF65-F5344CB8AC3E}">
        <p14:creationId xmlns:p14="http://schemas.microsoft.com/office/powerpoint/2010/main" val="17698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3C75-B755-BF72-6BB0-0F14EDB6DA6C}"/>
              </a:ext>
            </a:extLst>
          </p:cNvPr>
          <p:cNvSpPr>
            <a:spLocks noGrp="1"/>
          </p:cNvSpPr>
          <p:nvPr>
            <p:ph type="title"/>
          </p:nvPr>
        </p:nvSpPr>
        <p:spPr/>
        <p:txBody>
          <a:bodyPr/>
          <a:lstStyle/>
          <a:p>
            <a:r>
              <a:rPr lang="en-US" dirty="0"/>
              <a:t>Antibody Structure</a:t>
            </a:r>
            <a:r>
              <a:rPr lang="en-US" sz="1400" baseline="-25000" dirty="0"/>
              <a:t>1</a:t>
            </a:r>
            <a:r>
              <a:rPr lang="en-US" dirty="0"/>
              <a:t> </a:t>
            </a:r>
          </a:p>
        </p:txBody>
      </p:sp>
      <p:sp>
        <p:nvSpPr>
          <p:cNvPr id="3" name="Content Placeholder 2">
            <a:extLst>
              <a:ext uri="{FF2B5EF4-FFF2-40B4-BE49-F238E27FC236}">
                <a16:creationId xmlns:a16="http://schemas.microsoft.com/office/drawing/2014/main" id="{14370821-AFF2-9C16-FA60-6C4BCD2FE31B}"/>
              </a:ext>
            </a:extLst>
          </p:cNvPr>
          <p:cNvSpPr>
            <a:spLocks noGrp="1"/>
          </p:cNvSpPr>
          <p:nvPr>
            <p:ph idx="1"/>
          </p:nvPr>
        </p:nvSpPr>
        <p:spPr/>
        <p:txBody>
          <a:bodyPr>
            <a:normAutofit fontScale="92500" lnSpcReduction="20000"/>
          </a:bodyPr>
          <a:lstStyle/>
          <a:p>
            <a:r>
              <a:rPr lang="en-US" dirty="0"/>
              <a:t>An antibody molecule is comprised of four polypeptides: two identical heavy chains partially bound to each other in a "Y" formation and flanked by two identical light chains. Disulfide bonds between the cysteine amino acids in the antibody molecule attach the polypeptides to each other. </a:t>
            </a:r>
          </a:p>
          <a:p>
            <a:pPr marL="457200" indent="-457200">
              <a:buFont typeface="Arial" panose="020B0604020202020204" pitchFamily="34" charset="0"/>
              <a:buChar char="•"/>
            </a:pPr>
            <a:r>
              <a:rPr lang="en-US" dirty="0"/>
              <a:t>The areas where the antigen is recognized on the antibody are variable domains, and the antibody base is composed of constant domains.</a:t>
            </a:r>
          </a:p>
          <a:p>
            <a:r>
              <a:rPr lang="en-US" dirty="0"/>
              <a:t>In germ-line B cells, the variable region of the light chain gene has 40 variable (V) and 5 joining (J) segments.</a:t>
            </a:r>
          </a:p>
          <a:p>
            <a:pPr marL="457200" indent="-457200">
              <a:buFont typeface="Arial" panose="020B0604020202020204" pitchFamily="34" charset="0"/>
              <a:buChar char="•"/>
            </a:pPr>
            <a:r>
              <a:rPr lang="en-US" dirty="0"/>
              <a:t>Recombination and splicing may result in over 106 possible VJ combinations.</a:t>
            </a:r>
          </a:p>
        </p:txBody>
      </p:sp>
    </p:spTree>
    <p:extLst>
      <p:ext uri="{BB962C8B-B14F-4D97-AF65-F5344CB8AC3E}">
        <p14:creationId xmlns:p14="http://schemas.microsoft.com/office/powerpoint/2010/main" val="145728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3C75-B755-BF72-6BB0-0F14EDB6DA6C}"/>
              </a:ext>
            </a:extLst>
          </p:cNvPr>
          <p:cNvSpPr>
            <a:spLocks noGrp="1"/>
          </p:cNvSpPr>
          <p:nvPr>
            <p:ph type="title"/>
          </p:nvPr>
        </p:nvSpPr>
        <p:spPr/>
        <p:txBody>
          <a:bodyPr/>
          <a:lstStyle/>
          <a:p>
            <a:r>
              <a:rPr lang="en-US" dirty="0"/>
              <a:t>Antibody Structure</a:t>
            </a:r>
            <a:r>
              <a:rPr lang="en-US" sz="1400" baseline="-25000" dirty="0"/>
              <a:t>2</a:t>
            </a:r>
            <a:r>
              <a:rPr lang="en-US" dirty="0"/>
              <a:t> </a:t>
            </a:r>
          </a:p>
        </p:txBody>
      </p:sp>
      <p:sp>
        <p:nvSpPr>
          <p:cNvPr id="3" name="Content Placeholder 2">
            <a:extLst>
              <a:ext uri="{FF2B5EF4-FFF2-40B4-BE49-F238E27FC236}">
                <a16:creationId xmlns:a16="http://schemas.microsoft.com/office/drawing/2014/main" id="{14370821-AFF2-9C16-FA60-6C4BCD2FE31B}"/>
              </a:ext>
            </a:extLst>
          </p:cNvPr>
          <p:cNvSpPr>
            <a:spLocks noGrp="1"/>
          </p:cNvSpPr>
          <p:nvPr>
            <p:ph idx="1"/>
          </p:nvPr>
        </p:nvSpPr>
        <p:spPr/>
        <p:txBody>
          <a:bodyPr>
            <a:normAutofit/>
          </a:bodyPr>
          <a:lstStyle/>
          <a:p>
            <a:r>
              <a:rPr lang="en-US" dirty="0"/>
              <a:t>The constant (C) domain, which does not bind antigens, is the same for all antibodies of the same Ig class.</a:t>
            </a:r>
          </a:p>
          <a:p>
            <a:pPr marL="457200" indent="-457200">
              <a:buFont typeface="Arial" panose="020B0604020202020204" pitchFamily="34" charset="0"/>
              <a:buChar char="•"/>
            </a:pPr>
            <a:r>
              <a:rPr lang="en-US" dirty="0"/>
              <a:t>Similarly, the heavy chain gene segment includes 44 V segments, 6 J segments, 2 C segments, and 27 diversity (D) segments. </a:t>
            </a:r>
          </a:p>
          <a:p>
            <a:pPr marL="457200" indent="-457200">
              <a:buFont typeface="Arial" panose="020B0604020202020204" pitchFamily="34" charset="0"/>
              <a:buChar char="•"/>
            </a:pPr>
            <a:r>
              <a:rPr lang="en-US" dirty="0"/>
              <a:t>After recombination and splicing, each heavy chain contains one of each of the four segment types.</a:t>
            </a:r>
          </a:p>
        </p:txBody>
      </p:sp>
    </p:spTree>
    <p:extLst>
      <p:ext uri="{BB962C8B-B14F-4D97-AF65-F5344CB8AC3E}">
        <p14:creationId xmlns:p14="http://schemas.microsoft.com/office/powerpoint/2010/main" val="1664300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Lesson 37.3 Figure 1 </a:t>
            </a:r>
          </a:p>
        </p:txBody>
      </p:sp>
      <p:sp>
        <p:nvSpPr>
          <p:cNvPr id="5" name="TextBox 4">
            <a:extLst>
              <a:ext uri="{FF2B5EF4-FFF2-40B4-BE49-F238E27FC236}">
                <a16:creationId xmlns:a16="http://schemas.microsoft.com/office/drawing/2014/main" id="{AE44512B-8EFB-D086-0112-7A5D3AD51B8F}"/>
              </a:ext>
            </a:extLst>
          </p:cNvPr>
          <p:cNvSpPr txBox="1"/>
          <p:nvPr/>
        </p:nvSpPr>
        <p:spPr>
          <a:xfrm>
            <a:off x="2286000" y="5760720"/>
            <a:ext cx="4572000" cy="246221"/>
          </a:xfrm>
          <a:prstGeom prst="rect">
            <a:avLst/>
          </a:prstGeom>
          <a:noFill/>
        </p:spPr>
        <p:txBody>
          <a:bodyPr wrap="square">
            <a:spAutoFit/>
          </a:bodyPr>
          <a:lstStyle/>
          <a:p>
            <a:pPr algn="ctr"/>
            <a:r>
              <a:rPr lang="en-US" sz="1000" dirty="0"/>
              <a:t>CNX OpenStax on Wikimedia Commons. "Antibody formation." Modified. </a:t>
            </a:r>
          </a:p>
        </p:txBody>
      </p:sp>
      <p:pic>
        <p:nvPicPr>
          <p:cNvPr id="6" name="Content Placeholder 5" descr="Image (a) shows the arrangement of gene segments encoding antibody light chains in a germ-line B cell. The segment contains forty consecutive V regions, named V 1 through V 40, five consecutive J regions named J 1 through J 5, and a constant region. J 5 and the constant region are separated by an intron. D N A recombinase splices out the portion of D N A containing segments V 3 through J 1, resulting in a differentiated B cell. The gene is transcribed into pre- m R N A. R N A processing splices out all but the V 2, J 2 and C regions. Translation results in a protein with a variable region formed from the V 2 and J 2 segments, and a constant region formed from the C region. The light chain joins the heavy chain to form a Y shaped antibody. Image (b) shows an antibody that has a unique variable region capable of binding to a different antigen.">
            <a:extLst>
              <a:ext uri="{FF2B5EF4-FFF2-40B4-BE49-F238E27FC236}">
                <a16:creationId xmlns:a16="http://schemas.microsoft.com/office/drawing/2014/main" id="{4AC4BBFD-AE70-B7EC-9941-F653860F772A}"/>
              </a:ext>
            </a:extLst>
          </p:cNvPr>
          <p:cNvPicPr>
            <a:picLocks noGrp="1" noChangeAspect="1"/>
          </p:cNvPicPr>
          <p:nvPr>
            <p:ph idx="1"/>
          </p:nvPr>
        </p:nvPicPr>
        <p:blipFill>
          <a:blip r:embed="rId3"/>
          <a:srcRect l="31481" t="3667" r="31482" b="3000"/>
          <a:stretch/>
        </p:blipFill>
        <p:spPr>
          <a:xfrm>
            <a:off x="2895600" y="1066800"/>
            <a:ext cx="3352800" cy="4693920"/>
          </a:xfrm>
        </p:spPr>
      </p:pic>
    </p:spTree>
    <p:extLst>
      <p:ext uri="{BB962C8B-B14F-4D97-AF65-F5344CB8AC3E}">
        <p14:creationId xmlns:p14="http://schemas.microsoft.com/office/powerpoint/2010/main" val="290095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920241"/>
          </a:xfrm>
        </p:spPr>
        <p:txBody>
          <a:bodyPr/>
          <a:lstStyle/>
          <a:p>
            <a:r>
              <a:rPr lang="en-US" dirty="0"/>
              <a:t>Consider that antibodies are produced by the splicing and recombination of many possible gene segments. What benefit might this mode of antibody production have to an organism?</a:t>
            </a:r>
          </a:p>
        </p:txBody>
      </p:sp>
    </p:spTree>
    <p:extLst>
      <p:ext uri="{BB962C8B-B14F-4D97-AF65-F5344CB8AC3E}">
        <p14:creationId xmlns:p14="http://schemas.microsoft.com/office/powerpoint/2010/main" val="302916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818B33-117F-5313-25BD-1764556DF097}"/>
              </a:ext>
            </a:extLst>
          </p:cNvPr>
          <p:cNvSpPr>
            <a:spLocks noGrp="1"/>
          </p:cNvSpPr>
          <p:nvPr>
            <p:ph type="title"/>
          </p:nvPr>
        </p:nvSpPr>
        <p:spPr/>
        <p:txBody>
          <a:bodyPr/>
          <a:lstStyle/>
          <a:p>
            <a:r>
              <a:rPr lang="en-US" dirty="0"/>
              <a:t>Antibody Classes </a:t>
            </a:r>
          </a:p>
        </p:txBody>
      </p:sp>
      <p:sp>
        <p:nvSpPr>
          <p:cNvPr id="5" name="Content Placeholder 4">
            <a:extLst>
              <a:ext uri="{FF2B5EF4-FFF2-40B4-BE49-F238E27FC236}">
                <a16:creationId xmlns:a16="http://schemas.microsoft.com/office/drawing/2014/main" id="{FA13A66C-D76A-7816-2291-1AEF534B7D03}"/>
              </a:ext>
            </a:extLst>
          </p:cNvPr>
          <p:cNvSpPr>
            <a:spLocks noGrp="1"/>
          </p:cNvSpPr>
          <p:nvPr>
            <p:ph idx="1"/>
          </p:nvPr>
        </p:nvSpPr>
        <p:spPr>
          <a:xfrm>
            <a:off x="457200" y="1143000"/>
            <a:ext cx="8229600" cy="5044440"/>
          </a:xfrm>
        </p:spPr>
        <p:txBody>
          <a:bodyPr>
            <a:normAutofit fontScale="92500" lnSpcReduction="10000"/>
          </a:bodyPr>
          <a:lstStyle/>
          <a:p>
            <a:r>
              <a:rPr lang="en-US" dirty="0"/>
              <a:t>Antibodies can be divided into five classes—IgM, IgG, IgA, IgD, IgE—based on their physiochemical, structural, and immunological properties.</a:t>
            </a:r>
          </a:p>
          <a:p>
            <a:pPr marL="457200" indent="-457200">
              <a:buFont typeface="Arial" panose="020B0604020202020204" pitchFamily="34" charset="0"/>
              <a:buChar char="•"/>
            </a:pPr>
            <a:r>
              <a:rPr lang="en-US" dirty="0"/>
              <a:t>IgGs make up about 80% of all antibodies, have heavy chains consisting of one variable domain, three identical constant domains and are secreted by plasma cells in the blood.</a:t>
            </a:r>
          </a:p>
          <a:p>
            <a:pPr marL="457200" indent="-457200">
              <a:buFont typeface="Arial" panose="020B0604020202020204" pitchFamily="34" charset="0"/>
              <a:buChar char="•"/>
            </a:pPr>
            <a:r>
              <a:rPr lang="en-US" dirty="0"/>
              <a:t>IgA and IgD also have three constant domains per heavy chain. IgA is present in mucus, saliva, tears and breast milk while IgD activates mast and basophile cells.</a:t>
            </a:r>
          </a:p>
          <a:p>
            <a:pPr marL="457200" indent="-457200">
              <a:buFont typeface="Arial" panose="020B0604020202020204" pitchFamily="34" charset="0"/>
              <a:buChar char="•"/>
            </a:pPr>
            <a:r>
              <a:rPr lang="en-US" dirty="0"/>
              <a:t>IgM and IgE each have four constant domains per heavy chain. IgM is responsible for early stages of immunity, while IgE is responsible for allergic reactions. </a:t>
            </a:r>
          </a:p>
        </p:txBody>
      </p:sp>
    </p:spTree>
    <p:extLst>
      <p:ext uri="{BB962C8B-B14F-4D97-AF65-F5344CB8AC3E}">
        <p14:creationId xmlns:p14="http://schemas.microsoft.com/office/powerpoint/2010/main" val="130147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Lesson 37.3 Figure 2 </a:t>
            </a:r>
          </a:p>
        </p:txBody>
      </p:sp>
      <p:sp>
        <p:nvSpPr>
          <p:cNvPr id="10" name="TextBox 9">
            <a:extLst>
              <a:ext uri="{FF2B5EF4-FFF2-40B4-BE49-F238E27FC236}">
                <a16:creationId xmlns:a16="http://schemas.microsoft.com/office/drawing/2014/main" id="{D99BC716-C27D-6C58-0A1C-59EAE4C1F641}"/>
              </a:ext>
            </a:extLst>
          </p:cNvPr>
          <p:cNvSpPr txBox="1"/>
          <p:nvPr/>
        </p:nvSpPr>
        <p:spPr>
          <a:xfrm>
            <a:off x="2057400" y="5992155"/>
            <a:ext cx="4572000" cy="246221"/>
          </a:xfrm>
          <a:prstGeom prst="rect">
            <a:avLst/>
          </a:prstGeom>
          <a:noFill/>
        </p:spPr>
        <p:txBody>
          <a:bodyPr wrap="square">
            <a:spAutoFit/>
          </a:bodyPr>
          <a:lstStyle/>
          <a:p>
            <a:pPr algn="ctr"/>
            <a:r>
              <a:rPr lang="en-US" sz="1000" dirty="0"/>
              <a:t>CNX OpenStax on Wikimedia Commons. "Immunoglobulins." Modified. </a:t>
            </a:r>
          </a:p>
        </p:txBody>
      </p:sp>
      <p:pic>
        <p:nvPicPr>
          <p:cNvPr id="19" name="Content Placeholder 6" descr="The table shows the structure and function of the five types of immunoglobulins: I g A, I g D, I g E, I  g G, and I g M. I g D, I g G, and I g A all have a Y-shaped structure. I g D is part of the B cell receptor and activates basophils and mast cells. I g E protects against parasitic worms and is responsible for allergic reactions. I g G is secreted by plasma cells in the blood and is able to cross the placenta into the fetus. I g A consists of two Y-shaped structures connected at their trunk. It is found in mucous, saliva, tears, and breastmilk and protects against pathogens. I g M consists of five Y-shaped structures connected to a pentagram, with the top of the Ys facing out. It may be attached to the surface of B cells or secreted in the blood and is responsible for the early stages of immunity.">
            <a:extLst>
              <a:ext uri="{FF2B5EF4-FFF2-40B4-BE49-F238E27FC236}">
                <a16:creationId xmlns:a16="http://schemas.microsoft.com/office/drawing/2014/main" id="{2EFF45C0-FB7B-9B21-48DB-33901B25D67A}"/>
              </a:ext>
            </a:extLst>
          </p:cNvPr>
          <p:cNvPicPr>
            <a:picLocks noGrp="1" noChangeAspect="1"/>
          </p:cNvPicPr>
          <p:nvPr>
            <p:ph idx="1"/>
          </p:nvPr>
        </p:nvPicPr>
        <p:blipFill>
          <a:blip r:embed="rId3"/>
          <a:srcRect l="1447" t="5334" r="1447" b="3000"/>
          <a:stretch/>
        </p:blipFill>
        <p:spPr>
          <a:xfrm>
            <a:off x="2247900" y="1066265"/>
            <a:ext cx="4648200" cy="4916365"/>
          </a:xfrm>
          <a:noFill/>
        </p:spPr>
      </p:pic>
    </p:spTree>
    <p:extLst>
      <p:ext uri="{BB962C8B-B14F-4D97-AF65-F5344CB8AC3E}">
        <p14:creationId xmlns:p14="http://schemas.microsoft.com/office/powerpoint/2010/main" val="61912134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2050</TotalTime>
  <Words>2203</Words>
  <Application>Microsoft Office PowerPoint</Application>
  <PresentationFormat>On-screen Show (4:3)</PresentationFormat>
  <Paragraphs>116</Paragraphs>
  <Slides>22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Century Gothic</vt:lpstr>
      <vt:lpstr>Aptos</vt:lpstr>
      <vt:lpstr>Arial</vt:lpstr>
      <vt:lpstr>Office Theme</vt:lpstr>
      <vt:lpstr>Lesson 37.3</vt:lpstr>
      <vt:lpstr>Objectives</vt:lpstr>
      <vt:lpstr>Antibodies </vt:lpstr>
      <vt:lpstr>Antibody Structure1 </vt:lpstr>
      <vt:lpstr>Antibody Structure2 </vt:lpstr>
      <vt:lpstr>Lesson 37.3 Figure 1 </vt:lpstr>
      <vt:lpstr>Reflection Question</vt:lpstr>
      <vt:lpstr>Antibody Classes </vt:lpstr>
      <vt:lpstr>Lesson 37.3 Figure 2 </vt:lpstr>
      <vt:lpstr>Antibody Functions </vt:lpstr>
      <vt:lpstr>Lesson 37.3 Figure 3 </vt:lpstr>
      <vt:lpstr>Affinity, Avidity and Cross Reactivity </vt:lpstr>
      <vt:lpstr>37.3 Figure 4</vt:lpstr>
      <vt:lpstr>Cross Reactivity </vt:lpstr>
      <vt:lpstr>Antibodies of the Mucosal Immune System</vt:lpstr>
      <vt:lpstr>Types of Adaptive Immunity </vt:lpstr>
      <vt:lpstr>Lesson 37.3 Figure 6</vt:lpstr>
      <vt:lpstr>Antibodies in Detection and Measurement </vt:lpstr>
      <vt:lpstr>Science and You1</vt:lpstr>
      <vt:lpstr>Science and You2</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182</cp:revision>
  <dcterms:created xsi:type="dcterms:W3CDTF">2013-04-26T14:43:13Z</dcterms:created>
  <dcterms:modified xsi:type="dcterms:W3CDTF">2024-10-17T19:15:56Z</dcterms:modified>
</cp:coreProperties>
</file>