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2"/>
  </p:notesMasterIdLst>
  <p:handoutMasterIdLst>
    <p:handoutMasterId r:id="rId33"/>
  </p:handoutMasterIdLst>
  <p:sldIdLst>
    <p:sldId id="272" r:id="rId2"/>
    <p:sldId id="264" r:id="rId3"/>
    <p:sldId id="265" r:id="rId4"/>
    <p:sldId id="267" r:id="rId5"/>
    <p:sldId id="277" r:id="rId6"/>
    <p:sldId id="278" r:id="rId7"/>
    <p:sldId id="279" r:id="rId8"/>
    <p:sldId id="280" r:id="rId9"/>
    <p:sldId id="281" r:id="rId10"/>
    <p:sldId id="282" r:id="rId11"/>
    <p:sldId id="283" r:id="rId12"/>
    <p:sldId id="268" r:id="rId13"/>
    <p:sldId id="284" r:id="rId14"/>
    <p:sldId id="285" r:id="rId15"/>
    <p:sldId id="276" r:id="rId16"/>
    <p:sldId id="286" r:id="rId17"/>
    <p:sldId id="287" r:id="rId18"/>
    <p:sldId id="289" r:id="rId19"/>
    <p:sldId id="288" r:id="rId20"/>
    <p:sldId id="290" r:id="rId21"/>
    <p:sldId id="291" r:id="rId22"/>
    <p:sldId id="292" r:id="rId23"/>
    <p:sldId id="293" r:id="rId24"/>
    <p:sldId id="294" r:id="rId25"/>
    <p:sldId id="295" r:id="rId26"/>
    <p:sldId id="296" r:id="rId27"/>
    <p:sldId id="271" r:id="rId28"/>
    <p:sldId id="297" r:id="rId29"/>
    <p:sldId id="274" r:id="rId30"/>
    <p:sldId id="298" r:id="rId31"/>
  </p:sldIdLst>
  <p:sldSz cx="9144000" cy="6858000" type="screen4x3"/>
  <p:notesSz cx="6858000" cy="9144000"/>
  <p:embeddedFontLst>
    <p:embeddedFont>
      <p:font typeface="Century Gothic" panose="020B0502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86462" autoAdjust="0"/>
  </p:normalViewPr>
  <p:slideViewPr>
    <p:cSldViewPr>
      <p:cViewPr varScale="1">
        <p:scale>
          <a:sx n="95" d="100"/>
          <a:sy n="95" d="100"/>
        </p:scale>
        <p:origin x="1572" y="114"/>
      </p:cViewPr>
      <p:guideLst>
        <p:guide orient="horz" pos="2160"/>
        <p:guide pos="2880"/>
      </p:guideLst>
    </p:cSldViewPr>
  </p:slideViewPr>
  <p:outlineViewPr>
    <p:cViewPr>
      <p:scale>
        <a:sx n="33" d="100"/>
        <a:sy n="33" d="100"/>
      </p:scale>
      <p:origin x="0" y="-376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38.1 Figure 1: Just as humans recycle what we can and dump the remains into landfills, our bodies use and recycle what they can and excrete the remaining waste products. Our bodies' complex systems have developed ways to treat waste and maintain a balanced internal environment.</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26730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38.1 Figure 3: Sodium chloride is an electrolyte because, when dissolved in water, the ions dissociate into sodium ions (Na+) and chloride ions (Cl−).</a:t>
            </a:r>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177850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38.1Figure 4: Salmon are one of the few fish that spend part of their lives in fresh water and part in salt water. Therefore, they can tolerate very wide ranges in salinity. </a:t>
            </a:r>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165852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38.1 Figure 5: Some fish are osmoregulators, but they must use different mechanisms to survive in (a) freshwater or (b) saltwater environments.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354051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27</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2677358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099099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38.1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Osmoregulation and Osmotic Balance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7962-6A9B-B2AF-8FE8-A8B9C2C73515}"/>
              </a:ext>
            </a:extLst>
          </p:cNvPr>
          <p:cNvSpPr>
            <a:spLocks noGrp="1"/>
          </p:cNvSpPr>
          <p:nvPr>
            <p:ph type="title"/>
          </p:nvPr>
        </p:nvSpPr>
        <p:spPr/>
        <p:txBody>
          <a:bodyPr/>
          <a:lstStyle/>
          <a:p>
            <a:r>
              <a:rPr lang="en-US" dirty="0"/>
              <a:t>Hypertonic Solution</a:t>
            </a:r>
          </a:p>
        </p:txBody>
      </p:sp>
      <p:sp>
        <p:nvSpPr>
          <p:cNvPr id="3" name="Content Placeholder 2">
            <a:extLst>
              <a:ext uri="{FF2B5EF4-FFF2-40B4-BE49-F238E27FC236}">
                <a16:creationId xmlns:a16="http://schemas.microsoft.com/office/drawing/2014/main" id="{C0607C40-43F1-53B0-C40C-D0915ECFA64E}"/>
              </a:ext>
            </a:extLst>
          </p:cNvPr>
          <p:cNvSpPr>
            <a:spLocks noGrp="1"/>
          </p:cNvSpPr>
          <p:nvPr>
            <p:ph idx="1"/>
          </p:nvPr>
        </p:nvSpPr>
        <p:spPr>
          <a:xfrm>
            <a:off x="457200" y="990600"/>
            <a:ext cx="8229600" cy="5074920"/>
          </a:xfrm>
        </p:spPr>
        <p:txBody>
          <a:bodyPr>
            <a:normAutofit/>
          </a:bodyPr>
          <a:lstStyle/>
          <a:p>
            <a:pPr marL="0" indent="0">
              <a:buNone/>
            </a:pPr>
            <a:r>
              <a:rPr lang="en-US" dirty="0"/>
              <a:t>Cells placed into a </a:t>
            </a:r>
            <a:r>
              <a:rPr lang="en-US" i="1" dirty="0"/>
              <a:t>hypertonic</a:t>
            </a:r>
            <a:r>
              <a:rPr lang="en-US" dirty="0"/>
              <a:t> or “high salt” solution tend to shrivel up due to water loss out of the cells.</a:t>
            </a:r>
          </a:p>
        </p:txBody>
      </p:sp>
      <p:sp>
        <p:nvSpPr>
          <p:cNvPr id="7" name="TextBox 6">
            <a:extLst>
              <a:ext uri="{FF2B5EF4-FFF2-40B4-BE49-F238E27FC236}">
                <a16:creationId xmlns:a16="http://schemas.microsoft.com/office/drawing/2014/main" id="{10061246-31EE-8C7F-98B9-8125604BC273}"/>
              </a:ext>
            </a:extLst>
          </p:cNvPr>
          <p:cNvSpPr txBox="1"/>
          <p:nvPr/>
        </p:nvSpPr>
        <p:spPr>
          <a:xfrm>
            <a:off x="3956406" y="2046985"/>
            <a:ext cx="1231187" cy="307777"/>
          </a:xfrm>
          <a:prstGeom prst="rect">
            <a:avLst/>
          </a:prstGeom>
          <a:noFill/>
        </p:spPr>
        <p:txBody>
          <a:bodyPr wrap="square" rtlCol="0">
            <a:spAutoFit/>
          </a:bodyPr>
          <a:lstStyle/>
          <a:p>
            <a:r>
              <a:rPr lang="en-US" sz="1400" b="1" dirty="0"/>
              <a:t>38.1 Figure 2</a:t>
            </a:r>
          </a:p>
        </p:txBody>
      </p:sp>
      <p:pic>
        <p:nvPicPr>
          <p:cNvPr id="8" name="Content Placeholder 6" descr="The illustration of the hypertonic blood cells is labeled &quot;plasmolysis or crenation.&quot;">
            <a:extLst>
              <a:ext uri="{FF2B5EF4-FFF2-40B4-BE49-F238E27FC236}">
                <a16:creationId xmlns:a16="http://schemas.microsoft.com/office/drawing/2014/main" id="{BAB6F36C-781D-57C8-A68C-61626533840E}"/>
              </a:ext>
            </a:extLst>
          </p:cNvPr>
          <p:cNvPicPr>
            <a:picLocks noChangeAspect="1"/>
          </p:cNvPicPr>
          <p:nvPr/>
        </p:nvPicPr>
        <p:blipFill>
          <a:blip r:embed="rId2"/>
          <a:srcRect t="5333" r="69444" b="37758"/>
          <a:stretch/>
        </p:blipFill>
        <p:spPr>
          <a:xfrm>
            <a:off x="1225193" y="2338691"/>
            <a:ext cx="3057460" cy="3163536"/>
          </a:xfrm>
          <a:prstGeom prst="rect">
            <a:avLst/>
          </a:prstGeom>
        </p:spPr>
      </p:pic>
      <p:pic>
        <p:nvPicPr>
          <p:cNvPr id="9" name="Content Placeholder 6" descr="The water is shown leaving the blood cell, leaving the blood cells shriveled up.">
            <a:extLst>
              <a:ext uri="{FF2B5EF4-FFF2-40B4-BE49-F238E27FC236}">
                <a16:creationId xmlns:a16="http://schemas.microsoft.com/office/drawing/2014/main" id="{82644986-7D58-8E74-5546-0E74A3DCAEC7}"/>
              </a:ext>
            </a:extLst>
          </p:cNvPr>
          <p:cNvPicPr>
            <a:picLocks noChangeAspect="1"/>
          </p:cNvPicPr>
          <p:nvPr/>
        </p:nvPicPr>
        <p:blipFill>
          <a:blip r:embed="rId2"/>
          <a:srcRect t="62429" r="69444" b="12861"/>
          <a:stretch/>
        </p:blipFill>
        <p:spPr>
          <a:xfrm>
            <a:off x="4357179" y="3181593"/>
            <a:ext cx="3561628" cy="1600200"/>
          </a:xfrm>
          <a:prstGeom prst="rect">
            <a:avLst/>
          </a:prstGeom>
        </p:spPr>
      </p:pic>
      <p:sp>
        <p:nvSpPr>
          <p:cNvPr id="6" name="TextBox 5">
            <a:extLst>
              <a:ext uri="{FF2B5EF4-FFF2-40B4-BE49-F238E27FC236}">
                <a16:creationId xmlns:a16="http://schemas.microsoft.com/office/drawing/2014/main" id="{B3D7CE4D-5421-8486-A9A7-EFBB0D7D8802}"/>
              </a:ext>
            </a:extLst>
          </p:cNvPr>
          <p:cNvSpPr txBox="1"/>
          <p:nvPr/>
        </p:nvSpPr>
        <p:spPr>
          <a:xfrm>
            <a:off x="2286000" y="5756574"/>
            <a:ext cx="4572000" cy="246221"/>
          </a:xfrm>
          <a:prstGeom prst="rect">
            <a:avLst/>
          </a:prstGeom>
          <a:noFill/>
        </p:spPr>
        <p:txBody>
          <a:bodyPr wrap="square">
            <a:spAutoFit/>
          </a:bodyPr>
          <a:lstStyle/>
          <a:p>
            <a:pPr algn="ctr"/>
            <a:r>
              <a:rPr lang="en-US" sz="1000" dirty="0"/>
              <a:t>Emekadecatalyst on Wikimedia Commons. "Tonicity of red blood cells."</a:t>
            </a:r>
          </a:p>
        </p:txBody>
      </p:sp>
    </p:spTree>
    <p:extLst>
      <p:ext uri="{BB962C8B-B14F-4D97-AF65-F5344CB8AC3E}">
        <p14:creationId xmlns:p14="http://schemas.microsoft.com/office/powerpoint/2010/main" val="85894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7962-6A9B-B2AF-8FE8-A8B9C2C73515}"/>
              </a:ext>
            </a:extLst>
          </p:cNvPr>
          <p:cNvSpPr>
            <a:spLocks noGrp="1"/>
          </p:cNvSpPr>
          <p:nvPr>
            <p:ph type="title"/>
          </p:nvPr>
        </p:nvSpPr>
        <p:spPr/>
        <p:txBody>
          <a:bodyPr/>
          <a:lstStyle/>
          <a:p>
            <a:r>
              <a:rPr lang="en-US" dirty="0"/>
              <a:t>Isotonic Solution</a:t>
            </a:r>
          </a:p>
        </p:txBody>
      </p:sp>
      <p:sp>
        <p:nvSpPr>
          <p:cNvPr id="3" name="Content Placeholder 2">
            <a:extLst>
              <a:ext uri="{FF2B5EF4-FFF2-40B4-BE49-F238E27FC236}">
                <a16:creationId xmlns:a16="http://schemas.microsoft.com/office/drawing/2014/main" id="{C0607C40-43F1-53B0-C40C-D0915ECFA64E}"/>
              </a:ext>
            </a:extLst>
          </p:cNvPr>
          <p:cNvSpPr>
            <a:spLocks noGrp="1"/>
          </p:cNvSpPr>
          <p:nvPr>
            <p:ph idx="1"/>
          </p:nvPr>
        </p:nvSpPr>
        <p:spPr>
          <a:xfrm>
            <a:off x="457200" y="990600"/>
            <a:ext cx="8229600" cy="5074920"/>
          </a:xfrm>
        </p:spPr>
        <p:txBody>
          <a:bodyPr>
            <a:normAutofit/>
          </a:bodyPr>
          <a:lstStyle/>
          <a:p>
            <a:pPr marL="0" indent="0">
              <a:buNone/>
            </a:pPr>
            <a:r>
              <a:rPr lang="en-US" dirty="0"/>
              <a:t>Isotonic cells have an equal concentration of solutes inside and outside the cell, which equalizes the osmotic pressure on either side of the cell membrane.</a:t>
            </a:r>
          </a:p>
        </p:txBody>
      </p:sp>
      <p:sp>
        <p:nvSpPr>
          <p:cNvPr id="4" name="TextBox 3">
            <a:extLst>
              <a:ext uri="{FF2B5EF4-FFF2-40B4-BE49-F238E27FC236}">
                <a16:creationId xmlns:a16="http://schemas.microsoft.com/office/drawing/2014/main" id="{CFE5F364-429B-3A51-3C0D-16DE881BE375}"/>
              </a:ext>
            </a:extLst>
          </p:cNvPr>
          <p:cNvSpPr txBox="1"/>
          <p:nvPr/>
        </p:nvSpPr>
        <p:spPr>
          <a:xfrm>
            <a:off x="4261206" y="2614518"/>
            <a:ext cx="1231187" cy="307777"/>
          </a:xfrm>
          <a:prstGeom prst="rect">
            <a:avLst/>
          </a:prstGeom>
          <a:noFill/>
        </p:spPr>
        <p:txBody>
          <a:bodyPr wrap="square" rtlCol="0">
            <a:spAutoFit/>
          </a:bodyPr>
          <a:lstStyle/>
          <a:p>
            <a:r>
              <a:rPr lang="en-US" sz="1400" b="1" dirty="0"/>
              <a:t>38.1 Figure 2</a:t>
            </a:r>
          </a:p>
        </p:txBody>
      </p:sp>
      <p:pic>
        <p:nvPicPr>
          <p:cNvPr id="8" name="Content Placeholder 6" descr="The illustration of the hypertonic blood cells is labeled &quot;plasmolysis or crenation.&quot; The water is shown leaving the blood cell, leaving the blood cells shriveled up.  The illustration of the isotonic blood cells is labeled &quot;normal.&quot; The water is shown entering and leaving the blood cell equally, leaving it looking normal. The illustration of the hypotonic blood cells is labeled &quot;hemolysis or swelling.&quot; The water is shown entering the blood cell, leaving it swollen. ">
            <a:extLst>
              <a:ext uri="{FF2B5EF4-FFF2-40B4-BE49-F238E27FC236}">
                <a16:creationId xmlns:a16="http://schemas.microsoft.com/office/drawing/2014/main" id="{CB398FA8-4DF7-76A4-F75C-299709F64485}"/>
              </a:ext>
            </a:extLst>
          </p:cNvPr>
          <p:cNvPicPr>
            <a:picLocks noChangeAspect="1"/>
          </p:cNvPicPr>
          <p:nvPr/>
        </p:nvPicPr>
        <p:blipFill>
          <a:blip r:embed="rId2"/>
          <a:srcRect l="36111" t="5334" r="36111" b="44065"/>
          <a:stretch/>
        </p:blipFill>
        <p:spPr>
          <a:xfrm>
            <a:off x="1889383" y="2922295"/>
            <a:ext cx="2682617" cy="2714879"/>
          </a:xfrm>
          <a:prstGeom prst="rect">
            <a:avLst/>
          </a:prstGeom>
        </p:spPr>
      </p:pic>
      <p:pic>
        <p:nvPicPr>
          <p:cNvPr id="9" name="Content Placeholder 6" descr="The illustration of the hypertonic blood cells is labeled &quot;plasmolysis or crenation.&quot; The water is shown leaving the blood cell, leaving the blood cells shriveled up.  The illustration of the isotonic blood cells is labeled &quot;normal.&quot; The water is shown entering and leaving the blood cell equally, leaving it looking normal. The illustration of the hypotonic blood cells is labeled &quot;hemolysis or swelling.&quot; The water is shown entering the blood cell, leaving it swollen. ">
            <a:extLst>
              <a:ext uri="{FF2B5EF4-FFF2-40B4-BE49-F238E27FC236}">
                <a16:creationId xmlns:a16="http://schemas.microsoft.com/office/drawing/2014/main" id="{4558F544-BA80-BAEE-4135-6DA7C1DEAE32}"/>
              </a:ext>
            </a:extLst>
          </p:cNvPr>
          <p:cNvPicPr>
            <a:picLocks noChangeAspect="1"/>
          </p:cNvPicPr>
          <p:nvPr/>
        </p:nvPicPr>
        <p:blipFill>
          <a:blip r:embed="rId2"/>
          <a:srcRect l="36111" t="61826" r="36111" b="14666"/>
          <a:stretch/>
        </p:blipFill>
        <p:spPr>
          <a:xfrm>
            <a:off x="4937286" y="3429000"/>
            <a:ext cx="3192946" cy="1501140"/>
          </a:xfrm>
          <a:prstGeom prst="rect">
            <a:avLst/>
          </a:prstGeom>
        </p:spPr>
      </p:pic>
      <p:sp>
        <p:nvSpPr>
          <p:cNvPr id="7" name="TextBox 6">
            <a:extLst>
              <a:ext uri="{FF2B5EF4-FFF2-40B4-BE49-F238E27FC236}">
                <a16:creationId xmlns:a16="http://schemas.microsoft.com/office/drawing/2014/main" id="{66BAB5FC-B27B-85A2-118F-FD16E81DD6CC}"/>
              </a:ext>
            </a:extLst>
          </p:cNvPr>
          <p:cNvSpPr txBox="1"/>
          <p:nvPr/>
        </p:nvSpPr>
        <p:spPr>
          <a:xfrm>
            <a:off x="2286000" y="5756574"/>
            <a:ext cx="4572000" cy="246221"/>
          </a:xfrm>
          <a:prstGeom prst="rect">
            <a:avLst/>
          </a:prstGeom>
          <a:noFill/>
        </p:spPr>
        <p:txBody>
          <a:bodyPr wrap="square">
            <a:spAutoFit/>
          </a:bodyPr>
          <a:lstStyle/>
          <a:p>
            <a:pPr algn="ctr"/>
            <a:r>
              <a:rPr lang="en-US" sz="1000" dirty="0"/>
              <a:t>Emekadecatalyst on Wikimedia Commons. "Tonicity of red blood cells."</a:t>
            </a:r>
          </a:p>
        </p:txBody>
      </p:sp>
    </p:spTree>
    <p:extLst>
      <p:ext uri="{BB962C8B-B14F-4D97-AF65-F5344CB8AC3E}">
        <p14:creationId xmlns:p14="http://schemas.microsoft.com/office/powerpoint/2010/main" val="278635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097280"/>
            <a:ext cx="8229600" cy="4754880"/>
          </a:xfrm>
        </p:spPr>
        <p:txBody>
          <a:bodyPr>
            <a:normAutofit fontScale="92500" lnSpcReduction="10000"/>
          </a:bodyPr>
          <a:lstStyle/>
          <a:p>
            <a:r>
              <a:rPr lang="en-US" dirty="0"/>
              <a:t>Work in small groups to complete this simple experiment. </a:t>
            </a:r>
          </a:p>
          <a:p>
            <a:pPr marL="457200" indent="-457200">
              <a:buFont typeface="Arial" panose="020B0604020202020204" pitchFamily="34" charset="0"/>
              <a:buChar char="•"/>
            </a:pPr>
            <a:r>
              <a:rPr lang="en-US" dirty="0"/>
              <a:t>First, slice up a vegetable, such as a potato or carrot, into uniformly sized strips. </a:t>
            </a:r>
          </a:p>
          <a:p>
            <a:pPr marL="457200" indent="-457200">
              <a:buFont typeface="Arial" panose="020B0604020202020204" pitchFamily="34" charset="0"/>
              <a:buChar char="•"/>
            </a:pPr>
            <a:r>
              <a:rPr lang="en-US" dirty="0"/>
              <a:t>Then, soak some strips in fresh water and others in salt water. </a:t>
            </a:r>
          </a:p>
          <a:p>
            <a:pPr marL="457200" indent="-457200">
              <a:buFont typeface="Arial" panose="020B0604020202020204" pitchFamily="34" charset="0"/>
              <a:buChar char="•"/>
            </a:pPr>
            <a:r>
              <a:rPr lang="en-US" dirty="0"/>
              <a:t>After 24–72 hours, check the strips. </a:t>
            </a:r>
          </a:p>
          <a:p>
            <a:pPr marL="1200150" lvl="1" indent="-457200">
              <a:buFont typeface="Arial" panose="020B0604020202020204" pitchFamily="34" charset="0"/>
              <a:buChar char="•"/>
            </a:pPr>
            <a:r>
              <a:rPr lang="en-US" dirty="0">
                <a:solidFill>
                  <a:schemeClr val="bg1"/>
                </a:solidFill>
              </a:rPr>
              <a:t>Compare the texture, size, and appearance of the strips that had been soaked in the salt water to the strips that had been soaked in the fresh water. </a:t>
            </a:r>
          </a:p>
          <a:p>
            <a:pPr marL="1200150" lvl="1" indent="-457200">
              <a:buFont typeface="Arial" panose="020B0604020202020204" pitchFamily="34" charset="0"/>
              <a:buChar char="•"/>
            </a:pPr>
            <a:r>
              <a:rPr lang="en-US" dirty="0">
                <a:solidFill>
                  <a:schemeClr val="bg1"/>
                </a:solidFill>
              </a:rPr>
              <a:t>Use your knowledge of osmosis to explain any changes you observe.</a:t>
            </a:r>
          </a:p>
        </p:txBody>
      </p:sp>
    </p:spTree>
    <p:extLst>
      <p:ext uri="{BB962C8B-B14F-4D97-AF65-F5344CB8AC3E}">
        <p14:creationId xmlns:p14="http://schemas.microsoft.com/office/powerpoint/2010/main" val="206963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AAD9-E970-9B5C-2FB5-F5E80DE8BA5E}"/>
              </a:ext>
            </a:extLst>
          </p:cNvPr>
          <p:cNvSpPr>
            <a:spLocks noGrp="1"/>
          </p:cNvSpPr>
          <p:nvPr>
            <p:ph type="title"/>
          </p:nvPr>
        </p:nvSpPr>
        <p:spPr/>
        <p:txBody>
          <a:bodyPr/>
          <a:lstStyle/>
          <a:p>
            <a:r>
              <a:rPr lang="en-US" dirty="0"/>
              <a:t>Need for Osmoregulation</a:t>
            </a:r>
          </a:p>
        </p:txBody>
      </p:sp>
      <p:sp>
        <p:nvSpPr>
          <p:cNvPr id="3" name="Content Placeholder 2">
            <a:extLst>
              <a:ext uri="{FF2B5EF4-FFF2-40B4-BE49-F238E27FC236}">
                <a16:creationId xmlns:a16="http://schemas.microsoft.com/office/drawing/2014/main" id="{D3F88401-EA72-A85D-5077-1B1C6A3D9A2C}"/>
              </a:ext>
            </a:extLst>
          </p:cNvPr>
          <p:cNvSpPr>
            <a:spLocks noGrp="1"/>
          </p:cNvSpPr>
          <p:nvPr>
            <p:ph idx="1"/>
          </p:nvPr>
        </p:nvSpPr>
        <p:spPr>
          <a:xfrm>
            <a:off x="457200" y="990600"/>
            <a:ext cx="8229600" cy="4998720"/>
          </a:xfrm>
        </p:spPr>
        <p:txBody>
          <a:bodyPr>
            <a:normAutofit lnSpcReduction="10000"/>
          </a:bodyPr>
          <a:lstStyle/>
          <a:p>
            <a:r>
              <a:rPr lang="en-US" dirty="0"/>
              <a:t>Biological systems constantly interact and exchange water and nutrient with the environment by:</a:t>
            </a:r>
          </a:p>
          <a:p>
            <a:pPr lvl="1"/>
            <a:r>
              <a:rPr lang="en-US" dirty="0"/>
              <a:t>Eating</a:t>
            </a:r>
          </a:p>
          <a:p>
            <a:pPr lvl="1"/>
            <a:r>
              <a:rPr lang="en-US" dirty="0"/>
              <a:t>Drinking</a:t>
            </a:r>
          </a:p>
          <a:p>
            <a:pPr lvl="1"/>
            <a:r>
              <a:rPr lang="en-US" dirty="0"/>
              <a:t>Sweating</a:t>
            </a:r>
          </a:p>
          <a:p>
            <a:pPr lvl="1"/>
            <a:r>
              <a:rPr lang="en-US" dirty="0"/>
              <a:t>Urinating</a:t>
            </a:r>
          </a:p>
          <a:p>
            <a:pPr lvl="1"/>
            <a:r>
              <a:rPr lang="en-US" dirty="0"/>
              <a:t>Defecating</a:t>
            </a:r>
          </a:p>
          <a:p>
            <a:r>
              <a:rPr lang="en-US" dirty="0"/>
              <a:t>Without osmoregulation, toxic waste and/or water would accumulate.</a:t>
            </a:r>
          </a:p>
          <a:p>
            <a:pPr lvl="1"/>
            <a:r>
              <a:rPr lang="en-US" dirty="0"/>
              <a:t>Some diseases damage the osmoregulatory system.</a:t>
            </a:r>
          </a:p>
        </p:txBody>
      </p:sp>
    </p:spTree>
    <p:extLst>
      <p:ext uri="{BB962C8B-B14F-4D97-AF65-F5344CB8AC3E}">
        <p14:creationId xmlns:p14="http://schemas.microsoft.com/office/powerpoint/2010/main" val="319232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21AC-408C-ADE7-D5E6-F6FF344BA128}"/>
              </a:ext>
            </a:extLst>
          </p:cNvPr>
          <p:cNvSpPr>
            <a:spLocks noGrp="1"/>
          </p:cNvSpPr>
          <p:nvPr>
            <p:ph type="title"/>
          </p:nvPr>
        </p:nvSpPr>
        <p:spPr/>
        <p:txBody>
          <a:bodyPr/>
          <a:lstStyle/>
          <a:p>
            <a:r>
              <a:rPr lang="en-US" dirty="0"/>
              <a:t>Mammals Also Regulate Specific Concentrations of Electrolytes In Their Fluid Compartments</a:t>
            </a:r>
          </a:p>
        </p:txBody>
      </p:sp>
      <p:sp>
        <p:nvSpPr>
          <p:cNvPr id="3" name="Content Placeholder 2">
            <a:extLst>
              <a:ext uri="{FF2B5EF4-FFF2-40B4-BE49-F238E27FC236}">
                <a16:creationId xmlns:a16="http://schemas.microsoft.com/office/drawing/2014/main" id="{5F6236A9-6D63-697B-7C06-E8F92520039B}"/>
              </a:ext>
            </a:extLst>
          </p:cNvPr>
          <p:cNvSpPr>
            <a:spLocks noGrp="1"/>
          </p:cNvSpPr>
          <p:nvPr>
            <p:ph idx="1"/>
          </p:nvPr>
        </p:nvSpPr>
        <p:spPr>
          <a:xfrm>
            <a:off x="457200" y="1066800"/>
            <a:ext cx="8229600" cy="5029200"/>
          </a:xfrm>
        </p:spPr>
        <p:txBody>
          <a:bodyPr>
            <a:normAutofit fontScale="92500" lnSpcReduction="10000"/>
          </a:bodyPr>
          <a:lstStyle/>
          <a:p>
            <a:r>
              <a:rPr lang="en-US" dirty="0"/>
              <a:t>In addition to osmotic pressure, mammalian systems have evolved to regulate specific concentrations of important electrolytes in their 3 major fluid compartments:</a:t>
            </a:r>
          </a:p>
          <a:p>
            <a:pPr lvl="1"/>
            <a:r>
              <a:rPr lang="en-US" dirty="0"/>
              <a:t>Blood plasma</a:t>
            </a:r>
          </a:p>
          <a:p>
            <a:pPr lvl="1"/>
            <a:r>
              <a:rPr lang="en-US" dirty="0"/>
              <a:t>Extracellular fluid</a:t>
            </a:r>
          </a:p>
          <a:p>
            <a:pPr lvl="1"/>
            <a:r>
              <a:rPr lang="en-US" dirty="0"/>
              <a:t>Intracellular fluid</a:t>
            </a:r>
          </a:p>
          <a:p>
            <a:r>
              <a:rPr lang="en-US" dirty="0"/>
              <a:t>Due to water movement resulting from osmoregulation, the volume of these compartments can temporarily change.</a:t>
            </a:r>
          </a:p>
          <a:p>
            <a:r>
              <a:rPr lang="en-US" dirty="0"/>
              <a:t>Because blood plasma is one compartment, osmotic pressures directly affect blood pressure.</a:t>
            </a:r>
          </a:p>
        </p:txBody>
      </p:sp>
    </p:spTree>
    <p:extLst>
      <p:ext uri="{BB962C8B-B14F-4D97-AF65-F5344CB8AC3E}">
        <p14:creationId xmlns:p14="http://schemas.microsoft.com/office/powerpoint/2010/main" val="289012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1</a:t>
            </a:r>
            <a:endParaRPr lang="en-US" dirty="0"/>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066800"/>
            <a:ext cx="8229600" cy="4572000"/>
          </a:xfrm>
        </p:spPr>
        <p:txBody>
          <a:bodyPr>
            <a:normAutofit fontScale="92500" lnSpcReduction="10000"/>
          </a:bodyPr>
          <a:lstStyle/>
          <a:p>
            <a:r>
              <a:rPr lang="en-US" dirty="0"/>
              <a:t>Why IVs Contain Saline Solution Rather Than Pure Water</a:t>
            </a:r>
          </a:p>
          <a:p>
            <a:pPr marL="457200" indent="-457200">
              <a:buFont typeface="Arial" panose="020B0604020202020204" pitchFamily="34" charset="0"/>
              <a:buChar char="•"/>
            </a:pPr>
            <a:r>
              <a:rPr lang="en-US" dirty="0"/>
              <a:t>The saline solution in an IV bag is formulated to match the electrolyte concentration of blood.</a:t>
            </a:r>
          </a:p>
          <a:p>
            <a:pPr marL="457200" indent="-457200">
              <a:buFont typeface="Arial" panose="020B0604020202020204" pitchFamily="34" charset="0"/>
              <a:buChar char="•"/>
            </a:pPr>
            <a:r>
              <a:rPr lang="en-US" dirty="0"/>
              <a:t>Pure water is hypotonic to blood and would cause water to rush into the cells of the body, potentially leading to hemolysis.</a:t>
            </a:r>
          </a:p>
          <a:p>
            <a:endParaRPr lang="en-US" dirty="0"/>
          </a:p>
          <a:p>
            <a:r>
              <a:rPr lang="en-US" dirty="0"/>
              <a:t>What Is Hemolysis?</a:t>
            </a:r>
          </a:p>
          <a:p>
            <a:pPr marL="457200" indent="-457200">
              <a:buFont typeface="Arial" panose="020B0604020202020204" pitchFamily="34" charset="0"/>
              <a:buChar char="•"/>
            </a:pPr>
            <a:r>
              <a:rPr lang="en-US" dirty="0"/>
              <a:t>Hemolysis is a dangerous condition in which blood cells swell and rupture due to excessive water uptake. </a:t>
            </a:r>
          </a:p>
          <a:p>
            <a:pPr marL="457200" indent="-457200">
              <a:buFont typeface="Arial" panose="020B0604020202020204" pitchFamily="34" charset="0"/>
              <a:buChar char="•"/>
            </a:pPr>
            <a:r>
              <a:rPr lang="en-US" dirty="0"/>
              <a:t>It could result in death.</a:t>
            </a:r>
          </a:p>
        </p:txBody>
      </p:sp>
    </p:spTree>
    <p:extLst>
      <p:ext uri="{BB962C8B-B14F-4D97-AF65-F5344CB8AC3E}">
        <p14:creationId xmlns:p14="http://schemas.microsoft.com/office/powerpoint/2010/main" val="114602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7D1D-B5D1-FAEE-7BBB-80AC73C74C4D}"/>
              </a:ext>
            </a:extLst>
          </p:cNvPr>
          <p:cNvSpPr>
            <a:spLocks noGrp="1"/>
          </p:cNvSpPr>
          <p:nvPr>
            <p:ph type="title"/>
          </p:nvPr>
        </p:nvSpPr>
        <p:spPr/>
        <p:txBody>
          <a:bodyPr/>
          <a:lstStyle/>
          <a:p>
            <a:r>
              <a:rPr lang="en-US" dirty="0"/>
              <a:t>Transport of Electrolytes Across Cell Membranes</a:t>
            </a:r>
          </a:p>
        </p:txBody>
      </p:sp>
      <p:sp>
        <p:nvSpPr>
          <p:cNvPr id="3" name="Content Placeholder 2">
            <a:extLst>
              <a:ext uri="{FF2B5EF4-FFF2-40B4-BE49-F238E27FC236}">
                <a16:creationId xmlns:a16="http://schemas.microsoft.com/office/drawing/2014/main" id="{A451E1FE-2C4F-9BC5-FA13-419219532943}"/>
              </a:ext>
            </a:extLst>
          </p:cNvPr>
          <p:cNvSpPr>
            <a:spLocks noGrp="1"/>
          </p:cNvSpPr>
          <p:nvPr>
            <p:ph idx="1"/>
          </p:nvPr>
        </p:nvSpPr>
        <p:spPr>
          <a:xfrm>
            <a:off x="457200" y="990600"/>
            <a:ext cx="8229600" cy="5486400"/>
          </a:xfrm>
        </p:spPr>
        <p:txBody>
          <a:bodyPr>
            <a:normAutofit fontScale="85000" lnSpcReduction="20000"/>
          </a:bodyPr>
          <a:lstStyle/>
          <a:p>
            <a:pPr marL="0" indent="0">
              <a:buNone/>
            </a:pPr>
            <a:r>
              <a:rPr lang="en-US" dirty="0"/>
              <a:t>Electrolytes dissociate into their component ions in water.</a:t>
            </a:r>
          </a:p>
          <a:p>
            <a:r>
              <a:rPr lang="en-US" dirty="0"/>
              <a:t>NaCl dissociates into Na</a:t>
            </a:r>
            <a:r>
              <a:rPr lang="en-US" baseline="30000" dirty="0"/>
              <a:t>+</a:t>
            </a:r>
            <a:r>
              <a:rPr lang="en-US" dirty="0"/>
              <a:t> and Cl</a:t>
            </a:r>
            <a:r>
              <a:rPr lang="en-US" baseline="30000" dirty="0"/>
              <a:t>-</a:t>
            </a:r>
            <a:r>
              <a:rPr lang="en-US" dirty="0"/>
              <a:t>.</a:t>
            </a:r>
            <a:endParaRPr lang="en-US" baseline="30000" dirty="0"/>
          </a:p>
          <a:p>
            <a:pPr marL="0" indent="0">
              <a:buNone/>
            </a:pPr>
            <a:r>
              <a:rPr lang="en-US" dirty="0"/>
              <a:t>The most important ions whose concentrations are closely regulated in body fluids are:</a:t>
            </a:r>
          </a:p>
          <a:p>
            <a:r>
              <a:rPr lang="en-US" dirty="0"/>
              <a:t>Sodium (Na</a:t>
            </a:r>
            <a:r>
              <a:rPr lang="en-US" baseline="30000" dirty="0"/>
              <a:t>+</a:t>
            </a:r>
            <a:r>
              <a:rPr lang="en-US" dirty="0"/>
              <a:t>)</a:t>
            </a:r>
          </a:p>
          <a:p>
            <a:r>
              <a:rPr lang="en-US" dirty="0"/>
              <a:t>Potassium (K</a:t>
            </a:r>
            <a:r>
              <a:rPr lang="en-US" baseline="30000" dirty="0"/>
              <a:t>+</a:t>
            </a:r>
            <a:r>
              <a:rPr lang="en-US" dirty="0"/>
              <a:t>)</a:t>
            </a:r>
          </a:p>
          <a:p>
            <a:r>
              <a:rPr lang="en-US" dirty="0"/>
              <a:t>Calcium (Ca</a:t>
            </a:r>
            <a:r>
              <a:rPr lang="en-US" baseline="30000" dirty="0"/>
              <a:t>2+</a:t>
            </a:r>
            <a:r>
              <a:rPr lang="en-US" dirty="0"/>
              <a:t>)</a:t>
            </a:r>
          </a:p>
          <a:p>
            <a:r>
              <a:rPr lang="en-US" dirty="0"/>
              <a:t>Magnesium (Mg</a:t>
            </a:r>
            <a:r>
              <a:rPr lang="en-US" baseline="30000" dirty="0"/>
              <a:t>2+</a:t>
            </a:r>
            <a:r>
              <a:rPr lang="en-US" dirty="0"/>
              <a:t>)</a:t>
            </a:r>
          </a:p>
          <a:p>
            <a:r>
              <a:rPr lang="en-US" dirty="0"/>
              <a:t>Chloride (Cl</a:t>
            </a:r>
            <a:r>
              <a:rPr lang="en-US" baseline="30000" dirty="0"/>
              <a:t>-</a:t>
            </a:r>
            <a:r>
              <a:rPr lang="en-US" dirty="0"/>
              <a:t>)</a:t>
            </a:r>
          </a:p>
          <a:p>
            <a:r>
              <a:rPr lang="en-US" dirty="0"/>
              <a:t>Carbonate (CO</a:t>
            </a:r>
            <a:r>
              <a:rPr lang="en-US" baseline="-25000" dirty="0"/>
              <a:t>3</a:t>
            </a:r>
            <a:r>
              <a:rPr lang="en-US" baseline="30000" dirty="0"/>
              <a:t>2-</a:t>
            </a:r>
            <a:r>
              <a:rPr lang="en-US" dirty="0"/>
              <a:t>)</a:t>
            </a:r>
          </a:p>
          <a:p>
            <a:r>
              <a:rPr lang="en-US" dirty="0"/>
              <a:t>Bicarbonate (HCO</a:t>
            </a:r>
            <a:r>
              <a:rPr lang="en-US" baseline="-25000" dirty="0"/>
              <a:t>3</a:t>
            </a:r>
            <a:r>
              <a:rPr lang="en-US" baseline="30000" dirty="0"/>
              <a:t>-</a:t>
            </a:r>
            <a:r>
              <a:rPr lang="en-US" dirty="0"/>
              <a:t>)</a:t>
            </a:r>
          </a:p>
          <a:p>
            <a:r>
              <a:rPr lang="en-US" dirty="0"/>
              <a:t>Phosphate (PO</a:t>
            </a:r>
            <a:r>
              <a:rPr lang="en-US" baseline="-25000" dirty="0"/>
              <a:t>3</a:t>
            </a:r>
            <a:r>
              <a:rPr lang="en-US" baseline="30000" dirty="0"/>
              <a:t>-</a:t>
            </a:r>
            <a:r>
              <a:rPr lang="en-US" dirty="0"/>
              <a:t>)</a:t>
            </a:r>
          </a:p>
          <a:p>
            <a:pPr marL="0" indent="0">
              <a:buNone/>
            </a:pPr>
            <a:r>
              <a:rPr lang="en-US" dirty="0"/>
              <a:t>Electrolytes are lost during urination and perspiration.</a:t>
            </a:r>
          </a:p>
          <a:p>
            <a:r>
              <a:rPr lang="en-US" dirty="0"/>
              <a:t>Athletes should replace electrolytes and fluids during activity.</a:t>
            </a:r>
          </a:p>
        </p:txBody>
      </p:sp>
    </p:spTree>
    <p:extLst>
      <p:ext uri="{BB962C8B-B14F-4D97-AF65-F5344CB8AC3E}">
        <p14:creationId xmlns:p14="http://schemas.microsoft.com/office/powerpoint/2010/main" val="297057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2209-FA62-33B4-E465-E2A4CB961F11}"/>
              </a:ext>
            </a:extLst>
          </p:cNvPr>
          <p:cNvSpPr>
            <a:spLocks noGrp="1"/>
          </p:cNvSpPr>
          <p:nvPr>
            <p:ph type="title"/>
          </p:nvPr>
        </p:nvSpPr>
        <p:spPr/>
        <p:txBody>
          <a:bodyPr/>
          <a:lstStyle/>
          <a:p>
            <a:r>
              <a:rPr lang="en-US" dirty="0"/>
              <a:t>Relationship Between Osmotic Pressure and Number of Solute Atoms or Molecules</a:t>
            </a:r>
          </a:p>
        </p:txBody>
      </p:sp>
      <p:sp>
        <p:nvSpPr>
          <p:cNvPr id="3" name="Content Placeholder 2">
            <a:extLst>
              <a:ext uri="{FF2B5EF4-FFF2-40B4-BE49-F238E27FC236}">
                <a16:creationId xmlns:a16="http://schemas.microsoft.com/office/drawing/2014/main" id="{010C14C0-29C0-D88E-D073-FB6C2CB33093}"/>
              </a:ext>
            </a:extLst>
          </p:cNvPr>
          <p:cNvSpPr>
            <a:spLocks noGrp="1"/>
          </p:cNvSpPr>
          <p:nvPr>
            <p:ph idx="1"/>
          </p:nvPr>
        </p:nvSpPr>
        <p:spPr/>
        <p:txBody>
          <a:bodyPr/>
          <a:lstStyle/>
          <a:p>
            <a:pPr marL="0" indent="0">
              <a:buNone/>
            </a:pPr>
            <a:r>
              <a:rPr lang="en-US" dirty="0"/>
              <a:t>Osmotic pressure is directly proportional to the number of solute atoms or molecules.</a:t>
            </a:r>
          </a:p>
          <a:p>
            <a:r>
              <a:rPr lang="en-US" dirty="0"/>
              <a:t>As the number of solute particles increases, osmotic pressure increases.</a:t>
            </a:r>
          </a:p>
          <a:p>
            <a:r>
              <a:rPr lang="en-US" dirty="0"/>
              <a:t>The size of the solute matter has no effect.</a:t>
            </a:r>
          </a:p>
          <a:p>
            <a:r>
              <a:rPr lang="en-US" dirty="0"/>
              <a:t>Because electrolytes dissociate into their component ions, they add more solute particles to solution and hence have a greater effect on osmotic pressure than compounds that do not dissociate.</a:t>
            </a:r>
          </a:p>
        </p:txBody>
      </p:sp>
    </p:spTree>
    <p:extLst>
      <p:ext uri="{BB962C8B-B14F-4D97-AF65-F5344CB8AC3E}">
        <p14:creationId xmlns:p14="http://schemas.microsoft.com/office/powerpoint/2010/main" val="146195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38.1 Figure 3</a:t>
            </a:r>
            <a:endParaRPr lang="en-US" sz="3200" dirty="0">
              <a:solidFill>
                <a:schemeClr val="accent1"/>
              </a:solidFill>
            </a:endParaRPr>
          </a:p>
        </p:txBody>
      </p:sp>
      <p:sp>
        <p:nvSpPr>
          <p:cNvPr id="3" name="TextBox 2">
            <a:extLst>
              <a:ext uri="{FF2B5EF4-FFF2-40B4-BE49-F238E27FC236}">
                <a16:creationId xmlns:a16="http://schemas.microsoft.com/office/drawing/2014/main" id="{106DF650-B532-7B73-DDFE-FF7AF20F2ED0}"/>
              </a:ext>
            </a:extLst>
          </p:cNvPr>
          <p:cNvSpPr txBox="1"/>
          <p:nvPr/>
        </p:nvSpPr>
        <p:spPr>
          <a:xfrm>
            <a:off x="2286000" y="5740819"/>
            <a:ext cx="4572000" cy="246221"/>
          </a:xfrm>
          <a:prstGeom prst="rect">
            <a:avLst/>
          </a:prstGeom>
          <a:noFill/>
        </p:spPr>
        <p:txBody>
          <a:bodyPr wrap="square">
            <a:spAutoFit/>
          </a:bodyPr>
          <a:lstStyle/>
          <a:p>
            <a:pPr algn="ctr"/>
            <a:r>
              <a:rPr lang="en-US" sz="1000" dirty="0"/>
              <a:t>LoggaWiggler on Pixabay. "Salt."</a:t>
            </a:r>
          </a:p>
        </p:txBody>
      </p:sp>
      <p:pic>
        <p:nvPicPr>
          <p:cNvPr id="6" name="Content Placeholder 5" descr="A photograph shows a person with a handful of large grain salt.">
            <a:extLst>
              <a:ext uri="{FF2B5EF4-FFF2-40B4-BE49-F238E27FC236}">
                <a16:creationId xmlns:a16="http://schemas.microsoft.com/office/drawing/2014/main" id="{805261D3-E8CD-EDEA-FCCB-C8C90764E204}"/>
              </a:ext>
            </a:extLst>
          </p:cNvPr>
          <p:cNvPicPr>
            <a:picLocks noGrp="1" noChangeAspect="1"/>
          </p:cNvPicPr>
          <p:nvPr>
            <p:ph idx="1"/>
          </p:nvPr>
        </p:nvPicPr>
        <p:blipFill>
          <a:blip r:embed="rId3"/>
          <a:srcRect l="16667" t="5333" r="16667" b="4667"/>
          <a:stretch/>
        </p:blipFill>
        <p:spPr>
          <a:xfrm>
            <a:off x="1562100" y="1171575"/>
            <a:ext cx="6019800" cy="4514850"/>
          </a:xfrm>
        </p:spPr>
      </p:pic>
    </p:spTree>
    <p:extLst>
      <p:ext uri="{BB962C8B-B14F-4D97-AF65-F5344CB8AC3E}">
        <p14:creationId xmlns:p14="http://schemas.microsoft.com/office/powerpoint/2010/main" val="175325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BAAD-3689-BA8D-69B6-E8850EAF513F}"/>
              </a:ext>
            </a:extLst>
          </p:cNvPr>
          <p:cNvSpPr>
            <a:spLocks noGrp="1"/>
          </p:cNvSpPr>
          <p:nvPr>
            <p:ph type="title"/>
          </p:nvPr>
        </p:nvSpPr>
        <p:spPr/>
        <p:txBody>
          <a:bodyPr/>
          <a:lstStyle/>
          <a:p>
            <a:r>
              <a:rPr lang="en-US" dirty="0"/>
              <a:t>Types of Transport Across Membranes</a:t>
            </a:r>
          </a:p>
        </p:txBody>
      </p:sp>
      <p:sp>
        <p:nvSpPr>
          <p:cNvPr id="3" name="Content Placeholder 2">
            <a:extLst>
              <a:ext uri="{FF2B5EF4-FFF2-40B4-BE49-F238E27FC236}">
                <a16:creationId xmlns:a16="http://schemas.microsoft.com/office/drawing/2014/main" id="{5AB5C852-B6FD-936A-88C2-CE7532468856}"/>
              </a:ext>
            </a:extLst>
          </p:cNvPr>
          <p:cNvSpPr>
            <a:spLocks noGrp="1"/>
          </p:cNvSpPr>
          <p:nvPr>
            <p:ph idx="1"/>
          </p:nvPr>
        </p:nvSpPr>
        <p:spPr>
          <a:xfrm>
            <a:off x="457200" y="990600"/>
            <a:ext cx="8229600" cy="5334000"/>
          </a:xfrm>
        </p:spPr>
        <p:txBody>
          <a:bodyPr>
            <a:normAutofit fontScale="85000" lnSpcReduction="10000"/>
          </a:bodyPr>
          <a:lstStyle/>
          <a:p>
            <a:pPr marL="0" indent="0">
              <a:buNone/>
            </a:pPr>
            <a:r>
              <a:rPr lang="en-US" dirty="0"/>
              <a:t>Electrolytes cannot move through biological membranes directly</a:t>
            </a:r>
          </a:p>
          <a:p>
            <a:r>
              <a:rPr lang="en-US" i="1" dirty="0"/>
              <a:t>Passive diffusion</a:t>
            </a:r>
            <a:r>
              <a:rPr lang="en-US" dirty="0"/>
              <a:t> is the movement of a solute directly through a membrane with (down) its concentration gradient.</a:t>
            </a:r>
          </a:p>
          <a:p>
            <a:pPr lvl="1"/>
            <a:r>
              <a:rPr lang="en-US" dirty="0"/>
              <a:t>Example: water</a:t>
            </a:r>
          </a:p>
          <a:p>
            <a:r>
              <a:rPr lang="en-US" i="1" dirty="0"/>
              <a:t>Facilitated diffusion</a:t>
            </a:r>
            <a:r>
              <a:rPr lang="en-US" dirty="0"/>
              <a:t> is the movement of a solute with (down) its concentration through protein-based channels in the membrane.</a:t>
            </a:r>
          </a:p>
          <a:p>
            <a:r>
              <a:rPr lang="en-US" i="1" dirty="0"/>
              <a:t>Active transport</a:t>
            </a:r>
            <a:r>
              <a:rPr lang="en-US" dirty="0"/>
              <a:t> is the movement of a solute against (up) its concentration gradient using energy through specialized membrane pumps and carrier proteins.</a:t>
            </a:r>
          </a:p>
          <a:p>
            <a:pPr lvl="1"/>
            <a:r>
              <a:rPr lang="en-US" dirty="0"/>
              <a:t>Energy is used as either ATP or from coupling the movement of a solute against its concentration gradient with the movement of a solute with its concentration gradient.</a:t>
            </a:r>
          </a:p>
        </p:txBody>
      </p:sp>
    </p:spTree>
    <p:extLst>
      <p:ext uri="{BB962C8B-B14F-4D97-AF65-F5344CB8AC3E}">
        <p14:creationId xmlns:p14="http://schemas.microsoft.com/office/powerpoint/2010/main" val="216307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745915"/>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Define</a:t>
            </a:r>
            <a:r>
              <a:rPr lang="en-US" dirty="0"/>
              <a:t> osmosis and explain its role within molecules.</a:t>
            </a:r>
          </a:p>
          <a:p>
            <a:pPr marL="457200" indent="-457200">
              <a:buFont typeface="Arial" panose="020B0604020202020204" pitchFamily="34" charset="0"/>
              <a:buChar char="•"/>
              <a:tabLst>
                <a:tab pos="457200" algn="l"/>
              </a:tabLst>
            </a:pPr>
            <a:r>
              <a:rPr lang="en-US" b="1" dirty="0"/>
              <a:t>Explain</a:t>
            </a:r>
            <a:r>
              <a:rPr lang="en-US" dirty="0"/>
              <a:t> why osmoregulation and osmotic balance are important body functions.</a:t>
            </a:r>
          </a:p>
          <a:p>
            <a:pPr marL="457200" indent="-457200">
              <a:buFont typeface="Arial" panose="020B0604020202020204" pitchFamily="34" charset="0"/>
              <a:buChar char="•"/>
              <a:tabLst>
                <a:tab pos="457200" algn="l"/>
              </a:tabLst>
            </a:pPr>
            <a:r>
              <a:rPr lang="en-US" b="1" dirty="0"/>
              <a:t>Describe</a:t>
            </a:r>
            <a:r>
              <a:rPr lang="en-US" dirty="0"/>
              <a:t> active transport mechanisms</a:t>
            </a:r>
          </a:p>
          <a:p>
            <a:pPr marL="457200" indent="-457200">
              <a:buFont typeface="Arial" panose="020B0604020202020204" pitchFamily="34" charset="0"/>
              <a:buChar char="•"/>
              <a:tabLst>
                <a:tab pos="457200" algn="l"/>
              </a:tabLst>
            </a:pPr>
            <a:r>
              <a:rPr lang="en-US" b="1" dirty="0"/>
              <a:t>Explain</a:t>
            </a:r>
            <a:r>
              <a:rPr lang="en-US" dirty="0"/>
              <a:t> osmolarity and the way in which it is measured.</a:t>
            </a:r>
          </a:p>
          <a:p>
            <a:pPr marL="457200" indent="-457200">
              <a:buFont typeface="Arial" panose="020B0604020202020204" pitchFamily="34" charset="0"/>
              <a:buChar char="•"/>
              <a:tabLst>
                <a:tab pos="457200" algn="l"/>
              </a:tabLst>
            </a:pPr>
            <a:r>
              <a:rPr lang="en-US" b="1" dirty="0"/>
              <a:t>Describe</a:t>
            </a:r>
            <a:r>
              <a:rPr lang="en-US" dirty="0"/>
              <a:t> osmoregulators or osmoconformers and how these tools allow animals to adapt to different environments.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5B44-952A-7CD5-0D59-257EB1EE6457}"/>
              </a:ext>
            </a:extLst>
          </p:cNvPr>
          <p:cNvSpPr>
            <a:spLocks noGrp="1"/>
          </p:cNvSpPr>
          <p:nvPr>
            <p:ph type="title"/>
          </p:nvPr>
        </p:nvSpPr>
        <p:spPr/>
        <p:txBody>
          <a:bodyPr/>
          <a:lstStyle/>
          <a:p>
            <a:r>
              <a:rPr lang="en-US" dirty="0"/>
              <a:t>The Mole, Molarity, and Molality</a:t>
            </a:r>
          </a:p>
        </p:txBody>
      </p:sp>
      <p:sp>
        <p:nvSpPr>
          <p:cNvPr id="3" name="Content Placeholder 2">
            <a:extLst>
              <a:ext uri="{FF2B5EF4-FFF2-40B4-BE49-F238E27FC236}">
                <a16:creationId xmlns:a16="http://schemas.microsoft.com/office/drawing/2014/main" id="{541FC448-ED2B-AF33-87B4-C2D9C8A0A99B}"/>
              </a:ext>
            </a:extLst>
          </p:cNvPr>
          <p:cNvSpPr>
            <a:spLocks noGrp="1"/>
          </p:cNvSpPr>
          <p:nvPr>
            <p:ph idx="1"/>
          </p:nvPr>
        </p:nvSpPr>
        <p:spPr>
          <a:xfrm>
            <a:off x="457200" y="1066800"/>
            <a:ext cx="8229600" cy="5074920"/>
          </a:xfrm>
        </p:spPr>
        <p:txBody>
          <a:bodyPr>
            <a:normAutofit fontScale="92500" lnSpcReduction="10000"/>
          </a:bodyPr>
          <a:lstStyle/>
          <a:p>
            <a:r>
              <a:rPr lang="en-US" dirty="0"/>
              <a:t>A </a:t>
            </a:r>
            <a:r>
              <a:rPr lang="en-US" b="1" dirty="0"/>
              <a:t>mole</a:t>
            </a:r>
            <a:r>
              <a:rPr lang="en-US" dirty="0"/>
              <a:t>:</a:t>
            </a:r>
          </a:p>
          <a:p>
            <a:pPr lvl="1"/>
            <a:r>
              <a:rPr lang="en-US" dirty="0"/>
              <a:t>Is the unit for measuring solutes</a:t>
            </a:r>
          </a:p>
          <a:p>
            <a:pPr lvl="1"/>
            <a:r>
              <a:rPr lang="en-US" dirty="0"/>
              <a:t>Is defined as 6.02 X 10</a:t>
            </a:r>
            <a:r>
              <a:rPr lang="en-US" baseline="30000" dirty="0"/>
              <a:t>23</a:t>
            </a:r>
            <a:r>
              <a:rPr lang="en-US" dirty="0"/>
              <a:t> particles of solute</a:t>
            </a:r>
          </a:p>
          <a:p>
            <a:pPr lvl="1"/>
            <a:r>
              <a:rPr lang="en-US" dirty="0"/>
              <a:t>Has a mass equivalent to the molecular weight of the solute, expressed in grams per mole</a:t>
            </a:r>
          </a:p>
          <a:p>
            <a:pPr lvl="2"/>
            <a:r>
              <a:rPr lang="en-US" sz="2800" dirty="0"/>
              <a:t>Since the molecular weight of NaCl is 58.44, then the mass of one mole is 58.44 grams.</a:t>
            </a:r>
          </a:p>
          <a:p>
            <a:r>
              <a:rPr lang="en-US" dirty="0"/>
              <a:t>The </a:t>
            </a:r>
            <a:r>
              <a:rPr lang="en-US" b="1" dirty="0"/>
              <a:t>molarity</a:t>
            </a:r>
            <a:r>
              <a:rPr lang="en-US" dirty="0"/>
              <a:t> of a solution is the number of moles of solute per liter.</a:t>
            </a:r>
          </a:p>
          <a:p>
            <a:r>
              <a:rPr lang="en-US" dirty="0"/>
              <a:t>The </a:t>
            </a:r>
            <a:r>
              <a:rPr lang="en-US" b="1" dirty="0"/>
              <a:t>molality</a:t>
            </a:r>
            <a:r>
              <a:rPr lang="en-US" dirty="0"/>
              <a:t> of a solution is the number of moles of solute per kilogram of solvent.</a:t>
            </a:r>
          </a:p>
          <a:p>
            <a:pPr lvl="1"/>
            <a:r>
              <a:rPr lang="en-US" dirty="0"/>
              <a:t>If the solvent is water, 1 kg of water = 1 L of water.</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97222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E724-0F77-6082-F5A6-2752128C89A5}"/>
              </a:ext>
            </a:extLst>
          </p:cNvPr>
          <p:cNvSpPr>
            <a:spLocks noGrp="1"/>
          </p:cNvSpPr>
          <p:nvPr>
            <p:ph type="title"/>
          </p:nvPr>
        </p:nvSpPr>
        <p:spPr/>
        <p:txBody>
          <a:bodyPr/>
          <a:lstStyle/>
          <a:p>
            <a:r>
              <a:rPr lang="en-US" dirty="0"/>
              <a:t>Milliequivalents and Milliosmoles</a:t>
            </a:r>
          </a:p>
        </p:txBody>
      </p:sp>
      <p:sp>
        <p:nvSpPr>
          <p:cNvPr id="3" name="Content Placeholder 2">
            <a:extLst>
              <a:ext uri="{FF2B5EF4-FFF2-40B4-BE49-F238E27FC236}">
                <a16:creationId xmlns:a16="http://schemas.microsoft.com/office/drawing/2014/main" id="{AE8BC09D-AA11-CA26-3BDF-4D91A64EE821}"/>
              </a:ext>
            </a:extLst>
          </p:cNvPr>
          <p:cNvSpPr>
            <a:spLocks noGrp="1"/>
          </p:cNvSpPr>
          <p:nvPr>
            <p:ph idx="1"/>
          </p:nvPr>
        </p:nvSpPr>
        <p:spPr>
          <a:xfrm>
            <a:off x="457200" y="1097280"/>
            <a:ext cx="8229600" cy="5074920"/>
          </a:xfrm>
        </p:spPr>
        <p:txBody>
          <a:bodyPr>
            <a:normAutofit fontScale="92500" lnSpcReduction="20000"/>
          </a:bodyPr>
          <a:lstStyle/>
          <a:p>
            <a:r>
              <a:rPr lang="en-US" dirty="0"/>
              <a:t>Electrolyte concentrations are expressed in </a:t>
            </a:r>
            <a:r>
              <a:rPr lang="en-US" i="1" dirty="0"/>
              <a:t>milliequivalents per liter</a:t>
            </a:r>
            <a:r>
              <a:rPr lang="en-US" dirty="0"/>
              <a:t> (mEq/L).</a:t>
            </a:r>
          </a:p>
          <a:p>
            <a:pPr lvl="1"/>
            <a:r>
              <a:rPr lang="en-US" dirty="0"/>
              <a:t>The mEq/L is equal to the ion concentration (in millimoles, mmol) multiplied by the number of electrical charges on the ion, taking into account the ions present and their charges. </a:t>
            </a:r>
          </a:p>
          <a:p>
            <a:pPr lvl="1"/>
            <a:r>
              <a:rPr lang="en-US" dirty="0"/>
              <a:t>For an ion having a charge of 1 (like Na</a:t>
            </a:r>
            <a:r>
              <a:rPr lang="en-US" baseline="30000" dirty="0"/>
              <a:t>+</a:t>
            </a:r>
            <a:r>
              <a:rPr lang="en-US" dirty="0"/>
              <a:t>), 1 mEq = 1 mmol</a:t>
            </a:r>
          </a:p>
          <a:p>
            <a:pPr lvl="1"/>
            <a:r>
              <a:rPr lang="en-US" dirty="0"/>
              <a:t>For an ion having a charge of 2 (like Ca</a:t>
            </a:r>
            <a:r>
              <a:rPr lang="en-US" baseline="30000" dirty="0"/>
              <a:t>2+</a:t>
            </a:r>
            <a:r>
              <a:rPr lang="en-US" dirty="0"/>
              <a:t>), 1 mmol = 2 mEq, so 1 mEq = 0.5 mmol</a:t>
            </a:r>
          </a:p>
          <a:p>
            <a:r>
              <a:rPr lang="en-US" dirty="0"/>
              <a:t>A </a:t>
            </a:r>
            <a:r>
              <a:rPr lang="en-US" i="1" dirty="0"/>
              <a:t>milliosmole</a:t>
            </a:r>
            <a:r>
              <a:rPr lang="en-US" dirty="0"/>
              <a:t> (mOsm) is the number milliequivalents of solute per kilogram of solvent.</a:t>
            </a:r>
          </a:p>
          <a:p>
            <a:pPr lvl="1"/>
            <a:r>
              <a:rPr lang="en-US" dirty="0"/>
              <a:t>Body fluids are maintained at a range of 280–300 mOsm.</a:t>
            </a:r>
          </a:p>
        </p:txBody>
      </p:sp>
    </p:spTree>
    <p:extLst>
      <p:ext uri="{BB962C8B-B14F-4D97-AF65-F5344CB8AC3E}">
        <p14:creationId xmlns:p14="http://schemas.microsoft.com/office/powerpoint/2010/main" val="324459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D446-ADF1-DB9D-1628-9277184DAF72}"/>
              </a:ext>
            </a:extLst>
          </p:cNvPr>
          <p:cNvSpPr>
            <a:spLocks noGrp="1"/>
          </p:cNvSpPr>
          <p:nvPr>
            <p:ph type="title"/>
          </p:nvPr>
        </p:nvSpPr>
        <p:spPr/>
        <p:txBody>
          <a:bodyPr/>
          <a:lstStyle/>
          <a:p>
            <a:r>
              <a:rPr lang="en-US" dirty="0"/>
              <a:t>Stenohaline Versus Euryhaline Organisms</a:t>
            </a:r>
          </a:p>
        </p:txBody>
      </p:sp>
      <p:sp>
        <p:nvSpPr>
          <p:cNvPr id="3" name="Content Placeholder 2">
            <a:extLst>
              <a:ext uri="{FF2B5EF4-FFF2-40B4-BE49-F238E27FC236}">
                <a16:creationId xmlns:a16="http://schemas.microsoft.com/office/drawing/2014/main" id="{86C611F3-505C-F5CF-2E32-601394E6113C}"/>
              </a:ext>
            </a:extLst>
          </p:cNvPr>
          <p:cNvSpPr>
            <a:spLocks noGrp="1"/>
          </p:cNvSpPr>
          <p:nvPr>
            <p:ph idx="1"/>
          </p:nvPr>
        </p:nvSpPr>
        <p:spPr/>
        <p:txBody>
          <a:bodyPr>
            <a:normAutofit fontScale="92500"/>
          </a:bodyPr>
          <a:lstStyle/>
          <a:p>
            <a:r>
              <a:rPr lang="en-US" i="1" dirty="0"/>
              <a:t>Stenohaline</a:t>
            </a:r>
            <a:r>
              <a:rPr lang="en-US" dirty="0"/>
              <a:t> organisms can tolerate only a relatively narrow range of salinity.</a:t>
            </a:r>
          </a:p>
          <a:p>
            <a:pPr lvl="1"/>
            <a:r>
              <a:rPr lang="en-US" dirty="0"/>
              <a:t>Humans cannot adapt to drinking seawater.</a:t>
            </a:r>
          </a:p>
          <a:p>
            <a:pPr lvl="1"/>
            <a:r>
              <a:rPr lang="en-US" dirty="0"/>
              <a:t>About 90% of all bony fish must live in either fresh water or seawater but cannot adapt to the other.</a:t>
            </a:r>
          </a:p>
          <a:p>
            <a:r>
              <a:rPr lang="en-US" i="1" dirty="0"/>
              <a:t>Euryhaline</a:t>
            </a:r>
            <a:r>
              <a:rPr lang="en-US" dirty="0"/>
              <a:t> organisms can tolerate a relatively wide range of salinities.</a:t>
            </a:r>
          </a:p>
          <a:p>
            <a:pPr lvl="1"/>
            <a:r>
              <a:rPr lang="en-US" dirty="0"/>
              <a:t>Salmon spend part of their lives in fresh water and part in seawater.</a:t>
            </a:r>
          </a:p>
          <a:p>
            <a:pPr lvl="1"/>
            <a:r>
              <a:rPr lang="en-US" dirty="0"/>
              <a:t>Mollies are also euryhaline fish.</a:t>
            </a:r>
          </a:p>
        </p:txBody>
      </p:sp>
    </p:spTree>
    <p:extLst>
      <p:ext uri="{BB962C8B-B14F-4D97-AF65-F5344CB8AC3E}">
        <p14:creationId xmlns:p14="http://schemas.microsoft.com/office/powerpoint/2010/main" val="2388539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8246-83C6-05C1-1604-71C87B28F530}"/>
              </a:ext>
            </a:extLst>
          </p:cNvPr>
          <p:cNvSpPr>
            <a:spLocks noGrp="1"/>
          </p:cNvSpPr>
          <p:nvPr>
            <p:ph type="title"/>
          </p:nvPr>
        </p:nvSpPr>
        <p:spPr/>
        <p:txBody>
          <a:bodyPr/>
          <a:lstStyle/>
          <a:p>
            <a:r>
              <a:rPr lang="en-US" dirty="0"/>
              <a:t>Osmoregulators</a:t>
            </a:r>
          </a:p>
        </p:txBody>
      </p:sp>
      <p:sp>
        <p:nvSpPr>
          <p:cNvPr id="3" name="Content Placeholder 2">
            <a:extLst>
              <a:ext uri="{FF2B5EF4-FFF2-40B4-BE49-F238E27FC236}">
                <a16:creationId xmlns:a16="http://schemas.microsoft.com/office/drawing/2014/main" id="{40F461A2-5B93-740D-F6F1-1A3E224F7B3C}"/>
              </a:ext>
            </a:extLst>
          </p:cNvPr>
          <p:cNvSpPr>
            <a:spLocks noGrp="1"/>
          </p:cNvSpPr>
          <p:nvPr>
            <p:ph idx="1"/>
          </p:nvPr>
        </p:nvSpPr>
        <p:spPr>
          <a:xfrm>
            <a:off x="457200" y="990600"/>
            <a:ext cx="8229600" cy="5227320"/>
          </a:xfrm>
        </p:spPr>
        <p:txBody>
          <a:bodyPr>
            <a:normAutofit fontScale="92500" lnSpcReduction="20000"/>
          </a:bodyPr>
          <a:lstStyle/>
          <a:p>
            <a:pPr marL="0" indent="0">
              <a:buNone/>
            </a:pPr>
            <a:r>
              <a:rPr lang="en-US" dirty="0"/>
              <a:t>Euryhaline fish are examples of </a:t>
            </a:r>
            <a:r>
              <a:rPr lang="en-US" b="1" dirty="0"/>
              <a:t>osmoregulators</a:t>
            </a:r>
            <a:r>
              <a:rPr lang="en-US" dirty="0"/>
              <a:t>, organisms that can live in both hypotonic and hypertonic environments by adjusting how their bodies process salts and electrolytes.</a:t>
            </a:r>
          </a:p>
          <a:p>
            <a:r>
              <a:rPr lang="en-US" dirty="0"/>
              <a:t>When living in fresh water, they take up water naturally because the environment is hypotonic.</a:t>
            </a:r>
          </a:p>
          <a:p>
            <a:pPr lvl="1"/>
            <a:r>
              <a:rPr lang="en-US" dirty="0"/>
              <a:t>They do not drink much water.</a:t>
            </a:r>
          </a:p>
          <a:p>
            <a:pPr lvl="1"/>
            <a:r>
              <a:rPr lang="en-US" dirty="0"/>
              <a:t>They make a lot of dilute urine.</a:t>
            </a:r>
          </a:p>
          <a:p>
            <a:pPr lvl="1"/>
            <a:r>
              <a:rPr lang="en-US" dirty="0"/>
              <a:t>They take in electrolytes by active transport of salt through their gills.</a:t>
            </a:r>
          </a:p>
          <a:p>
            <a:r>
              <a:rPr lang="en-US" dirty="0"/>
              <a:t>When living in a seawater, their environment is hypertonic.</a:t>
            </a:r>
          </a:p>
          <a:p>
            <a:pPr lvl="1"/>
            <a:r>
              <a:rPr lang="en-US" dirty="0"/>
              <a:t>They drink seawater.</a:t>
            </a:r>
          </a:p>
          <a:p>
            <a:pPr lvl="1"/>
            <a:r>
              <a:rPr lang="en-US" dirty="0"/>
              <a:t>They excrete excess salt through their gills and urine.</a:t>
            </a:r>
          </a:p>
        </p:txBody>
      </p:sp>
    </p:spTree>
    <p:extLst>
      <p:ext uri="{BB962C8B-B14F-4D97-AF65-F5344CB8AC3E}">
        <p14:creationId xmlns:p14="http://schemas.microsoft.com/office/powerpoint/2010/main" val="124038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38.1 Figure 4</a:t>
            </a:r>
            <a:endParaRPr lang="en-US" sz="3200" dirty="0">
              <a:solidFill>
                <a:schemeClr val="accent1"/>
              </a:solidFill>
            </a:endParaRPr>
          </a:p>
        </p:txBody>
      </p:sp>
      <p:sp>
        <p:nvSpPr>
          <p:cNvPr id="3" name="TextBox 2">
            <a:extLst>
              <a:ext uri="{FF2B5EF4-FFF2-40B4-BE49-F238E27FC236}">
                <a16:creationId xmlns:a16="http://schemas.microsoft.com/office/drawing/2014/main" id="{2E721FF1-2237-890F-8CD1-84E433F221CB}"/>
              </a:ext>
            </a:extLst>
          </p:cNvPr>
          <p:cNvSpPr txBox="1"/>
          <p:nvPr/>
        </p:nvSpPr>
        <p:spPr>
          <a:xfrm>
            <a:off x="2286000" y="5805791"/>
            <a:ext cx="4572000" cy="246221"/>
          </a:xfrm>
          <a:prstGeom prst="rect">
            <a:avLst/>
          </a:prstGeom>
          <a:noFill/>
        </p:spPr>
        <p:txBody>
          <a:bodyPr wrap="square">
            <a:spAutoFit/>
          </a:bodyPr>
          <a:lstStyle/>
          <a:p>
            <a:pPr algn="ctr"/>
            <a:r>
              <a:rPr lang="en-US" sz="1000" dirty="0"/>
              <a:t>danny moore on Pixabay. "Salmon."</a:t>
            </a:r>
          </a:p>
        </p:txBody>
      </p:sp>
      <p:pic>
        <p:nvPicPr>
          <p:cNvPr id="6" name="Content Placeholder 6" descr="A photograph shows a salmon jumping out of the water up a waterfall.">
            <a:extLst>
              <a:ext uri="{FF2B5EF4-FFF2-40B4-BE49-F238E27FC236}">
                <a16:creationId xmlns:a16="http://schemas.microsoft.com/office/drawing/2014/main" id="{48D72F55-0D51-65E2-C624-F8804174FDAB}"/>
              </a:ext>
            </a:extLst>
          </p:cNvPr>
          <p:cNvPicPr>
            <a:picLocks noGrp="1" noChangeAspect="1"/>
          </p:cNvPicPr>
          <p:nvPr>
            <p:ph idx="1"/>
          </p:nvPr>
        </p:nvPicPr>
        <p:blipFill>
          <a:blip r:embed="rId3"/>
          <a:srcRect l="10185" t="5333" r="10185" b="4667"/>
          <a:stretch/>
        </p:blipFill>
        <p:spPr>
          <a:xfrm>
            <a:off x="1295400" y="1371600"/>
            <a:ext cx="6553200" cy="4114800"/>
          </a:xfrm>
        </p:spPr>
      </p:pic>
    </p:spTree>
    <p:extLst>
      <p:ext uri="{BB962C8B-B14F-4D97-AF65-F5344CB8AC3E}">
        <p14:creationId xmlns:p14="http://schemas.microsoft.com/office/powerpoint/2010/main" val="3394678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38.1 Figure 5</a:t>
            </a:r>
            <a:endParaRPr lang="en-US" sz="3200" dirty="0">
              <a:solidFill>
                <a:schemeClr val="accent1"/>
              </a:solidFill>
            </a:endParaRPr>
          </a:p>
        </p:txBody>
      </p:sp>
      <p:sp>
        <p:nvSpPr>
          <p:cNvPr id="3" name="TextBox 2">
            <a:extLst>
              <a:ext uri="{FF2B5EF4-FFF2-40B4-BE49-F238E27FC236}">
                <a16:creationId xmlns:a16="http://schemas.microsoft.com/office/drawing/2014/main" id="{F48630E9-F640-356A-82C1-1A3B1D3477DB}"/>
              </a:ext>
            </a:extLst>
          </p:cNvPr>
          <p:cNvSpPr txBox="1"/>
          <p:nvPr/>
        </p:nvSpPr>
        <p:spPr>
          <a:xfrm>
            <a:off x="2286000" y="5807947"/>
            <a:ext cx="4572000" cy="246221"/>
          </a:xfrm>
          <a:prstGeom prst="rect">
            <a:avLst/>
          </a:prstGeom>
          <a:noFill/>
        </p:spPr>
        <p:txBody>
          <a:bodyPr wrap="square">
            <a:spAutoFit/>
          </a:bodyPr>
          <a:lstStyle/>
          <a:p>
            <a:pPr algn="ctr"/>
            <a:r>
              <a:rPr lang="en-US" sz="1000" dirty="0"/>
              <a:t>Duane Raver, NOAA on Wikimedia Commons. "Osmoregulation."</a:t>
            </a:r>
          </a:p>
        </p:txBody>
      </p:sp>
      <p:pic>
        <p:nvPicPr>
          <p:cNvPr id="6" name="Content Placeholder 5" descr="Illustration (a) shows a fish in a freshwater environment, where water is absorbed through the skin. To compensate, the fish drinks little water and excretes dilute urine. Sodium, potassium, and chlorine ions are lost through the skin, and the fish actively transports these same ions into its gills to compensate for this loss. Illustration (b) shows a fish in a saltwater environment, where water is lost through the skin. To compensate, the fish drinks ample water and excretes concentrated urine. It absorbs sodium, potassium, and chlorine ions through its skin and excretes them through its gills.">
            <a:extLst>
              <a:ext uri="{FF2B5EF4-FFF2-40B4-BE49-F238E27FC236}">
                <a16:creationId xmlns:a16="http://schemas.microsoft.com/office/drawing/2014/main" id="{47ECD8F3-55DE-4D41-046A-091833E0FF54}"/>
              </a:ext>
            </a:extLst>
          </p:cNvPr>
          <p:cNvPicPr>
            <a:picLocks noChangeAspect="1"/>
          </p:cNvPicPr>
          <p:nvPr/>
        </p:nvPicPr>
        <p:blipFill>
          <a:blip r:embed="rId3"/>
          <a:srcRect l="23148" t="5333" r="23148" b="4667"/>
          <a:stretch/>
        </p:blipFill>
        <p:spPr>
          <a:xfrm>
            <a:off x="2133600" y="1158765"/>
            <a:ext cx="4876800" cy="4540469"/>
          </a:xfrm>
          <a:prstGeom prst="rect">
            <a:avLst/>
          </a:prstGeom>
        </p:spPr>
      </p:pic>
    </p:spTree>
    <p:extLst>
      <p:ext uri="{BB962C8B-B14F-4D97-AF65-F5344CB8AC3E}">
        <p14:creationId xmlns:p14="http://schemas.microsoft.com/office/powerpoint/2010/main" val="3860582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B4B1-EC6A-EF7A-5EED-E177BE7BE76A}"/>
              </a:ext>
            </a:extLst>
          </p:cNvPr>
          <p:cNvSpPr>
            <a:spLocks noGrp="1"/>
          </p:cNvSpPr>
          <p:nvPr>
            <p:ph type="title"/>
          </p:nvPr>
        </p:nvSpPr>
        <p:spPr/>
        <p:txBody>
          <a:bodyPr/>
          <a:lstStyle/>
          <a:p>
            <a:r>
              <a:rPr lang="en-US" dirty="0"/>
              <a:t>Osmoconformers</a:t>
            </a:r>
          </a:p>
        </p:txBody>
      </p:sp>
      <p:sp>
        <p:nvSpPr>
          <p:cNvPr id="3" name="Content Placeholder 2">
            <a:extLst>
              <a:ext uri="{FF2B5EF4-FFF2-40B4-BE49-F238E27FC236}">
                <a16:creationId xmlns:a16="http://schemas.microsoft.com/office/drawing/2014/main" id="{47FBA63A-8232-FFBE-B9C8-5713305579D7}"/>
              </a:ext>
            </a:extLst>
          </p:cNvPr>
          <p:cNvSpPr>
            <a:spLocks noGrp="1"/>
          </p:cNvSpPr>
          <p:nvPr>
            <p:ph idx="1"/>
          </p:nvPr>
        </p:nvSpPr>
        <p:spPr>
          <a:xfrm>
            <a:off x="457200" y="1097280"/>
            <a:ext cx="8229600" cy="4998720"/>
          </a:xfrm>
        </p:spPr>
        <p:txBody>
          <a:bodyPr>
            <a:normAutofit fontScale="85000" lnSpcReduction="10000"/>
          </a:bodyPr>
          <a:lstStyle/>
          <a:p>
            <a:pPr marL="0" indent="0">
              <a:buNone/>
            </a:pPr>
            <a:r>
              <a:rPr lang="en-US" dirty="0"/>
              <a:t>Most marine invertebrates are </a:t>
            </a:r>
            <a:r>
              <a:rPr lang="en-US" b="1" dirty="0"/>
              <a:t>osmoconformers</a:t>
            </a:r>
            <a:r>
              <a:rPr lang="en-US" dirty="0"/>
              <a:t>, keeping their body temperatures isotonic to the concentration of the seawater.</a:t>
            </a:r>
          </a:p>
          <a:p>
            <a:r>
              <a:rPr lang="en-US" dirty="0"/>
              <a:t>The electrolyte composition within the </a:t>
            </a:r>
            <a:r>
              <a:rPr lang="en-US" dirty="0" err="1"/>
              <a:t>osmoconformer's</a:t>
            </a:r>
            <a:r>
              <a:rPr lang="en-US" dirty="0"/>
              <a:t> blood does not need to be similar to that of seawater.</a:t>
            </a:r>
          </a:p>
          <a:p>
            <a:pPr lvl="1"/>
            <a:r>
              <a:rPr lang="en-US" dirty="0"/>
              <a:t>Shark blood is of similar salt composition to that of bony fish, but it also contains urea and trimethylamine oxide (TMAO).</a:t>
            </a:r>
          </a:p>
          <a:p>
            <a:pPr lvl="2"/>
            <a:r>
              <a:rPr lang="en-US" sz="2800" dirty="0"/>
              <a:t>Urea helps to achieve isotonicity.</a:t>
            </a:r>
          </a:p>
          <a:p>
            <a:pPr lvl="2"/>
            <a:r>
              <a:rPr lang="en-US" sz="2800" dirty="0"/>
              <a:t>TMAO stabilizes proteins in the presence of high urea levels which would normally denature them.</a:t>
            </a:r>
          </a:p>
          <a:p>
            <a:pPr lvl="2"/>
            <a:r>
              <a:rPr lang="en-US" sz="2800" dirty="0"/>
              <a:t>Sharks are </a:t>
            </a:r>
            <a:r>
              <a:rPr lang="en-US" sz="2800" i="1" dirty="0"/>
              <a:t>ureotelic</a:t>
            </a:r>
            <a:r>
              <a:rPr lang="en-US" sz="2800" dirty="0"/>
              <a:t>, meaning that they secrete urea.</a:t>
            </a:r>
          </a:p>
          <a:p>
            <a:pPr lvl="1"/>
            <a:r>
              <a:rPr lang="en-US" dirty="0"/>
              <a:t>They secrete salts through rectal glands.</a:t>
            </a:r>
          </a:p>
          <a:p>
            <a:pPr lvl="1"/>
            <a:endParaRPr lang="en-US" dirty="0"/>
          </a:p>
        </p:txBody>
      </p:sp>
    </p:spTree>
    <p:extLst>
      <p:ext uri="{BB962C8B-B14F-4D97-AF65-F5344CB8AC3E}">
        <p14:creationId xmlns:p14="http://schemas.microsoft.com/office/powerpoint/2010/main" val="2972242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For a person lost at sea, why would drinking seawater put them at risk of dehydration?</a:t>
            </a:r>
          </a:p>
        </p:txBody>
      </p:sp>
    </p:spTree>
    <p:extLst>
      <p:ext uri="{BB962C8B-B14F-4D97-AF65-F5344CB8AC3E}">
        <p14:creationId xmlns:p14="http://schemas.microsoft.com/office/powerpoint/2010/main" val="193357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2</a:t>
            </a:r>
            <a:endParaRPr lang="en-US" dirty="0"/>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066800"/>
            <a:ext cx="8305800" cy="4876800"/>
          </a:xfrm>
        </p:spPr>
        <p:txBody>
          <a:bodyPr>
            <a:normAutofit fontScale="85000" lnSpcReduction="20000"/>
          </a:bodyPr>
          <a:lstStyle/>
          <a:p>
            <a:r>
              <a:rPr lang="en-US" dirty="0"/>
              <a:t>Career: Dialysis Technician</a:t>
            </a:r>
          </a:p>
          <a:p>
            <a:pPr marL="457200" indent="-457200">
              <a:buFont typeface="Arial" panose="020B0604020202020204" pitchFamily="34" charset="0"/>
              <a:buChar char="•"/>
            </a:pPr>
            <a:r>
              <a:rPr lang="en-US" dirty="0"/>
              <a:t>Dialysis:</a:t>
            </a:r>
          </a:p>
          <a:p>
            <a:pPr marL="1200150" lvl="1" indent="-457200">
              <a:buFont typeface="Arial" panose="020B0604020202020204" pitchFamily="34" charset="0"/>
              <a:buChar char="•"/>
            </a:pPr>
            <a:r>
              <a:rPr lang="en-US" dirty="0">
                <a:solidFill>
                  <a:schemeClr val="bg1"/>
                </a:solidFill>
              </a:rPr>
              <a:t>Medically removes wastes and excess water from blood by diffusion and ultrafiltration</a:t>
            </a:r>
          </a:p>
          <a:p>
            <a:pPr marL="1200150" lvl="1" indent="-457200">
              <a:buFont typeface="Arial" panose="020B0604020202020204" pitchFamily="34" charset="0"/>
              <a:buChar char="•"/>
            </a:pPr>
            <a:r>
              <a:rPr lang="en-US" dirty="0">
                <a:solidFill>
                  <a:schemeClr val="bg1"/>
                </a:solidFill>
              </a:rPr>
              <a:t>Is used when kidney function would be unable to keep a patient alive, sometimes for the rest of their life or until they get a kidney transplant (if eligible)</a:t>
            </a:r>
          </a:p>
          <a:p>
            <a:pPr marL="457200" indent="-457200">
              <a:buFont typeface="Arial" panose="020B0604020202020204" pitchFamily="34" charset="0"/>
              <a:buChar char="•"/>
            </a:pPr>
            <a:r>
              <a:rPr lang="en-US" dirty="0"/>
              <a:t>Dialysis technicians:</a:t>
            </a:r>
          </a:p>
          <a:p>
            <a:pPr marL="1200150" lvl="1" indent="-457200">
              <a:buFont typeface="Arial" panose="020B0604020202020204" pitchFamily="34" charset="0"/>
              <a:buChar char="•"/>
            </a:pPr>
            <a:r>
              <a:rPr lang="en-US" dirty="0">
                <a:solidFill>
                  <a:schemeClr val="bg1"/>
                </a:solidFill>
              </a:rPr>
              <a:t>Work in hospitals or clinics, often directly with patients</a:t>
            </a:r>
          </a:p>
          <a:p>
            <a:pPr marL="1200150" lvl="1" indent="-457200">
              <a:buFont typeface="Arial" panose="020B0604020202020204" pitchFamily="34" charset="0"/>
              <a:buChar char="•"/>
            </a:pPr>
            <a:r>
              <a:rPr lang="en-US" dirty="0">
                <a:solidFill>
                  <a:schemeClr val="bg1"/>
                </a:solidFill>
              </a:rPr>
              <a:t>Commonly are supervised by registered nurses</a:t>
            </a:r>
          </a:p>
          <a:p>
            <a:pPr marL="1200150" lvl="1" indent="-457200">
              <a:buFont typeface="Arial" panose="020B0604020202020204" pitchFamily="34" charset="0"/>
              <a:buChar char="•"/>
            </a:pPr>
            <a:r>
              <a:rPr lang="en-US" dirty="0">
                <a:solidFill>
                  <a:schemeClr val="bg1"/>
                </a:solidFill>
              </a:rPr>
              <a:t>Review patient history and current condition, assess and respond to patient needs before and during the treatment, and monitor the treatment</a:t>
            </a:r>
          </a:p>
          <a:p>
            <a:pPr marL="1200150" lvl="1" indent="-457200">
              <a:buFont typeface="Arial" panose="020B0604020202020204" pitchFamily="34" charset="0"/>
              <a:buChar char="•"/>
            </a:pPr>
            <a:r>
              <a:rPr lang="en-US" dirty="0">
                <a:solidFill>
                  <a:schemeClr val="bg1"/>
                </a:solidFill>
              </a:rPr>
              <a:t>May prepare solutions and equipment for dialysis</a:t>
            </a:r>
          </a:p>
        </p:txBody>
      </p:sp>
    </p:spTree>
    <p:extLst>
      <p:ext uri="{BB962C8B-B14F-4D97-AF65-F5344CB8AC3E}">
        <p14:creationId xmlns:p14="http://schemas.microsoft.com/office/powerpoint/2010/main" val="1631727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143000"/>
            <a:ext cx="8229600" cy="5181600"/>
          </a:xfrm>
        </p:spPr>
        <p:txBody>
          <a:bodyPr>
            <a:normAutofit fontScale="77500" lnSpcReduction="20000"/>
          </a:bodyPr>
          <a:lstStyle/>
          <a:p>
            <a:pPr marL="457200" indent="-457200">
              <a:buFont typeface="Arial" panose="020B0604020202020204" pitchFamily="34" charset="0"/>
              <a:buChar char="•"/>
            </a:pPr>
            <a:r>
              <a:rPr lang="en-US" sz="3000" dirty="0"/>
              <a:t>Relative solute concentrations on each side of a semipermeable membrane influence water and solute movement across it.</a:t>
            </a:r>
          </a:p>
          <a:p>
            <a:pPr marL="457200" indent="-457200">
              <a:buFont typeface="Arial" panose="020B0604020202020204" pitchFamily="34" charset="0"/>
              <a:buChar char="•"/>
            </a:pPr>
            <a:r>
              <a:rPr lang="en-US" sz="3000" dirty="0"/>
              <a:t>Osmosis (a type of passive diffusion) occurs to equalize the concentration of solute across a semipermeable membrane by moving water to the side of higher solute concentration.</a:t>
            </a:r>
          </a:p>
          <a:p>
            <a:pPr marL="457200" indent="-457200">
              <a:buFont typeface="Arial" panose="020B0604020202020204" pitchFamily="34" charset="0"/>
              <a:buChar char="•"/>
            </a:pPr>
            <a:r>
              <a:rPr lang="en-US" sz="3000" dirty="0"/>
              <a:t>Facilitated diffusion is a type of diffusion using protein channels to facilitate solute movement.</a:t>
            </a:r>
          </a:p>
          <a:p>
            <a:pPr marL="457200" indent="-457200">
              <a:buFont typeface="Arial" panose="020B0604020202020204" pitchFamily="34" charset="0"/>
              <a:buChar char="•"/>
            </a:pPr>
            <a:r>
              <a:rPr lang="en-US" sz="3000" dirty="0"/>
              <a:t>Active transport is a type of transport that uses energy to move a solute against its concentration gradient. </a:t>
            </a:r>
          </a:p>
          <a:p>
            <a:pPr marL="457200" indent="-457200">
              <a:buFont typeface="Arial" panose="020B0604020202020204" pitchFamily="34" charset="0"/>
              <a:buChar char="•"/>
            </a:pPr>
            <a:r>
              <a:rPr lang="en-US" sz="3000" dirty="0"/>
              <a:t>Osmolarity considers the number of solute particles and their charges and is measured in mEq or mOsm.</a:t>
            </a:r>
          </a:p>
          <a:p>
            <a:pPr marL="457200" indent="-457200">
              <a:buFont typeface="Arial" panose="020B0604020202020204" pitchFamily="34" charset="0"/>
              <a:buChar char="•"/>
            </a:pPr>
            <a:r>
              <a:rPr lang="en-US" sz="3000" dirty="0"/>
              <a:t>Osmoregulation and osmotic balance are important bodily functions resulting in water and salt balance.</a:t>
            </a:r>
          </a:p>
          <a:p>
            <a:pPr marL="457200" indent="-457200">
              <a:buFont typeface="Arial" panose="020B0604020202020204" pitchFamily="34" charset="0"/>
              <a:buChar char="•"/>
            </a:pPr>
            <a:r>
              <a:rPr lang="en-US" sz="3000" dirty="0"/>
              <a:t>Fish that live in fresh water or salt water adapt by being either osmoregulators or osmoconformers.</a:t>
            </a:r>
          </a:p>
        </p:txBody>
      </p:sp>
    </p:spTree>
    <p:extLst>
      <p:ext uri="{BB962C8B-B14F-4D97-AF65-F5344CB8AC3E}">
        <p14:creationId xmlns:p14="http://schemas.microsoft.com/office/powerpoint/2010/main" val="290095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Osmoregulation Overview</a:t>
            </a:r>
            <a:endParaRPr lang="en-US" sz="3200" dirty="0">
              <a:solidFill>
                <a:schemeClr val="accent1"/>
              </a:solidFill>
            </a:endParaRPr>
          </a:p>
        </p:txBody>
      </p:sp>
      <p:sp>
        <p:nvSpPr>
          <p:cNvPr id="11267" name="Rectangle 3"/>
          <p:cNvSpPr>
            <a:spLocks noGrp="1"/>
          </p:cNvSpPr>
          <p:nvPr>
            <p:ph idx="1"/>
          </p:nvPr>
        </p:nvSpPr>
        <p:spPr>
          <a:xfrm>
            <a:off x="457200" y="990600"/>
            <a:ext cx="8229600" cy="4876800"/>
          </a:xfrm>
          <a:prstGeom prst="rect">
            <a:avLst/>
          </a:prstGeom>
        </p:spPr>
        <p:txBody>
          <a:bodyPr>
            <a:normAutofit fontScale="77500" lnSpcReduction="20000"/>
          </a:bodyPr>
          <a:lstStyle/>
          <a:p>
            <a:pPr>
              <a:tabLst>
                <a:tab pos="461963" algn="l"/>
              </a:tabLst>
            </a:pPr>
            <a:r>
              <a:rPr lang="en-US" dirty="0">
                <a:solidFill>
                  <a:schemeClr val="tx1"/>
                </a:solidFill>
              </a:rPr>
              <a:t>The amount of human water consumption (8–10 glasses per day) should equal the amount excreted through:</a:t>
            </a:r>
          </a:p>
          <a:p>
            <a:pPr lvl="1">
              <a:tabLst>
                <a:tab pos="461963" algn="l"/>
              </a:tabLst>
            </a:pPr>
            <a:r>
              <a:rPr lang="en-US" i="0" dirty="0">
                <a:solidFill>
                  <a:schemeClr val="tx1"/>
                </a:solidFill>
              </a:rPr>
              <a:t>Urination</a:t>
            </a:r>
          </a:p>
          <a:p>
            <a:pPr lvl="1">
              <a:tabLst>
                <a:tab pos="461963" algn="l"/>
              </a:tabLst>
            </a:pPr>
            <a:r>
              <a:rPr lang="en-US" dirty="0">
                <a:solidFill>
                  <a:schemeClr val="tx1"/>
                </a:solidFill>
              </a:rPr>
              <a:t>Defecation</a:t>
            </a:r>
          </a:p>
          <a:p>
            <a:pPr lvl="1">
              <a:tabLst>
                <a:tab pos="461963" algn="l"/>
              </a:tabLst>
            </a:pPr>
            <a:r>
              <a:rPr lang="en-US" dirty="0">
                <a:solidFill>
                  <a:schemeClr val="tx1"/>
                </a:solidFill>
              </a:rPr>
              <a:t>Sweating</a:t>
            </a:r>
          </a:p>
          <a:p>
            <a:pPr lvl="1">
              <a:tabLst>
                <a:tab pos="461963" algn="l"/>
              </a:tabLst>
            </a:pPr>
            <a:r>
              <a:rPr lang="en-US" dirty="0">
                <a:solidFill>
                  <a:schemeClr val="tx1"/>
                </a:solidFill>
              </a:rPr>
              <a:t>Respiration (to a small extent)</a:t>
            </a:r>
          </a:p>
          <a:p>
            <a:pPr>
              <a:tabLst>
                <a:tab pos="461963" algn="l"/>
              </a:tabLst>
            </a:pPr>
            <a:r>
              <a:rPr lang="en-US" i="0" dirty="0">
                <a:solidFill>
                  <a:schemeClr val="tx1"/>
                </a:solidFill>
              </a:rPr>
              <a:t>The body's organs and tissues are soaked in fluids that are maintained at constant</a:t>
            </a:r>
          </a:p>
          <a:p>
            <a:pPr lvl="1">
              <a:tabLst>
                <a:tab pos="461963" algn="l"/>
              </a:tabLst>
            </a:pPr>
            <a:r>
              <a:rPr lang="en-US" dirty="0">
                <a:solidFill>
                  <a:schemeClr val="tx1"/>
                </a:solidFill>
              </a:rPr>
              <a:t>Temperature</a:t>
            </a:r>
          </a:p>
          <a:p>
            <a:pPr lvl="1">
              <a:tabLst>
                <a:tab pos="461963" algn="l"/>
              </a:tabLst>
            </a:pPr>
            <a:r>
              <a:rPr lang="en-US" dirty="0">
                <a:solidFill>
                  <a:schemeClr val="tx1"/>
                </a:solidFill>
              </a:rPr>
              <a:t>pH</a:t>
            </a:r>
          </a:p>
          <a:p>
            <a:pPr lvl="1">
              <a:tabLst>
                <a:tab pos="461963" algn="l"/>
              </a:tabLst>
            </a:pPr>
            <a:r>
              <a:rPr lang="en-US" i="0" dirty="0">
                <a:solidFill>
                  <a:schemeClr val="tx1"/>
                </a:solidFill>
              </a:rPr>
              <a:t>Solute concentration </a:t>
            </a:r>
          </a:p>
          <a:p>
            <a:pPr>
              <a:tabLst>
                <a:tab pos="461963" algn="l"/>
              </a:tabLst>
            </a:pPr>
            <a:r>
              <a:rPr lang="en-US" i="1" dirty="0">
                <a:solidFill>
                  <a:schemeClr val="tx1"/>
                </a:solidFill>
              </a:rPr>
              <a:t>Osmotic regulation</a:t>
            </a:r>
            <a:r>
              <a:rPr lang="en-US" i="0" dirty="0">
                <a:solidFill>
                  <a:schemeClr val="tx1"/>
                </a:solidFill>
              </a:rPr>
              <a:t> is the process by which concentrations of body solutes (mainly salts and sugars) are kept in balance, despite external factors like temperature, diet, and weather conditions.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38.1 Figure 1</a:t>
            </a:r>
            <a:endParaRPr lang="en-US" sz="3200" dirty="0">
              <a:solidFill>
                <a:schemeClr val="accent1"/>
              </a:solidFill>
            </a:endParaRPr>
          </a:p>
        </p:txBody>
      </p:sp>
      <p:sp>
        <p:nvSpPr>
          <p:cNvPr id="4" name="TextBox 3">
            <a:extLst>
              <a:ext uri="{FF2B5EF4-FFF2-40B4-BE49-F238E27FC236}">
                <a16:creationId xmlns:a16="http://schemas.microsoft.com/office/drawing/2014/main" id="{C4FF8C1B-E40B-0AF1-57A1-24A7F91312A2}"/>
              </a:ext>
            </a:extLst>
          </p:cNvPr>
          <p:cNvSpPr txBox="1"/>
          <p:nvPr/>
        </p:nvSpPr>
        <p:spPr>
          <a:xfrm>
            <a:off x="2286000" y="5783126"/>
            <a:ext cx="4572000" cy="246221"/>
          </a:xfrm>
          <a:prstGeom prst="rect">
            <a:avLst/>
          </a:prstGeom>
          <a:noFill/>
        </p:spPr>
        <p:txBody>
          <a:bodyPr wrap="square">
            <a:spAutoFit/>
          </a:bodyPr>
          <a:lstStyle/>
          <a:p>
            <a:pPr algn="ctr"/>
            <a:r>
              <a:rPr lang="en-US" sz="1000" dirty="0"/>
              <a:t>Nareeta Martin on Unsplash. "Compost, trash, and recycling bins."</a:t>
            </a:r>
          </a:p>
        </p:txBody>
      </p:sp>
      <p:pic>
        <p:nvPicPr>
          <p:cNvPr id="6" name="Content Placeholder 5" descr="A photograph of three garbage bins: one for compost, one for waste, and one for recycling">
            <a:extLst>
              <a:ext uri="{FF2B5EF4-FFF2-40B4-BE49-F238E27FC236}">
                <a16:creationId xmlns:a16="http://schemas.microsoft.com/office/drawing/2014/main" id="{0F77C1F3-7451-9274-687A-530986973544}"/>
              </a:ext>
            </a:extLst>
          </p:cNvPr>
          <p:cNvPicPr>
            <a:picLocks noGrp="1" noChangeAspect="1"/>
          </p:cNvPicPr>
          <p:nvPr>
            <p:ph idx="1"/>
          </p:nvPr>
        </p:nvPicPr>
        <p:blipFill>
          <a:blip r:embed="rId3"/>
          <a:srcRect l="5555" t="5333" r="5556" b="4667"/>
          <a:stretch/>
        </p:blipFill>
        <p:spPr>
          <a:xfrm>
            <a:off x="406804" y="1097280"/>
            <a:ext cx="8330392" cy="468584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43A2-A952-3976-63C4-640E4ADC9CED}"/>
              </a:ext>
            </a:extLst>
          </p:cNvPr>
          <p:cNvSpPr>
            <a:spLocks noGrp="1"/>
          </p:cNvSpPr>
          <p:nvPr>
            <p:ph type="title"/>
          </p:nvPr>
        </p:nvSpPr>
        <p:spPr/>
        <p:txBody>
          <a:bodyPr/>
          <a:lstStyle/>
          <a:p>
            <a:r>
              <a:rPr lang="en-US" dirty="0"/>
              <a:t>Osmosis and Osmoregulation</a:t>
            </a:r>
          </a:p>
        </p:txBody>
      </p:sp>
      <p:sp>
        <p:nvSpPr>
          <p:cNvPr id="3" name="Content Placeholder 2">
            <a:extLst>
              <a:ext uri="{FF2B5EF4-FFF2-40B4-BE49-F238E27FC236}">
                <a16:creationId xmlns:a16="http://schemas.microsoft.com/office/drawing/2014/main" id="{39775C4A-3A90-2BE3-16FF-1D348B0683F4}"/>
              </a:ext>
            </a:extLst>
          </p:cNvPr>
          <p:cNvSpPr>
            <a:spLocks noGrp="1"/>
          </p:cNvSpPr>
          <p:nvPr>
            <p:ph idx="1"/>
          </p:nvPr>
        </p:nvSpPr>
        <p:spPr>
          <a:xfrm>
            <a:off x="457200" y="990600"/>
            <a:ext cx="8229600" cy="4800600"/>
          </a:xfrm>
        </p:spPr>
        <p:txBody>
          <a:bodyPr>
            <a:normAutofit fontScale="77500" lnSpcReduction="20000"/>
          </a:bodyPr>
          <a:lstStyle/>
          <a:p>
            <a:pPr marL="0" indent="0">
              <a:buNone/>
            </a:pPr>
            <a:r>
              <a:rPr lang="en-US" i="1" dirty="0"/>
              <a:t>Osmosis</a:t>
            </a:r>
            <a:r>
              <a:rPr lang="en-US" dirty="0"/>
              <a:t> is the diffusion of water across a membrane in response to </a:t>
            </a:r>
            <a:r>
              <a:rPr lang="en-US" b="1" dirty="0"/>
              <a:t>osmotic pressure </a:t>
            </a:r>
            <a:r>
              <a:rPr lang="en-US" dirty="0"/>
              <a:t>caused by an imbalance of molecules on either side of the membrane.</a:t>
            </a:r>
          </a:p>
          <a:p>
            <a:r>
              <a:rPr lang="en-US" dirty="0"/>
              <a:t>Diffusion is the passive movement of a substance from a region of high concentration to a region of low concentration.</a:t>
            </a:r>
          </a:p>
          <a:p>
            <a:pPr marL="0" indent="0">
              <a:buNone/>
            </a:pPr>
            <a:r>
              <a:rPr lang="en-US" b="1" dirty="0"/>
              <a:t>Osmoregulation</a:t>
            </a:r>
            <a:r>
              <a:rPr lang="en-US" dirty="0"/>
              <a:t> is the process of maintaining salt and water balance (</a:t>
            </a:r>
            <a:r>
              <a:rPr lang="en-US" b="1" dirty="0"/>
              <a:t>osmotic balance</a:t>
            </a:r>
            <a:r>
              <a:rPr lang="en-US" dirty="0"/>
              <a:t>) across membranes within the body's fluids, which are composed of water, electrolytes, and nonelectrolytes.</a:t>
            </a:r>
          </a:p>
          <a:p>
            <a:r>
              <a:rPr lang="en-US" dirty="0"/>
              <a:t>An </a:t>
            </a:r>
            <a:r>
              <a:rPr lang="en-US" b="1" dirty="0"/>
              <a:t>electrolyte</a:t>
            </a:r>
            <a:r>
              <a:rPr lang="en-US" dirty="0"/>
              <a:t> is a solute that dissociates into ions when dissolved in water.</a:t>
            </a:r>
          </a:p>
          <a:p>
            <a:r>
              <a:rPr lang="en-US" dirty="0"/>
              <a:t>A </a:t>
            </a:r>
            <a:r>
              <a:rPr lang="en-US" b="1" dirty="0"/>
              <a:t>nonelectrolyte</a:t>
            </a:r>
            <a:r>
              <a:rPr lang="en-US" dirty="0"/>
              <a:t> is a solute that does NOT dissociate into ions when dissolved in water.</a:t>
            </a:r>
          </a:p>
          <a:p>
            <a:pPr marL="0" indent="0">
              <a:buNone/>
            </a:pPr>
            <a:r>
              <a:rPr lang="en-US" dirty="0"/>
              <a:t>Both electrolytes and nonelectrolytes contribute to the osmotic balance.</a:t>
            </a:r>
          </a:p>
        </p:txBody>
      </p:sp>
    </p:spTree>
    <p:extLst>
      <p:ext uri="{BB962C8B-B14F-4D97-AF65-F5344CB8AC3E}">
        <p14:creationId xmlns:p14="http://schemas.microsoft.com/office/powerpoint/2010/main" val="214812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E94-85E4-B950-8DD6-FDED301043B3}"/>
              </a:ext>
            </a:extLst>
          </p:cNvPr>
          <p:cNvSpPr>
            <a:spLocks noGrp="1"/>
          </p:cNvSpPr>
          <p:nvPr>
            <p:ph type="title"/>
          </p:nvPr>
        </p:nvSpPr>
        <p:spPr/>
        <p:txBody>
          <a:bodyPr/>
          <a:lstStyle/>
          <a:p>
            <a:r>
              <a:rPr lang="en-US" dirty="0"/>
              <a:t>Body Fluids</a:t>
            </a:r>
          </a:p>
        </p:txBody>
      </p:sp>
      <p:sp>
        <p:nvSpPr>
          <p:cNvPr id="3" name="Content Placeholder 2">
            <a:extLst>
              <a:ext uri="{FF2B5EF4-FFF2-40B4-BE49-F238E27FC236}">
                <a16:creationId xmlns:a16="http://schemas.microsoft.com/office/drawing/2014/main" id="{7E0BE117-44B1-0F10-01E9-3598A7280B4C}"/>
              </a:ext>
            </a:extLst>
          </p:cNvPr>
          <p:cNvSpPr>
            <a:spLocks noGrp="1"/>
          </p:cNvSpPr>
          <p:nvPr>
            <p:ph idx="1"/>
          </p:nvPr>
        </p:nvSpPr>
        <p:spPr>
          <a:xfrm>
            <a:off x="457200" y="1097280"/>
            <a:ext cx="8229600" cy="5151120"/>
          </a:xfrm>
        </p:spPr>
        <p:txBody>
          <a:bodyPr>
            <a:normAutofit/>
          </a:bodyPr>
          <a:lstStyle/>
          <a:p>
            <a:pPr marL="0" indent="0">
              <a:buNone/>
            </a:pPr>
            <a:r>
              <a:rPr lang="en-US" dirty="0"/>
              <a:t>The body's fluids include:</a:t>
            </a:r>
          </a:p>
          <a:p>
            <a:r>
              <a:rPr lang="en-US" dirty="0"/>
              <a:t>Blood plasma</a:t>
            </a:r>
          </a:p>
          <a:p>
            <a:r>
              <a:rPr lang="en-US" dirty="0"/>
              <a:t>Cytosol within cells</a:t>
            </a:r>
          </a:p>
          <a:p>
            <a:r>
              <a:rPr lang="en-US" i="1" dirty="0"/>
              <a:t>Interstitial fluid</a:t>
            </a:r>
            <a:r>
              <a:rPr lang="en-US" dirty="0"/>
              <a:t>: the fluid that exists in the spaces between cells and tissues of the body</a:t>
            </a:r>
          </a:p>
          <a:p>
            <a:pPr marL="0" indent="0">
              <a:buNone/>
            </a:pPr>
            <a:r>
              <a:rPr lang="en-US" dirty="0"/>
              <a:t>In the body, there is a constant input of water and electrolytes into the system.</a:t>
            </a:r>
          </a:p>
          <a:p>
            <a:r>
              <a:rPr lang="en-US" dirty="0"/>
              <a:t>While osmoregulation is achieved across membranes in the body, excess electrolytes and wastes are transported to the kidneys for excretion.</a:t>
            </a:r>
          </a:p>
        </p:txBody>
      </p:sp>
    </p:spTree>
    <p:extLst>
      <p:ext uri="{BB962C8B-B14F-4D97-AF65-F5344CB8AC3E}">
        <p14:creationId xmlns:p14="http://schemas.microsoft.com/office/powerpoint/2010/main" val="198312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E446F-B852-0F36-D575-13E69476A24A}"/>
              </a:ext>
            </a:extLst>
          </p:cNvPr>
          <p:cNvSpPr>
            <a:spLocks noGrp="1"/>
          </p:cNvSpPr>
          <p:nvPr>
            <p:ph type="title"/>
          </p:nvPr>
        </p:nvSpPr>
        <p:spPr/>
        <p:txBody>
          <a:bodyPr/>
          <a:lstStyle/>
          <a:p>
            <a:r>
              <a:rPr lang="en-US" dirty="0"/>
              <a:t>Body Membranes Are Semipermeable</a:t>
            </a:r>
          </a:p>
        </p:txBody>
      </p:sp>
      <p:sp>
        <p:nvSpPr>
          <p:cNvPr id="3" name="Content Placeholder 2">
            <a:extLst>
              <a:ext uri="{FF2B5EF4-FFF2-40B4-BE49-F238E27FC236}">
                <a16:creationId xmlns:a16="http://schemas.microsoft.com/office/drawing/2014/main" id="{A9E37266-A8B0-F1B7-9700-202EEA7275C9}"/>
              </a:ext>
            </a:extLst>
          </p:cNvPr>
          <p:cNvSpPr>
            <a:spLocks noGrp="1"/>
          </p:cNvSpPr>
          <p:nvPr>
            <p:ph idx="1"/>
          </p:nvPr>
        </p:nvSpPr>
        <p:spPr/>
        <p:txBody>
          <a:bodyPr/>
          <a:lstStyle/>
          <a:p>
            <a:pPr marL="0" indent="0">
              <a:buNone/>
            </a:pPr>
            <a:r>
              <a:rPr lang="en-US" dirty="0"/>
              <a:t>The body's membranes include:</a:t>
            </a:r>
          </a:p>
          <a:p>
            <a:r>
              <a:rPr lang="en-US" dirty="0"/>
              <a:t>Cell membranes</a:t>
            </a:r>
          </a:p>
          <a:p>
            <a:r>
              <a:rPr lang="en-US" dirty="0"/>
              <a:t>Serous membranes that line internal body cavities and organs</a:t>
            </a:r>
          </a:p>
          <a:p>
            <a:r>
              <a:rPr lang="en-US" dirty="0"/>
              <a:t>Pleural membranes that line the chest wall and lungs</a:t>
            </a:r>
          </a:p>
          <a:p>
            <a:pPr marL="0" indent="0">
              <a:buNone/>
            </a:pPr>
            <a:r>
              <a:rPr lang="en-US" dirty="0"/>
              <a:t>The body's membranes are </a:t>
            </a:r>
            <a:r>
              <a:rPr lang="en-US" b="1" dirty="0"/>
              <a:t>semipermeable membranes</a:t>
            </a:r>
            <a:r>
              <a:rPr lang="en-US" dirty="0"/>
              <a:t> which allow certain types of solutes and water to flow across them.</a:t>
            </a:r>
          </a:p>
        </p:txBody>
      </p:sp>
    </p:spTree>
    <p:extLst>
      <p:ext uri="{BB962C8B-B14F-4D97-AF65-F5344CB8AC3E}">
        <p14:creationId xmlns:p14="http://schemas.microsoft.com/office/powerpoint/2010/main" val="350247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7962-6A9B-B2AF-8FE8-A8B9C2C73515}"/>
              </a:ext>
            </a:extLst>
          </p:cNvPr>
          <p:cNvSpPr>
            <a:spLocks noGrp="1"/>
          </p:cNvSpPr>
          <p:nvPr>
            <p:ph type="title"/>
          </p:nvPr>
        </p:nvSpPr>
        <p:spPr/>
        <p:txBody>
          <a:bodyPr/>
          <a:lstStyle/>
          <a:p>
            <a:r>
              <a:rPr lang="en-US" dirty="0"/>
              <a:t>Movement Across Semipermeable Membranes</a:t>
            </a:r>
          </a:p>
        </p:txBody>
      </p:sp>
      <p:sp>
        <p:nvSpPr>
          <p:cNvPr id="3" name="Content Placeholder 2">
            <a:extLst>
              <a:ext uri="{FF2B5EF4-FFF2-40B4-BE49-F238E27FC236}">
                <a16:creationId xmlns:a16="http://schemas.microsoft.com/office/drawing/2014/main" id="{C0607C40-43F1-53B0-C40C-D0915ECFA64E}"/>
              </a:ext>
            </a:extLst>
          </p:cNvPr>
          <p:cNvSpPr>
            <a:spLocks noGrp="1"/>
          </p:cNvSpPr>
          <p:nvPr>
            <p:ph idx="1"/>
          </p:nvPr>
        </p:nvSpPr>
        <p:spPr>
          <a:xfrm>
            <a:off x="457200" y="990600"/>
            <a:ext cx="8229600" cy="5074920"/>
          </a:xfrm>
        </p:spPr>
        <p:txBody>
          <a:bodyPr>
            <a:normAutofit/>
          </a:bodyPr>
          <a:lstStyle/>
          <a:p>
            <a:r>
              <a:rPr lang="en-US" dirty="0"/>
              <a:t>Solutions on 2 sides of a semipermeable membrane equalize in solute concentration by the movement of solutes and/or water across the membrane.</a:t>
            </a:r>
          </a:p>
          <a:p>
            <a:r>
              <a:rPr lang="en-US" dirty="0"/>
              <a:t>Compared to the cells, a solution may be:</a:t>
            </a:r>
          </a:p>
          <a:p>
            <a:pPr lvl="1"/>
            <a:r>
              <a:rPr lang="en-US" dirty="0"/>
              <a:t>Hypotonic</a:t>
            </a:r>
          </a:p>
          <a:p>
            <a:pPr lvl="1"/>
            <a:r>
              <a:rPr lang="en-US" dirty="0"/>
              <a:t>Hypertonic</a:t>
            </a:r>
          </a:p>
          <a:p>
            <a:pPr lvl="1"/>
            <a:r>
              <a:rPr lang="en-US" dirty="0"/>
              <a:t>Isotonic</a:t>
            </a:r>
          </a:p>
        </p:txBody>
      </p:sp>
    </p:spTree>
    <p:extLst>
      <p:ext uri="{BB962C8B-B14F-4D97-AF65-F5344CB8AC3E}">
        <p14:creationId xmlns:p14="http://schemas.microsoft.com/office/powerpoint/2010/main" val="338733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7962-6A9B-B2AF-8FE8-A8B9C2C73515}"/>
              </a:ext>
            </a:extLst>
          </p:cNvPr>
          <p:cNvSpPr>
            <a:spLocks noGrp="1"/>
          </p:cNvSpPr>
          <p:nvPr>
            <p:ph type="title"/>
          </p:nvPr>
        </p:nvSpPr>
        <p:spPr/>
        <p:txBody>
          <a:bodyPr/>
          <a:lstStyle/>
          <a:p>
            <a:r>
              <a:rPr lang="en-US" dirty="0"/>
              <a:t>Hypotonic Solution</a:t>
            </a:r>
          </a:p>
        </p:txBody>
      </p:sp>
      <p:sp>
        <p:nvSpPr>
          <p:cNvPr id="3" name="Content Placeholder 2">
            <a:extLst>
              <a:ext uri="{FF2B5EF4-FFF2-40B4-BE49-F238E27FC236}">
                <a16:creationId xmlns:a16="http://schemas.microsoft.com/office/drawing/2014/main" id="{C0607C40-43F1-53B0-C40C-D0915ECFA64E}"/>
              </a:ext>
            </a:extLst>
          </p:cNvPr>
          <p:cNvSpPr>
            <a:spLocks noGrp="1"/>
          </p:cNvSpPr>
          <p:nvPr>
            <p:ph idx="1"/>
          </p:nvPr>
        </p:nvSpPr>
        <p:spPr>
          <a:xfrm>
            <a:off x="457200" y="990600"/>
            <a:ext cx="8229600" cy="5074920"/>
          </a:xfrm>
        </p:spPr>
        <p:txBody>
          <a:bodyPr>
            <a:normAutofit/>
          </a:bodyPr>
          <a:lstStyle/>
          <a:p>
            <a:pPr marL="0" indent="0">
              <a:buNone/>
            </a:pPr>
            <a:r>
              <a:rPr lang="en-US" dirty="0"/>
              <a:t>Cells placed into a </a:t>
            </a:r>
            <a:r>
              <a:rPr lang="en-US" i="1" dirty="0"/>
              <a:t>hypotonic</a:t>
            </a:r>
            <a:r>
              <a:rPr lang="en-US" dirty="0"/>
              <a:t> or "low salt" solution tend to swell due to water movement into the cells.</a:t>
            </a:r>
          </a:p>
        </p:txBody>
      </p:sp>
      <p:sp>
        <p:nvSpPr>
          <p:cNvPr id="7" name="TextBox 6">
            <a:extLst>
              <a:ext uri="{FF2B5EF4-FFF2-40B4-BE49-F238E27FC236}">
                <a16:creationId xmlns:a16="http://schemas.microsoft.com/office/drawing/2014/main" id="{B7E4B76E-73E0-C5FF-0BB4-38772ED45607}"/>
              </a:ext>
            </a:extLst>
          </p:cNvPr>
          <p:cNvSpPr txBox="1"/>
          <p:nvPr/>
        </p:nvSpPr>
        <p:spPr>
          <a:xfrm>
            <a:off x="3956406" y="1984377"/>
            <a:ext cx="1231187" cy="307777"/>
          </a:xfrm>
          <a:prstGeom prst="rect">
            <a:avLst/>
          </a:prstGeom>
          <a:noFill/>
        </p:spPr>
        <p:txBody>
          <a:bodyPr wrap="square" rtlCol="0">
            <a:spAutoFit/>
          </a:bodyPr>
          <a:lstStyle/>
          <a:p>
            <a:r>
              <a:rPr lang="en-US" sz="1400" b="1" dirty="0"/>
              <a:t>38.1 Figure 2</a:t>
            </a:r>
          </a:p>
        </p:txBody>
      </p:sp>
      <p:pic>
        <p:nvPicPr>
          <p:cNvPr id="4" name="Content Placeholder 6" descr="The illustration of the hypotonic blood cells is labeled &quot;hemolysis or swelling.&quot;">
            <a:extLst>
              <a:ext uri="{FF2B5EF4-FFF2-40B4-BE49-F238E27FC236}">
                <a16:creationId xmlns:a16="http://schemas.microsoft.com/office/drawing/2014/main" id="{FE71CBD1-2521-8D92-DC49-1E7A278CDDF4}"/>
              </a:ext>
            </a:extLst>
          </p:cNvPr>
          <p:cNvPicPr>
            <a:picLocks noChangeAspect="1"/>
          </p:cNvPicPr>
          <p:nvPr/>
        </p:nvPicPr>
        <p:blipFill>
          <a:blip r:embed="rId2"/>
          <a:srcRect l="70370" t="5333" b="37891"/>
          <a:stretch/>
        </p:blipFill>
        <p:spPr>
          <a:xfrm>
            <a:off x="1720522" y="2500364"/>
            <a:ext cx="2863200" cy="3048000"/>
          </a:xfrm>
          <a:prstGeom prst="rect">
            <a:avLst/>
          </a:prstGeom>
        </p:spPr>
      </p:pic>
      <p:pic>
        <p:nvPicPr>
          <p:cNvPr id="9" name="Content Placeholder 6" descr="The water is shown entering the blood cell, leaving it swollen. ">
            <a:extLst>
              <a:ext uri="{FF2B5EF4-FFF2-40B4-BE49-F238E27FC236}">
                <a16:creationId xmlns:a16="http://schemas.microsoft.com/office/drawing/2014/main" id="{7252B95A-2717-9C10-7A76-CED2D3B30FD0}"/>
              </a:ext>
            </a:extLst>
          </p:cNvPr>
          <p:cNvPicPr>
            <a:picLocks noChangeAspect="1"/>
          </p:cNvPicPr>
          <p:nvPr/>
        </p:nvPicPr>
        <p:blipFill>
          <a:blip r:embed="rId2"/>
          <a:srcRect l="70370" t="62367" b="16436"/>
          <a:stretch/>
        </p:blipFill>
        <p:spPr>
          <a:xfrm>
            <a:off x="4567812" y="3365194"/>
            <a:ext cx="4026375" cy="1600200"/>
          </a:xfrm>
          <a:prstGeom prst="rect">
            <a:avLst/>
          </a:prstGeom>
        </p:spPr>
      </p:pic>
      <p:sp>
        <p:nvSpPr>
          <p:cNvPr id="8" name="TextBox 7">
            <a:extLst>
              <a:ext uri="{FF2B5EF4-FFF2-40B4-BE49-F238E27FC236}">
                <a16:creationId xmlns:a16="http://schemas.microsoft.com/office/drawing/2014/main" id="{258EBD87-A05D-69C7-F951-92B00C546E45}"/>
              </a:ext>
            </a:extLst>
          </p:cNvPr>
          <p:cNvSpPr txBox="1"/>
          <p:nvPr/>
        </p:nvSpPr>
        <p:spPr>
          <a:xfrm>
            <a:off x="2286000" y="5756574"/>
            <a:ext cx="4572000" cy="246221"/>
          </a:xfrm>
          <a:prstGeom prst="rect">
            <a:avLst/>
          </a:prstGeom>
          <a:noFill/>
        </p:spPr>
        <p:txBody>
          <a:bodyPr wrap="square">
            <a:spAutoFit/>
          </a:bodyPr>
          <a:lstStyle/>
          <a:p>
            <a:pPr algn="ctr"/>
            <a:r>
              <a:rPr lang="en-US" sz="1000" dirty="0"/>
              <a:t>Emekadecatalyst on Wikimedia Commons. "Tonicity of red blood cells."</a:t>
            </a:r>
          </a:p>
        </p:txBody>
      </p:sp>
    </p:spTree>
    <p:extLst>
      <p:ext uri="{BB962C8B-B14F-4D97-AF65-F5344CB8AC3E}">
        <p14:creationId xmlns:p14="http://schemas.microsoft.com/office/powerpoint/2010/main" val="209832414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2463</TotalTime>
  <Words>2128</Words>
  <Application>Microsoft Office PowerPoint</Application>
  <PresentationFormat>On-screen Show (4:3)</PresentationFormat>
  <Paragraphs>199</Paragraphs>
  <Slides>30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Aptos</vt:lpstr>
      <vt:lpstr>Office Theme</vt:lpstr>
      <vt:lpstr>Lesson 38.1</vt:lpstr>
      <vt:lpstr>Objectives</vt:lpstr>
      <vt:lpstr>Osmoregulation Overview</vt:lpstr>
      <vt:lpstr>38.1 Figure 1</vt:lpstr>
      <vt:lpstr>Osmosis and Osmoregulation</vt:lpstr>
      <vt:lpstr>Body Fluids</vt:lpstr>
      <vt:lpstr>Body Membranes Are Semipermeable</vt:lpstr>
      <vt:lpstr>Movement Across Semipermeable Membranes</vt:lpstr>
      <vt:lpstr>Hypotonic Solution</vt:lpstr>
      <vt:lpstr>Hypertonic Solution</vt:lpstr>
      <vt:lpstr>Isotonic Solution</vt:lpstr>
      <vt:lpstr>Group Activity</vt:lpstr>
      <vt:lpstr>Need for Osmoregulation</vt:lpstr>
      <vt:lpstr>Mammals Also Regulate Specific Concentrations of Electrolytes In Their Fluid Compartments</vt:lpstr>
      <vt:lpstr>Science and You1</vt:lpstr>
      <vt:lpstr>Transport of Electrolytes Across Cell Membranes</vt:lpstr>
      <vt:lpstr>Relationship Between Osmotic Pressure and Number of Solute Atoms or Molecules</vt:lpstr>
      <vt:lpstr>38.1 Figure 3</vt:lpstr>
      <vt:lpstr>Types of Transport Across Membranes</vt:lpstr>
      <vt:lpstr>The Mole, Molarity, and Molality</vt:lpstr>
      <vt:lpstr>Milliequivalents and Milliosmoles</vt:lpstr>
      <vt:lpstr>Stenohaline Versus Euryhaline Organisms</vt:lpstr>
      <vt:lpstr>Osmoregulators</vt:lpstr>
      <vt:lpstr>38.1 Figure 4</vt:lpstr>
      <vt:lpstr>38.1 Figure 5</vt:lpstr>
      <vt:lpstr>Osmoconformers</vt:lpstr>
      <vt:lpstr>Think It Through</vt:lpstr>
      <vt:lpstr>Science and You2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185</cp:revision>
  <dcterms:created xsi:type="dcterms:W3CDTF">2013-04-26T14:43:13Z</dcterms:created>
  <dcterms:modified xsi:type="dcterms:W3CDTF">2024-10-11T18:44:11Z</dcterms:modified>
</cp:coreProperties>
</file>