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6"/>
  </p:notesMasterIdLst>
  <p:handoutMasterIdLst>
    <p:handoutMasterId r:id="rId37"/>
  </p:handoutMasterIdLst>
  <p:sldIdLst>
    <p:sldId id="272" r:id="rId2"/>
    <p:sldId id="264" r:id="rId3"/>
    <p:sldId id="265" r:id="rId4"/>
    <p:sldId id="277" r:id="rId5"/>
    <p:sldId id="267" r:id="rId6"/>
    <p:sldId id="279" r:id="rId7"/>
    <p:sldId id="278" r:id="rId8"/>
    <p:sldId id="280" r:id="rId9"/>
    <p:sldId id="281" r:id="rId10"/>
    <p:sldId id="282" r:id="rId11"/>
    <p:sldId id="283" r:id="rId12"/>
    <p:sldId id="284" r:id="rId13"/>
    <p:sldId id="285" r:id="rId14"/>
    <p:sldId id="286" r:id="rId15"/>
    <p:sldId id="288" r:id="rId16"/>
    <p:sldId id="289" r:id="rId17"/>
    <p:sldId id="290" r:id="rId18"/>
    <p:sldId id="291" r:id="rId19"/>
    <p:sldId id="292" r:id="rId20"/>
    <p:sldId id="293" r:id="rId21"/>
    <p:sldId id="294" r:id="rId22"/>
    <p:sldId id="295" r:id="rId23"/>
    <p:sldId id="270" r:id="rId24"/>
    <p:sldId id="296" r:id="rId25"/>
    <p:sldId id="297" r:id="rId26"/>
    <p:sldId id="298" r:id="rId27"/>
    <p:sldId id="299" r:id="rId28"/>
    <p:sldId id="300" r:id="rId29"/>
    <p:sldId id="301" r:id="rId30"/>
    <p:sldId id="302" r:id="rId31"/>
    <p:sldId id="303" r:id="rId32"/>
    <p:sldId id="304" r:id="rId33"/>
    <p:sldId id="274" r:id="rId34"/>
    <p:sldId id="305" r:id="rId35"/>
  </p:sldIdLst>
  <p:sldSz cx="9144000" cy="6858000" type="screen4x3"/>
  <p:notesSz cx="6858000" cy="9144000"/>
  <p:embeddedFontLst>
    <p:embeddedFont>
      <p:font typeface="Century Gothic" panose="020B0502020202020204" pitchFamily="3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3" autoAdjust="0"/>
    <p:restoredTop sz="86385" autoAdjust="0"/>
  </p:normalViewPr>
  <p:slideViewPr>
    <p:cSldViewPr>
      <p:cViewPr varScale="1">
        <p:scale>
          <a:sx n="95" d="100"/>
          <a:sy n="95" d="100"/>
        </p:scale>
        <p:origin x="157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38.2 Figure: Kidneys filter the blood, producing urine that is stored in the bladder prior to elimination through the urethra.</a:t>
            </a:r>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1311183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38.2 Figure 7: The loop of Henle acts as a countercurrent multiplier that uses energy to create concentration gradients. The descending limb is water permeable. Water flows from the filtrate to the interstitial fluid, so osmolality inside the limb increases as it descends into the renal medulla. At the bottom, the osmolality is higher inside the loop than in the interstitial fluid. Thus, as filtrate enters the ascending limb, Na+ and Cl− ions exit through ion channels present in the cell membrane. Further up, Na+ is actively transported out of the filtrate and Cl− follows. Osmolarity is given in units of milliosmoles per liter (mOsm/L).</a:t>
            </a:r>
          </a:p>
        </p:txBody>
      </p:sp>
      <p:sp>
        <p:nvSpPr>
          <p:cNvPr id="4" name="Slide Number Placeholder 3"/>
          <p:cNvSpPr>
            <a:spLocks noGrp="1"/>
          </p:cNvSpPr>
          <p:nvPr>
            <p:ph type="sldNum" sz="quarter" idx="5"/>
          </p:nvPr>
        </p:nvSpPr>
        <p:spPr/>
        <p:txBody>
          <a:bodyPr/>
          <a:lstStyle/>
          <a:p>
            <a:fld id="{7115ED13-301A-4C0A-8C7F-A4982DED9D67}" type="slidenum">
              <a:rPr lang="en-US" smtClean="0"/>
              <a:pPr/>
              <a:t>27</a:t>
            </a:fld>
            <a:endParaRPr lang="en-US" dirty="0"/>
          </a:p>
        </p:txBody>
      </p:sp>
    </p:spTree>
    <p:extLst>
      <p:ext uri="{BB962C8B-B14F-4D97-AF65-F5344CB8AC3E}">
        <p14:creationId xmlns:p14="http://schemas.microsoft.com/office/powerpoint/2010/main" val="3252810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28</a:t>
            </a:fld>
            <a:endParaRPr lang="en-US" dirty="0"/>
          </a:p>
        </p:txBody>
      </p:sp>
    </p:spTree>
    <p:extLst>
      <p:ext uri="{BB962C8B-B14F-4D97-AF65-F5344CB8AC3E}">
        <p14:creationId xmlns:p14="http://schemas.microsoft.com/office/powerpoint/2010/main" val="1641920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31</a:t>
            </a:fld>
            <a:endParaRPr lang="en-US" dirty="0"/>
          </a:p>
        </p:txBody>
      </p:sp>
    </p:spTree>
    <p:extLst>
      <p:ext uri="{BB962C8B-B14F-4D97-AF65-F5344CB8AC3E}">
        <p14:creationId xmlns:p14="http://schemas.microsoft.com/office/powerpoint/2010/main" val="2395684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4D4D4D"/>
                </a:solidFill>
                <a:effectLst/>
                <a:latin typeface="Open Sans" panose="020B0606030504020204" pitchFamily="34" charset="0"/>
              </a:rPr>
              <a:t>38.2 Figure 8: Kidney stones are deposits of salts and minerals that can form inside of kidneys for various reasons. They may cause severe pain, vomiting, and blood in the urine.</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32</a:t>
            </a:fld>
            <a:endParaRPr lang="en-US" dirty="0"/>
          </a:p>
        </p:txBody>
      </p:sp>
    </p:spTree>
    <p:extLst>
      <p:ext uri="{BB962C8B-B14F-4D97-AF65-F5344CB8AC3E}">
        <p14:creationId xmlns:p14="http://schemas.microsoft.com/office/powerpoint/2010/main" val="204927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38.2 Figure 2: The internal structure of the kidney is shown.</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55127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38.2 Figure 3: The nephron is the functional unit of the kidney. The glomerulus and convoluted tubules are located in the kidney cortex, while collecting ducts are located in the pyramids of the medulla.</a:t>
            </a:r>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121838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49939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38.2 Figure 4: (a) The basic steps of glomerular filtration, tubular reabsorption, and tubular secretion are summarized. (b) Each part of the nephron performs a different function in filtering waste and maintaining homeostatic balance. (1) The glomerulus forces small solutes out of the blood by pressure. (2) The proximal convoluted tubule reabsorbs ions, water, and nutrients from the filtrate into the interstitial fluid and actively transports toxins and drugs from the interstitial fluid into the filtrate. The proximal convoluted tubule also adjusts blood pH by selectively secreting ammonia (NH3) into the filtrate, where it reacts with H+ to form NH4+. The more acidic the filtrate, the more ammonia is secreted. (3) The descending loop of Henle is permeable to water but not solutes, allowing water to pass from the filtrate into the interstitial fluid. (4) In the thin part of the ascending loop of Henle, Na+ and Cl− ions diffuse into the interstitial fluid. In the thick part, these same ions are actively transported into the interstitial fluid. Because salt, but not water, is lost, the filtrate becomes more dilute as it travels up the limb. (5) In the distal convoluted tubule, K+ and H+ ions are selectively secreted into the filtrate, while Na+, Cl−, and HCO3− ions are reabsorbed to maintain pH and electrolyte balance in the blood. (6) The collecting duct reabsorbs solutes and water from the filtrate, forming dilute urine.</a:t>
            </a:r>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406781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377989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38.2 Figure 5: Blood enters the glomerulus from the afferent arteriole. In the glomerulus, high blood pressure pushes fluid and most solutes out of the capillaries through the leaky connections between the endothelial cells that compose the glomerular capillary walls.</a:t>
            </a:r>
          </a:p>
        </p:txBody>
      </p:sp>
      <p:sp>
        <p:nvSpPr>
          <p:cNvPr id="4" name="Slide Number Placeholder 3"/>
          <p:cNvSpPr>
            <a:spLocks noGrp="1"/>
          </p:cNvSpPr>
          <p:nvPr>
            <p:ph type="sldNum" sz="quarter" idx="5"/>
          </p:nvPr>
        </p:nvSpPr>
        <p:spPr/>
        <p:txBody>
          <a:bodyPr/>
          <a:lstStyle/>
          <a:p>
            <a:fld id="{7115ED13-301A-4C0A-8C7F-A4982DED9D67}" type="slidenum">
              <a:rPr lang="en-US" smtClean="0"/>
              <a:pPr/>
              <a:t>22</a:t>
            </a:fld>
            <a:endParaRPr lang="en-US" dirty="0"/>
          </a:p>
        </p:txBody>
      </p:sp>
    </p:spTree>
    <p:extLst>
      <p:ext uri="{BB962C8B-B14F-4D97-AF65-F5344CB8AC3E}">
        <p14:creationId xmlns:p14="http://schemas.microsoft.com/office/powerpoint/2010/main" val="437994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23</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38.2 Figure 6: Aquaporins are water channels that facilitate water movement across membranes. When there is a need for increased water reabsorption, aquaporins are inserted into the cells lining the nephron (here, the collecting tubule cells).</a:t>
            </a:r>
          </a:p>
        </p:txBody>
      </p:sp>
      <p:sp>
        <p:nvSpPr>
          <p:cNvPr id="4" name="Slide Number Placeholder 3"/>
          <p:cNvSpPr>
            <a:spLocks noGrp="1"/>
          </p:cNvSpPr>
          <p:nvPr>
            <p:ph type="sldNum" sz="quarter" idx="5"/>
          </p:nvPr>
        </p:nvSpPr>
        <p:spPr/>
        <p:txBody>
          <a:bodyPr/>
          <a:lstStyle/>
          <a:p>
            <a:fld id="{7115ED13-301A-4C0A-8C7F-A4982DED9D67}" type="slidenum">
              <a:rPr lang="en-US" smtClean="0"/>
              <a:pPr/>
              <a:t>25</a:t>
            </a:fld>
            <a:endParaRPr lang="en-US" dirty="0"/>
          </a:p>
        </p:txBody>
      </p:sp>
    </p:spTree>
    <p:extLst>
      <p:ext uri="{BB962C8B-B14F-4D97-AF65-F5344CB8AC3E}">
        <p14:creationId xmlns:p14="http://schemas.microsoft.com/office/powerpoint/2010/main" val="2474505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4082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38.2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The Kidneys and Osmoregulatory Organs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D8D2-597D-6F46-85D9-2A9967234889}"/>
              </a:ext>
            </a:extLst>
          </p:cNvPr>
          <p:cNvSpPr>
            <a:spLocks noGrp="1"/>
          </p:cNvSpPr>
          <p:nvPr>
            <p:ph type="title"/>
          </p:nvPr>
        </p:nvSpPr>
        <p:spPr/>
        <p:txBody>
          <a:bodyPr/>
          <a:lstStyle/>
          <a:p>
            <a:r>
              <a:rPr lang="en-US" dirty="0"/>
              <a:t>Blood Vessels Exiting the Kidney</a:t>
            </a:r>
          </a:p>
        </p:txBody>
      </p:sp>
      <p:sp>
        <p:nvSpPr>
          <p:cNvPr id="3" name="Content Placeholder 2">
            <a:extLst>
              <a:ext uri="{FF2B5EF4-FFF2-40B4-BE49-F238E27FC236}">
                <a16:creationId xmlns:a16="http://schemas.microsoft.com/office/drawing/2014/main" id="{A9D5EF2B-9CED-591C-9C2F-93F6EE4133A5}"/>
              </a:ext>
            </a:extLst>
          </p:cNvPr>
          <p:cNvSpPr>
            <a:spLocks noGrp="1"/>
          </p:cNvSpPr>
          <p:nvPr>
            <p:ph idx="1"/>
          </p:nvPr>
        </p:nvSpPr>
        <p:spPr>
          <a:xfrm>
            <a:off x="457200" y="990600"/>
            <a:ext cx="8229600" cy="5410200"/>
          </a:xfrm>
        </p:spPr>
        <p:txBody>
          <a:bodyPr>
            <a:normAutofit/>
          </a:bodyPr>
          <a:lstStyle/>
          <a:p>
            <a:pPr marL="0" indent="0">
              <a:buNone/>
            </a:pPr>
            <a:r>
              <a:rPr lang="en-US" dirty="0"/>
              <a:t>Blood leaving the kidneys follows a reverse route, with veins tracing the path of the arteries and having similar names (except there are no segmental veins).</a:t>
            </a:r>
          </a:p>
          <a:p>
            <a:r>
              <a:rPr lang="en-US" dirty="0"/>
              <a:t>The renal veins leave the kidneys to join the </a:t>
            </a:r>
            <a:r>
              <a:rPr lang="en-US" b="1" dirty="0"/>
              <a:t>inferior vena cava</a:t>
            </a:r>
            <a:r>
              <a:rPr lang="en-US" dirty="0"/>
              <a:t>.</a:t>
            </a:r>
          </a:p>
        </p:txBody>
      </p:sp>
    </p:spTree>
    <p:extLst>
      <p:ext uri="{BB962C8B-B14F-4D97-AF65-F5344CB8AC3E}">
        <p14:creationId xmlns:p14="http://schemas.microsoft.com/office/powerpoint/2010/main" val="1608323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1A54-647F-BEDC-0970-562F547E5441}"/>
              </a:ext>
            </a:extLst>
          </p:cNvPr>
          <p:cNvSpPr>
            <a:spLocks noGrp="1"/>
          </p:cNvSpPr>
          <p:nvPr>
            <p:ph type="title"/>
          </p:nvPr>
        </p:nvSpPr>
        <p:spPr/>
        <p:txBody>
          <a:bodyPr/>
          <a:lstStyle/>
          <a:p>
            <a:r>
              <a:rPr lang="en-US" dirty="0"/>
              <a:t>Nephrons As the Functional Unit</a:t>
            </a:r>
          </a:p>
        </p:txBody>
      </p:sp>
      <p:sp>
        <p:nvSpPr>
          <p:cNvPr id="3" name="Content Placeholder 2">
            <a:extLst>
              <a:ext uri="{FF2B5EF4-FFF2-40B4-BE49-F238E27FC236}">
                <a16:creationId xmlns:a16="http://schemas.microsoft.com/office/drawing/2014/main" id="{64225B88-8490-AA63-F99A-688FD338EF91}"/>
              </a:ext>
            </a:extLst>
          </p:cNvPr>
          <p:cNvSpPr>
            <a:spLocks noGrp="1"/>
          </p:cNvSpPr>
          <p:nvPr>
            <p:ph idx="1"/>
          </p:nvPr>
        </p:nvSpPr>
        <p:spPr>
          <a:xfrm>
            <a:off x="457200" y="1066800"/>
            <a:ext cx="8229600" cy="5181600"/>
          </a:xfrm>
        </p:spPr>
        <p:txBody>
          <a:bodyPr>
            <a:normAutofit fontScale="92500" lnSpcReduction="20000"/>
          </a:bodyPr>
          <a:lstStyle/>
          <a:p>
            <a:r>
              <a:rPr lang="en-US" dirty="0"/>
              <a:t>The nephron is the functional unit of the kidney.</a:t>
            </a:r>
          </a:p>
          <a:p>
            <a:r>
              <a:rPr lang="en-US" dirty="0"/>
              <a:t>Each kidney has over 1 million nephrons that dot the renal cortex, making it appear granular.</a:t>
            </a:r>
          </a:p>
          <a:p>
            <a:r>
              <a:rPr lang="en-US" dirty="0"/>
              <a:t>There are 2 types of nephrons:</a:t>
            </a:r>
          </a:p>
          <a:p>
            <a:pPr lvl="1"/>
            <a:r>
              <a:rPr lang="en-US" dirty="0"/>
              <a:t>85% are </a:t>
            </a:r>
            <a:r>
              <a:rPr lang="en-US" b="1" dirty="0"/>
              <a:t>cortical nephrons </a:t>
            </a:r>
            <a:r>
              <a:rPr lang="en-US" dirty="0"/>
              <a:t>which are found deep in the renal cortex.</a:t>
            </a:r>
          </a:p>
          <a:p>
            <a:pPr lvl="1"/>
            <a:r>
              <a:rPr lang="en-US" dirty="0"/>
              <a:t>15% are </a:t>
            </a:r>
            <a:r>
              <a:rPr lang="en-US" b="1" dirty="0"/>
              <a:t>juxtamedullary nephrons </a:t>
            </a:r>
            <a:r>
              <a:rPr lang="en-US" dirty="0"/>
              <a:t>which lie in the renal cortex near the renal medulla.</a:t>
            </a:r>
          </a:p>
          <a:p>
            <a:r>
              <a:rPr lang="en-US" dirty="0"/>
              <a:t>Each neuron has 3 parts:</a:t>
            </a:r>
          </a:p>
          <a:p>
            <a:pPr lvl="1"/>
            <a:r>
              <a:rPr lang="en-US" dirty="0"/>
              <a:t>A </a:t>
            </a:r>
            <a:r>
              <a:rPr lang="en-US" i="1" dirty="0"/>
              <a:t>renal corpuscle</a:t>
            </a:r>
          </a:p>
          <a:p>
            <a:pPr lvl="1"/>
            <a:r>
              <a:rPr lang="en-US" dirty="0"/>
              <a:t>A </a:t>
            </a:r>
            <a:r>
              <a:rPr lang="en-US" i="1" dirty="0"/>
              <a:t>renal tubule</a:t>
            </a:r>
          </a:p>
          <a:p>
            <a:pPr lvl="1"/>
            <a:r>
              <a:rPr lang="en-US" dirty="0"/>
              <a:t>The associated capillary network, which originates from the cortical radiate arteries</a:t>
            </a:r>
          </a:p>
        </p:txBody>
      </p:sp>
    </p:spTree>
    <p:extLst>
      <p:ext uri="{BB962C8B-B14F-4D97-AF65-F5344CB8AC3E}">
        <p14:creationId xmlns:p14="http://schemas.microsoft.com/office/powerpoint/2010/main" val="827498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38.2 Figure 3</a:t>
            </a:r>
            <a:endParaRPr lang="en-US" sz="3200" dirty="0">
              <a:solidFill>
                <a:schemeClr val="accent1"/>
              </a:solidFill>
            </a:endParaRPr>
          </a:p>
        </p:txBody>
      </p:sp>
      <p:sp>
        <p:nvSpPr>
          <p:cNvPr id="3" name="TextBox 2">
            <a:extLst>
              <a:ext uri="{FF2B5EF4-FFF2-40B4-BE49-F238E27FC236}">
                <a16:creationId xmlns:a16="http://schemas.microsoft.com/office/drawing/2014/main" id="{08E81F75-A26E-3DB0-097D-3968B23D7292}"/>
              </a:ext>
            </a:extLst>
          </p:cNvPr>
          <p:cNvSpPr txBox="1"/>
          <p:nvPr/>
        </p:nvSpPr>
        <p:spPr>
          <a:xfrm>
            <a:off x="2286000" y="5715000"/>
            <a:ext cx="4572000" cy="246221"/>
          </a:xfrm>
          <a:prstGeom prst="rect">
            <a:avLst/>
          </a:prstGeom>
          <a:noFill/>
        </p:spPr>
        <p:txBody>
          <a:bodyPr wrap="square">
            <a:spAutoFit/>
          </a:bodyPr>
          <a:lstStyle/>
          <a:p>
            <a:pPr algn="ctr"/>
            <a:r>
              <a:rPr lang="en-US" sz="1000" dirty="0"/>
              <a:t>NIDDK. "Nephron."</a:t>
            </a:r>
          </a:p>
        </p:txBody>
      </p:sp>
      <p:pic>
        <p:nvPicPr>
          <p:cNvPr id="6" name="Content Placeholder 6" descr="The illustration shows the nephron, a tube-like structure that begins in the kidney cortex. Here, arterioles converge in a bulb-like structure called the glomerulus, which is partly surrounded by a Bowman's capsule. Afferent arterioles enter the glomerulus, and efferent arterioles leave. The glomerulus empties into the proximal convoluted tubule. A long loop, called the loop of Henle, extends from the proximal convoluted tubule to the inner medulla of the kidney and then back out to the cortex. There, the loop of Henle joins a distal convoluted tubule. The distal convoluted tubule joins a collecting duct, which travels from the medulla back into the cortex, toward the center of the kidney. Eventually, the contents of the renal pyramid empty into the renal pelvis and then the ureter.">
            <a:extLst>
              <a:ext uri="{FF2B5EF4-FFF2-40B4-BE49-F238E27FC236}">
                <a16:creationId xmlns:a16="http://schemas.microsoft.com/office/drawing/2014/main" id="{ED1A244D-D18D-AB76-238E-1410D9EB85F3}"/>
              </a:ext>
            </a:extLst>
          </p:cNvPr>
          <p:cNvPicPr>
            <a:picLocks noGrp="1" noChangeAspect="1"/>
          </p:cNvPicPr>
          <p:nvPr>
            <p:ph idx="1"/>
          </p:nvPr>
        </p:nvPicPr>
        <p:blipFill>
          <a:blip r:embed="rId3"/>
          <a:srcRect t="7000" b="6334"/>
          <a:stretch/>
        </p:blipFill>
        <p:spPr>
          <a:xfrm>
            <a:off x="148004" y="1446482"/>
            <a:ext cx="8847992" cy="4260144"/>
          </a:xfrm>
        </p:spPr>
      </p:pic>
    </p:spTree>
    <p:extLst>
      <p:ext uri="{BB962C8B-B14F-4D97-AF65-F5344CB8AC3E}">
        <p14:creationId xmlns:p14="http://schemas.microsoft.com/office/powerpoint/2010/main" val="422368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204B-DE3B-9A1D-109A-EC962CAC876B}"/>
              </a:ext>
            </a:extLst>
          </p:cNvPr>
          <p:cNvSpPr>
            <a:spLocks noGrp="1"/>
          </p:cNvSpPr>
          <p:nvPr>
            <p:ph type="title"/>
          </p:nvPr>
        </p:nvSpPr>
        <p:spPr/>
        <p:txBody>
          <a:bodyPr/>
          <a:lstStyle/>
          <a:p>
            <a:r>
              <a:rPr lang="en-US" dirty="0"/>
              <a:t>Nephron Structure: The Renal Corpuscle</a:t>
            </a:r>
          </a:p>
        </p:txBody>
      </p:sp>
      <p:sp>
        <p:nvSpPr>
          <p:cNvPr id="3" name="Content Placeholder 2">
            <a:extLst>
              <a:ext uri="{FF2B5EF4-FFF2-40B4-BE49-F238E27FC236}">
                <a16:creationId xmlns:a16="http://schemas.microsoft.com/office/drawing/2014/main" id="{52F6C4A9-109E-756A-A768-43A995C23082}"/>
              </a:ext>
            </a:extLst>
          </p:cNvPr>
          <p:cNvSpPr>
            <a:spLocks noGrp="1"/>
          </p:cNvSpPr>
          <p:nvPr>
            <p:ph idx="1"/>
          </p:nvPr>
        </p:nvSpPr>
        <p:spPr>
          <a:xfrm>
            <a:off x="457200" y="1097280"/>
            <a:ext cx="8229600" cy="4754880"/>
          </a:xfrm>
        </p:spPr>
        <p:txBody>
          <a:bodyPr/>
          <a:lstStyle/>
          <a:p>
            <a:pPr marL="0" indent="0">
              <a:buNone/>
            </a:pPr>
            <a:r>
              <a:rPr lang="en-US" dirty="0"/>
              <a:t>The </a:t>
            </a:r>
            <a:r>
              <a:rPr lang="en-US" b="1" dirty="0"/>
              <a:t>renal corpuscle</a:t>
            </a:r>
            <a:r>
              <a:rPr lang="en-US" dirty="0"/>
              <a:t>, located in the renal cortex, is made up of:</a:t>
            </a:r>
          </a:p>
          <a:p>
            <a:r>
              <a:rPr lang="en-US" dirty="0"/>
              <a:t>The </a:t>
            </a:r>
            <a:r>
              <a:rPr lang="en-US" b="1" dirty="0"/>
              <a:t>glomerulus</a:t>
            </a:r>
            <a:r>
              <a:rPr lang="en-US" dirty="0"/>
              <a:t>: a network of capillaries </a:t>
            </a:r>
          </a:p>
          <a:p>
            <a:r>
              <a:rPr lang="en-US" dirty="0"/>
              <a:t>The glomerular or </a:t>
            </a:r>
            <a:r>
              <a:rPr lang="en-US" b="1" dirty="0"/>
              <a:t>Bowman's capsule</a:t>
            </a:r>
            <a:r>
              <a:rPr lang="en-US" dirty="0"/>
              <a:t>: a cup-shaped chamber that surrounds it</a:t>
            </a:r>
          </a:p>
        </p:txBody>
      </p:sp>
    </p:spTree>
    <p:extLst>
      <p:ext uri="{BB962C8B-B14F-4D97-AF65-F5344CB8AC3E}">
        <p14:creationId xmlns:p14="http://schemas.microsoft.com/office/powerpoint/2010/main" val="301911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204B-DE3B-9A1D-109A-EC962CAC876B}"/>
              </a:ext>
            </a:extLst>
          </p:cNvPr>
          <p:cNvSpPr>
            <a:spLocks noGrp="1"/>
          </p:cNvSpPr>
          <p:nvPr>
            <p:ph type="title"/>
          </p:nvPr>
        </p:nvSpPr>
        <p:spPr/>
        <p:txBody>
          <a:bodyPr/>
          <a:lstStyle/>
          <a:p>
            <a:r>
              <a:rPr lang="en-US" dirty="0"/>
              <a:t>Nephron Structure: The Renal Tubule</a:t>
            </a:r>
          </a:p>
        </p:txBody>
      </p:sp>
      <p:sp>
        <p:nvSpPr>
          <p:cNvPr id="3" name="Content Placeholder 2">
            <a:extLst>
              <a:ext uri="{FF2B5EF4-FFF2-40B4-BE49-F238E27FC236}">
                <a16:creationId xmlns:a16="http://schemas.microsoft.com/office/drawing/2014/main" id="{52F6C4A9-109E-756A-A768-43A995C23082}"/>
              </a:ext>
            </a:extLst>
          </p:cNvPr>
          <p:cNvSpPr>
            <a:spLocks noGrp="1"/>
          </p:cNvSpPr>
          <p:nvPr>
            <p:ph idx="1"/>
          </p:nvPr>
        </p:nvSpPr>
        <p:spPr>
          <a:xfrm>
            <a:off x="457200" y="1066800"/>
            <a:ext cx="8229600" cy="5334000"/>
          </a:xfrm>
        </p:spPr>
        <p:txBody>
          <a:bodyPr>
            <a:normAutofit fontScale="92500" lnSpcReduction="20000"/>
          </a:bodyPr>
          <a:lstStyle/>
          <a:p>
            <a:pPr marL="0" indent="0">
              <a:buNone/>
            </a:pPr>
            <a:r>
              <a:rPr lang="en-US" dirty="0"/>
              <a:t>The </a:t>
            </a:r>
            <a:r>
              <a:rPr lang="en-US" b="1" dirty="0"/>
              <a:t>renal tubule </a:t>
            </a:r>
            <a:r>
              <a:rPr lang="en-US" dirty="0"/>
              <a:t>is a long, convoluted structure emerging from the glomerulus and can be divided into 3 parts:</a:t>
            </a:r>
          </a:p>
          <a:p>
            <a:r>
              <a:rPr lang="en-US" dirty="0"/>
              <a:t>The </a:t>
            </a:r>
            <a:r>
              <a:rPr lang="en-US" b="1" dirty="0"/>
              <a:t>proximal convoluted tubule (PCT) </a:t>
            </a:r>
            <a:r>
              <a:rPr lang="en-US" dirty="0"/>
              <a:t>is closest to the glomerulus and stays within the renal cortex.</a:t>
            </a:r>
          </a:p>
          <a:p>
            <a:r>
              <a:rPr lang="en-US" dirty="0"/>
              <a:t>The </a:t>
            </a:r>
            <a:r>
              <a:rPr lang="en-US" b="1" dirty="0"/>
              <a:t>loop of Henle</a:t>
            </a:r>
            <a:r>
              <a:rPr lang="en-US" dirty="0"/>
              <a:t> (nephritic loop) has </a:t>
            </a:r>
            <a:r>
              <a:rPr lang="en-US" b="1" dirty="0"/>
              <a:t>descending</a:t>
            </a:r>
            <a:r>
              <a:rPr lang="en-US" dirty="0"/>
              <a:t> and </a:t>
            </a:r>
            <a:r>
              <a:rPr lang="en-US" b="1" dirty="0"/>
              <a:t>ascending</a:t>
            </a:r>
            <a:r>
              <a:rPr lang="en-US" dirty="0"/>
              <a:t> limbs and goes through the renal medulla.</a:t>
            </a:r>
          </a:p>
          <a:p>
            <a:r>
              <a:rPr lang="en-US" dirty="0"/>
              <a:t>The </a:t>
            </a:r>
            <a:r>
              <a:rPr lang="en-US" b="1" dirty="0"/>
              <a:t>distal convoluted tubule (DCT)</a:t>
            </a:r>
            <a:r>
              <a:rPr lang="en-US" dirty="0"/>
              <a:t>, which is also restricted to the renal cortex, is the last part of the renal tubule and empties its contents into collecting ducts that line the medullary pyramids.</a:t>
            </a:r>
          </a:p>
          <a:p>
            <a:pPr lvl="1"/>
            <a:r>
              <a:rPr lang="en-US" dirty="0"/>
              <a:t>One collecting duct can amass the contents from multiple nephrons.</a:t>
            </a:r>
          </a:p>
          <a:p>
            <a:pPr lvl="1"/>
            <a:r>
              <a:rPr lang="en-US" dirty="0"/>
              <a:t>Multiple collecting ducts fuse as they enter the papillae.</a:t>
            </a:r>
          </a:p>
        </p:txBody>
      </p:sp>
    </p:spTree>
    <p:extLst>
      <p:ext uri="{BB962C8B-B14F-4D97-AF65-F5344CB8AC3E}">
        <p14:creationId xmlns:p14="http://schemas.microsoft.com/office/powerpoint/2010/main" val="1207387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63427-1029-C4E5-F645-B38F53E6CB2E}"/>
              </a:ext>
            </a:extLst>
          </p:cNvPr>
          <p:cNvSpPr>
            <a:spLocks noGrp="1"/>
          </p:cNvSpPr>
          <p:nvPr>
            <p:ph type="title"/>
          </p:nvPr>
        </p:nvSpPr>
        <p:spPr/>
        <p:txBody>
          <a:bodyPr/>
          <a:lstStyle/>
          <a:p>
            <a:r>
              <a:rPr lang="en-US" dirty="0"/>
              <a:t>Nephron Structure: The Capillary Network</a:t>
            </a:r>
          </a:p>
        </p:txBody>
      </p:sp>
      <p:sp>
        <p:nvSpPr>
          <p:cNvPr id="3" name="Content Placeholder 2">
            <a:extLst>
              <a:ext uri="{FF2B5EF4-FFF2-40B4-BE49-F238E27FC236}">
                <a16:creationId xmlns:a16="http://schemas.microsoft.com/office/drawing/2014/main" id="{8F9109A7-E5EF-7A1E-CF62-88817CEA0ABB}"/>
              </a:ext>
            </a:extLst>
          </p:cNvPr>
          <p:cNvSpPr>
            <a:spLocks noGrp="1"/>
          </p:cNvSpPr>
          <p:nvPr>
            <p:ph idx="1"/>
          </p:nvPr>
        </p:nvSpPr>
        <p:spPr>
          <a:xfrm>
            <a:off x="457200" y="1066800"/>
            <a:ext cx="8229600" cy="4953000"/>
          </a:xfrm>
        </p:spPr>
        <p:txBody>
          <a:bodyPr>
            <a:normAutofit fontScale="92500" lnSpcReduction="10000"/>
          </a:bodyPr>
          <a:lstStyle/>
          <a:p>
            <a:pPr marL="0" indent="0">
              <a:buNone/>
            </a:pPr>
            <a:r>
              <a:rPr lang="en-US" dirty="0"/>
              <a:t>The capillary network originates from the renal arteries and supply the nephron with blood that needs to be filtered.</a:t>
            </a:r>
          </a:p>
          <a:p>
            <a:r>
              <a:rPr lang="en-US" dirty="0"/>
              <a:t>The </a:t>
            </a:r>
            <a:r>
              <a:rPr lang="en-US" b="1" dirty="0"/>
              <a:t>afferent arteriole </a:t>
            </a:r>
            <a:r>
              <a:rPr lang="en-US" dirty="0"/>
              <a:t>is the branch that enters the glomerulus.</a:t>
            </a:r>
          </a:p>
          <a:p>
            <a:r>
              <a:rPr lang="en-US" dirty="0"/>
              <a:t>The glomerular capillary bed is the capillary network within the glomerulus.</a:t>
            </a:r>
          </a:p>
          <a:p>
            <a:r>
              <a:rPr lang="en-US" dirty="0"/>
              <a:t>The </a:t>
            </a:r>
            <a:r>
              <a:rPr lang="en-US" b="1" dirty="0"/>
              <a:t>efferent arteriole </a:t>
            </a:r>
            <a:r>
              <a:rPr lang="en-US" dirty="0"/>
              <a:t>exits the glomerulus.</a:t>
            </a:r>
          </a:p>
          <a:p>
            <a:r>
              <a:rPr lang="en-US" dirty="0"/>
              <a:t>The </a:t>
            </a:r>
            <a:r>
              <a:rPr lang="en-US" b="1" dirty="0"/>
              <a:t>peritubular network</a:t>
            </a:r>
            <a:r>
              <a:rPr lang="en-US" dirty="0"/>
              <a:t> is surrounds and interacts with parts of the renal tubule.</a:t>
            </a:r>
          </a:p>
          <a:p>
            <a:pPr lvl="1"/>
            <a:r>
              <a:rPr lang="en-US" dirty="0"/>
              <a:t>It surrounds the PCT and DCT in a cortical nephron.</a:t>
            </a:r>
          </a:p>
          <a:p>
            <a:pPr lvl="1"/>
            <a:r>
              <a:rPr lang="en-US" dirty="0"/>
              <a:t>It is called the </a:t>
            </a:r>
            <a:r>
              <a:rPr lang="en-US" b="1" dirty="0"/>
              <a:t>vasa recta</a:t>
            </a:r>
            <a:r>
              <a:rPr lang="en-US" dirty="0"/>
              <a:t> and is a network around the loop of Henle in a juxtamedullary nephron.</a:t>
            </a:r>
          </a:p>
        </p:txBody>
      </p:sp>
    </p:spTree>
    <p:extLst>
      <p:ext uri="{BB962C8B-B14F-4D97-AF65-F5344CB8AC3E}">
        <p14:creationId xmlns:p14="http://schemas.microsoft.com/office/powerpoint/2010/main" val="210406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3093720"/>
          </a:xfrm>
        </p:spPr>
        <p:txBody>
          <a:bodyPr>
            <a:normAutofit/>
          </a:bodyPr>
          <a:lstStyle/>
          <a:p>
            <a:r>
              <a:rPr lang="en-US" sz="2400" dirty="0"/>
              <a:t>For each structure, determine whether it is part of the renal corpuscle, the renal tubule, or the nephron's capillary network.</a:t>
            </a:r>
          </a:p>
          <a:p>
            <a:pPr marL="342900" indent="-342900">
              <a:buFont typeface="Arial" panose="020B0604020202020204" pitchFamily="34" charset="0"/>
              <a:buChar char="•"/>
            </a:pPr>
            <a:r>
              <a:rPr lang="en-US" sz="2400" dirty="0"/>
              <a:t>loop of Henle</a:t>
            </a:r>
          </a:p>
          <a:p>
            <a:pPr marL="342900" indent="-342900">
              <a:buFont typeface="Arial" panose="020B0604020202020204" pitchFamily="34" charset="0"/>
              <a:buChar char="•"/>
            </a:pPr>
            <a:r>
              <a:rPr lang="en-US" sz="2400" dirty="0"/>
              <a:t>vasa recta</a:t>
            </a:r>
          </a:p>
          <a:p>
            <a:pPr marL="342900" indent="-342900">
              <a:buFont typeface="Arial" panose="020B0604020202020204" pitchFamily="34" charset="0"/>
              <a:buChar char="•"/>
            </a:pPr>
            <a:r>
              <a:rPr lang="en-US" sz="2400" dirty="0"/>
              <a:t>glomerulus</a:t>
            </a:r>
          </a:p>
          <a:p>
            <a:pPr marL="342900" indent="-342900">
              <a:buFont typeface="Arial" panose="020B0604020202020204" pitchFamily="34" charset="0"/>
              <a:buChar char="•"/>
            </a:pPr>
            <a:r>
              <a:rPr lang="en-US" sz="2400" dirty="0"/>
              <a:t>PCT</a:t>
            </a:r>
          </a:p>
          <a:p>
            <a:pPr marL="342900" indent="-342900">
              <a:buFont typeface="Arial" panose="020B0604020202020204" pitchFamily="34" charset="0"/>
              <a:buChar char="•"/>
            </a:pPr>
            <a:r>
              <a:rPr lang="en-US" sz="2400" dirty="0"/>
              <a:t>Bowman's capsule </a:t>
            </a:r>
          </a:p>
          <a:p>
            <a:endParaRPr lang="en-US" dirty="0"/>
          </a:p>
        </p:txBody>
      </p:sp>
    </p:spTree>
    <p:extLst>
      <p:ext uri="{BB962C8B-B14F-4D97-AF65-F5344CB8AC3E}">
        <p14:creationId xmlns:p14="http://schemas.microsoft.com/office/powerpoint/2010/main" val="308329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B668-7057-3835-BAE4-EFBAF96DC616}"/>
              </a:ext>
            </a:extLst>
          </p:cNvPr>
          <p:cNvSpPr>
            <a:spLocks noGrp="1"/>
          </p:cNvSpPr>
          <p:nvPr>
            <p:ph type="title"/>
          </p:nvPr>
        </p:nvSpPr>
        <p:spPr/>
        <p:txBody>
          <a:bodyPr/>
          <a:lstStyle/>
          <a:p>
            <a:r>
              <a:rPr lang="en-US" dirty="0"/>
              <a:t>Kidney Physiology: Nephron Filtration</a:t>
            </a:r>
          </a:p>
        </p:txBody>
      </p:sp>
      <p:sp>
        <p:nvSpPr>
          <p:cNvPr id="3" name="Content Placeholder 2">
            <a:extLst>
              <a:ext uri="{FF2B5EF4-FFF2-40B4-BE49-F238E27FC236}">
                <a16:creationId xmlns:a16="http://schemas.microsoft.com/office/drawing/2014/main" id="{E7AE04AC-117A-C205-AFB0-2DFF9C5B2118}"/>
              </a:ext>
            </a:extLst>
          </p:cNvPr>
          <p:cNvSpPr>
            <a:spLocks noGrp="1"/>
          </p:cNvSpPr>
          <p:nvPr>
            <p:ph idx="1"/>
          </p:nvPr>
        </p:nvSpPr>
        <p:spPr>
          <a:xfrm>
            <a:off x="457200" y="1097280"/>
            <a:ext cx="8229600" cy="4922520"/>
          </a:xfrm>
        </p:spPr>
        <p:txBody>
          <a:bodyPr>
            <a:normAutofit fontScale="85000" lnSpcReduction="10000"/>
          </a:bodyPr>
          <a:lstStyle/>
          <a:p>
            <a:pPr marL="0" indent="0">
              <a:buNone/>
            </a:pPr>
            <a:r>
              <a:rPr lang="en-US" dirty="0"/>
              <a:t>Kidneys filter blood in a 3-step process:</a:t>
            </a:r>
          </a:p>
          <a:p>
            <a:r>
              <a:rPr lang="en-US" dirty="0"/>
              <a:t>Nephrons filter blood that runs through the capillary network in the glomerulus.</a:t>
            </a:r>
          </a:p>
          <a:p>
            <a:pPr lvl="1"/>
            <a:r>
              <a:rPr lang="en-US" dirty="0"/>
              <a:t>Nearly all solutes except for proteins are pushed out of the glomerulus into the Bowman's capsule during </a:t>
            </a:r>
            <a:r>
              <a:rPr lang="en-US" b="1" dirty="0"/>
              <a:t>glomerular filtration</a:t>
            </a:r>
            <a:r>
              <a:rPr lang="en-US" dirty="0"/>
              <a:t>.</a:t>
            </a:r>
          </a:p>
          <a:p>
            <a:r>
              <a:rPr lang="en-US" dirty="0"/>
              <a:t>The filtrate moves into the renal tubule where most solutes are reabsorbed by </a:t>
            </a:r>
            <a:r>
              <a:rPr lang="en-US" b="1" dirty="0"/>
              <a:t>tubular reabsorption</a:t>
            </a:r>
            <a:r>
              <a:rPr lang="en-US" dirty="0"/>
              <a:t> in the PCT.</a:t>
            </a:r>
          </a:p>
          <a:p>
            <a:pPr lvl="1"/>
            <a:r>
              <a:rPr lang="en-US" dirty="0"/>
              <a:t>In the loop of Henle, water and solutes in the filtrate continue to be exchanged with those in the blood of the peritubular capillary network, and water is reabsorbed.</a:t>
            </a:r>
          </a:p>
          <a:p>
            <a:r>
              <a:rPr lang="en-US" dirty="0"/>
              <a:t>Additional solutes and wastes are secreted by </a:t>
            </a:r>
            <a:r>
              <a:rPr lang="en-US" b="1" dirty="0"/>
              <a:t>tubular secretion</a:t>
            </a:r>
            <a:r>
              <a:rPr lang="en-US" dirty="0"/>
              <a:t>.</a:t>
            </a:r>
          </a:p>
        </p:txBody>
      </p:sp>
    </p:spTree>
    <p:extLst>
      <p:ext uri="{BB962C8B-B14F-4D97-AF65-F5344CB8AC3E}">
        <p14:creationId xmlns:p14="http://schemas.microsoft.com/office/powerpoint/2010/main" val="27096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02761-6AEF-F9D1-871C-C6CB9336EE05}"/>
              </a:ext>
            </a:extLst>
          </p:cNvPr>
          <p:cNvSpPr>
            <a:spLocks noGrp="1"/>
          </p:cNvSpPr>
          <p:nvPr>
            <p:ph type="title"/>
          </p:nvPr>
        </p:nvSpPr>
        <p:spPr/>
        <p:txBody>
          <a:bodyPr/>
          <a:lstStyle/>
          <a:p>
            <a:r>
              <a:rPr lang="en-US" dirty="0"/>
              <a:t>Kidney Physiology: Filtrate Collection And Removal</a:t>
            </a:r>
          </a:p>
        </p:txBody>
      </p:sp>
      <p:sp>
        <p:nvSpPr>
          <p:cNvPr id="3" name="Content Placeholder 2">
            <a:extLst>
              <a:ext uri="{FF2B5EF4-FFF2-40B4-BE49-F238E27FC236}">
                <a16:creationId xmlns:a16="http://schemas.microsoft.com/office/drawing/2014/main" id="{70986106-B294-1E83-00B0-067411DD4A18}"/>
              </a:ext>
            </a:extLst>
          </p:cNvPr>
          <p:cNvSpPr>
            <a:spLocks noGrp="1"/>
          </p:cNvSpPr>
          <p:nvPr>
            <p:ph idx="1"/>
          </p:nvPr>
        </p:nvSpPr>
        <p:spPr/>
        <p:txBody>
          <a:bodyPr/>
          <a:lstStyle/>
          <a:p>
            <a:r>
              <a:rPr lang="en-US" dirty="0"/>
              <a:t>The collecting ducts collect filtrate from the nephrons, then fuse in the medullary papillae.</a:t>
            </a:r>
          </a:p>
          <a:p>
            <a:r>
              <a:rPr lang="en-US" dirty="0"/>
              <a:t>The papillae deliver the filtrate, now called </a:t>
            </a:r>
            <a:r>
              <a:rPr lang="en-US" i="1" dirty="0"/>
              <a:t>urine</a:t>
            </a:r>
            <a:r>
              <a:rPr lang="en-US" dirty="0"/>
              <a:t>, into the minor calyces.</a:t>
            </a:r>
          </a:p>
          <a:p>
            <a:r>
              <a:rPr lang="en-US" dirty="0"/>
              <a:t>The minor calyces connect to the ureters through the renal pelvis.</a:t>
            </a:r>
          </a:p>
        </p:txBody>
      </p:sp>
    </p:spTree>
    <p:extLst>
      <p:ext uri="{BB962C8B-B14F-4D97-AF65-F5344CB8AC3E}">
        <p14:creationId xmlns:p14="http://schemas.microsoft.com/office/powerpoint/2010/main" val="1430433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38.2 Figure 4</a:t>
            </a:r>
            <a:endParaRPr lang="en-US" sz="3200" dirty="0">
              <a:solidFill>
                <a:schemeClr val="accent1"/>
              </a:solidFill>
            </a:endParaRPr>
          </a:p>
        </p:txBody>
      </p:sp>
      <p:sp>
        <p:nvSpPr>
          <p:cNvPr id="3" name="TextBox 2">
            <a:extLst>
              <a:ext uri="{FF2B5EF4-FFF2-40B4-BE49-F238E27FC236}">
                <a16:creationId xmlns:a16="http://schemas.microsoft.com/office/drawing/2014/main" id="{A27C0E3B-E11B-C17B-3FF1-8F78360F6048}"/>
              </a:ext>
            </a:extLst>
          </p:cNvPr>
          <p:cNvSpPr txBox="1"/>
          <p:nvPr/>
        </p:nvSpPr>
        <p:spPr>
          <a:xfrm>
            <a:off x="2286000" y="5765744"/>
            <a:ext cx="4572000" cy="246221"/>
          </a:xfrm>
          <a:prstGeom prst="rect">
            <a:avLst/>
          </a:prstGeom>
          <a:noFill/>
        </p:spPr>
        <p:txBody>
          <a:bodyPr wrap="square">
            <a:spAutoFit/>
          </a:bodyPr>
          <a:lstStyle/>
          <a:p>
            <a:pPr algn="ctr"/>
            <a:r>
              <a:rPr lang="en-US" sz="1000" dirty="0"/>
              <a:t>Madhero88 on Wikimedia Commons. "Nephron physiology."</a:t>
            </a:r>
          </a:p>
        </p:txBody>
      </p:sp>
      <p:pic>
        <p:nvPicPr>
          <p:cNvPr id="6" name="Content Placeholder 5" descr="Figure (a) depicts the filtration and excretion pathways of the nephron broken down into filtration, reabsorption, secretion, and excretion. Figure (b) shows the parts of a nephron and their function. The nephron begins at the glomerulus, a spherical structure that filters small solutes from the blood. The filtrate then enters a winding proximal convoluted tubule, which reabsorbs ions, water, and nutrients and removes toxins and adjusts the filtrate p H. The proximal convoluted tubule empties into the descending loop of Henle. Aquaporins in the descending loop allow water to pass from the filtrate to the interstitial fluid. The descending loop of Henle turns into the ascending loop of Henle. Both the descending loop and ascending loop are thin at the bottom and turn thick about a third of the way up. In the ascending loop of Henle, sodium and chlorine ions are reabsorbed from the filtrate into the interstitial fluid. The ascending loop of Henle empties into the distal convoluted tubule, which selectively secretes and absorbs ions to maintain blood p H and electrolyte balance. The distal convoluted tubule empties into a collecting duct, which reabsorbs water and solutes from the filtrate. The collecting duct travels down, toward the middle of the kidney.">
            <a:extLst>
              <a:ext uri="{FF2B5EF4-FFF2-40B4-BE49-F238E27FC236}">
                <a16:creationId xmlns:a16="http://schemas.microsoft.com/office/drawing/2014/main" id="{0CA17CB0-6804-CF0E-4E70-0860BE827615}"/>
              </a:ext>
            </a:extLst>
          </p:cNvPr>
          <p:cNvPicPr>
            <a:picLocks noGrp="1" noChangeAspect="1"/>
          </p:cNvPicPr>
          <p:nvPr>
            <p:ph idx="1"/>
          </p:nvPr>
        </p:nvPicPr>
        <p:blipFill>
          <a:blip r:embed="rId3"/>
          <a:srcRect l="5556" t="3667" r="4629" b="3000"/>
          <a:stretch/>
        </p:blipFill>
        <p:spPr>
          <a:xfrm>
            <a:off x="534625" y="1139985"/>
            <a:ext cx="8074750" cy="4661711"/>
          </a:xfrm>
        </p:spPr>
      </p:pic>
    </p:spTree>
    <p:extLst>
      <p:ext uri="{BB962C8B-B14F-4D97-AF65-F5344CB8AC3E}">
        <p14:creationId xmlns:p14="http://schemas.microsoft.com/office/powerpoint/2010/main" val="2414928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4659737"/>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Explain</a:t>
            </a:r>
            <a:r>
              <a:rPr lang="en-US" dirty="0"/>
              <a:t> how the kidneys serve as the main osmoregulatory organs in mammalian systems.</a:t>
            </a:r>
          </a:p>
          <a:p>
            <a:pPr marL="457200" indent="-457200">
              <a:buFont typeface="Arial" panose="020B0604020202020204" pitchFamily="34" charset="0"/>
              <a:buChar char="•"/>
              <a:tabLst>
                <a:tab pos="457200" algn="l"/>
              </a:tabLst>
            </a:pPr>
            <a:r>
              <a:rPr lang="en-US" b="1" dirty="0"/>
              <a:t>Describe</a:t>
            </a:r>
            <a:r>
              <a:rPr lang="en-US" dirty="0"/>
              <a:t> the structure of the kidneys and the functions of the parts of the kidney.</a:t>
            </a:r>
          </a:p>
          <a:p>
            <a:pPr marL="457200" indent="-457200">
              <a:buFont typeface="Arial" panose="020B0604020202020204" pitchFamily="34" charset="0"/>
              <a:buChar char="•"/>
              <a:tabLst>
                <a:tab pos="457200" algn="l"/>
              </a:tabLst>
            </a:pPr>
            <a:r>
              <a:rPr lang="en-US" b="1" dirty="0"/>
              <a:t>Describe</a:t>
            </a:r>
            <a:r>
              <a:rPr lang="en-US" dirty="0"/>
              <a:t> how the nephron is the functional unit of the kidney and explain how it actively filters blood and generates urine.</a:t>
            </a:r>
          </a:p>
          <a:p>
            <a:pPr marL="457200" indent="-457200">
              <a:buFont typeface="Arial" panose="020B0604020202020204" pitchFamily="34" charset="0"/>
              <a:buChar char="•"/>
              <a:tabLst>
                <a:tab pos="457200" algn="l"/>
              </a:tabLst>
            </a:pPr>
            <a:r>
              <a:rPr lang="en-US" b="1" dirty="0"/>
              <a:t>Detail</a:t>
            </a:r>
            <a:r>
              <a:rPr lang="en-US" dirty="0"/>
              <a:t> the three steps in the formation of urine: glomerular filtration, tubular reabsorption, and tubular secretion.</a:t>
            </a: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4084320"/>
          </a:xfrm>
        </p:spPr>
        <p:txBody>
          <a:bodyPr>
            <a:normAutofit/>
          </a:bodyPr>
          <a:lstStyle/>
          <a:p>
            <a:r>
              <a:rPr lang="en-US" dirty="0"/>
              <a:t>Correctly order the flow of blood through the kidney from entry to exit.</a:t>
            </a:r>
          </a:p>
          <a:p>
            <a:pPr marL="457200" indent="-457200">
              <a:buFont typeface="Arial" panose="020B0604020202020204" pitchFamily="34" charset="0"/>
              <a:buChar char="•"/>
            </a:pPr>
            <a:r>
              <a:rPr lang="en-US" dirty="0"/>
              <a:t>Renal artery</a:t>
            </a:r>
          </a:p>
          <a:p>
            <a:pPr marL="457200" indent="-457200">
              <a:buFont typeface="Arial" panose="020B0604020202020204" pitchFamily="34" charset="0"/>
              <a:buChar char="•"/>
            </a:pPr>
            <a:r>
              <a:rPr lang="en-US" dirty="0"/>
              <a:t>Efferent arteriole</a:t>
            </a:r>
          </a:p>
          <a:p>
            <a:pPr marL="457200" indent="-457200">
              <a:buFont typeface="Arial" panose="020B0604020202020204" pitchFamily="34" charset="0"/>
              <a:buChar char="•"/>
            </a:pPr>
            <a:r>
              <a:rPr lang="en-US" dirty="0"/>
              <a:t>Renal vein</a:t>
            </a:r>
          </a:p>
          <a:p>
            <a:pPr marL="457200" indent="-457200">
              <a:buFont typeface="Arial" panose="020B0604020202020204" pitchFamily="34" charset="0"/>
              <a:buChar char="•"/>
            </a:pPr>
            <a:r>
              <a:rPr lang="en-US" dirty="0"/>
              <a:t>Glomerulus</a:t>
            </a:r>
          </a:p>
          <a:p>
            <a:pPr marL="457200" indent="-457200">
              <a:buFont typeface="Arial" panose="020B0604020202020204" pitchFamily="34" charset="0"/>
              <a:buChar char="•"/>
            </a:pPr>
            <a:r>
              <a:rPr lang="en-US" dirty="0"/>
              <a:t>Afferent arteriole</a:t>
            </a:r>
          </a:p>
          <a:p>
            <a:pPr marL="457200" indent="-457200">
              <a:buFont typeface="Arial" panose="020B0604020202020204" pitchFamily="34" charset="0"/>
              <a:buChar char="•"/>
            </a:pPr>
            <a:r>
              <a:rPr lang="en-US" dirty="0"/>
              <a:t>Peritubular capillary network</a:t>
            </a:r>
          </a:p>
        </p:txBody>
      </p:sp>
    </p:spTree>
    <p:extLst>
      <p:ext uri="{BB962C8B-B14F-4D97-AF65-F5344CB8AC3E}">
        <p14:creationId xmlns:p14="http://schemas.microsoft.com/office/powerpoint/2010/main" val="1641414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390D-92F3-ADD0-FFF3-C0CA381D49A0}"/>
              </a:ext>
            </a:extLst>
          </p:cNvPr>
          <p:cNvSpPr>
            <a:spLocks noGrp="1"/>
          </p:cNvSpPr>
          <p:nvPr>
            <p:ph type="title"/>
          </p:nvPr>
        </p:nvSpPr>
        <p:spPr/>
        <p:txBody>
          <a:bodyPr/>
          <a:lstStyle/>
          <a:p>
            <a:r>
              <a:rPr lang="en-US" dirty="0"/>
              <a:t>Glomerular Filtration</a:t>
            </a:r>
          </a:p>
        </p:txBody>
      </p:sp>
      <p:sp>
        <p:nvSpPr>
          <p:cNvPr id="3" name="Content Placeholder 2">
            <a:extLst>
              <a:ext uri="{FF2B5EF4-FFF2-40B4-BE49-F238E27FC236}">
                <a16:creationId xmlns:a16="http://schemas.microsoft.com/office/drawing/2014/main" id="{DE3B0E47-C0C8-6914-11CE-928DE845A2B1}"/>
              </a:ext>
            </a:extLst>
          </p:cNvPr>
          <p:cNvSpPr>
            <a:spLocks noGrp="1"/>
          </p:cNvSpPr>
          <p:nvPr>
            <p:ph idx="1"/>
          </p:nvPr>
        </p:nvSpPr>
        <p:spPr>
          <a:xfrm>
            <a:off x="457200" y="990600"/>
            <a:ext cx="8229600" cy="5181600"/>
          </a:xfrm>
        </p:spPr>
        <p:txBody>
          <a:bodyPr>
            <a:normAutofit fontScale="85000" lnSpcReduction="10000"/>
          </a:bodyPr>
          <a:lstStyle/>
          <a:p>
            <a:pPr marL="0" indent="0">
              <a:buNone/>
            </a:pPr>
            <a:r>
              <a:rPr lang="en-US" dirty="0"/>
              <a:t>Glomerular filtration filters out most of the solutes due to the high blood pressure and specialized membranes in the afferent arteriole.</a:t>
            </a:r>
          </a:p>
          <a:p>
            <a:r>
              <a:rPr lang="en-US" dirty="0"/>
              <a:t>The blood pressure is the glomerulus is independent of factors affecting systemic blood pressure.</a:t>
            </a:r>
          </a:p>
          <a:p>
            <a:r>
              <a:rPr lang="en-US" dirty="0"/>
              <a:t>The leaky connections between the endothelial cells (called </a:t>
            </a:r>
            <a:r>
              <a:rPr lang="en-US" i="1" dirty="0"/>
              <a:t>podocytes</a:t>
            </a:r>
            <a:r>
              <a:rPr lang="en-US" dirty="0"/>
              <a:t>) of the glomerular capillary network allow solutes to easily pass through.</a:t>
            </a:r>
          </a:p>
          <a:p>
            <a:pPr lvl="1"/>
            <a:r>
              <a:rPr lang="en-US" dirty="0"/>
              <a:t>All solutes, except for macromolecules like proteins, pass through by passive diffusion, requiring no energy.</a:t>
            </a:r>
          </a:p>
          <a:p>
            <a:r>
              <a:rPr lang="en-US" b="1" dirty="0"/>
              <a:t>Glomerular filtration rate (GFR)</a:t>
            </a:r>
            <a:r>
              <a:rPr lang="en-US" dirty="0"/>
              <a:t> is the volume of glomerular filtrate formed per minute by the kidneys.</a:t>
            </a:r>
          </a:p>
          <a:p>
            <a:pPr lvl="1"/>
            <a:r>
              <a:rPr lang="en-US" dirty="0"/>
              <a:t>GFR is regulated by multiple mechanisms and is an important indicator of kidney function.</a:t>
            </a:r>
          </a:p>
        </p:txBody>
      </p:sp>
    </p:spTree>
    <p:extLst>
      <p:ext uri="{BB962C8B-B14F-4D97-AF65-F5344CB8AC3E}">
        <p14:creationId xmlns:p14="http://schemas.microsoft.com/office/powerpoint/2010/main" val="2154690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38.2 Figure 5</a:t>
            </a:r>
            <a:endParaRPr lang="en-US" sz="3200" dirty="0">
              <a:solidFill>
                <a:schemeClr val="accent1"/>
              </a:solidFill>
            </a:endParaRPr>
          </a:p>
        </p:txBody>
      </p:sp>
      <p:sp>
        <p:nvSpPr>
          <p:cNvPr id="3" name="TextBox 2">
            <a:extLst>
              <a:ext uri="{FF2B5EF4-FFF2-40B4-BE49-F238E27FC236}">
                <a16:creationId xmlns:a16="http://schemas.microsoft.com/office/drawing/2014/main" id="{0B542243-5180-69D3-D1F0-4AC2A17B9EC9}"/>
              </a:ext>
            </a:extLst>
          </p:cNvPr>
          <p:cNvSpPr txBox="1"/>
          <p:nvPr/>
        </p:nvSpPr>
        <p:spPr>
          <a:xfrm>
            <a:off x="2245517" y="5743099"/>
            <a:ext cx="4572000" cy="246221"/>
          </a:xfrm>
          <a:prstGeom prst="rect">
            <a:avLst/>
          </a:prstGeom>
          <a:noFill/>
        </p:spPr>
        <p:txBody>
          <a:bodyPr wrap="square">
            <a:spAutoFit/>
          </a:bodyPr>
          <a:lstStyle/>
          <a:p>
            <a:pPr algn="ctr"/>
            <a:r>
              <a:rPr lang="en-US" sz="1000" dirty="0"/>
              <a:t>OpenStax College on Wikimedia Commons. "Glomerulus."</a:t>
            </a:r>
          </a:p>
        </p:txBody>
      </p:sp>
      <p:pic>
        <p:nvPicPr>
          <p:cNvPr id="6" name="Content Placeholder 5" descr="A cross section depicting the inner workings of a circular glomerulus is shown. Blood enters through the afferent arteriole and passes the juxtaglomerular cells. Blood then enters the podocyte, the winding tissue within the glomerulus. On the right side of the glomerulus is the proximal convoluted tubule, forming a channel. On the left side is the macula densa. Blood exits the glomerulus easily through efferent arteriole.">
            <a:extLst>
              <a:ext uri="{FF2B5EF4-FFF2-40B4-BE49-F238E27FC236}">
                <a16:creationId xmlns:a16="http://schemas.microsoft.com/office/drawing/2014/main" id="{651F1A4C-2B6C-EB9D-042E-2CA30BB627BC}"/>
              </a:ext>
            </a:extLst>
          </p:cNvPr>
          <p:cNvPicPr>
            <a:picLocks noGrp="1" noChangeAspect="1"/>
          </p:cNvPicPr>
          <p:nvPr>
            <p:ph idx="1"/>
          </p:nvPr>
        </p:nvPicPr>
        <p:blipFill>
          <a:blip r:embed="rId3"/>
          <a:srcRect l="4630" t="10334" r="3704" b="9666"/>
          <a:stretch/>
        </p:blipFill>
        <p:spPr>
          <a:xfrm>
            <a:off x="328612" y="1371600"/>
            <a:ext cx="8486775" cy="4114800"/>
          </a:xfrm>
        </p:spPr>
      </p:pic>
    </p:spTree>
    <p:extLst>
      <p:ext uri="{BB962C8B-B14F-4D97-AF65-F5344CB8AC3E}">
        <p14:creationId xmlns:p14="http://schemas.microsoft.com/office/powerpoint/2010/main" val="2430253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539241"/>
          </a:xfrm>
        </p:spPr>
        <p:txBody>
          <a:bodyPr/>
          <a:lstStyle/>
          <a:p>
            <a:r>
              <a:rPr lang="en-US" dirty="0"/>
              <a:t>Why do you think the presence of red blood cells and/or protein in the urine is a sign of kidney dysfunction?</a:t>
            </a:r>
          </a:p>
        </p:txBody>
      </p:sp>
    </p:spTree>
    <p:extLst>
      <p:ext uri="{BB962C8B-B14F-4D97-AF65-F5344CB8AC3E}">
        <p14:creationId xmlns:p14="http://schemas.microsoft.com/office/powerpoint/2010/main" val="3029162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5BF86-ED3A-5F70-6C4B-5500F89B34F5}"/>
              </a:ext>
            </a:extLst>
          </p:cNvPr>
          <p:cNvSpPr>
            <a:spLocks noGrp="1"/>
          </p:cNvSpPr>
          <p:nvPr>
            <p:ph type="title"/>
          </p:nvPr>
        </p:nvSpPr>
        <p:spPr/>
        <p:txBody>
          <a:bodyPr/>
          <a:lstStyle/>
          <a:p>
            <a:r>
              <a:rPr lang="en-US" dirty="0"/>
              <a:t>Tubular Reabsorption and Secretion</a:t>
            </a:r>
          </a:p>
        </p:txBody>
      </p:sp>
      <p:sp>
        <p:nvSpPr>
          <p:cNvPr id="3" name="Content Placeholder 2">
            <a:extLst>
              <a:ext uri="{FF2B5EF4-FFF2-40B4-BE49-F238E27FC236}">
                <a16:creationId xmlns:a16="http://schemas.microsoft.com/office/drawing/2014/main" id="{AD88E5C3-3672-76FD-6938-6E4B21E1F7DA}"/>
              </a:ext>
            </a:extLst>
          </p:cNvPr>
          <p:cNvSpPr>
            <a:spLocks noGrp="1"/>
          </p:cNvSpPr>
          <p:nvPr>
            <p:ph idx="1"/>
          </p:nvPr>
        </p:nvSpPr>
        <p:spPr>
          <a:xfrm>
            <a:off x="457200" y="990600"/>
            <a:ext cx="8229600" cy="5486400"/>
          </a:xfrm>
        </p:spPr>
        <p:txBody>
          <a:bodyPr>
            <a:normAutofit fontScale="85000" lnSpcReduction="20000"/>
          </a:bodyPr>
          <a:lstStyle/>
          <a:p>
            <a:r>
              <a:rPr lang="en-US" dirty="0"/>
              <a:t>Tubular reabsorption occurs in the PCT.</a:t>
            </a:r>
          </a:p>
          <a:p>
            <a:r>
              <a:rPr lang="en-US" dirty="0"/>
              <a:t>Almost all nutrients are reabsorbed by either passive or active transport.</a:t>
            </a:r>
          </a:p>
          <a:p>
            <a:pPr lvl="1"/>
            <a:r>
              <a:rPr lang="en-US" dirty="0"/>
              <a:t>Na</a:t>
            </a:r>
            <a:r>
              <a:rPr lang="en-US" baseline="30000" dirty="0"/>
              <a:t>+</a:t>
            </a:r>
            <a:r>
              <a:rPr lang="en-US" dirty="0"/>
              <a:t> is the most abundant ion, and most is reabsorbed by active transport and transported to the peritubular capillaries.</a:t>
            </a:r>
          </a:p>
          <a:p>
            <a:pPr lvl="1"/>
            <a:r>
              <a:rPr lang="en-US" dirty="0"/>
              <a:t>Water then follows the Na</a:t>
            </a:r>
            <a:r>
              <a:rPr lang="en-US" baseline="30000" dirty="0"/>
              <a:t>+</a:t>
            </a:r>
            <a:r>
              <a:rPr lang="en-US" dirty="0"/>
              <a:t> by osmosis.</a:t>
            </a:r>
          </a:p>
          <a:p>
            <a:pPr lvl="1"/>
            <a:r>
              <a:rPr lang="en-US" dirty="0"/>
              <a:t>Water is also reabsorbed through aquaporins (water channels) in the PCT and collecting duct.</a:t>
            </a:r>
          </a:p>
          <a:p>
            <a:pPr lvl="2"/>
            <a:r>
              <a:rPr lang="en-US" sz="2800" dirty="0"/>
              <a:t>This occurs due to the low blood pressure and high osmotic pressure in the peritubular capillaries.</a:t>
            </a:r>
          </a:p>
          <a:p>
            <a:pPr lvl="1"/>
            <a:r>
              <a:rPr lang="en-US" dirty="0"/>
              <a:t>Every solute has a </a:t>
            </a:r>
            <a:r>
              <a:rPr lang="en-US" b="1" dirty="0"/>
              <a:t>transport maximum</a:t>
            </a:r>
            <a:r>
              <a:rPr lang="en-US" dirty="0"/>
              <a:t>, and excess cannot be reabsorbed.</a:t>
            </a:r>
          </a:p>
          <a:p>
            <a:r>
              <a:rPr lang="en-US" dirty="0"/>
              <a:t>Reabsorption of water and some key electrolytes are regulated and can be influenced by hormones.</a:t>
            </a:r>
          </a:p>
        </p:txBody>
      </p:sp>
    </p:spTree>
    <p:extLst>
      <p:ext uri="{BB962C8B-B14F-4D97-AF65-F5344CB8AC3E}">
        <p14:creationId xmlns:p14="http://schemas.microsoft.com/office/powerpoint/2010/main" val="130227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38.2 Figure 6</a:t>
            </a:r>
            <a:endParaRPr lang="en-US" sz="3200" dirty="0">
              <a:solidFill>
                <a:schemeClr val="accent1"/>
              </a:solidFill>
            </a:endParaRPr>
          </a:p>
        </p:txBody>
      </p:sp>
      <p:sp>
        <p:nvSpPr>
          <p:cNvPr id="3" name="TextBox 2">
            <a:extLst>
              <a:ext uri="{FF2B5EF4-FFF2-40B4-BE49-F238E27FC236}">
                <a16:creationId xmlns:a16="http://schemas.microsoft.com/office/drawing/2014/main" id="{E485E39A-B5E3-C41C-0151-153C7AF8EF77}"/>
              </a:ext>
            </a:extLst>
          </p:cNvPr>
          <p:cNvSpPr txBox="1"/>
          <p:nvPr/>
        </p:nvSpPr>
        <p:spPr>
          <a:xfrm>
            <a:off x="2362200" y="5773579"/>
            <a:ext cx="4572000" cy="246221"/>
          </a:xfrm>
          <a:prstGeom prst="rect">
            <a:avLst/>
          </a:prstGeom>
          <a:noFill/>
        </p:spPr>
        <p:txBody>
          <a:bodyPr wrap="square">
            <a:spAutoFit/>
          </a:bodyPr>
          <a:lstStyle/>
          <a:p>
            <a:pPr algn="ctr"/>
            <a:r>
              <a:rPr lang="en-US" sz="1000" dirty="0"/>
              <a:t>OpenStax College on Wikimedia Commons. "Aquaporins."</a:t>
            </a:r>
          </a:p>
        </p:txBody>
      </p:sp>
      <p:pic>
        <p:nvPicPr>
          <p:cNvPr id="6" name="Content Placeholder 6" descr="Aquaporin, depicted as small circles, move through the lumen of collecting tubule and are inserted into a cell membrane through an aquaporin storage vesicle, increasing flow of water out of tubule. The storage vesicle allows aquaporin to move through the collecting tubule cell to the interstitial fluid, where it crosses into the blood stream.">
            <a:extLst>
              <a:ext uri="{FF2B5EF4-FFF2-40B4-BE49-F238E27FC236}">
                <a16:creationId xmlns:a16="http://schemas.microsoft.com/office/drawing/2014/main" id="{9CEE1AE4-8031-A243-7D6C-7407F6CE07F2}"/>
              </a:ext>
            </a:extLst>
          </p:cNvPr>
          <p:cNvPicPr>
            <a:picLocks noGrp="1" noChangeAspect="1"/>
          </p:cNvPicPr>
          <p:nvPr>
            <p:ph idx="1"/>
          </p:nvPr>
        </p:nvPicPr>
        <p:blipFill>
          <a:blip r:embed="rId3"/>
          <a:srcRect l="16666" t="5333" r="17592" b="4667"/>
          <a:stretch/>
        </p:blipFill>
        <p:spPr>
          <a:xfrm>
            <a:off x="1513833" y="1035130"/>
            <a:ext cx="6268734" cy="4767770"/>
          </a:xfrm>
        </p:spPr>
      </p:pic>
    </p:spTree>
    <p:extLst>
      <p:ext uri="{BB962C8B-B14F-4D97-AF65-F5344CB8AC3E}">
        <p14:creationId xmlns:p14="http://schemas.microsoft.com/office/powerpoint/2010/main" val="1710783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76D4-111A-D6F6-4D9D-BBBDCA9C2341}"/>
              </a:ext>
            </a:extLst>
          </p:cNvPr>
          <p:cNvSpPr>
            <a:spLocks noGrp="1"/>
          </p:cNvSpPr>
          <p:nvPr>
            <p:ph type="title"/>
          </p:nvPr>
        </p:nvSpPr>
        <p:spPr/>
        <p:txBody>
          <a:bodyPr/>
          <a:lstStyle/>
          <a:p>
            <a:r>
              <a:rPr lang="en-US" dirty="0"/>
              <a:t>The Role of the Loop of Henle</a:t>
            </a:r>
          </a:p>
        </p:txBody>
      </p:sp>
      <p:sp>
        <p:nvSpPr>
          <p:cNvPr id="3" name="Content Placeholder 2">
            <a:extLst>
              <a:ext uri="{FF2B5EF4-FFF2-40B4-BE49-F238E27FC236}">
                <a16:creationId xmlns:a16="http://schemas.microsoft.com/office/drawing/2014/main" id="{5B9BFE8D-022A-D670-DAAB-782058565BF6}"/>
              </a:ext>
            </a:extLst>
          </p:cNvPr>
          <p:cNvSpPr>
            <a:spLocks noGrp="1"/>
          </p:cNvSpPr>
          <p:nvPr>
            <p:ph idx="1"/>
          </p:nvPr>
        </p:nvSpPr>
        <p:spPr>
          <a:xfrm>
            <a:off x="457200" y="990600"/>
            <a:ext cx="8229600" cy="5257800"/>
          </a:xfrm>
        </p:spPr>
        <p:txBody>
          <a:bodyPr>
            <a:normAutofit fontScale="85000" lnSpcReduction="20000"/>
          </a:bodyPr>
          <a:lstStyle/>
          <a:p>
            <a:r>
              <a:rPr lang="en-US" dirty="0"/>
              <a:t>In the loop of Henle, membrane permeability changes.</a:t>
            </a:r>
          </a:p>
          <a:p>
            <a:pPr lvl="1"/>
            <a:r>
              <a:rPr lang="en-US" dirty="0"/>
              <a:t>The descending limb is permeable to water, but not solutes.</a:t>
            </a:r>
          </a:p>
          <a:p>
            <a:pPr lvl="1"/>
            <a:r>
              <a:rPr lang="en-US" dirty="0"/>
              <a:t>The ascending limb is permeable to solutes, but not water.</a:t>
            </a:r>
          </a:p>
          <a:p>
            <a:r>
              <a:rPr lang="en-US" dirty="0"/>
              <a:t>The loop of Henle penetrates the renal medulla, which naturally has a high salt concentration and tends to absorb water from the renal tubule, concentrating the filtrate.</a:t>
            </a:r>
          </a:p>
          <a:p>
            <a:pPr lvl="1"/>
            <a:r>
              <a:rPr lang="en-US" dirty="0"/>
              <a:t>The osmotic gradient increases as the loop moves further into the medulla.</a:t>
            </a:r>
          </a:p>
          <a:p>
            <a:r>
              <a:rPr lang="en-US" dirty="0"/>
              <a:t>Because the 2 sides are performing opposite function, the loop acts as a </a:t>
            </a:r>
            <a:r>
              <a:rPr lang="en-US" b="1" dirty="0"/>
              <a:t>countercurrent multiplier</a:t>
            </a:r>
            <a:r>
              <a:rPr lang="en-US" dirty="0"/>
              <a:t>.</a:t>
            </a:r>
          </a:p>
          <a:p>
            <a:r>
              <a:rPr lang="en-US" dirty="0"/>
              <a:t>The vasa recta around it acts as a </a:t>
            </a:r>
            <a:r>
              <a:rPr lang="en-US" b="1" dirty="0"/>
              <a:t>countercurrent exchanger </a:t>
            </a:r>
            <a:r>
              <a:rPr lang="en-US" dirty="0"/>
              <a:t>(fluid whose concentration gradient runs in the opposite direction of the loop’s concentration gradient).</a:t>
            </a:r>
          </a:p>
        </p:txBody>
      </p:sp>
    </p:spTree>
    <p:extLst>
      <p:ext uri="{BB962C8B-B14F-4D97-AF65-F5344CB8AC3E}">
        <p14:creationId xmlns:p14="http://schemas.microsoft.com/office/powerpoint/2010/main" val="3780961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38.2 Figure 7</a:t>
            </a:r>
            <a:endParaRPr lang="en-US" sz="3200" dirty="0">
              <a:solidFill>
                <a:schemeClr val="accent1"/>
              </a:solidFill>
            </a:endParaRPr>
          </a:p>
        </p:txBody>
      </p:sp>
      <p:sp>
        <p:nvSpPr>
          <p:cNvPr id="3" name="TextBox 2">
            <a:extLst>
              <a:ext uri="{FF2B5EF4-FFF2-40B4-BE49-F238E27FC236}">
                <a16:creationId xmlns:a16="http://schemas.microsoft.com/office/drawing/2014/main" id="{725079DA-41E3-B014-C5A9-9A5C964C0C54}"/>
              </a:ext>
            </a:extLst>
          </p:cNvPr>
          <p:cNvSpPr txBox="1"/>
          <p:nvPr/>
        </p:nvSpPr>
        <p:spPr>
          <a:xfrm>
            <a:off x="2286000" y="5773579"/>
            <a:ext cx="4572000" cy="246221"/>
          </a:xfrm>
          <a:prstGeom prst="rect">
            <a:avLst/>
          </a:prstGeom>
          <a:noFill/>
        </p:spPr>
        <p:txBody>
          <a:bodyPr wrap="square">
            <a:spAutoFit/>
          </a:bodyPr>
          <a:lstStyle/>
          <a:p>
            <a:pPr algn="ctr"/>
            <a:r>
              <a:rPr lang="en-US" sz="1000" dirty="0"/>
              <a:t>OpenStax College on Wikimedia Commons. "Loop of Henle."</a:t>
            </a:r>
          </a:p>
        </p:txBody>
      </p:sp>
      <p:pic>
        <p:nvPicPr>
          <p:cNvPr id="6" name="Content Placeholder 6" descr="A U-shaped tube represents the loop of Henle. Filtrate enters the descending limb and exits the ascending limb. The descending limb is water-permeable, and water travels from the limb to the interstitial space. As a consequence, the osmolality of the filtrate inside the limb increases from 300 milliosmoles per liter at the top to 1200 milliosmoles per liter at the bottom. The ascending limb is permeable to sodium and chloride ions. Because the osmolality inside bottom part of the limb is higher than the interstitial fluid, these ions diffuse out of the ascending limb. Higher up, sodium is actively transported out of the limb, and chloride follows. At the top of the ascending limb, the filtrate is 100 milliosmoles.">
            <a:extLst>
              <a:ext uri="{FF2B5EF4-FFF2-40B4-BE49-F238E27FC236}">
                <a16:creationId xmlns:a16="http://schemas.microsoft.com/office/drawing/2014/main" id="{3665D2AE-2A18-D74B-367E-07B941A2283A}"/>
              </a:ext>
            </a:extLst>
          </p:cNvPr>
          <p:cNvPicPr>
            <a:picLocks noGrp="1" noChangeAspect="1"/>
          </p:cNvPicPr>
          <p:nvPr>
            <p:ph idx="1"/>
          </p:nvPr>
        </p:nvPicPr>
        <p:blipFill>
          <a:blip r:embed="rId3"/>
          <a:srcRect l="21297" t="5334" r="21297" b="2755"/>
          <a:stretch/>
        </p:blipFill>
        <p:spPr>
          <a:xfrm>
            <a:off x="1905000" y="1029179"/>
            <a:ext cx="5334000" cy="4744400"/>
          </a:xfrm>
        </p:spPr>
      </p:pic>
    </p:spTree>
    <p:extLst>
      <p:ext uri="{BB962C8B-B14F-4D97-AF65-F5344CB8AC3E}">
        <p14:creationId xmlns:p14="http://schemas.microsoft.com/office/powerpoint/2010/main" val="1219681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3</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4617720"/>
          </a:xfrm>
        </p:spPr>
        <p:txBody>
          <a:bodyPr>
            <a:normAutofit/>
          </a:bodyPr>
          <a:lstStyle/>
          <a:p>
            <a:r>
              <a:rPr lang="en-US" dirty="0"/>
              <a:t>Loop diuretics are drugs sometimes used to treat hypertension. </a:t>
            </a:r>
          </a:p>
          <a:p>
            <a:endParaRPr lang="en-US" dirty="0"/>
          </a:p>
          <a:p>
            <a:pPr marL="342900" indent="-342900">
              <a:buFont typeface="Arial" panose="020B0604020202020204" pitchFamily="34" charset="0"/>
              <a:buChar char="•"/>
            </a:pPr>
            <a:r>
              <a:rPr lang="en-US" dirty="0"/>
              <a:t>These drugs inhibit the reabsorption of Na</a:t>
            </a:r>
            <a:r>
              <a:rPr lang="en-US" baseline="30000" dirty="0"/>
              <a:t>+</a:t>
            </a:r>
            <a:r>
              <a:rPr lang="en-US" dirty="0"/>
              <a:t> and Cl</a:t>
            </a:r>
            <a:r>
              <a:rPr lang="en-US" baseline="30000" dirty="0"/>
              <a:t>−</a:t>
            </a:r>
            <a:r>
              <a:rPr lang="en-US" dirty="0"/>
              <a:t> ions by the ascending limb of the loop of Henle.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 side effect is that they increase urination. </a:t>
            </a:r>
          </a:p>
          <a:p>
            <a:endParaRPr lang="en-US" dirty="0"/>
          </a:p>
          <a:p>
            <a:r>
              <a:rPr lang="en-US" dirty="0"/>
              <a:t>Why do you think this is the case? </a:t>
            </a:r>
          </a:p>
        </p:txBody>
      </p:sp>
    </p:spTree>
    <p:extLst>
      <p:ext uri="{BB962C8B-B14F-4D97-AF65-F5344CB8AC3E}">
        <p14:creationId xmlns:p14="http://schemas.microsoft.com/office/powerpoint/2010/main" val="1553291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12B66-FC35-8599-F075-94492449DF5F}"/>
              </a:ext>
            </a:extLst>
          </p:cNvPr>
          <p:cNvSpPr>
            <a:spLocks noGrp="1"/>
          </p:cNvSpPr>
          <p:nvPr>
            <p:ph type="title"/>
          </p:nvPr>
        </p:nvSpPr>
        <p:spPr/>
        <p:txBody>
          <a:bodyPr/>
          <a:lstStyle/>
          <a:p>
            <a:r>
              <a:rPr lang="en-US" dirty="0"/>
              <a:t>Tubular Secretion the DCT</a:t>
            </a:r>
          </a:p>
        </p:txBody>
      </p:sp>
      <p:sp>
        <p:nvSpPr>
          <p:cNvPr id="3" name="Content Placeholder 2">
            <a:extLst>
              <a:ext uri="{FF2B5EF4-FFF2-40B4-BE49-F238E27FC236}">
                <a16:creationId xmlns:a16="http://schemas.microsoft.com/office/drawing/2014/main" id="{5A7360EF-8F66-D57D-0160-91A4CFE6D27C}"/>
              </a:ext>
            </a:extLst>
          </p:cNvPr>
          <p:cNvSpPr>
            <a:spLocks noGrp="1"/>
          </p:cNvSpPr>
          <p:nvPr>
            <p:ph idx="1"/>
          </p:nvPr>
        </p:nvSpPr>
        <p:spPr>
          <a:xfrm>
            <a:off x="457200" y="1097280"/>
            <a:ext cx="8229600" cy="4754880"/>
          </a:xfrm>
        </p:spPr>
        <p:txBody>
          <a:bodyPr>
            <a:normAutofit lnSpcReduction="10000"/>
          </a:bodyPr>
          <a:lstStyle/>
          <a:p>
            <a:pPr marL="0" indent="0">
              <a:buNone/>
            </a:pPr>
            <a:r>
              <a:rPr lang="en-US" dirty="0"/>
              <a:t>By the time the filtrate reaches the DCT, most of the water and solutes have been reabsorbed.</a:t>
            </a:r>
          </a:p>
          <a:p>
            <a:r>
              <a:rPr lang="en-US" dirty="0"/>
              <a:t>Further water reabsorption, controlled by hormones, can occur here.</a:t>
            </a:r>
          </a:p>
          <a:p>
            <a:pPr marL="0" indent="0">
              <a:buNone/>
            </a:pPr>
            <a:r>
              <a:rPr lang="en-US" dirty="0"/>
              <a:t>Waste excretion occurs here due to a lack of reabsorption with tubular secretion.</a:t>
            </a:r>
          </a:p>
          <a:p>
            <a:r>
              <a:rPr lang="en-US" dirty="0"/>
              <a:t>Metabolic wastes, urea, uric acid, certain drugs, and excess H</a:t>
            </a:r>
            <a:r>
              <a:rPr lang="en-US" baseline="30000" dirty="0"/>
              <a:t>+</a:t>
            </a:r>
            <a:r>
              <a:rPr lang="en-US" dirty="0"/>
              <a:t> (important in maintaining acid-base balance) are excreted by tubular secretion.</a:t>
            </a:r>
          </a:p>
          <a:p>
            <a:pPr marL="0" indent="0">
              <a:buNone/>
            </a:pPr>
            <a:r>
              <a:rPr lang="en-US" dirty="0"/>
              <a:t>While most tubular secretion happens here, some occurs in the early parts of the collecting duct.</a:t>
            </a:r>
          </a:p>
        </p:txBody>
      </p:sp>
    </p:spTree>
    <p:extLst>
      <p:ext uri="{BB962C8B-B14F-4D97-AF65-F5344CB8AC3E}">
        <p14:creationId xmlns:p14="http://schemas.microsoft.com/office/powerpoint/2010/main" val="227982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Osmoregulatory Organs in Humans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0" indent="0">
              <a:buNone/>
              <a:tabLst>
                <a:tab pos="461963" algn="l"/>
              </a:tabLst>
            </a:pPr>
            <a:r>
              <a:rPr lang="en-US" dirty="0">
                <a:solidFill>
                  <a:schemeClr val="tx1"/>
                </a:solidFill>
              </a:rPr>
              <a:t>There are multiple osmoregulatory organs in humans:</a:t>
            </a:r>
          </a:p>
          <a:p>
            <a:pPr marL="457200" indent="-457200">
              <a:buFont typeface="Arial" panose="020B0604020202020204" pitchFamily="34" charset="0"/>
              <a:buChar char="•"/>
              <a:tabLst>
                <a:tab pos="461963" algn="l"/>
              </a:tabLst>
            </a:pPr>
            <a:r>
              <a:rPr lang="en-US" i="0" dirty="0">
                <a:solidFill>
                  <a:schemeClr val="tx1"/>
                </a:solidFill>
              </a:rPr>
              <a:t>The skin is an important site of water and electrolyte loss through sweating, which also helps moisturize and cool the body's surface.</a:t>
            </a:r>
          </a:p>
          <a:p>
            <a:pPr marL="457200" indent="-457200">
              <a:buFont typeface="Arial" panose="020B0604020202020204" pitchFamily="34" charset="0"/>
              <a:buChar char="•"/>
              <a:tabLst>
                <a:tab pos="461963" algn="l"/>
              </a:tabLst>
            </a:pPr>
            <a:r>
              <a:rPr lang="en-US" dirty="0">
                <a:solidFill>
                  <a:schemeClr val="tx1"/>
                </a:solidFill>
              </a:rPr>
              <a:t>The lungs expel a small amount of water in the forms of mucus secretions and the evaporation of water.</a:t>
            </a:r>
          </a:p>
          <a:p>
            <a:pPr marL="457200" indent="-457200">
              <a:buFont typeface="Arial" panose="020B0604020202020204" pitchFamily="34" charset="0"/>
              <a:buChar char="•"/>
              <a:tabLst>
                <a:tab pos="461963" algn="l"/>
              </a:tabLst>
            </a:pPr>
            <a:r>
              <a:rPr lang="en-US" dirty="0">
                <a:solidFill>
                  <a:schemeClr val="tx1"/>
                </a:solidFill>
              </a:rPr>
              <a:t>The kidneys are the main osmoregulatory organ.</a:t>
            </a: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647D1-DB77-EB07-BF12-5A656A49B3D8}"/>
              </a:ext>
            </a:extLst>
          </p:cNvPr>
          <p:cNvSpPr>
            <a:spLocks noGrp="1"/>
          </p:cNvSpPr>
          <p:nvPr>
            <p:ph type="title"/>
          </p:nvPr>
        </p:nvSpPr>
        <p:spPr/>
        <p:txBody>
          <a:bodyPr/>
          <a:lstStyle/>
          <a:p>
            <a:r>
              <a:rPr lang="en-US" dirty="0"/>
              <a:t>The PCT and DCT Are Actually Close</a:t>
            </a:r>
          </a:p>
        </p:txBody>
      </p:sp>
      <p:sp>
        <p:nvSpPr>
          <p:cNvPr id="3" name="Content Placeholder 2">
            <a:extLst>
              <a:ext uri="{FF2B5EF4-FFF2-40B4-BE49-F238E27FC236}">
                <a16:creationId xmlns:a16="http://schemas.microsoft.com/office/drawing/2014/main" id="{D1F93914-59DC-0E0F-3F97-44C0BAE07CB5}"/>
              </a:ext>
            </a:extLst>
          </p:cNvPr>
          <p:cNvSpPr>
            <a:spLocks noGrp="1"/>
          </p:cNvSpPr>
          <p:nvPr>
            <p:ph idx="1"/>
          </p:nvPr>
        </p:nvSpPr>
        <p:spPr>
          <a:xfrm>
            <a:off x="457200" y="1005840"/>
            <a:ext cx="8229600" cy="5242560"/>
          </a:xfrm>
        </p:spPr>
        <p:txBody>
          <a:bodyPr>
            <a:normAutofit fontScale="85000" lnSpcReduction="20000"/>
          </a:bodyPr>
          <a:lstStyle/>
          <a:p>
            <a:pPr marL="0" indent="0">
              <a:buNone/>
            </a:pPr>
            <a:r>
              <a:rPr lang="en-US" sz="2700" dirty="0"/>
              <a:t>The PCT and DCT are actually positioned close together and are in contact with each other and the glomerulus.</a:t>
            </a:r>
          </a:p>
          <a:p>
            <a:r>
              <a:rPr lang="en-US" sz="2700" dirty="0"/>
              <a:t>This allows for the exchange of chemical messengers.</a:t>
            </a:r>
          </a:p>
          <a:p>
            <a:pPr lvl="1"/>
            <a:r>
              <a:rPr lang="en-US" sz="2700" dirty="0"/>
              <a:t>The </a:t>
            </a:r>
            <a:r>
              <a:rPr lang="en-US" sz="2700" b="1" dirty="0"/>
              <a:t>macula densa </a:t>
            </a:r>
            <a:r>
              <a:rPr lang="en-US" sz="2700" dirty="0"/>
              <a:t>is mass of cells found at the junction of the loop of Henle's ascending limb and the DCT.</a:t>
            </a:r>
          </a:p>
          <a:p>
            <a:pPr lvl="1"/>
            <a:r>
              <a:rPr lang="en-US" sz="2700" dirty="0"/>
              <a:t>The macula densa is in contact with </a:t>
            </a:r>
            <a:r>
              <a:rPr lang="en-US" sz="2700" b="1" dirty="0"/>
              <a:t>juxtaglomerular cells </a:t>
            </a:r>
            <a:r>
              <a:rPr lang="en-US" sz="2700" dirty="0"/>
              <a:t>found in the walls of the afferent arterioles.</a:t>
            </a:r>
          </a:p>
          <a:p>
            <a:pPr lvl="1"/>
            <a:r>
              <a:rPr lang="en-US" sz="2700" dirty="0"/>
              <a:t>Together, the macula densa and juxtaglomerular cells form the juxtaglomerular complex (JGC), an endocrine structure that secretes the enzyme renin and the hormone erythropoietin.</a:t>
            </a:r>
          </a:p>
          <a:p>
            <a:r>
              <a:rPr lang="en-US" sz="2700" dirty="0"/>
              <a:t>Variations in blood volume, blood pressure, or electrolyte balance can stimulate hormones to trigger the macula densa cells, which can then communicate with the afferent and efferent arterioles.</a:t>
            </a:r>
          </a:p>
          <a:p>
            <a:pPr lvl="1"/>
            <a:r>
              <a:rPr lang="en-US" sz="2700" dirty="0"/>
              <a:t>They can constrict or relax to change the GFT accordingly.</a:t>
            </a:r>
          </a:p>
          <a:p>
            <a:pPr lvl="2"/>
            <a:endParaRPr lang="en-US" dirty="0"/>
          </a:p>
        </p:txBody>
      </p:sp>
    </p:spTree>
    <p:extLst>
      <p:ext uri="{BB962C8B-B14F-4D97-AF65-F5344CB8AC3E}">
        <p14:creationId xmlns:p14="http://schemas.microsoft.com/office/powerpoint/2010/main" val="549950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4693920"/>
          </a:xfrm>
        </p:spPr>
        <p:txBody>
          <a:bodyPr>
            <a:normAutofit fontScale="70000" lnSpcReduction="20000"/>
          </a:bodyPr>
          <a:lstStyle/>
          <a:p>
            <a:r>
              <a:rPr lang="en-US" sz="3100" dirty="0"/>
              <a:t>Career: Nephrologist</a:t>
            </a:r>
          </a:p>
          <a:p>
            <a:pPr marL="457200" indent="-457200">
              <a:buFont typeface="Arial" panose="020B0604020202020204" pitchFamily="34" charset="0"/>
              <a:buChar char="•"/>
            </a:pPr>
            <a:r>
              <a:rPr lang="en-US" sz="3100" dirty="0"/>
              <a:t>A nephrologist studies and deals with diseases of the kidney including:</a:t>
            </a:r>
          </a:p>
          <a:p>
            <a:pPr marL="1200150" lvl="1" indent="-457200">
              <a:buFont typeface="Arial" panose="020B0604020202020204" pitchFamily="34" charset="0"/>
              <a:buChar char="•"/>
            </a:pPr>
            <a:r>
              <a:rPr lang="en-US" sz="3100" dirty="0">
                <a:solidFill>
                  <a:schemeClr val="bg1"/>
                </a:solidFill>
              </a:rPr>
              <a:t>Those that cause kidney failure (such as diabetes) </a:t>
            </a:r>
          </a:p>
          <a:p>
            <a:pPr marL="1200150" lvl="1" indent="-457200">
              <a:buFont typeface="Arial" panose="020B0604020202020204" pitchFamily="34" charset="0"/>
              <a:buChar char="•"/>
            </a:pPr>
            <a:r>
              <a:rPr lang="en-US" sz="3100" dirty="0">
                <a:solidFill>
                  <a:schemeClr val="bg1"/>
                </a:solidFill>
              </a:rPr>
              <a:t>Conditions produced by kidney disease (such as hypertension and electrolyte imbalance)</a:t>
            </a:r>
          </a:p>
          <a:p>
            <a:pPr marL="457200" indent="-457200">
              <a:buFont typeface="Arial" panose="020B0604020202020204" pitchFamily="34" charset="0"/>
              <a:buChar char="•"/>
            </a:pPr>
            <a:r>
              <a:rPr lang="en-US" sz="3100" dirty="0"/>
              <a:t>Nephrologists work with other physicians who consult with them or refer patients to them.</a:t>
            </a:r>
          </a:p>
          <a:p>
            <a:pPr marL="1200150" lvl="1" indent="-457200">
              <a:buFont typeface="Arial" panose="020B0604020202020204" pitchFamily="34" charset="0"/>
              <a:buChar char="•"/>
            </a:pPr>
            <a:r>
              <a:rPr lang="en-US" sz="3100" dirty="0">
                <a:solidFill>
                  <a:schemeClr val="bg1"/>
                </a:solidFill>
              </a:rPr>
              <a:t>Patients with symptoms such as blood or protein in the urine, high blood pressure, kidney stones, or renal failure may be referred.</a:t>
            </a:r>
          </a:p>
          <a:p>
            <a:pPr marL="457200" indent="-457200">
              <a:buFont typeface="Arial" panose="020B0604020202020204" pitchFamily="34" charset="0"/>
              <a:buChar char="•"/>
            </a:pPr>
            <a:r>
              <a:rPr lang="en-US" sz="3100" dirty="0"/>
              <a:t>Nephrology is a subspecialty of internal medicine.</a:t>
            </a:r>
          </a:p>
          <a:p>
            <a:pPr marL="1200150" lvl="1" indent="-457200">
              <a:buFont typeface="Arial" panose="020B0604020202020204" pitchFamily="34" charset="0"/>
              <a:buChar char="•"/>
            </a:pPr>
            <a:r>
              <a:rPr lang="en-US" sz="3100" dirty="0">
                <a:solidFill>
                  <a:schemeClr val="bg1"/>
                </a:solidFill>
              </a:rPr>
              <a:t>Medical school, following by more training, is needed to become certified in internal medicine.</a:t>
            </a:r>
          </a:p>
          <a:p>
            <a:pPr marL="1200150" lvl="1" indent="-457200">
              <a:buFont typeface="Arial" panose="020B0604020202020204" pitchFamily="34" charset="0"/>
              <a:buChar char="•"/>
            </a:pPr>
            <a:r>
              <a:rPr lang="en-US" sz="3100" dirty="0">
                <a:solidFill>
                  <a:schemeClr val="bg1"/>
                </a:solidFill>
              </a:rPr>
              <a:t>Then, 2 or more years is spent studying kidney disorders.</a:t>
            </a:r>
          </a:p>
        </p:txBody>
      </p:sp>
    </p:spTree>
    <p:extLst>
      <p:ext uri="{BB962C8B-B14F-4D97-AF65-F5344CB8AC3E}">
        <p14:creationId xmlns:p14="http://schemas.microsoft.com/office/powerpoint/2010/main" val="2233342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38.2 Figure 8</a:t>
            </a:r>
            <a:endParaRPr lang="en-US" sz="3200" dirty="0">
              <a:solidFill>
                <a:schemeClr val="accent1"/>
              </a:solidFill>
            </a:endParaRPr>
          </a:p>
        </p:txBody>
      </p:sp>
      <p:sp>
        <p:nvSpPr>
          <p:cNvPr id="3" name="TextBox 2">
            <a:extLst>
              <a:ext uri="{FF2B5EF4-FFF2-40B4-BE49-F238E27FC236}">
                <a16:creationId xmlns:a16="http://schemas.microsoft.com/office/drawing/2014/main" id="{235CF293-BFFD-8617-08A8-48B3DA8AB758}"/>
              </a:ext>
            </a:extLst>
          </p:cNvPr>
          <p:cNvSpPr txBox="1"/>
          <p:nvPr/>
        </p:nvSpPr>
        <p:spPr>
          <a:xfrm>
            <a:off x="2286000" y="5791199"/>
            <a:ext cx="4572000" cy="246221"/>
          </a:xfrm>
          <a:prstGeom prst="rect">
            <a:avLst/>
          </a:prstGeom>
          <a:noFill/>
        </p:spPr>
        <p:txBody>
          <a:bodyPr wrap="square">
            <a:spAutoFit/>
          </a:bodyPr>
          <a:lstStyle/>
          <a:p>
            <a:pPr algn="ctr"/>
            <a:r>
              <a:rPr lang="en-US" sz="1000" dirty="0"/>
              <a:t>www.myupchar.com/en on Wikimedia Commons. "Kidney stones."</a:t>
            </a:r>
          </a:p>
        </p:txBody>
      </p:sp>
      <p:pic>
        <p:nvPicPr>
          <p:cNvPr id="6" name="Content Placeholder 4" descr="The illustration depicts a man clutching his side in pain. A view of what is occurring in the kidneys shows a stone passing through the ureter, causing the pain.">
            <a:extLst>
              <a:ext uri="{FF2B5EF4-FFF2-40B4-BE49-F238E27FC236}">
                <a16:creationId xmlns:a16="http://schemas.microsoft.com/office/drawing/2014/main" id="{0B8DDF86-AD8A-F626-2D9C-8AB9C5BB33A0}"/>
              </a:ext>
            </a:extLst>
          </p:cNvPr>
          <p:cNvPicPr>
            <a:picLocks noGrp="1" noChangeAspect="1"/>
          </p:cNvPicPr>
          <p:nvPr>
            <p:ph idx="1"/>
          </p:nvPr>
        </p:nvPicPr>
        <p:blipFill>
          <a:blip r:embed="rId3"/>
          <a:srcRect l="10185" t="5334" r="10185" b="3000"/>
          <a:stretch/>
        </p:blipFill>
        <p:spPr>
          <a:xfrm>
            <a:off x="914400" y="1105076"/>
            <a:ext cx="7315200" cy="4678326"/>
          </a:xfrm>
        </p:spPr>
      </p:pic>
    </p:spTree>
    <p:extLst>
      <p:ext uri="{BB962C8B-B14F-4D97-AF65-F5344CB8AC3E}">
        <p14:creationId xmlns:p14="http://schemas.microsoft.com/office/powerpoint/2010/main" val="86187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066800"/>
            <a:ext cx="8229600" cy="5105400"/>
          </a:xfrm>
        </p:spPr>
        <p:txBody>
          <a:bodyPr>
            <a:normAutofit fontScale="77500" lnSpcReduction="20000"/>
          </a:bodyPr>
          <a:lstStyle/>
          <a:p>
            <a:r>
              <a:rPr lang="en-US" dirty="0"/>
              <a:t>The kidneys are the main osmoregulatory organs in mammals.</a:t>
            </a:r>
          </a:p>
          <a:p>
            <a:pPr marL="457200" indent="-457200">
              <a:buFont typeface="Arial" panose="020B0604020202020204" pitchFamily="34" charset="0"/>
              <a:buChar char="•"/>
            </a:pPr>
            <a:r>
              <a:rPr lang="en-US" dirty="0"/>
              <a:t>They filter blood and maintain the osmolarity of body floods at 300 mOsm.</a:t>
            </a:r>
          </a:p>
          <a:p>
            <a:pPr marL="457200" indent="-457200">
              <a:buFont typeface="Arial" panose="020B0604020202020204" pitchFamily="34" charset="0"/>
              <a:buChar char="•"/>
            </a:pPr>
            <a:r>
              <a:rPr lang="en-US" dirty="0"/>
              <a:t>They are surrounded by 3 layers and internally made up of 3 regions: the cortex, the medulla, and the renal pelvis.</a:t>
            </a:r>
          </a:p>
          <a:p>
            <a:r>
              <a:rPr lang="en-US" dirty="0"/>
              <a:t>Blood vessels transported into the kidneys arise from the aorta, while those leaving the kidney merge with the inferior vena cava.</a:t>
            </a:r>
          </a:p>
          <a:p>
            <a:pPr marL="457200" indent="-457200">
              <a:buFont typeface="Arial" panose="020B0604020202020204" pitchFamily="34" charset="0"/>
              <a:buChar char="•"/>
            </a:pPr>
            <a:r>
              <a:rPr lang="en-US" dirty="0"/>
              <a:t>Within the kidney, the blood vessels successfully divide into segmental, interlobar, arcuate, and cortical radiate arteries.</a:t>
            </a:r>
          </a:p>
          <a:p>
            <a:r>
              <a:rPr lang="en-US" dirty="0"/>
              <a:t>The nephron is the functional unit of the kidney.</a:t>
            </a:r>
          </a:p>
          <a:p>
            <a:pPr marL="457200" indent="-457200">
              <a:buFont typeface="Arial" panose="020B0604020202020204" pitchFamily="34" charset="0"/>
              <a:buChar char="•"/>
            </a:pPr>
            <a:r>
              <a:rPr lang="en-US" dirty="0"/>
              <a:t>It is made up of the renal corpuscle and the the renal tubule.</a:t>
            </a:r>
          </a:p>
          <a:p>
            <a:pPr marL="457200" indent="-457200">
              <a:buFont typeface="Arial" panose="020B0604020202020204" pitchFamily="34" charset="0"/>
              <a:buChar char="•"/>
            </a:pPr>
            <a:r>
              <a:rPr lang="en-US" dirty="0"/>
              <a:t>Cortical nephrons are found deep in the renal cortex, while juxtamedullary nephrons are found in the cortex near the medulla.</a:t>
            </a:r>
          </a:p>
          <a:p>
            <a:r>
              <a:rPr lang="en-US" dirty="0"/>
              <a:t>The nephron filters and exchanges water and solutes with blood and tissue fluids, forming urine in 3 steps: glomerular filtration, tubular reabsorption, and tubular secretion.</a:t>
            </a:r>
          </a:p>
        </p:txBody>
      </p:sp>
    </p:spTree>
    <p:extLst>
      <p:ext uri="{BB962C8B-B14F-4D97-AF65-F5344CB8AC3E}">
        <p14:creationId xmlns:p14="http://schemas.microsoft.com/office/powerpoint/2010/main" val="2900955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52F6-C0CA-B6F5-E94F-5A5951EB6103}"/>
              </a:ext>
            </a:extLst>
          </p:cNvPr>
          <p:cNvSpPr>
            <a:spLocks noGrp="1"/>
          </p:cNvSpPr>
          <p:nvPr>
            <p:ph type="title"/>
          </p:nvPr>
        </p:nvSpPr>
        <p:spPr/>
        <p:txBody>
          <a:bodyPr/>
          <a:lstStyle/>
          <a:p>
            <a:r>
              <a:rPr lang="en-US" dirty="0"/>
              <a:t>Kidneys: The Main Osmoregulatory Organ</a:t>
            </a:r>
          </a:p>
        </p:txBody>
      </p:sp>
      <p:sp>
        <p:nvSpPr>
          <p:cNvPr id="3" name="Content Placeholder 2">
            <a:extLst>
              <a:ext uri="{FF2B5EF4-FFF2-40B4-BE49-F238E27FC236}">
                <a16:creationId xmlns:a16="http://schemas.microsoft.com/office/drawing/2014/main" id="{5C0AA85D-D229-9DB2-144B-349B9DEF3D54}"/>
              </a:ext>
            </a:extLst>
          </p:cNvPr>
          <p:cNvSpPr>
            <a:spLocks noGrp="1"/>
          </p:cNvSpPr>
          <p:nvPr>
            <p:ph idx="1"/>
          </p:nvPr>
        </p:nvSpPr>
        <p:spPr/>
        <p:txBody>
          <a:bodyPr>
            <a:normAutofit lnSpcReduction="10000"/>
          </a:bodyPr>
          <a:lstStyle/>
          <a:p>
            <a:pPr marL="0" indent="0">
              <a:buNone/>
            </a:pPr>
            <a:r>
              <a:rPr lang="en-US" dirty="0"/>
              <a:t>The </a:t>
            </a:r>
            <a:r>
              <a:rPr lang="en-US" b="1" dirty="0"/>
              <a:t>kidneys</a:t>
            </a:r>
            <a:r>
              <a:rPr lang="en-US" dirty="0"/>
              <a:t> are a pair of bean-shaped organs located just below and posterior to the liver in the peritoneal cavity.</a:t>
            </a:r>
          </a:p>
          <a:p>
            <a:r>
              <a:rPr lang="en-US" dirty="0"/>
              <a:t>The adrenal glands (also called the suprarenal glands) sit atop each kidney.</a:t>
            </a:r>
          </a:p>
          <a:p>
            <a:pPr marL="0" indent="0">
              <a:buNone/>
            </a:pPr>
            <a:r>
              <a:rPr lang="en-US" dirty="0"/>
              <a:t>Kidneys filter blood and purify it.</a:t>
            </a:r>
          </a:p>
          <a:p>
            <a:r>
              <a:rPr lang="en-US" dirty="0"/>
              <a:t>They filter all of the body's blood many times a day.</a:t>
            </a:r>
          </a:p>
          <a:p>
            <a:r>
              <a:rPr lang="en-US" dirty="0"/>
              <a:t>They use up nearly 25% of the O</a:t>
            </a:r>
            <a:r>
              <a:rPr lang="en-US" baseline="-25000" dirty="0"/>
              <a:t>2</a:t>
            </a:r>
            <a:r>
              <a:rPr lang="en-US" dirty="0"/>
              <a:t> absorbed through the lungs to make ATP to support this function.</a:t>
            </a:r>
          </a:p>
          <a:p>
            <a:pPr marL="0" indent="0">
              <a:buNone/>
            </a:pPr>
            <a:r>
              <a:rPr lang="en-US" b="1" dirty="0"/>
              <a:t>Urine</a:t>
            </a:r>
            <a:r>
              <a:rPr lang="en-US" dirty="0"/>
              <a:t> is the filtrate leaving the kidneys.</a:t>
            </a:r>
          </a:p>
        </p:txBody>
      </p:sp>
    </p:spTree>
    <p:extLst>
      <p:ext uri="{BB962C8B-B14F-4D97-AF65-F5344CB8AC3E}">
        <p14:creationId xmlns:p14="http://schemas.microsoft.com/office/powerpoint/2010/main" val="141791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38.2 Figure 1</a:t>
            </a:r>
            <a:endParaRPr lang="en-US" sz="3200" dirty="0">
              <a:solidFill>
                <a:schemeClr val="accent1"/>
              </a:solidFill>
            </a:endParaRPr>
          </a:p>
        </p:txBody>
      </p:sp>
      <p:pic>
        <p:nvPicPr>
          <p:cNvPr id="2" name="Content Placeholder 5" descr="The illustration shows the kidneys, arteries, veins, and bladder in the osmoregulatory system. The two kidneys face one another. A renal artery and a renal vein extend from the inside middle of each kidney, connecting them to the abdominal aorta and the inferior vena cava. A ureter runs down from each kidney to the bladder, a sac that sits just above the pelvis. The urethra runs down from the bottom of the bladder.">
            <a:extLst>
              <a:ext uri="{FF2B5EF4-FFF2-40B4-BE49-F238E27FC236}">
                <a16:creationId xmlns:a16="http://schemas.microsoft.com/office/drawing/2014/main" id="{7CC4E9A2-4E39-B0FC-E3F9-12F9C5DE90F5}"/>
              </a:ext>
            </a:extLst>
          </p:cNvPr>
          <p:cNvPicPr>
            <a:picLocks noGrp="1" noChangeAspect="1"/>
          </p:cNvPicPr>
          <p:nvPr>
            <p:ph idx="1"/>
          </p:nvPr>
        </p:nvPicPr>
        <p:blipFill>
          <a:blip r:embed="rId3"/>
          <a:srcRect l="26852" t="5334" r="25926"/>
          <a:stretch/>
        </p:blipFill>
        <p:spPr>
          <a:xfrm>
            <a:off x="2383665" y="1097280"/>
            <a:ext cx="4376670" cy="487440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7575-3E0C-49C1-DCAD-A6060A6CD864}"/>
              </a:ext>
            </a:extLst>
          </p:cNvPr>
          <p:cNvSpPr>
            <a:spLocks noGrp="1"/>
          </p:cNvSpPr>
          <p:nvPr>
            <p:ph type="title"/>
          </p:nvPr>
        </p:nvSpPr>
        <p:spPr/>
        <p:txBody>
          <a:bodyPr/>
          <a:lstStyle/>
          <a:p>
            <a:r>
              <a:rPr lang="en-US" dirty="0"/>
              <a:t>Kidney Structure</a:t>
            </a:r>
          </a:p>
        </p:txBody>
      </p:sp>
      <p:sp>
        <p:nvSpPr>
          <p:cNvPr id="3" name="Content Placeholder 2">
            <a:extLst>
              <a:ext uri="{FF2B5EF4-FFF2-40B4-BE49-F238E27FC236}">
                <a16:creationId xmlns:a16="http://schemas.microsoft.com/office/drawing/2014/main" id="{564380B8-DA14-B1C4-06F3-0F5977D8A91E}"/>
              </a:ext>
            </a:extLst>
          </p:cNvPr>
          <p:cNvSpPr>
            <a:spLocks noGrp="1"/>
          </p:cNvSpPr>
          <p:nvPr>
            <p:ph idx="1"/>
          </p:nvPr>
        </p:nvSpPr>
        <p:spPr>
          <a:xfrm>
            <a:off x="457200" y="990600"/>
            <a:ext cx="8229600" cy="5181600"/>
          </a:xfrm>
        </p:spPr>
        <p:txBody>
          <a:bodyPr>
            <a:normAutofit lnSpcReduction="10000"/>
          </a:bodyPr>
          <a:lstStyle/>
          <a:p>
            <a:pPr marL="0" indent="0">
              <a:buNone/>
            </a:pPr>
            <a:r>
              <a:rPr lang="en-US" dirty="0"/>
              <a:t>Each kidney is surrounded externally by 3 layers:</a:t>
            </a:r>
          </a:p>
          <a:p>
            <a:r>
              <a:rPr lang="en-US" dirty="0"/>
              <a:t>The </a:t>
            </a:r>
            <a:r>
              <a:rPr lang="en-US" b="1" dirty="0"/>
              <a:t>renal fascia</a:t>
            </a:r>
            <a:r>
              <a:rPr lang="en-US" dirty="0"/>
              <a:t> is the outermost layer and is composed of tough connective tissue.</a:t>
            </a:r>
          </a:p>
          <a:p>
            <a:r>
              <a:rPr lang="en-US" dirty="0"/>
              <a:t>The </a:t>
            </a:r>
            <a:r>
              <a:rPr lang="en-US" b="1" dirty="0"/>
              <a:t>perirenal fat capsule</a:t>
            </a:r>
            <a:r>
              <a:rPr lang="en-US" dirty="0"/>
              <a:t> is the second layer and help to anchors the kidney in place.</a:t>
            </a:r>
          </a:p>
          <a:p>
            <a:r>
              <a:rPr lang="en-US" dirty="0"/>
              <a:t>The </a:t>
            </a:r>
            <a:r>
              <a:rPr lang="en-US" b="1" dirty="0"/>
              <a:t>renal capsule</a:t>
            </a:r>
            <a:r>
              <a:rPr lang="en-US" dirty="0"/>
              <a:t> is the innermost layer.</a:t>
            </a:r>
          </a:p>
          <a:p>
            <a:pPr marL="0" indent="0">
              <a:buNone/>
            </a:pPr>
            <a:r>
              <a:rPr lang="en-US" dirty="0"/>
              <a:t>Each kidney has 3 internal regions:</a:t>
            </a:r>
          </a:p>
          <a:p>
            <a:r>
              <a:rPr lang="en-US" dirty="0"/>
              <a:t>The outer cortex</a:t>
            </a:r>
          </a:p>
          <a:p>
            <a:r>
              <a:rPr lang="en-US" dirty="0"/>
              <a:t>The medulla, which lies in the middle of the other 2 layers</a:t>
            </a:r>
          </a:p>
          <a:p>
            <a:r>
              <a:rPr lang="en-US" dirty="0"/>
              <a:t>The renal pelvis</a:t>
            </a:r>
          </a:p>
        </p:txBody>
      </p:sp>
    </p:spTree>
    <p:extLst>
      <p:ext uri="{BB962C8B-B14F-4D97-AF65-F5344CB8AC3E}">
        <p14:creationId xmlns:p14="http://schemas.microsoft.com/office/powerpoint/2010/main" val="1650190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7575-3E0C-49C1-DCAD-A6060A6CD864}"/>
              </a:ext>
            </a:extLst>
          </p:cNvPr>
          <p:cNvSpPr>
            <a:spLocks noGrp="1"/>
          </p:cNvSpPr>
          <p:nvPr>
            <p:ph type="title"/>
          </p:nvPr>
        </p:nvSpPr>
        <p:spPr/>
        <p:txBody>
          <a:bodyPr/>
          <a:lstStyle/>
          <a:p>
            <a:r>
              <a:rPr lang="en-US" dirty="0"/>
              <a:t>Kidney Structure: Internal Regions</a:t>
            </a:r>
          </a:p>
        </p:txBody>
      </p:sp>
      <p:sp>
        <p:nvSpPr>
          <p:cNvPr id="3" name="Content Placeholder 2">
            <a:extLst>
              <a:ext uri="{FF2B5EF4-FFF2-40B4-BE49-F238E27FC236}">
                <a16:creationId xmlns:a16="http://schemas.microsoft.com/office/drawing/2014/main" id="{564380B8-DA14-B1C4-06F3-0F5977D8A91E}"/>
              </a:ext>
            </a:extLst>
          </p:cNvPr>
          <p:cNvSpPr>
            <a:spLocks noGrp="1"/>
          </p:cNvSpPr>
          <p:nvPr>
            <p:ph idx="1"/>
          </p:nvPr>
        </p:nvSpPr>
        <p:spPr>
          <a:xfrm>
            <a:off x="457200" y="990600"/>
            <a:ext cx="8229600" cy="5562600"/>
          </a:xfrm>
        </p:spPr>
        <p:txBody>
          <a:bodyPr>
            <a:normAutofit fontScale="77500" lnSpcReduction="20000"/>
          </a:bodyPr>
          <a:lstStyle/>
          <a:p>
            <a:pPr marL="0" indent="0">
              <a:buNone/>
            </a:pPr>
            <a:r>
              <a:rPr lang="en-US" dirty="0"/>
              <a:t>Each kidney has 3 internal regions:</a:t>
            </a:r>
          </a:p>
          <a:p>
            <a:r>
              <a:rPr lang="en-US" dirty="0"/>
              <a:t>The outer </a:t>
            </a:r>
            <a:r>
              <a:rPr lang="en-US" b="1" dirty="0"/>
              <a:t>cortex</a:t>
            </a:r>
            <a:r>
              <a:rPr lang="en-US" dirty="0"/>
              <a:t> is granular and contains </a:t>
            </a:r>
            <a:r>
              <a:rPr lang="en-US" b="1" dirty="0"/>
              <a:t>nephrons</a:t>
            </a:r>
            <a:r>
              <a:rPr lang="en-US" dirty="0"/>
              <a:t>, the functional units of the kidney.</a:t>
            </a:r>
            <a:endParaRPr lang="en-US" b="1" dirty="0"/>
          </a:p>
          <a:p>
            <a:r>
              <a:rPr lang="en-US" dirty="0"/>
              <a:t>The </a:t>
            </a:r>
            <a:r>
              <a:rPr lang="en-US" b="1" dirty="0"/>
              <a:t>medulla</a:t>
            </a:r>
            <a:r>
              <a:rPr lang="en-US" dirty="0"/>
              <a:t> consists of multiple pyramidal tissue masses called the </a:t>
            </a:r>
            <a:r>
              <a:rPr lang="en-US" b="1" dirty="0"/>
              <a:t>renal pyramids</a:t>
            </a:r>
            <a:r>
              <a:rPr lang="en-US" dirty="0"/>
              <a:t>, with intervening spaces called </a:t>
            </a:r>
            <a:r>
              <a:rPr lang="en-US" b="1" dirty="0"/>
              <a:t>renal columns</a:t>
            </a:r>
            <a:r>
              <a:rPr lang="en-US" dirty="0"/>
              <a:t> through which blood vessels pass.</a:t>
            </a:r>
          </a:p>
          <a:p>
            <a:pPr lvl="1"/>
            <a:r>
              <a:rPr lang="en-US" dirty="0"/>
              <a:t>The </a:t>
            </a:r>
            <a:r>
              <a:rPr lang="en-US" i="1" dirty="0"/>
              <a:t>renal papillae</a:t>
            </a:r>
            <a:r>
              <a:rPr lang="en-US" dirty="0"/>
              <a:t> are the tips of the pyramids and point toward the renal pelvis.</a:t>
            </a:r>
          </a:p>
          <a:p>
            <a:pPr lvl="1"/>
            <a:r>
              <a:rPr lang="en-US" dirty="0"/>
              <a:t>There are ~8 renal pyramids per kidney.</a:t>
            </a:r>
          </a:p>
          <a:p>
            <a:pPr lvl="1"/>
            <a:r>
              <a:rPr lang="en-US" dirty="0"/>
              <a:t>The </a:t>
            </a:r>
            <a:r>
              <a:rPr lang="en-US" b="1" dirty="0"/>
              <a:t>lobes of the kidney</a:t>
            </a:r>
            <a:r>
              <a:rPr lang="en-US" dirty="0"/>
              <a:t> include the renal pyramids and the adjoining cortical region.</a:t>
            </a:r>
          </a:p>
          <a:p>
            <a:r>
              <a:rPr lang="en-US" dirty="0"/>
              <a:t>The renal pelvis, which is found within the </a:t>
            </a:r>
            <a:r>
              <a:rPr lang="en-US" b="1" dirty="0"/>
              <a:t>hilum</a:t>
            </a:r>
            <a:r>
              <a:rPr lang="en-US" dirty="0"/>
              <a:t> (the concaves part of the bean shape where blood vessels and nerves enter and exit), leads to the </a:t>
            </a:r>
            <a:r>
              <a:rPr lang="en-US" b="1" dirty="0"/>
              <a:t>ureter</a:t>
            </a:r>
            <a:r>
              <a:rPr lang="en-US" dirty="0"/>
              <a:t> (a urine-bearing tube) that exits the kidney and empties into the </a:t>
            </a:r>
            <a:r>
              <a:rPr lang="en-US" b="1" dirty="0"/>
              <a:t>urinary bladder</a:t>
            </a:r>
            <a:r>
              <a:rPr lang="en-US" dirty="0"/>
              <a:t>.</a:t>
            </a:r>
          </a:p>
          <a:p>
            <a:pPr lvl="1"/>
            <a:r>
              <a:rPr lang="en-US" dirty="0"/>
              <a:t>The pelvis branches into 2–3 </a:t>
            </a:r>
            <a:r>
              <a:rPr lang="en-US" b="1" dirty="0"/>
              <a:t>calyces</a:t>
            </a:r>
            <a:r>
              <a:rPr lang="en-US" dirty="0"/>
              <a:t>, extensions that branch further into minor calyces.</a:t>
            </a:r>
          </a:p>
          <a:p>
            <a:endParaRPr lang="en-US" dirty="0"/>
          </a:p>
        </p:txBody>
      </p:sp>
    </p:spTree>
    <p:extLst>
      <p:ext uri="{BB962C8B-B14F-4D97-AF65-F5344CB8AC3E}">
        <p14:creationId xmlns:p14="http://schemas.microsoft.com/office/powerpoint/2010/main" val="155609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38.2 Figure 2</a:t>
            </a:r>
            <a:endParaRPr lang="en-US" sz="3200" dirty="0">
              <a:solidFill>
                <a:schemeClr val="accent1"/>
              </a:solidFill>
            </a:endParaRPr>
          </a:p>
        </p:txBody>
      </p:sp>
      <p:pic>
        <p:nvPicPr>
          <p:cNvPr id="4" name="Content Placeholder 6" descr="The kidney is shaped like a kidney bean standing on end. The renal capsule covers the outside of the kidney. The inside of the kidney consists of three layers: the renal cortex, the renal medulla in the middle, and the inner renal pelvis. The renal pelvis is flush with the concave side of the kidney and empties into the ureter, a tube that runs down outside the concave side of the kidney. Nephrons run through nine renal pyramids are embedded in the medulla, which is the thickest kidney layer. Each renal pyramid is teardrop-shaped, with the narrow end facing toward the renal papilla. The renal artery and renal vein enter the concave part of the kidney, just above the ureter.">
            <a:extLst>
              <a:ext uri="{FF2B5EF4-FFF2-40B4-BE49-F238E27FC236}">
                <a16:creationId xmlns:a16="http://schemas.microsoft.com/office/drawing/2014/main" id="{DFD56EF1-45D8-A642-D5F5-1C7FD9284673}"/>
              </a:ext>
            </a:extLst>
          </p:cNvPr>
          <p:cNvPicPr>
            <a:picLocks noGrp="1" noChangeAspect="1"/>
          </p:cNvPicPr>
          <p:nvPr>
            <p:ph idx="1"/>
          </p:nvPr>
        </p:nvPicPr>
        <p:blipFill>
          <a:blip r:embed="rId3"/>
          <a:srcRect l="21296" t="5334" r="20371" b="1334"/>
          <a:stretch/>
        </p:blipFill>
        <p:spPr>
          <a:xfrm>
            <a:off x="1905000" y="1219200"/>
            <a:ext cx="5334000" cy="4741333"/>
          </a:xfrm>
        </p:spPr>
      </p:pic>
    </p:spTree>
    <p:extLst>
      <p:ext uri="{BB962C8B-B14F-4D97-AF65-F5344CB8AC3E}">
        <p14:creationId xmlns:p14="http://schemas.microsoft.com/office/powerpoint/2010/main" val="4022760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D8D2-597D-6F46-85D9-2A9967234889}"/>
              </a:ext>
            </a:extLst>
          </p:cNvPr>
          <p:cNvSpPr>
            <a:spLocks noGrp="1"/>
          </p:cNvSpPr>
          <p:nvPr>
            <p:ph type="title"/>
          </p:nvPr>
        </p:nvSpPr>
        <p:spPr/>
        <p:txBody>
          <a:bodyPr/>
          <a:lstStyle/>
          <a:p>
            <a:r>
              <a:rPr lang="en-US" dirty="0"/>
              <a:t>Blood Vessels Supplying the Kidney</a:t>
            </a:r>
          </a:p>
        </p:txBody>
      </p:sp>
      <p:sp>
        <p:nvSpPr>
          <p:cNvPr id="3" name="Content Placeholder 2">
            <a:extLst>
              <a:ext uri="{FF2B5EF4-FFF2-40B4-BE49-F238E27FC236}">
                <a16:creationId xmlns:a16="http://schemas.microsoft.com/office/drawing/2014/main" id="{A9D5EF2B-9CED-591C-9C2F-93F6EE4133A5}"/>
              </a:ext>
            </a:extLst>
          </p:cNvPr>
          <p:cNvSpPr>
            <a:spLocks noGrp="1"/>
          </p:cNvSpPr>
          <p:nvPr>
            <p:ph idx="1"/>
          </p:nvPr>
        </p:nvSpPr>
        <p:spPr>
          <a:xfrm>
            <a:off x="457200" y="990600"/>
            <a:ext cx="8229600" cy="5181600"/>
          </a:xfrm>
        </p:spPr>
        <p:txBody>
          <a:bodyPr>
            <a:normAutofit fontScale="85000" lnSpcReduction="10000"/>
          </a:bodyPr>
          <a:lstStyle/>
          <a:p>
            <a:pPr marL="0" indent="0">
              <a:buNone/>
            </a:pPr>
            <a:r>
              <a:rPr lang="en-US" dirty="0"/>
              <a:t>The arteries, veins, and nerves supplying the kidney enter and exit at the renal hilum.</a:t>
            </a:r>
          </a:p>
          <a:p>
            <a:r>
              <a:rPr lang="en-US" dirty="0"/>
              <a:t>The aorta branches into the </a:t>
            </a:r>
            <a:r>
              <a:rPr lang="en-US" b="1" dirty="0"/>
              <a:t>renal arteries</a:t>
            </a:r>
            <a:r>
              <a:rPr lang="en-US" dirty="0"/>
              <a:t>.</a:t>
            </a:r>
          </a:p>
          <a:p>
            <a:pPr lvl="1"/>
            <a:r>
              <a:rPr lang="en-US" dirty="0"/>
              <a:t>Each renal artery splits into several </a:t>
            </a:r>
            <a:r>
              <a:rPr lang="en-US" b="1" dirty="0"/>
              <a:t>segmental arteries</a:t>
            </a:r>
            <a:r>
              <a:rPr lang="en-US" dirty="0"/>
              <a:t> upon entering the kidney.</a:t>
            </a:r>
          </a:p>
          <a:p>
            <a:pPr lvl="1"/>
            <a:r>
              <a:rPr lang="en-US" dirty="0"/>
              <a:t>Each segmental artery splits into several </a:t>
            </a:r>
            <a:r>
              <a:rPr lang="en-US" b="1" dirty="0"/>
              <a:t>interlobar arteries</a:t>
            </a:r>
            <a:r>
              <a:rPr lang="en-US" dirty="0"/>
              <a:t> that enter the renal columns and supply the renal lobes.</a:t>
            </a:r>
          </a:p>
          <a:p>
            <a:pPr lvl="1"/>
            <a:r>
              <a:rPr lang="en-US" dirty="0"/>
              <a:t>The interlobar arteries split at the junction of the cortex and medulla to form the </a:t>
            </a:r>
            <a:r>
              <a:rPr lang="en-US" b="1" dirty="0"/>
              <a:t>arcuate arteries</a:t>
            </a:r>
            <a:r>
              <a:rPr lang="en-US" dirty="0"/>
              <a:t> that form arcs along the base of the medullary pyramids.</a:t>
            </a:r>
          </a:p>
          <a:p>
            <a:pPr lvl="1"/>
            <a:r>
              <a:rPr lang="en-US" b="1" dirty="0"/>
              <a:t>Cortical radiate arteries</a:t>
            </a:r>
            <a:r>
              <a:rPr lang="en-US" dirty="0"/>
              <a:t> radiate from the arcuate arteries and branch into numerous afferent arterioles, then enter the capillaries supplying the nephrons.</a:t>
            </a:r>
          </a:p>
        </p:txBody>
      </p:sp>
    </p:spTree>
    <p:extLst>
      <p:ext uri="{BB962C8B-B14F-4D97-AF65-F5344CB8AC3E}">
        <p14:creationId xmlns:p14="http://schemas.microsoft.com/office/powerpoint/2010/main" val="2757279724"/>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1774</TotalTime>
  <Words>2993</Words>
  <Application>Microsoft Office PowerPoint</Application>
  <PresentationFormat>On-screen Show (4:3)</PresentationFormat>
  <Paragraphs>211</Paragraphs>
  <Slides>34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Century Gothic</vt:lpstr>
      <vt:lpstr>Open Sans</vt:lpstr>
      <vt:lpstr>Aptos</vt:lpstr>
      <vt:lpstr>Office Theme</vt:lpstr>
      <vt:lpstr>Lesson 38.2</vt:lpstr>
      <vt:lpstr>Objectives</vt:lpstr>
      <vt:lpstr>Osmoregulatory Organs in Humans</vt:lpstr>
      <vt:lpstr>Kidneys: The Main Osmoregulatory Organ</vt:lpstr>
      <vt:lpstr>38.2 Figure 1</vt:lpstr>
      <vt:lpstr>Kidney Structure</vt:lpstr>
      <vt:lpstr>Kidney Structure: Internal Regions</vt:lpstr>
      <vt:lpstr>38.2 Figure 2</vt:lpstr>
      <vt:lpstr>Blood Vessels Supplying the Kidney</vt:lpstr>
      <vt:lpstr>Blood Vessels Exiting the Kidney</vt:lpstr>
      <vt:lpstr>Nephrons As the Functional Unit</vt:lpstr>
      <vt:lpstr>38.2 Figure 3</vt:lpstr>
      <vt:lpstr>Nephron Structure: The Renal Corpuscle</vt:lpstr>
      <vt:lpstr>Nephron Structure: The Renal Tubule</vt:lpstr>
      <vt:lpstr>Nephron Structure: The Capillary Network</vt:lpstr>
      <vt:lpstr>Think It Through1</vt:lpstr>
      <vt:lpstr>Kidney Physiology: Nephron Filtration</vt:lpstr>
      <vt:lpstr>Kidney Physiology: Filtrate Collection And Removal</vt:lpstr>
      <vt:lpstr>38.2 Figure 4</vt:lpstr>
      <vt:lpstr>Think It Through2</vt:lpstr>
      <vt:lpstr>Glomerular Filtration</vt:lpstr>
      <vt:lpstr>38.2 Figure 5</vt:lpstr>
      <vt:lpstr>Reflection Question</vt:lpstr>
      <vt:lpstr>Tubular Reabsorption and Secretion</vt:lpstr>
      <vt:lpstr>38.2 Figure 6</vt:lpstr>
      <vt:lpstr>The Role of the Loop of Henle</vt:lpstr>
      <vt:lpstr>38.2 Figure 7</vt:lpstr>
      <vt:lpstr>Think It Through3</vt:lpstr>
      <vt:lpstr>Tubular Secretion the DCT</vt:lpstr>
      <vt:lpstr>The PCT and DCT Are Actually Close</vt:lpstr>
      <vt:lpstr>Science and You</vt:lpstr>
      <vt:lpstr>38.2 Figure 8</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187</cp:revision>
  <dcterms:created xsi:type="dcterms:W3CDTF">2013-04-26T14:43:13Z</dcterms:created>
  <dcterms:modified xsi:type="dcterms:W3CDTF">2024-10-11T19:35:11Z</dcterms:modified>
</cp:coreProperties>
</file>