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72" r:id="rId2"/>
    <p:sldId id="264" r:id="rId3"/>
    <p:sldId id="265" r:id="rId4"/>
    <p:sldId id="277" r:id="rId5"/>
    <p:sldId id="267" r:id="rId6"/>
    <p:sldId id="278" r:id="rId7"/>
    <p:sldId id="280" r:id="rId8"/>
    <p:sldId id="281" r:id="rId9"/>
    <p:sldId id="282" r:id="rId10"/>
    <p:sldId id="271" r:id="rId11"/>
    <p:sldId id="283" r:id="rId12"/>
    <p:sldId id="284" r:id="rId13"/>
    <p:sldId id="285" r:id="rId14"/>
    <p:sldId id="286" r:id="rId15"/>
    <p:sldId id="287" r:id="rId16"/>
    <p:sldId id="288" r:id="rId17"/>
    <p:sldId id="289" r:id="rId18"/>
    <p:sldId id="291" r:id="rId19"/>
    <p:sldId id="292" r:id="rId20"/>
    <p:sldId id="293" r:id="rId21"/>
    <p:sldId id="276" r:id="rId22"/>
    <p:sldId id="294" r:id="rId23"/>
    <p:sldId id="274" r:id="rId24"/>
    <p:sldId id="295" r:id="rId25"/>
  </p:sldIdLst>
  <p:sldSz cx="9144000" cy="6858000" type="screen4x3"/>
  <p:notesSz cx="6858000" cy="9144000"/>
  <p:embeddedFontLst>
    <p:embeddedFont>
      <p:font typeface="Century Gothic" panose="020B0502020202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0" autoAdjust="0"/>
    <p:restoredTop sz="86462" autoAdjust="0"/>
  </p:normalViewPr>
  <p:slideViewPr>
    <p:cSldViewPr>
      <p:cViewPr>
        <p:scale>
          <a:sx n="100" d="100"/>
          <a:sy n="100" d="100"/>
        </p:scale>
        <p:origin x="21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38.3 Figure 1: (a) Some unicellular organisms ingest food through endocytosis. The food vesicle fuses with a lysosome, which digests the food. Waste is excreted by exocytosis. (b) Some protists, such as this paramecia, have contractile vacuoles (marked by the black lines) to regulate water and waste removal. Once these vacuole are full, they fuse with the cell membrane to release their contents outside the cell.</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79536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B0606030504020204" pitchFamily="34" charset="0"/>
              </a:rPr>
              <a:t>Figure 7: Gout causes the inflammation visible in this person's right big toe.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0643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38.1 Figure 2: In the excretory system of the (a) planaria, cilia of flame cells propel waste through a tubule formed by a tube cell. Tubules are connected into branched structures that lead to pores located all along the sides of the body. The filtrate is secreted through these pores. In (b) annelids, such as earthworms, nephridia filter fluid from the coelom, or body cavity. Beating cilia at the opening of the nephridium draw water from the coelom into a tubule. As the filtrate passes down the tubules, nutrients and other solutes are reabsorbed by capillaries. Filtered fluid containing nitrogenous and other wastes is stored in a bladder and then secreted through a pore in the side of the body. </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93510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38.3 Figure 3: Earthworms use nephridia for excretion.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125468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38.3 Figure 4: Malpighian tubules of insects and other terrestrial arthropods remove nitrogenous wastes and other solutes from the hemolymph. Na+ and/or K+ ions are actively transported into the lumen of the tubules. Water then enters the tubules via osmosis, forming urine. The urine passes through the intestine and into the rectum. There, nutrients diffuse back into the hemolymph. Na+ and/or K+ ions are pumped into the hemolymph, and water follows. The concentrated waste is then excreted. </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161034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45185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38.3 Figure 5: To enter the urea cycle, ammonia first combines with bicarbonate (HCO3-, which is produced from carbon dioxide in the blood) to produce carbamoyl phosphate in a reaction catalyzed by the enzyme carbamoyl phosphate synthetase I and that uses energy in the form of ATP. Carbamoyl phosphate enters the urea cycle, where it combines with ornithine and is converted to L-citrulline by the enzyme ornithine transcarbamylase. L-citrulline is then converted by the enzyme arginosuccinate synthetase to arginosuccinate, which is subsequently converted to L-arginine by the enzyme arginosuccinate lyase. L-arginase is then broken down by the enzyme arginase 1 to produce urea, which exits the cycle and will be excreted as waste. This reaction also regenerates the ornithine needed for the cycle to continue.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41196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38.3 Figure 6: Nitrogenous waste is excreted in different forms by different species. (a) Many invertebrates and aquatic species excrete ammonia. (b) Mammals, many adult amphibians, and some marine species excrete urea. (c) Insects, land snail</a:t>
            </a:r>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16827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2056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38.3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Excretion Systems and Nitrogenous Wastes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66800"/>
            <a:ext cx="8229600" cy="4434840"/>
          </a:xfrm>
        </p:spPr>
        <p:txBody>
          <a:bodyPr>
            <a:normAutofit fontScale="92500" lnSpcReduction="10000"/>
          </a:bodyPr>
          <a:lstStyle/>
          <a:p>
            <a:r>
              <a:rPr lang="en-US" dirty="0"/>
              <a:t>Which of the following is the predominant cell that contributes to excretion in planaria?</a:t>
            </a:r>
          </a:p>
          <a:p>
            <a:endParaRPr lang="en-US" dirty="0"/>
          </a:p>
          <a:p>
            <a:pPr marL="457200" indent="-457200">
              <a:buFont typeface="Arial" panose="020B0604020202020204" pitchFamily="34" charset="0"/>
              <a:buChar char="•"/>
            </a:pPr>
            <a:r>
              <a:rPr lang="en-US" dirty="0"/>
              <a:t>excretory cell</a:t>
            </a:r>
          </a:p>
          <a:p>
            <a:endParaRPr lang="en-US" dirty="0"/>
          </a:p>
          <a:p>
            <a:pPr marL="457200" indent="-457200">
              <a:buFont typeface="Arial" panose="020B0604020202020204" pitchFamily="34" charset="0"/>
              <a:buChar char="•"/>
            </a:pPr>
            <a:r>
              <a:rPr lang="en-US" dirty="0"/>
              <a:t>nephrons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nephridia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flame cell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ADF4-7E03-C65B-55FE-863D2326A5C2}"/>
              </a:ext>
            </a:extLst>
          </p:cNvPr>
          <p:cNvSpPr>
            <a:spLocks noGrp="1"/>
          </p:cNvSpPr>
          <p:nvPr>
            <p:ph type="title"/>
          </p:nvPr>
        </p:nvSpPr>
        <p:spPr/>
        <p:txBody>
          <a:bodyPr/>
          <a:lstStyle/>
          <a:p>
            <a:r>
              <a:rPr lang="en-US" dirty="0"/>
              <a:t>Malpighian Tubules of Insects</a:t>
            </a:r>
          </a:p>
        </p:txBody>
      </p:sp>
      <p:sp>
        <p:nvSpPr>
          <p:cNvPr id="3" name="Content Placeholder 2">
            <a:extLst>
              <a:ext uri="{FF2B5EF4-FFF2-40B4-BE49-F238E27FC236}">
                <a16:creationId xmlns:a16="http://schemas.microsoft.com/office/drawing/2014/main" id="{EB8E299A-0037-10F4-9650-4A26D63E6740}"/>
              </a:ext>
            </a:extLst>
          </p:cNvPr>
          <p:cNvSpPr>
            <a:spLocks noGrp="1"/>
          </p:cNvSpPr>
          <p:nvPr>
            <p:ph idx="1"/>
          </p:nvPr>
        </p:nvSpPr>
        <p:spPr>
          <a:xfrm>
            <a:off x="457200" y="1066800"/>
            <a:ext cx="8229600" cy="5334000"/>
          </a:xfrm>
        </p:spPr>
        <p:txBody>
          <a:bodyPr>
            <a:normAutofit fontScale="77500" lnSpcReduction="20000"/>
          </a:bodyPr>
          <a:lstStyle/>
          <a:p>
            <a:pPr marL="0" indent="0">
              <a:buNone/>
            </a:pPr>
            <a:r>
              <a:rPr lang="en-US" b="1" dirty="0"/>
              <a:t>Malpighian tubules</a:t>
            </a:r>
            <a:r>
              <a:rPr lang="en-US" dirty="0"/>
              <a:t>:</a:t>
            </a:r>
          </a:p>
          <a:p>
            <a:r>
              <a:rPr lang="en-US" dirty="0"/>
              <a:t>Are found lining the gut of some arthropod species</a:t>
            </a:r>
          </a:p>
          <a:p>
            <a:r>
              <a:rPr lang="en-US" dirty="0"/>
              <a:t>Are commonly found in pairs, with the number of tubules varying by insect species</a:t>
            </a:r>
          </a:p>
          <a:p>
            <a:r>
              <a:rPr lang="en-US" dirty="0"/>
              <a:t>Are convoluted and lined with </a:t>
            </a:r>
            <a:r>
              <a:rPr lang="en-US" b="1" dirty="0"/>
              <a:t>microvilli</a:t>
            </a:r>
            <a:r>
              <a:rPr lang="en-US" dirty="0"/>
              <a:t> to increase their surface area for reabsorption</a:t>
            </a:r>
          </a:p>
          <a:p>
            <a:r>
              <a:rPr lang="en-US" dirty="0"/>
              <a:t>Are bathed in hemolymph (a mix of blood and interstitial fluid)</a:t>
            </a:r>
          </a:p>
          <a:p>
            <a:r>
              <a:rPr lang="en-US" dirty="0"/>
              <a:t>Are lined with pumps that actively transport H</a:t>
            </a:r>
            <a:r>
              <a:rPr lang="en-US" baseline="30000" dirty="0"/>
              <a:t>+</a:t>
            </a:r>
            <a:r>
              <a:rPr lang="en-US" dirty="0"/>
              <a:t> into the cell and K</a:t>
            </a:r>
            <a:r>
              <a:rPr lang="en-US" baseline="30000" dirty="0"/>
              <a:t>+</a:t>
            </a:r>
            <a:r>
              <a:rPr lang="en-US" dirty="0"/>
              <a:t> or Na</a:t>
            </a:r>
            <a:r>
              <a:rPr lang="en-US" baseline="30000" dirty="0"/>
              <a:t>+</a:t>
            </a:r>
            <a:r>
              <a:rPr lang="en-US" dirty="0"/>
              <a:t> out, with water and nitrogenous waste (uric acid) following passively, forming urine</a:t>
            </a:r>
          </a:p>
          <a:p>
            <a:r>
              <a:rPr lang="en-US" dirty="0"/>
              <a:t>Work with rectal glands</a:t>
            </a:r>
          </a:p>
          <a:p>
            <a:pPr lvl="1"/>
            <a:r>
              <a:rPr lang="en-US" dirty="0"/>
              <a:t>The urine passes through the intestine and into the rectum, where rectal glands reabsorb nutrients via diffusion, and Na</a:t>
            </a:r>
            <a:r>
              <a:rPr lang="en-US" baseline="30000" dirty="0"/>
              <a:t>+</a:t>
            </a:r>
            <a:r>
              <a:rPr lang="en-US" dirty="0"/>
              <a:t> and K</a:t>
            </a:r>
            <a:r>
              <a:rPr lang="en-US" baseline="30000" dirty="0"/>
              <a:t>+</a:t>
            </a:r>
            <a:r>
              <a:rPr lang="en-US" dirty="0"/>
              <a:t> are pumped back into the hemolymph, with water following</a:t>
            </a:r>
          </a:p>
          <a:p>
            <a:r>
              <a:rPr lang="en-US" dirty="0"/>
              <a:t>Produce concentrated waste as a thick paste or powder</a:t>
            </a:r>
          </a:p>
          <a:p>
            <a:endParaRPr lang="en-US" dirty="0"/>
          </a:p>
        </p:txBody>
      </p:sp>
    </p:spTree>
    <p:extLst>
      <p:ext uri="{BB962C8B-B14F-4D97-AF65-F5344CB8AC3E}">
        <p14:creationId xmlns:p14="http://schemas.microsoft.com/office/powerpoint/2010/main" val="121473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4</a:t>
            </a:r>
            <a:endParaRPr lang="en-US" sz="3200" dirty="0">
              <a:solidFill>
                <a:schemeClr val="accent1"/>
              </a:solidFill>
            </a:endParaRPr>
          </a:p>
        </p:txBody>
      </p:sp>
      <p:sp>
        <p:nvSpPr>
          <p:cNvPr id="3" name="TextBox 2">
            <a:extLst>
              <a:ext uri="{FF2B5EF4-FFF2-40B4-BE49-F238E27FC236}">
                <a16:creationId xmlns:a16="http://schemas.microsoft.com/office/drawing/2014/main" id="{07CAD910-701D-2E0B-AAC9-A6765F450BF2}"/>
              </a:ext>
            </a:extLst>
          </p:cNvPr>
          <p:cNvSpPr txBox="1"/>
          <p:nvPr/>
        </p:nvSpPr>
        <p:spPr>
          <a:xfrm>
            <a:off x="2286000" y="5637609"/>
            <a:ext cx="4572000" cy="246221"/>
          </a:xfrm>
          <a:prstGeom prst="rect">
            <a:avLst/>
          </a:prstGeom>
          <a:noFill/>
        </p:spPr>
        <p:txBody>
          <a:bodyPr wrap="square">
            <a:spAutoFit/>
          </a:bodyPr>
          <a:lstStyle/>
          <a:p>
            <a:pPr algn="ctr"/>
            <a:r>
              <a:rPr lang="en-US" sz="1000" dirty="0"/>
              <a:t>CNX OpenStax on Wikimedia Commons. "Malpighian tubules of a bee." </a:t>
            </a:r>
          </a:p>
        </p:txBody>
      </p:sp>
      <p:pic>
        <p:nvPicPr>
          <p:cNvPr id="6" name="Content Placeholder 6" descr="The illustration shows the digestive tract of a bee. Food enters the mouth and then goes through the stomach to the intestine. The Malpighian tubules are wormlike protrusions that form a band around the intestine. After the intestine, food enters a bulge called the rectum and exits through the anus.">
            <a:extLst>
              <a:ext uri="{FF2B5EF4-FFF2-40B4-BE49-F238E27FC236}">
                <a16:creationId xmlns:a16="http://schemas.microsoft.com/office/drawing/2014/main" id="{7942DBFF-7B18-BA95-2978-C370A08C2351}"/>
              </a:ext>
            </a:extLst>
          </p:cNvPr>
          <p:cNvPicPr>
            <a:picLocks noGrp="1" noChangeAspect="1"/>
          </p:cNvPicPr>
          <p:nvPr>
            <p:ph idx="1"/>
          </p:nvPr>
        </p:nvPicPr>
        <p:blipFill>
          <a:blip r:embed="rId3"/>
          <a:srcRect l="926" t="5333" r="926" b="11333"/>
          <a:stretch/>
        </p:blipFill>
        <p:spPr>
          <a:xfrm>
            <a:off x="371856" y="1447800"/>
            <a:ext cx="8400288" cy="3962400"/>
          </a:xfrm>
        </p:spPr>
      </p:pic>
    </p:spTree>
    <p:extLst>
      <p:ext uri="{BB962C8B-B14F-4D97-AF65-F5344CB8AC3E}">
        <p14:creationId xmlns:p14="http://schemas.microsoft.com/office/powerpoint/2010/main" val="295385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66800"/>
            <a:ext cx="8229600" cy="4434840"/>
          </a:xfrm>
        </p:spPr>
        <p:txBody>
          <a:bodyPr>
            <a:normAutofit fontScale="92500" lnSpcReduction="10000"/>
          </a:bodyPr>
          <a:lstStyle/>
          <a:p>
            <a:r>
              <a:rPr lang="en-US" dirty="0"/>
              <a:t>Which of the following is </a:t>
            </a:r>
            <a:r>
              <a:rPr lang="en-US" b="1" dirty="0"/>
              <a:t>false</a:t>
            </a:r>
            <a:r>
              <a:rPr lang="en-US" dirty="0"/>
              <a:t> about Malpighian tubules?</a:t>
            </a:r>
          </a:p>
          <a:p>
            <a:endParaRPr lang="en-US" dirty="0"/>
          </a:p>
          <a:p>
            <a:pPr marL="457200" indent="-457200">
              <a:buFont typeface="Arial" panose="020B0604020202020204" pitchFamily="34" charset="0"/>
              <a:buChar char="•"/>
            </a:pPr>
            <a:r>
              <a:rPr lang="en-US" dirty="0"/>
              <a:t>Water is pumped into the tubules by active transport.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microvilli lining the tubules enable reabsorption.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Na</a:t>
            </a:r>
            <a:r>
              <a:rPr lang="en-US" baseline="30000" dirty="0"/>
              <a:t>+</a:t>
            </a:r>
            <a:r>
              <a:rPr lang="en-US" dirty="0"/>
              <a:t> ions are pumped out of the tubules by active transport.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cells lining the tubules are bathed in hemolymph.</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17734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2D14-DC95-DDA8-24DB-8FC87C66E877}"/>
              </a:ext>
            </a:extLst>
          </p:cNvPr>
          <p:cNvSpPr>
            <a:spLocks noGrp="1"/>
          </p:cNvSpPr>
          <p:nvPr>
            <p:ph type="title"/>
          </p:nvPr>
        </p:nvSpPr>
        <p:spPr/>
        <p:txBody>
          <a:bodyPr/>
          <a:lstStyle/>
          <a:p>
            <a:r>
              <a:rPr lang="en-US" dirty="0"/>
              <a:t>Nitrogenous Waste Results from Protein and Nucleic Acid Catabolism</a:t>
            </a:r>
          </a:p>
        </p:txBody>
      </p:sp>
      <p:sp>
        <p:nvSpPr>
          <p:cNvPr id="3" name="Content Placeholder 2">
            <a:extLst>
              <a:ext uri="{FF2B5EF4-FFF2-40B4-BE49-F238E27FC236}">
                <a16:creationId xmlns:a16="http://schemas.microsoft.com/office/drawing/2014/main" id="{C0E2B6CF-553C-6CA2-2698-2AAF0E3ACF7E}"/>
              </a:ext>
            </a:extLst>
          </p:cNvPr>
          <p:cNvSpPr>
            <a:spLocks noGrp="1"/>
          </p:cNvSpPr>
          <p:nvPr>
            <p:ph idx="1"/>
          </p:nvPr>
        </p:nvSpPr>
        <p:spPr/>
        <p:txBody>
          <a:bodyPr/>
          <a:lstStyle/>
          <a:p>
            <a:pPr marL="0" indent="0">
              <a:buNone/>
            </a:pPr>
            <a:r>
              <a:rPr lang="en-US" dirty="0"/>
              <a:t>Of the 4 major macromolecules, both proteins and nucleic acids contain N.</a:t>
            </a:r>
          </a:p>
          <a:p>
            <a:r>
              <a:rPr lang="en-US" dirty="0"/>
              <a:t>During their catabolism, C, H, and O are stored as carbohydrates and fates, while excess N is excreted.</a:t>
            </a:r>
          </a:p>
          <a:p>
            <a:pPr marL="0" indent="0">
              <a:buNone/>
            </a:pPr>
            <a:r>
              <a:rPr lang="en-US" dirty="0"/>
              <a:t>Nitrogenous wastes tend to form toxic </a:t>
            </a:r>
            <a:r>
              <a:rPr lang="en-US" b="1" dirty="0"/>
              <a:t>ammonia</a:t>
            </a:r>
            <a:r>
              <a:rPr lang="en-US" dirty="0"/>
              <a:t> (NH</a:t>
            </a:r>
            <a:r>
              <a:rPr lang="en-US" baseline="-25000" dirty="0"/>
              <a:t>3</a:t>
            </a:r>
            <a:r>
              <a:rPr lang="en-US" dirty="0"/>
              <a:t>), which increases the pH of body fluids.</a:t>
            </a:r>
          </a:p>
          <a:p>
            <a:r>
              <a:rPr lang="en-US" dirty="0"/>
              <a:t>Ammonia formation uses ATP and lots of water to dilute it out of the system.</a:t>
            </a:r>
          </a:p>
        </p:txBody>
      </p:sp>
    </p:spTree>
    <p:extLst>
      <p:ext uri="{BB962C8B-B14F-4D97-AF65-F5344CB8AC3E}">
        <p14:creationId xmlns:p14="http://schemas.microsoft.com/office/powerpoint/2010/main" val="381866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7DB5-E81C-ADF1-3B01-6ACE5A43B380}"/>
              </a:ext>
            </a:extLst>
          </p:cNvPr>
          <p:cNvSpPr>
            <a:spLocks noGrp="1"/>
          </p:cNvSpPr>
          <p:nvPr>
            <p:ph type="title"/>
          </p:nvPr>
        </p:nvSpPr>
        <p:spPr/>
        <p:txBody>
          <a:bodyPr/>
          <a:lstStyle/>
          <a:p>
            <a:r>
              <a:rPr lang="en-US" dirty="0"/>
              <a:t>Categories of Animals Based Upon Nitrogenous Waste Excretion</a:t>
            </a:r>
          </a:p>
        </p:txBody>
      </p:sp>
      <p:sp>
        <p:nvSpPr>
          <p:cNvPr id="3" name="Content Placeholder 2">
            <a:extLst>
              <a:ext uri="{FF2B5EF4-FFF2-40B4-BE49-F238E27FC236}">
                <a16:creationId xmlns:a16="http://schemas.microsoft.com/office/drawing/2014/main" id="{C4F7DBF5-FADA-3F27-4D40-DD8A82BD8E22}"/>
              </a:ext>
            </a:extLst>
          </p:cNvPr>
          <p:cNvSpPr>
            <a:spLocks noGrp="1"/>
          </p:cNvSpPr>
          <p:nvPr>
            <p:ph idx="1"/>
          </p:nvPr>
        </p:nvSpPr>
        <p:spPr>
          <a:xfrm>
            <a:off x="457200" y="1097280"/>
            <a:ext cx="8229600" cy="4998720"/>
          </a:xfrm>
        </p:spPr>
        <p:txBody>
          <a:bodyPr>
            <a:normAutofit/>
          </a:bodyPr>
          <a:lstStyle/>
          <a:p>
            <a:r>
              <a:rPr lang="en-US" dirty="0"/>
              <a:t>Aquatic animals commonly release ammonia into the water.</a:t>
            </a:r>
          </a:p>
          <a:p>
            <a:pPr lvl="1"/>
            <a:r>
              <a:rPr lang="en-US" dirty="0"/>
              <a:t>Animals that excrete ammonia are </a:t>
            </a:r>
            <a:r>
              <a:rPr lang="en-US" b="1" dirty="0"/>
              <a:t>ammonotelic</a:t>
            </a:r>
            <a:r>
              <a:rPr lang="en-US" dirty="0"/>
              <a:t>.</a:t>
            </a:r>
          </a:p>
          <a:p>
            <a:r>
              <a:rPr lang="en-US" dirty="0"/>
              <a:t>Terrestrial animals must detoxify ammonia into a relatively nontoxic form, either urea or uric acid, before excretion.</a:t>
            </a:r>
          </a:p>
          <a:p>
            <a:pPr lvl="1"/>
            <a:r>
              <a:rPr lang="en-US" dirty="0"/>
              <a:t>Mammals, including humans, that produce urea are </a:t>
            </a:r>
            <a:r>
              <a:rPr lang="en-US" b="1" dirty="0"/>
              <a:t>ureotelic</a:t>
            </a:r>
            <a:r>
              <a:rPr lang="en-US" dirty="0"/>
              <a:t> animals.</a:t>
            </a:r>
          </a:p>
          <a:p>
            <a:pPr lvl="1"/>
            <a:r>
              <a:rPr lang="en-US" dirty="0"/>
              <a:t>Reptiles and many terrestrial invertebrates produce uric acid.</a:t>
            </a:r>
          </a:p>
          <a:p>
            <a:pPr lvl="1"/>
            <a:endParaRPr lang="en-US" dirty="0"/>
          </a:p>
          <a:p>
            <a:endParaRPr lang="en-US" dirty="0"/>
          </a:p>
        </p:txBody>
      </p:sp>
    </p:spTree>
    <p:extLst>
      <p:ext uri="{BB962C8B-B14F-4D97-AF65-F5344CB8AC3E}">
        <p14:creationId xmlns:p14="http://schemas.microsoft.com/office/powerpoint/2010/main" val="189421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0F36-09DA-1730-E8C2-8B799AD1046C}"/>
              </a:ext>
            </a:extLst>
          </p:cNvPr>
          <p:cNvSpPr>
            <a:spLocks noGrp="1"/>
          </p:cNvSpPr>
          <p:nvPr>
            <p:ph type="title"/>
          </p:nvPr>
        </p:nvSpPr>
        <p:spPr/>
        <p:txBody>
          <a:bodyPr/>
          <a:lstStyle/>
          <a:p>
            <a:r>
              <a:rPr lang="en-US" dirty="0"/>
              <a:t>The Urea Cycle</a:t>
            </a:r>
          </a:p>
        </p:txBody>
      </p:sp>
      <p:sp>
        <p:nvSpPr>
          <p:cNvPr id="3" name="Content Placeholder 2">
            <a:extLst>
              <a:ext uri="{FF2B5EF4-FFF2-40B4-BE49-F238E27FC236}">
                <a16:creationId xmlns:a16="http://schemas.microsoft.com/office/drawing/2014/main" id="{DE092118-501C-B16E-35E9-1728D99C9086}"/>
              </a:ext>
            </a:extLst>
          </p:cNvPr>
          <p:cNvSpPr>
            <a:spLocks noGrp="1"/>
          </p:cNvSpPr>
          <p:nvPr>
            <p:ph idx="1"/>
          </p:nvPr>
        </p:nvSpPr>
        <p:spPr>
          <a:xfrm>
            <a:off x="457200" y="990600"/>
            <a:ext cx="8229600" cy="5410200"/>
          </a:xfrm>
        </p:spPr>
        <p:txBody>
          <a:bodyPr>
            <a:normAutofit fontScale="85000" lnSpcReduction="20000"/>
          </a:bodyPr>
          <a:lstStyle/>
          <a:p>
            <a:pPr marL="0" indent="0">
              <a:buNone/>
            </a:pPr>
            <a:r>
              <a:rPr lang="en-US" dirty="0"/>
              <a:t>The </a:t>
            </a:r>
            <a:r>
              <a:rPr lang="en-US" b="1" dirty="0"/>
              <a:t>urea cycle</a:t>
            </a:r>
            <a:r>
              <a:rPr lang="en-US" dirty="0"/>
              <a:t> (also called the </a:t>
            </a:r>
            <a:r>
              <a:rPr lang="en-US" i="1" dirty="0"/>
              <a:t>ornithine cycle</a:t>
            </a:r>
            <a:r>
              <a:rPr lang="en-US" dirty="0"/>
              <a:t>) is the primary way that mammals convert ammonia to urea.</a:t>
            </a:r>
          </a:p>
          <a:p>
            <a:r>
              <a:rPr lang="en-US" dirty="0"/>
              <a:t>Urea is made in the liver and excreted in urine.</a:t>
            </a:r>
          </a:p>
          <a:p>
            <a:r>
              <a:rPr lang="en-US" dirty="0"/>
              <a:t>The chemical reaction by which this occurs is:</a:t>
            </a:r>
          </a:p>
          <a:p>
            <a:pPr marL="0" indent="0">
              <a:buNone/>
            </a:pPr>
            <a:r>
              <a:rPr lang="en-US" sz="2100" dirty="0"/>
              <a:t>2NH</a:t>
            </a:r>
            <a:r>
              <a:rPr lang="en-US" sz="2100" baseline="-25000" dirty="0"/>
              <a:t>3</a:t>
            </a:r>
            <a:r>
              <a:rPr lang="en-US" sz="2100" dirty="0"/>
              <a:t>(ammonia) + CO</a:t>
            </a:r>
            <a:r>
              <a:rPr lang="en-US" sz="2100" baseline="-25000" dirty="0"/>
              <a:t>2</a:t>
            </a:r>
            <a:r>
              <a:rPr lang="en-US" sz="2100" dirty="0"/>
              <a:t> + H</a:t>
            </a:r>
            <a:r>
              <a:rPr lang="en-US" sz="2100" baseline="-25000" dirty="0"/>
              <a:t>2</a:t>
            </a:r>
            <a:r>
              <a:rPr lang="en-US" sz="2100" dirty="0"/>
              <a:t>O + 3ATP → H</a:t>
            </a:r>
            <a:r>
              <a:rPr lang="en-US" sz="2100" baseline="-25000" dirty="0"/>
              <a:t>2</a:t>
            </a:r>
            <a:r>
              <a:rPr lang="en-US" sz="2100" dirty="0"/>
              <a:t>N‒CO‒NH</a:t>
            </a:r>
            <a:r>
              <a:rPr lang="en-US" sz="2100" baseline="-25000" dirty="0"/>
              <a:t>2</a:t>
            </a:r>
            <a:r>
              <a:rPr lang="en-US" sz="2100" dirty="0"/>
              <a:t>(urea) + 2ADP + 2P</a:t>
            </a:r>
            <a:r>
              <a:rPr lang="en-US" sz="2100" baseline="-25000" dirty="0"/>
              <a:t>i</a:t>
            </a:r>
            <a:r>
              <a:rPr lang="en-US" sz="2100" dirty="0"/>
              <a:t> + PP</a:t>
            </a:r>
            <a:r>
              <a:rPr lang="en-US" sz="2100" baseline="-25000" dirty="0"/>
              <a:t>i</a:t>
            </a:r>
            <a:r>
              <a:rPr lang="en-US" sz="2100" dirty="0"/>
              <a:t> + AMP</a:t>
            </a:r>
          </a:p>
          <a:p>
            <a:pPr marL="457200" lvl="1" indent="0">
              <a:buNone/>
            </a:pPr>
            <a:endParaRPr lang="en-US" sz="1800" dirty="0"/>
          </a:p>
          <a:p>
            <a:r>
              <a:rPr lang="en-US" dirty="0"/>
              <a:t>This involves 5 steps, each catalyzed by a different enzyme.</a:t>
            </a:r>
          </a:p>
          <a:p>
            <a:pPr lvl="1"/>
            <a:r>
              <a:rPr lang="en-US" dirty="0"/>
              <a:t>The amino acid L-ornithine gets converted into different intermediates before being regenerated. </a:t>
            </a:r>
          </a:p>
          <a:p>
            <a:pPr lvl="1"/>
            <a:r>
              <a:rPr lang="en-US" dirty="0"/>
              <a:t>Ornithine transcarbamylase catalyzes a key step, and its deficiency leads to ammonia accumulation.</a:t>
            </a:r>
          </a:p>
          <a:p>
            <a:pPr lvl="1"/>
            <a:r>
              <a:rPr lang="en-US" dirty="0"/>
              <a:t>The first 2 reactions occur in the mitochondria, while the last 3 occur in the cytosol.</a:t>
            </a:r>
          </a:p>
          <a:p>
            <a:r>
              <a:rPr lang="en-US" b="1" dirty="0"/>
              <a:t>Blood urea nitrogen (BUN) </a:t>
            </a:r>
            <a:r>
              <a:rPr lang="en-US" dirty="0"/>
              <a:t>is the urea concentration in the blood and is a measure of kidney function.</a:t>
            </a:r>
          </a:p>
        </p:txBody>
      </p:sp>
    </p:spTree>
    <p:extLst>
      <p:ext uri="{BB962C8B-B14F-4D97-AF65-F5344CB8AC3E}">
        <p14:creationId xmlns:p14="http://schemas.microsoft.com/office/powerpoint/2010/main" val="37709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5</a:t>
            </a:r>
            <a:endParaRPr lang="en-US" sz="3200" dirty="0">
              <a:solidFill>
                <a:schemeClr val="accent1"/>
              </a:solidFill>
            </a:endParaRPr>
          </a:p>
        </p:txBody>
      </p:sp>
      <p:sp>
        <p:nvSpPr>
          <p:cNvPr id="7" name="TextBox 6">
            <a:extLst>
              <a:ext uri="{FF2B5EF4-FFF2-40B4-BE49-F238E27FC236}">
                <a16:creationId xmlns:a16="http://schemas.microsoft.com/office/drawing/2014/main" id="{BD181467-8A16-0514-4975-49B3C025DA05}"/>
              </a:ext>
            </a:extLst>
          </p:cNvPr>
          <p:cNvSpPr txBox="1"/>
          <p:nvPr/>
        </p:nvSpPr>
        <p:spPr>
          <a:xfrm>
            <a:off x="2286000" y="5792967"/>
            <a:ext cx="4572000" cy="246221"/>
          </a:xfrm>
          <a:prstGeom prst="rect">
            <a:avLst/>
          </a:prstGeom>
          <a:noFill/>
        </p:spPr>
        <p:txBody>
          <a:bodyPr wrap="square">
            <a:spAutoFit/>
          </a:bodyPr>
          <a:lstStyle/>
          <a:p>
            <a:pPr algn="ctr"/>
            <a:r>
              <a:rPr lang="en-US" sz="1000" dirty="0"/>
              <a:t>OpenEd CUNY. "Urea cycle."</a:t>
            </a:r>
          </a:p>
        </p:txBody>
      </p:sp>
      <p:pic>
        <p:nvPicPr>
          <p:cNvPr id="3" name="Content Placeholder 5" descr="The urea cycle begins in the mitochondrion, where bicarbonate, is combined with ammonia to make carbamoyl phosphate. Two A T P are used in the process. Ornithine transcarbamylase adds the carbamoyl phosphate to a five-carbon amino acid called ornithine to make L-citrulline. L-citrulline leaves the mitochondrion, and an enzyme called arginosuccinate synthetase adds a four-carbon amino acid called L-aspartate to it to make arginosuccinate. In the process, one A T P is converted to A M P and P P i. Arginosuccinate lyase removes a four-carbon fumarate molecule from the arginosuccinate, forming the six-carbon amino acid L arginine. Arginase 1 removes a urea molecule from the L-arginine, forming ornithine in the process. Urea has a single carbon double bonded to an oxygen and single bonded to two ammonia groups. Ornithine enters the mitochondrion, completing the cycle.">
            <a:extLst>
              <a:ext uri="{FF2B5EF4-FFF2-40B4-BE49-F238E27FC236}">
                <a16:creationId xmlns:a16="http://schemas.microsoft.com/office/drawing/2014/main" id="{B30B28E1-B173-3EE6-75CF-4A7D8295308F}"/>
              </a:ext>
            </a:extLst>
          </p:cNvPr>
          <p:cNvPicPr>
            <a:picLocks noGrp="1" noChangeAspect="1"/>
          </p:cNvPicPr>
          <p:nvPr>
            <p:ph idx="1"/>
          </p:nvPr>
        </p:nvPicPr>
        <p:blipFill>
          <a:blip r:embed="rId3"/>
          <a:srcRect l="29630" t="3667" r="29630" b="3000"/>
          <a:stretch/>
        </p:blipFill>
        <p:spPr>
          <a:xfrm>
            <a:off x="2705100" y="1052945"/>
            <a:ext cx="3733800" cy="4752109"/>
          </a:xfrm>
        </p:spPr>
      </p:pic>
    </p:spTree>
    <p:extLst>
      <p:ext uri="{BB962C8B-B14F-4D97-AF65-F5344CB8AC3E}">
        <p14:creationId xmlns:p14="http://schemas.microsoft.com/office/powerpoint/2010/main" val="86049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58D5-C5BC-5190-9D31-0AC83B321331}"/>
              </a:ext>
            </a:extLst>
          </p:cNvPr>
          <p:cNvSpPr>
            <a:spLocks noGrp="1"/>
          </p:cNvSpPr>
          <p:nvPr>
            <p:ph type="title"/>
          </p:nvPr>
        </p:nvSpPr>
        <p:spPr/>
        <p:txBody>
          <a:bodyPr/>
          <a:lstStyle/>
          <a:p>
            <a:r>
              <a:rPr lang="en-US" dirty="0"/>
              <a:t>Evolution Connection</a:t>
            </a:r>
          </a:p>
        </p:txBody>
      </p:sp>
      <p:sp>
        <p:nvSpPr>
          <p:cNvPr id="3" name="Content Placeholder 2">
            <a:extLst>
              <a:ext uri="{FF2B5EF4-FFF2-40B4-BE49-F238E27FC236}">
                <a16:creationId xmlns:a16="http://schemas.microsoft.com/office/drawing/2014/main" id="{A01D668E-82A3-FA10-9113-EED67B45ABF5}"/>
              </a:ext>
            </a:extLst>
          </p:cNvPr>
          <p:cNvSpPr>
            <a:spLocks noGrp="1"/>
          </p:cNvSpPr>
          <p:nvPr>
            <p:ph idx="1"/>
          </p:nvPr>
        </p:nvSpPr>
        <p:spPr/>
        <p:txBody>
          <a:bodyPr/>
          <a:lstStyle/>
          <a:p>
            <a:pPr marL="0" indent="0">
              <a:buNone/>
            </a:pPr>
            <a:r>
              <a:rPr lang="en-US" dirty="0"/>
              <a:t>Excretion of Nitrogenous Waste</a:t>
            </a:r>
          </a:p>
          <a:p>
            <a:r>
              <a:rPr lang="en-US" dirty="0"/>
              <a:t>Because the theory of evolution proposes that life started in an aquatic environment, it is not surprising to see that biochemical pathways, like the urea cycle, evolved to adapt to a changing environment when terrestrial life forms evolved.</a:t>
            </a:r>
          </a:p>
          <a:p>
            <a:r>
              <a:rPr lang="en-US" dirty="0"/>
              <a:t>Arid conditions probably led to the evolution of the uric acid pathway as a means of conserving water.</a:t>
            </a:r>
          </a:p>
        </p:txBody>
      </p:sp>
    </p:spTree>
    <p:extLst>
      <p:ext uri="{BB962C8B-B14F-4D97-AF65-F5344CB8AC3E}">
        <p14:creationId xmlns:p14="http://schemas.microsoft.com/office/powerpoint/2010/main" val="11122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AE1B-E063-C0DA-E88F-E69FDAE353F9}"/>
              </a:ext>
            </a:extLst>
          </p:cNvPr>
          <p:cNvSpPr>
            <a:spLocks noGrp="1"/>
          </p:cNvSpPr>
          <p:nvPr>
            <p:ph type="title"/>
          </p:nvPr>
        </p:nvSpPr>
        <p:spPr/>
        <p:txBody>
          <a:bodyPr/>
          <a:lstStyle/>
          <a:p>
            <a:r>
              <a:rPr lang="en-US" dirty="0"/>
              <a:t>Nitrogenous Waste in Birds and Reptiles: Uric Acid</a:t>
            </a:r>
          </a:p>
        </p:txBody>
      </p:sp>
      <p:sp>
        <p:nvSpPr>
          <p:cNvPr id="3" name="Content Placeholder 2">
            <a:extLst>
              <a:ext uri="{FF2B5EF4-FFF2-40B4-BE49-F238E27FC236}">
                <a16:creationId xmlns:a16="http://schemas.microsoft.com/office/drawing/2014/main" id="{FB5987FD-9AED-824E-48EE-3E3E8A0FA8A2}"/>
              </a:ext>
            </a:extLst>
          </p:cNvPr>
          <p:cNvSpPr>
            <a:spLocks noGrp="1"/>
          </p:cNvSpPr>
          <p:nvPr>
            <p:ph idx="1"/>
          </p:nvPr>
        </p:nvSpPr>
        <p:spPr>
          <a:xfrm>
            <a:off x="457200" y="1097280"/>
            <a:ext cx="8229600" cy="4754880"/>
          </a:xfrm>
        </p:spPr>
        <p:txBody>
          <a:bodyPr>
            <a:normAutofit fontScale="92500"/>
          </a:bodyPr>
          <a:lstStyle/>
          <a:p>
            <a:r>
              <a:rPr lang="en-US" dirty="0"/>
              <a:t>Uric acid:</a:t>
            </a:r>
          </a:p>
          <a:p>
            <a:pPr lvl="1"/>
            <a:r>
              <a:rPr lang="en-US" dirty="0"/>
              <a:t>Is similar to purines (the nitrogenous bases A and G in DNA), each having 2 fused rings</a:t>
            </a:r>
          </a:p>
          <a:p>
            <a:pPr lvl="1"/>
            <a:r>
              <a:rPr lang="en-US" dirty="0"/>
              <a:t>Is water insoluble, forming a white paste or powder.</a:t>
            </a:r>
          </a:p>
          <a:p>
            <a:pPr lvl="1"/>
            <a:r>
              <a:rPr lang="en-US" dirty="0"/>
              <a:t>Is made by birds, insects, and reptiles</a:t>
            </a:r>
          </a:p>
          <a:p>
            <a:pPr lvl="1"/>
            <a:r>
              <a:rPr lang="en-US" dirty="0"/>
              <a:t>Is also made in small amounts by mammals during nucleic acid breakdown</a:t>
            </a:r>
          </a:p>
          <a:p>
            <a:pPr lvl="1"/>
            <a:r>
              <a:rPr lang="en-US" dirty="0"/>
              <a:t>Is more complex and harder to make than urea</a:t>
            </a:r>
          </a:p>
          <a:p>
            <a:r>
              <a:rPr lang="en-US" dirty="0"/>
              <a:t>A related compound guanine (guano) is made by some animals instead of uric acid.</a:t>
            </a:r>
          </a:p>
        </p:txBody>
      </p:sp>
    </p:spTree>
    <p:extLst>
      <p:ext uri="{BB962C8B-B14F-4D97-AF65-F5344CB8AC3E}">
        <p14:creationId xmlns:p14="http://schemas.microsoft.com/office/powerpoint/2010/main" val="16214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819781"/>
          </a:xfrm>
          <a:prstGeom prst="rect">
            <a:avLst/>
          </a:prstGeom>
          <a:noFill/>
        </p:spPr>
        <p:txBody>
          <a:bodyPr>
            <a:spAutoFit/>
          </a:bodyPr>
          <a:lstStyle/>
          <a:p>
            <a:pPr marL="457200" indent="-457200">
              <a:buFont typeface="Arial" panose="020B0604020202020204" pitchFamily="34" charset="0"/>
              <a:buChar char="•"/>
              <a:tabLst>
                <a:tab pos="457200" algn="l"/>
              </a:tabLst>
            </a:pPr>
            <a:r>
              <a:rPr lang="en-US" sz="2400" b="1" dirty="0"/>
              <a:t>Explain </a:t>
            </a:r>
            <a:r>
              <a:rPr lang="en-US" sz="2400" dirty="0"/>
              <a:t>how vacuoles, present in microorganisms, work to excrete waste.</a:t>
            </a:r>
          </a:p>
          <a:p>
            <a:pPr marL="457200" indent="-457200">
              <a:buFont typeface="Arial" panose="020B0604020202020204" pitchFamily="34" charset="0"/>
              <a:buChar char="•"/>
              <a:tabLst>
                <a:tab pos="457200" algn="l"/>
              </a:tabLst>
            </a:pPr>
            <a:r>
              <a:rPr lang="en-US" sz="2400" b="1" dirty="0"/>
              <a:t>Describe</a:t>
            </a:r>
            <a:r>
              <a:rPr lang="en-US" sz="2400" dirty="0"/>
              <a:t> the way in which flame cells and nephridia in worms perform excretory functions and maintain osmotic balance.</a:t>
            </a:r>
          </a:p>
          <a:p>
            <a:pPr marL="457200" indent="-457200">
              <a:buFont typeface="Arial" panose="020B0604020202020204" pitchFamily="34" charset="0"/>
              <a:buChar char="•"/>
              <a:tabLst>
                <a:tab pos="457200" algn="l"/>
              </a:tabLst>
            </a:pPr>
            <a:r>
              <a:rPr lang="en-US" sz="2400" b="1" dirty="0"/>
              <a:t>Explain</a:t>
            </a:r>
            <a:r>
              <a:rPr lang="en-US" sz="2400" dirty="0"/>
              <a:t> how insects use Malpighian tubules to excrete wastes and maintain osmotic balance.</a:t>
            </a:r>
          </a:p>
          <a:p>
            <a:pPr marL="457200" indent="-457200">
              <a:buFont typeface="Arial" panose="020B0604020202020204" pitchFamily="34" charset="0"/>
              <a:buChar char="•"/>
              <a:tabLst>
                <a:tab pos="457200" algn="l"/>
              </a:tabLst>
            </a:pPr>
            <a:r>
              <a:rPr lang="en-US" sz="2400" b="1" dirty="0"/>
              <a:t>Compare</a:t>
            </a:r>
            <a:r>
              <a:rPr lang="en-US" sz="2400" dirty="0"/>
              <a:t> and </a:t>
            </a:r>
            <a:r>
              <a:rPr lang="en-US" sz="2400" b="1" dirty="0"/>
              <a:t>contrast</a:t>
            </a:r>
            <a:r>
              <a:rPr lang="en-US" sz="2400" dirty="0"/>
              <a:t> the way in which aquatic animals and terrestrial animals can eliminate toxic ammonia from their systems.</a:t>
            </a:r>
          </a:p>
          <a:p>
            <a:pPr marL="457200" indent="-457200">
              <a:buFont typeface="Arial" panose="020B0604020202020204" pitchFamily="34" charset="0"/>
              <a:buChar char="•"/>
              <a:tabLst>
                <a:tab pos="457200" algn="l"/>
              </a:tabLst>
            </a:pPr>
            <a:r>
              <a:rPr lang="en-US" sz="2400" b="1" dirty="0"/>
              <a:t>Compare</a:t>
            </a:r>
            <a:r>
              <a:rPr lang="en-US" sz="2400" dirty="0"/>
              <a:t> the major byproduct of ammonia metabolism in vertebrate animals to that of birds, insects, and reptiles.</a:t>
            </a:r>
            <a:endParaRPr lang="en-US" sz="2400"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6</a:t>
            </a:r>
            <a:endParaRPr lang="en-US" sz="3200" dirty="0">
              <a:solidFill>
                <a:schemeClr val="accent1"/>
              </a:solidFill>
            </a:endParaRPr>
          </a:p>
        </p:txBody>
      </p:sp>
      <p:sp>
        <p:nvSpPr>
          <p:cNvPr id="9" name="TextBox 8">
            <a:extLst>
              <a:ext uri="{FF2B5EF4-FFF2-40B4-BE49-F238E27FC236}">
                <a16:creationId xmlns:a16="http://schemas.microsoft.com/office/drawing/2014/main" id="{4984B0CF-7E8A-E176-77AE-782EAD74E58D}"/>
              </a:ext>
            </a:extLst>
          </p:cNvPr>
          <p:cNvSpPr txBox="1"/>
          <p:nvPr/>
        </p:nvSpPr>
        <p:spPr>
          <a:xfrm>
            <a:off x="2286000" y="5105400"/>
            <a:ext cx="4572000" cy="553998"/>
          </a:xfrm>
          <a:prstGeom prst="rect">
            <a:avLst/>
          </a:prstGeom>
          <a:noFill/>
        </p:spPr>
        <p:txBody>
          <a:bodyPr wrap="square">
            <a:spAutoFit/>
          </a:bodyPr>
          <a:lstStyle/>
          <a:p>
            <a:pPr algn="ctr"/>
            <a:r>
              <a:rPr lang="en-US" sz="1000" dirty="0"/>
              <a:t>Eric Engbretson on USFWS. "Walleye, ammonia." Modified. </a:t>
            </a:r>
          </a:p>
          <a:p>
            <a:pPr algn="ctr"/>
            <a:r>
              <a:rPr lang="en-US" sz="1000" dirty="0"/>
              <a:t>Moose Peterson on USFWS. "Riparian woodrat, urea." Modified.</a:t>
            </a:r>
          </a:p>
          <a:p>
            <a:pPr algn="ctr"/>
            <a:r>
              <a:rPr lang="en-US" sz="1000" dirty="0"/>
              <a:t>OpenStax. "Mourning dove, uric acid." Modified. </a:t>
            </a:r>
          </a:p>
        </p:txBody>
      </p:sp>
      <p:pic>
        <p:nvPicPr>
          <p:cNvPr id="3" name="Content Placeholder 6" descr="Figure (a) shows a photograph of a freshwater fish and states that many invertebrates and aquatic species excrete ammonia. The chemical structure of ammonia is N H 3. Figure (b) shows a photograph of a wood rat and states that mammals, many adult amphibians, and some marine species excrete urea. The chemical structure of urea is shown. Urea has one H 2 N group and one N H 2 group attached to a central carbon. An oxygen is also double-bonded to this central carbon. Figure (c) shows a photograph of a pigeon and states that insects, land snails, birds, and many reptiles excrete uric acid. The chemical structure of uric acid is shown. Uric acid has a six-membered carbon ring attached to a five-membered ring. Each ring has two N H groups embedded in it. An oxygen is double-bonded to each ring.">
            <a:extLst>
              <a:ext uri="{FF2B5EF4-FFF2-40B4-BE49-F238E27FC236}">
                <a16:creationId xmlns:a16="http://schemas.microsoft.com/office/drawing/2014/main" id="{3CB59E86-35F3-9AE5-22B4-E383DE8E7E18}"/>
              </a:ext>
            </a:extLst>
          </p:cNvPr>
          <p:cNvPicPr>
            <a:picLocks noGrp="1" noChangeAspect="1"/>
          </p:cNvPicPr>
          <p:nvPr>
            <p:ph idx="1"/>
          </p:nvPr>
        </p:nvPicPr>
        <p:blipFill>
          <a:blip r:embed="rId3"/>
          <a:srcRect t="3667" b="49667"/>
          <a:stretch/>
        </p:blipFill>
        <p:spPr>
          <a:xfrm>
            <a:off x="21890" y="2438400"/>
            <a:ext cx="9091965" cy="2357176"/>
          </a:xfrm>
        </p:spPr>
      </p:pic>
    </p:spTree>
    <p:extLst>
      <p:ext uri="{BB962C8B-B14F-4D97-AF65-F5344CB8AC3E}">
        <p14:creationId xmlns:p14="http://schemas.microsoft.com/office/powerpoint/2010/main" val="207041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143000"/>
            <a:ext cx="8229600" cy="4800600"/>
          </a:xfrm>
        </p:spPr>
        <p:txBody>
          <a:bodyPr>
            <a:normAutofit fontScale="85000" lnSpcReduction="20000"/>
          </a:bodyPr>
          <a:lstStyle/>
          <a:p>
            <a:r>
              <a:rPr lang="en-US" dirty="0"/>
              <a:t>Gout</a:t>
            </a:r>
          </a:p>
          <a:p>
            <a:pPr marL="457200" indent="-457200">
              <a:buFont typeface="Arial" panose="020B0604020202020204" pitchFamily="34" charset="0"/>
              <a:buChar char="•"/>
            </a:pPr>
            <a:r>
              <a:rPr lang="en-US" dirty="0"/>
              <a:t>Mammals use uric acid crystals as an </a:t>
            </a:r>
            <a:r>
              <a:rPr lang="en-US" b="1" dirty="0"/>
              <a:t>antioxidant</a:t>
            </a:r>
            <a:r>
              <a:rPr lang="en-US" dirty="0"/>
              <a:t> in their cells. </a:t>
            </a:r>
          </a:p>
          <a:p>
            <a:pPr marL="1200150" lvl="1" indent="-457200">
              <a:buFont typeface="Arial" panose="020B0604020202020204" pitchFamily="34" charset="0"/>
              <a:buChar char="•"/>
            </a:pPr>
            <a:r>
              <a:rPr lang="en-US" dirty="0">
                <a:solidFill>
                  <a:schemeClr val="bg1"/>
                </a:solidFill>
              </a:rPr>
              <a:t>Antioxidants prevent damaging oxidation reactions that contribute to cellular aging and death. </a:t>
            </a:r>
          </a:p>
          <a:p>
            <a:pPr marL="457200" indent="-457200">
              <a:buFont typeface="Arial" panose="020B0604020202020204" pitchFamily="34" charset="0"/>
              <a:buChar char="•"/>
            </a:pPr>
            <a:r>
              <a:rPr lang="en-US" dirty="0">
                <a:solidFill>
                  <a:schemeClr val="bg1"/>
                </a:solidFill>
              </a:rPr>
              <a:t>However, too much uric acid tends to form:</a:t>
            </a:r>
          </a:p>
          <a:p>
            <a:pPr marL="1200150" lvl="1" indent="-457200">
              <a:buFont typeface="Arial" panose="020B0604020202020204" pitchFamily="34" charset="0"/>
              <a:buChar char="•"/>
            </a:pPr>
            <a:r>
              <a:rPr lang="en-US" dirty="0">
                <a:solidFill>
                  <a:schemeClr val="bg1"/>
                </a:solidFill>
              </a:rPr>
              <a:t>Kidney stones </a:t>
            </a:r>
          </a:p>
          <a:p>
            <a:pPr marL="1200150" lvl="1" indent="-457200">
              <a:buFont typeface="Arial" panose="020B0604020202020204" pitchFamily="34" charset="0"/>
              <a:buChar char="•"/>
            </a:pPr>
            <a:r>
              <a:rPr lang="en-US" dirty="0">
                <a:solidFill>
                  <a:schemeClr val="bg1"/>
                </a:solidFill>
              </a:rPr>
              <a:t>Gout, a painful condition where uric acid crystals accumulate in the joints</a:t>
            </a:r>
          </a:p>
          <a:p>
            <a:pPr marL="457200" indent="-457200">
              <a:buFont typeface="Arial" panose="020B0604020202020204" pitchFamily="34" charset="0"/>
              <a:buChar char="•"/>
            </a:pPr>
            <a:r>
              <a:rPr lang="en-US" dirty="0">
                <a:solidFill>
                  <a:schemeClr val="bg1"/>
                </a:solidFill>
              </a:rPr>
              <a:t>The risk of gout can be reduced </a:t>
            </a:r>
            <a:r>
              <a:rPr lang="en-US" dirty="0"/>
              <a:t>by proper f</a:t>
            </a:r>
            <a:r>
              <a:rPr lang="en-US" dirty="0">
                <a:solidFill>
                  <a:schemeClr val="bg1"/>
                </a:solidFill>
              </a:rPr>
              <a:t>ood choices that reduce the amount of nitrogenous bases in the diet. </a:t>
            </a:r>
          </a:p>
          <a:p>
            <a:pPr marL="1200150" lvl="1" indent="-457200">
              <a:buFont typeface="Arial" panose="020B0604020202020204" pitchFamily="34" charset="0"/>
              <a:buChar char="•"/>
            </a:pPr>
            <a:r>
              <a:rPr lang="en-US" dirty="0">
                <a:solidFill>
                  <a:schemeClr val="bg1"/>
                </a:solidFill>
              </a:rPr>
              <a:t>Foods like tea, coffee, and chocolate have purine-like compounds, called xanthines, and should be avoided by people with gout and kidney stones.</a:t>
            </a:r>
          </a:p>
        </p:txBody>
      </p:sp>
    </p:spTree>
    <p:extLst>
      <p:ext uri="{BB962C8B-B14F-4D97-AF65-F5344CB8AC3E}">
        <p14:creationId xmlns:p14="http://schemas.microsoft.com/office/powerpoint/2010/main" val="114602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7</a:t>
            </a:r>
            <a:endParaRPr lang="en-US" sz="3200" dirty="0">
              <a:solidFill>
                <a:schemeClr val="accent1"/>
              </a:solidFill>
            </a:endParaRPr>
          </a:p>
        </p:txBody>
      </p:sp>
      <p:sp>
        <p:nvSpPr>
          <p:cNvPr id="3" name="TextBox 2">
            <a:extLst>
              <a:ext uri="{FF2B5EF4-FFF2-40B4-BE49-F238E27FC236}">
                <a16:creationId xmlns:a16="http://schemas.microsoft.com/office/drawing/2014/main" id="{29DA575C-4CEF-9F4E-1DFC-2C1D4F485BAA}"/>
              </a:ext>
            </a:extLst>
          </p:cNvPr>
          <p:cNvSpPr txBox="1"/>
          <p:nvPr/>
        </p:nvSpPr>
        <p:spPr>
          <a:xfrm>
            <a:off x="2286000" y="5715000"/>
            <a:ext cx="4572000" cy="246221"/>
          </a:xfrm>
          <a:prstGeom prst="rect">
            <a:avLst/>
          </a:prstGeom>
          <a:noFill/>
        </p:spPr>
        <p:txBody>
          <a:bodyPr wrap="square">
            <a:spAutoFit/>
          </a:bodyPr>
          <a:lstStyle/>
          <a:p>
            <a:pPr algn="ctr"/>
            <a:r>
              <a:rPr lang="en-US" sz="1000" dirty="0"/>
              <a:t>Wrerick on Wikimedia Commons. "Gout."</a:t>
            </a:r>
          </a:p>
        </p:txBody>
      </p:sp>
      <p:pic>
        <p:nvPicPr>
          <p:cNvPr id="6" name="Content Placeholder 5" descr="A photograph of a person's feet, which appear swollen">
            <a:extLst>
              <a:ext uri="{FF2B5EF4-FFF2-40B4-BE49-F238E27FC236}">
                <a16:creationId xmlns:a16="http://schemas.microsoft.com/office/drawing/2014/main" id="{5A69C4EA-37CA-E50F-8532-F3969AE7D757}"/>
              </a:ext>
            </a:extLst>
          </p:cNvPr>
          <p:cNvPicPr>
            <a:picLocks noGrp="1" noChangeAspect="1"/>
          </p:cNvPicPr>
          <p:nvPr>
            <p:ph idx="1"/>
          </p:nvPr>
        </p:nvPicPr>
        <p:blipFill>
          <a:blip r:embed="rId3"/>
          <a:srcRect l="16668" t="5001" r="15741" b="3333"/>
          <a:stretch/>
        </p:blipFill>
        <p:spPr>
          <a:xfrm>
            <a:off x="1507513" y="1097280"/>
            <a:ext cx="6128974" cy="4617720"/>
          </a:xfrm>
        </p:spPr>
      </p:pic>
    </p:spTree>
    <p:extLst>
      <p:ext uri="{BB962C8B-B14F-4D97-AF65-F5344CB8AC3E}">
        <p14:creationId xmlns:p14="http://schemas.microsoft.com/office/powerpoint/2010/main" val="47933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990600"/>
            <a:ext cx="8229600" cy="5486400"/>
          </a:xfrm>
        </p:spPr>
        <p:txBody>
          <a:bodyPr>
            <a:normAutofit fontScale="85000" lnSpcReduction="20000"/>
          </a:bodyPr>
          <a:lstStyle/>
          <a:p>
            <a:r>
              <a:rPr lang="en-US" dirty="0"/>
              <a:t>Many additional systems have evolved for excretion that are simpler than the kidney and urinary systems of vertebrates.</a:t>
            </a:r>
          </a:p>
          <a:p>
            <a:pPr marL="457200" indent="-457200">
              <a:buFont typeface="Arial" panose="020B0604020202020204" pitchFamily="34" charset="0"/>
              <a:buChar char="•"/>
            </a:pPr>
            <a:r>
              <a:rPr lang="en-US" dirty="0"/>
              <a:t>The simplest is that of contractile vacuoles in microorganisms.</a:t>
            </a:r>
          </a:p>
          <a:p>
            <a:pPr marL="457200" indent="-457200">
              <a:buFont typeface="Arial" panose="020B0604020202020204" pitchFamily="34" charset="0"/>
              <a:buChar char="•"/>
            </a:pPr>
            <a:r>
              <a:rPr lang="en-US" dirty="0"/>
              <a:t>Flame cells (flatworms) and nephridia (earthworms) perform excretion and maintain osmotic balance.</a:t>
            </a:r>
          </a:p>
          <a:p>
            <a:pPr marL="457200" indent="-457200">
              <a:buFont typeface="Arial" panose="020B0604020202020204" pitchFamily="34" charset="0"/>
              <a:buChar char="•"/>
            </a:pPr>
            <a:r>
              <a:rPr lang="en-US" dirty="0"/>
              <a:t>Some insects have Malpighian tubules for excretion and osmoregulation.</a:t>
            </a:r>
          </a:p>
          <a:p>
            <a:r>
              <a:rPr lang="en-US" dirty="0"/>
              <a:t>Ammonia is the waste produced during the metabolism of proteins and nucleic acids, both containing nitrogen.</a:t>
            </a:r>
          </a:p>
          <a:p>
            <a:pPr marL="457200" indent="-457200">
              <a:buFont typeface="Arial" panose="020B0604020202020204" pitchFamily="34" charset="0"/>
              <a:buChar char="•"/>
            </a:pPr>
            <a:r>
              <a:rPr lang="en-US" dirty="0"/>
              <a:t>Aquatic animals easily excrete ammonia.</a:t>
            </a:r>
          </a:p>
          <a:p>
            <a:pPr marL="457200" indent="-457200">
              <a:buFont typeface="Arial" panose="020B0604020202020204" pitchFamily="34" charset="0"/>
              <a:buChar char="•"/>
            </a:pPr>
            <a:r>
              <a:rPr lang="en-US" dirty="0"/>
              <a:t>Terrestrial animals excrete nitrogen as either:</a:t>
            </a:r>
          </a:p>
          <a:p>
            <a:pPr marL="1200150" lvl="1" indent="-457200">
              <a:buFont typeface="Arial" panose="020B0604020202020204" pitchFamily="34" charset="0"/>
              <a:buChar char="•"/>
            </a:pPr>
            <a:r>
              <a:rPr lang="en-US" dirty="0"/>
              <a:t>Urea, which is the form produced by vertebrates</a:t>
            </a:r>
          </a:p>
          <a:p>
            <a:pPr marL="1200150" lvl="1" indent="-457200">
              <a:buFont typeface="Arial" panose="020B0604020202020204" pitchFamily="34" charset="0"/>
              <a:buChar char="•"/>
            </a:pPr>
            <a:r>
              <a:rPr lang="en-US" dirty="0"/>
              <a:t>Uric acid, which is the form produced by birds, terrestrial arthropods, and reptiles</a:t>
            </a:r>
          </a:p>
        </p:txBody>
      </p:sp>
    </p:spTree>
    <p:extLst>
      <p:ext uri="{BB962C8B-B14F-4D97-AF65-F5344CB8AC3E}">
        <p14:creationId xmlns:p14="http://schemas.microsoft.com/office/powerpoint/2010/main" val="290095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Primitive Excretory Systems</a:t>
            </a:r>
          </a:p>
        </p:txBody>
      </p:sp>
      <p:sp>
        <p:nvSpPr>
          <p:cNvPr id="11267" name="Rectangle 3"/>
          <p:cNvSpPr>
            <a:spLocks noGrp="1"/>
          </p:cNvSpPr>
          <p:nvPr>
            <p:ph idx="1"/>
          </p:nvPr>
        </p:nvSpPr>
        <p:spPr>
          <a:xfrm>
            <a:off x="457200" y="1097280"/>
            <a:ext cx="8229600" cy="4754880"/>
          </a:xfrm>
          <a:prstGeom prst="rect">
            <a:avLst/>
          </a:prstGeom>
        </p:spPr>
        <p:txBody>
          <a:bodyPr>
            <a:normAutofit/>
          </a:bodyPr>
          <a:lstStyle/>
          <a:p>
            <a:pPr marL="0" indent="0">
              <a:buNone/>
              <a:tabLst>
                <a:tab pos="461963" algn="l"/>
              </a:tabLst>
            </a:pPr>
            <a:r>
              <a:rPr lang="en-US" dirty="0">
                <a:solidFill>
                  <a:schemeClr val="tx1"/>
                </a:solidFill>
              </a:rPr>
              <a:t>Microorganisms and invertebrates use simpler and more primitive mechanisms to get rid of their metabolic wastes, which include:</a:t>
            </a:r>
          </a:p>
          <a:p>
            <a:pPr marL="457200" indent="-457200">
              <a:buFont typeface="Arial" panose="020B0604020202020204" pitchFamily="34" charset="0"/>
              <a:buChar char="•"/>
              <a:tabLst>
                <a:tab pos="461963" algn="l"/>
              </a:tabLst>
            </a:pPr>
            <a:r>
              <a:rPr lang="en-US" i="0" dirty="0">
                <a:solidFill>
                  <a:schemeClr val="tx1"/>
                </a:solidFill>
              </a:rPr>
              <a:t>Vacuoles</a:t>
            </a:r>
          </a:p>
          <a:p>
            <a:pPr marL="457200" indent="-457200">
              <a:buFont typeface="Arial" panose="020B0604020202020204" pitchFamily="34" charset="0"/>
              <a:buChar char="•"/>
              <a:tabLst>
                <a:tab pos="461963" algn="l"/>
              </a:tabLst>
            </a:pPr>
            <a:r>
              <a:rPr lang="en-US" dirty="0">
                <a:solidFill>
                  <a:schemeClr val="tx1"/>
                </a:solidFill>
              </a:rPr>
              <a:t>Flame cells</a:t>
            </a:r>
          </a:p>
          <a:p>
            <a:pPr marL="457200" indent="-457200">
              <a:buFont typeface="Arial" panose="020B0604020202020204" pitchFamily="34" charset="0"/>
              <a:buChar char="•"/>
              <a:tabLst>
                <a:tab pos="461963" algn="l"/>
              </a:tabLst>
            </a:pPr>
            <a:r>
              <a:rPr lang="en-US" dirty="0">
                <a:solidFill>
                  <a:schemeClr val="tx1"/>
                </a:solidFill>
              </a:rPr>
              <a:t>Malpighian tubules</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0425-C528-5062-9771-1837480AB343}"/>
              </a:ext>
            </a:extLst>
          </p:cNvPr>
          <p:cNvSpPr>
            <a:spLocks noGrp="1"/>
          </p:cNvSpPr>
          <p:nvPr>
            <p:ph type="title"/>
          </p:nvPr>
        </p:nvSpPr>
        <p:spPr/>
        <p:txBody>
          <a:bodyPr/>
          <a:lstStyle/>
          <a:p>
            <a:r>
              <a:rPr lang="en-US" dirty="0"/>
              <a:t>Contractile Vacuoles in Microorganisms</a:t>
            </a:r>
          </a:p>
        </p:txBody>
      </p:sp>
      <p:sp>
        <p:nvSpPr>
          <p:cNvPr id="3" name="Content Placeholder 2">
            <a:extLst>
              <a:ext uri="{FF2B5EF4-FFF2-40B4-BE49-F238E27FC236}">
                <a16:creationId xmlns:a16="http://schemas.microsoft.com/office/drawing/2014/main" id="{97036B87-8DE0-3EA8-62F2-041D1F27E5E5}"/>
              </a:ext>
            </a:extLst>
          </p:cNvPr>
          <p:cNvSpPr>
            <a:spLocks noGrp="1"/>
          </p:cNvSpPr>
          <p:nvPr>
            <p:ph idx="1"/>
          </p:nvPr>
        </p:nvSpPr>
        <p:spPr>
          <a:xfrm>
            <a:off x="457200" y="1066800"/>
            <a:ext cx="8229600" cy="5181600"/>
          </a:xfrm>
        </p:spPr>
        <p:txBody>
          <a:bodyPr>
            <a:normAutofit fontScale="85000" lnSpcReduction="20000"/>
          </a:bodyPr>
          <a:lstStyle/>
          <a:p>
            <a:r>
              <a:rPr lang="en-US" dirty="0"/>
              <a:t>Some unicellular eukaryotes can engulf food by </a:t>
            </a:r>
            <a:r>
              <a:rPr lang="en-US" i="1" dirty="0"/>
              <a:t>endocytosis</a:t>
            </a:r>
            <a:r>
              <a:rPr lang="en-US" dirty="0"/>
              <a:t>, similar to how human leukocytes can.</a:t>
            </a:r>
          </a:p>
          <a:p>
            <a:pPr lvl="1"/>
            <a:r>
              <a:rPr lang="en-US" dirty="0"/>
              <a:t>Endocytosis is the formation of vesicles by the inward folding of the cell membrane.</a:t>
            </a:r>
          </a:p>
          <a:p>
            <a:pPr lvl="1"/>
            <a:r>
              <a:rPr lang="en-US" dirty="0"/>
              <a:t>These same vesicles can interact and exchange metabolites with the intracellular environment.</a:t>
            </a:r>
          </a:p>
          <a:p>
            <a:r>
              <a:rPr lang="en-US" dirty="0"/>
              <a:t>Some unicellular eukaryotes, such as amoeba and paramecia, have </a:t>
            </a:r>
            <a:r>
              <a:rPr lang="en-US" i="1" dirty="0"/>
              <a:t>contractile vacuoles</a:t>
            </a:r>
            <a:r>
              <a:rPr lang="en-US" dirty="0"/>
              <a:t>, specialized structures for maintaining osmotic balance.</a:t>
            </a:r>
          </a:p>
          <a:p>
            <a:pPr lvl="1"/>
            <a:r>
              <a:rPr lang="en-US" dirty="0"/>
              <a:t>These organisms typically live in freshwater (hypotonic) environments and naturally take up water.</a:t>
            </a:r>
          </a:p>
          <a:p>
            <a:pPr lvl="1"/>
            <a:r>
              <a:rPr lang="en-US" dirty="0"/>
              <a:t>The contractile vacuole stores excess water and waste for expulsion by </a:t>
            </a:r>
            <a:r>
              <a:rPr lang="en-US" i="1" dirty="0"/>
              <a:t>exocytosis</a:t>
            </a:r>
            <a:r>
              <a:rPr lang="en-US" dirty="0"/>
              <a:t>, whereby the contractile vacuole merges with the cell membrane to release its contents outside of the cell.</a:t>
            </a:r>
          </a:p>
        </p:txBody>
      </p:sp>
    </p:spTree>
    <p:extLst>
      <p:ext uri="{BB962C8B-B14F-4D97-AF65-F5344CB8AC3E}">
        <p14:creationId xmlns:p14="http://schemas.microsoft.com/office/powerpoint/2010/main" val="160009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1</a:t>
            </a:r>
            <a:endParaRPr lang="en-US" sz="3200" dirty="0">
              <a:solidFill>
                <a:schemeClr val="accent1"/>
              </a:solidFill>
            </a:endParaRPr>
          </a:p>
        </p:txBody>
      </p:sp>
      <p:sp>
        <p:nvSpPr>
          <p:cNvPr id="4" name="TextBox 3">
            <a:extLst>
              <a:ext uri="{FF2B5EF4-FFF2-40B4-BE49-F238E27FC236}">
                <a16:creationId xmlns:a16="http://schemas.microsoft.com/office/drawing/2014/main" id="{5C09EFE5-9DBB-1EE0-3639-FB446512B2B1}"/>
              </a:ext>
            </a:extLst>
          </p:cNvPr>
          <p:cNvSpPr txBox="1"/>
          <p:nvPr/>
        </p:nvSpPr>
        <p:spPr>
          <a:xfrm>
            <a:off x="2285999" y="5486400"/>
            <a:ext cx="4572000" cy="246221"/>
          </a:xfrm>
          <a:prstGeom prst="rect">
            <a:avLst/>
          </a:prstGeom>
          <a:noFill/>
        </p:spPr>
        <p:txBody>
          <a:bodyPr wrap="square">
            <a:spAutoFit/>
          </a:bodyPr>
          <a:lstStyle/>
          <a:p>
            <a:pPr algn="ctr"/>
            <a:r>
              <a:rPr lang="en-US" sz="1000" dirty="0"/>
              <a:t>Josh Grosse on Wikimedia Commons. "</a:t>
            </a:r>
            <a:r>
              <a:rPr lang="en-US" sz="1000" i="1" dirty="0"/>
              <a:t>Paramecium</a:t>
            </a:r>
            <a:r>
              <a:rPr lang="en-US" sz="1000" dirty="0"/>
              <a:t>."</a:t>
            </a:r>
          </a:p>
        </p:txBody>
      </p:sp>
      <p:pic>
        <p:nvPicPr>
          <p:cNvPr id="6" name="Content Placeholder 6" descr="In Figure (a), a cell extends a pseudopod to consume a food particle. The consumed particle is encapsulated in a food vesicle. The vesicle fuses with a lysosome, and proteins inside the lysosome digest the food particle. After the food is digested, the vesicle fuses with the cell membrane, and undigested remains are excreted via exocytosis. Figure (b) depicts a micrograph of a cell utilizing this process.">
            <a:extLst>
              <a:ext uri="{FF2B5EF4-FFF2-40B4-BE49-F238E27FC236}">
                <a16:creationId xmlns:a16="http://schemas.microsoft.com/office/drawing/2014/main" id="{C134B21C-4B6B-DB9F-7F92-745DEC034AF6}"/>
              </a:ext>
            </a:extLst>
          </p:cNvPr>
          <p:cNvPicPr>
            <a:picLocks noGrp="1" noChangeAspect="1"/>
          </p:cNvPicPr>
          <p:nvPr>
            <p:ph idx="1"/>
          </p:nvPr>
        </p:nvPicPr>
        <p:blipFill>
          <a:blip r:embed="rId3"/>
          <a:srcRect l="926" t="5333" r="1852" b="29667"/>
          <a:stretch/>
        </p:blipFill>
        <p:spPr>
          <a:xfrm>
            <a:off x="263769" y="1828800"/>
            <a:ext cx="8616462" cy="3200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F6C8-9E7F-846B-46EB-E383365CC401}"/>
              </a:ext>
            </a:extLst>
          </p:cNvPr>
          <p:cNvSpPr>
            <a:spLocks noGrp="1"/>
          </p:cNvSpPr>
          <p:nvPr>
            <p:ph type="title"/>
          </p:nvPr>
        </p:nvSpPr>
        <p:spPr/>
        <p:txBody>
          <a:bodyPr/>
          <a:lstStyle/>
          <a:p>
            <a:r>
              <a:rPr lang="en-US" dirty="0"/>
              <a:t>Flame Cells of Planaria</a:t>
            </a:r>
          </a:p>
        </p:txBody>
      </p:sp>
      <p:sp>
        <p:nvSpPr>
          <p:cNvPr id="3" name="Content Placeholder 2">
            <a:extLst>
              <a:ext uri="{FF2B5EF4-FFF2-40B4-BE49-F238E27FC236}">
                <a16:creationId xmlns:a16="http://schemas.microsoft.com/office/drawing/2014/main" id="{58003AED-9D22-753E-6763-9758D0304FD3}"/>
              </a:ext>
            </a:extLst>
          </p:cNvPr>
          <p:cNvSpPr>
            <a:spLocks noGrp="1"/>
          </p:cNvSpPr>
          <p:nvPr>
            <p:ph idx="1"/>
          </p:nvPr>
        </p:nvSpPr>
        <p:spPr>
          <a:xfrm>
            <a:off x="457200" y="990600"/>
            <a:ext cx="8229600" cy="5105400"/>
          </a:xfrm>
        </p:spPr>
        <p:txBody>
          <a:bodyPr>
            <a:normAutofit fontScale="85000" lnSpcReduction="20000"/>
          </a:bodyPr>
          <a:lstStyle/>
          <a:p>
            <a:pPr marL="0" indent="0">
              <a:buNone/>
            </a:pPr>
            <a:r>
              <a:rPr lang="en-US" dirty="0"/>
              <a:t>Flatworms:</a:t>
            </a:r>
          </a:p>
          <a:p>
            <a:r>
              <a:rPr lang="en-US" dirty="0"/>
              <a:t>Include both parasitic tapeworms and free-living planaria that live in fresh water</a:t>
            </a:r>
          </a:p>
          <a:p>
            <a:r>
              <a:rPr lang="en-US" dirty="0"/>
              <a:t>Each have an excretory system made of 2 tubules connected to a highly branched duct system. </a:t>
            </a:r>
          </a:p>
          <a:p>
            <a:pPr lvl="1"/>
            <a:r>
              <a:rPr lang="en-US" dirty="0"/>
              <a:t>The predominant cell in the tubules is the </a:t>
            </a:r>
            <a:r>
              <a:rPr lang="en-US" b="1" dirty="0"/>
              <a:t>flame cell</a:t>
            </a:r>
            <a:r>
              <a:rPr lang="en-US" dirty="0"/>
              <a:t> (or </a:t>
            </a:r>
            <a:r>
              <a:rPr lang="en-US" b="1" dirty="0"/>
              <a:t>protonephridia</a:t>
            </a:r>
            <a:r>
              <a:rPr lang="en-US" dirty="0"/>
              <a:t>), each of which has a cluster of cilia that looks like a flickering flame microscopically.</a:t>
            </a:r>
          </a:p>
          <a:p>
            <a:pPr lvl="2"/>
            <a:r>
              <a:rPr lang="en-US" sz="2800" dirty="0"/>
              <a:t>The cilia propel waste matter down the tubules and out of the body through excretory pores that open on the body's surface.</a:t>
            </a:r>
          </a:p>
          <a:p>
            <a:pPr lvl="2"/>
            <a:r>
              <a:rPr lang="en-US" sz="2800" dirty="0"/>
              <a:t>The cilia also draw water from the interstitial fluid, allows for filtration and reabsorption.</a:t>
            </a:r>
          </a:p>
          <a:p>
            <a:pPr lvl="2"/>
            <a:r>
              <a:rPr lang="en-US" sz="2800" dirty="0"/>
              <a:t>The flame cells are important in maintaining osmotic balance.</a:t>
            </a:r>
          </a:p>
        </p:txBody>
      </p:sp>
    </p:spTree>
    <p:extLst>
      <p:ext uri="{BB962C8B-B14F-4D97-AF65-F5344CB8AC3E}">
        <p14:creationId xmlns:p14="http://schemas.microsoft.com/office/powerpoint/2010/main" val="216486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F963-7889-EC4F-32F9-7B5BB22D3356}"/>
              </a:ext>
            </a:extLst>
          </p:cNvPr>
          <p:cNvSpPr>
            <a:spLocks noGrp="1"/>
          </p:cNvSpPr>
          <p:nvPr>
            <p:ph type="title"/>
          </p:nvPr>
        </p:nvSpPr>
        <p:spPr/>
        <p:txBody>
          <a:bodyPr/>
          <a:lstStyle/>
          <a:p>
            <a:r>
              <a:rPr lang="en-US" dirty="0"/>
              <a:t>Nephridia of Earthworms</a:t>
            </a:r>
          </a:p>
        </p:txBody>
      </p:sp>
      <p:sp>
        <p:nvSpPr>
          <p:cNvPr id="3" name="Content Placeholder 2">
            <a:extLst>
              <a:ext uri="{FF2B5EF4-FFF2-40B4-BE49-F238E27FC236}">
                <a16:creationId xmlns:a16="http://schemas.microsoft.com/office/drawing/2014/main" id="{D95D1CF4-7403-137F-9074-A8D1B6AAF066}"/>
              </a:ext>
            </a:extLst>
          </p:cNvPr>
          <p:cNvSpPr>
            <a:spLocks noGrp="1"/>
          </p:cNvSpPr>
          <p:nvPr>
            <p:ph idx="1"/>
          </p:nvPr>
        </p:nvSpPr>
        <p:spPr>
          <a:xfrm>
            <a:off x="457200" y="1097280"/>
            <a:ext cx="8229600" cy="4998720"/>
          </a:xfrm>
        </p:spPr>
        <p:txBody>
          <a:bodyPr>
            <a:normAutofit fontScale="92500" lnSpcReduction="10000"/>
          </a:bodyPr>
          <a:lstStyle/>
          <a:p>
            <a:pPr marL="0" indent="0">
              <a:buNone/>
            </a:pPr>
            <a:r>
              <a:rPr lang="en-US" dirty="0"/>
              <a:t>Earthworms:</a:t>
            </a:r>
          </a:p>
          <a:p>
            <a:r>
              <a:rPr lang="en-US" dirty="0"/>
              <a:t>Have slightly more evolved excretory structures called </a:t>
            </a:r>
            <a:r>
              <a:rPr lang="en-US" b="1" dirty="0"/>
              <a:t>nephridia</a:t>
            </a:r>
            <a:r>
              <a:rPr lang="en-US" dirty="0"/>
              <a:t>.</a:t>
            </a:r>
          </a:p>
          <a:p>
            <a:pPr lvl="1"/>
            <a:r>
              <a:rPr lang="en-US" dirty="0"/>
              <a:t>A pair of nephridia is present on each segment of the earthworm.</a:t>
            </a:r>
          </a:p>
          <a:p>
            <a:pPr lvl="1"/>
            <a:r>
              <a:rPr lang="en-US" dirty="0"/>
              <a:t>Nephridia are like flame cells in that they each have a tubule with cilia.</a:t>
            </a:r>
          </a:p>
          <a:p>
            <a:pPr lvl="1"/>
            <a:r>
              <a:rPr lang="en-US" dirty="0"/>
              <a:t>Excretion occurs through a pore called the </a:t>
            </a:r>
            <a:r>
              <a:rPr lang="en-US" b="1" dirty="0"/>
              <a:t>nephridiopore</a:t>
            </a:r>
            <a:r>
              <a:rPr lang="en-US" dirty="0"/>
              <a:t>.</a:t>
            </a:r>
          </a:p>
          <a:p>
            <a:pPr lvl="1"/>
            <a:r>
              <a:rPr lang="en-US" dirty="0"/>
              <a:t>They are more evolved because they have a system for tubular reabsorption by a capillary network before excretion.</a:t>
            </a:r>
          </a:p>
        </p:txBody>
      </p:sp>
    </p:spTree>
    <p:extLst>
      <p:ext uri="{BB962C8B-B14F-4D97-AF65-F5344CB8AC3E}">
        <p14:creationId xmlns:p14="http://schemas.microsoft.com/office/powerpoint/2010/main" val="249910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2</a:t>
            </a:r>
            <a:endParaRPr lang="en-US" sz="3200" dirty="0">
              <a:solidFill>
                <a:schemeClr val="accent1"/>
              </a:solidFill>
            </a:endParaRPr>
          </a:p>
        </p:txBody>
      </p:sp>
      <p:sp>
        <p:nvSpPr>
          <p:cNvPr id="7" name="TextBox 6">
            <a:extLst>
              <a:ext uri="{FF2B5EF4-FFF2-40B4-BE49-F238E27FC236}">
                <a16:creationId xmlns:a16="http://schemas.microsoft.com/office/drawing/2014/main" id="{9777831E-E598-3F6C-224E-41A089380422}"/>
              </a:ext>
            </a:extLst>
          </p:cNvPr>
          <p:cNvSpPr txBox="1"/>
          <p:nvPr/>
        </p:nvSpPr>
        <p:spPr>
          <a:xfrm>
            <a:off x="2286000" y="5791200"/>
            <a:ext cx="4572000" cy="246221"/>
          </a:xfrm>
          <a:prstGeom prst="rect">
            <a:avLst/>
          </a:prstGeom>
          <a:noFill/>
        </p:spPr>
        <p:txBody>
          <a:bodyPr wrap="square">
            <a:spAutoFit/>
          </a:bodyPr>
          <a:lstStyle/>
          <a:p>
            <a:pPr algn="ctr"/>
            <a:r>
              <a:rPr lang="en-US" sz="1000" dirty="0"/>
              <a:t>CNX OpenStax on Wikimedia Commons. "Flame cells and nephridum." </a:t>
            </a:r>
          </a:p>
        </p:txBody>
      </p:sp>
      <p:pic>
        <p:nvPicPr>
          <p:cNvPr id="5" name="Content Placeholder 5" descr="Figure (a) shows a flame cell, which is bulb-shaped with cilia projecting from one end. The cilia form a point, like the tip of a paintbrush, inside a wide opening at the end of a tube cell. The tube cell narrows into a tubule, then widens into a body where the nucleus is located. The tubule continues past the cell body. Figure (b) shows a cross section of an earthworm, which is segmented with walls separating each segment. The trumpet-like opening of a nephridium sticks out of the wall. Cilia surround the opening. Beyond the wall, the nephridium forms a tube that winds down to the ventral surface, where it connects with an opening to the exterior.">
            <a:extLst>
              <a:ext uri="{FF2B5EF4-FFF2-40B4-BE49-F238E27FC236}">
                <a16:creationId xmlns:a16="http://schemas.microsoft.com/office/drawing/2014/main" id="{E7C119F1-67A8-820A-F482-5394FB8E99FD}"/>
              </a:ext>
            </a:extLst>
          </p:cNvPr>
          <p:cNvPicPr>
            <a:picLocks noChangeAspect="1"/>
          </p:cNvPicPr>
          <p:nvPr/>
        </p:nvPicPr>
        <p:blipFill>
          <a:blip r:embed="rId3"/>
          <a:srcRect l="30555" t="5334" r="30556" b="3000"/>
          <a:stretch/>
        </p:blipFill>
        <p:spPr>
          <a:xfrm>
            <a:off x="2762250" y="1062264"/>
            <a:ext cx="3619500" cy="4739822"/>
          </a:xfrm>
          <a:prstGeom prst="rect">
            <a:avLst/>
          </a:prstGeom>
        </p:spPr>
      </p:pic>
    </p:spTree>
    <p:extLst>
      <p:ext uri="{BB962C8B-B14F-4D97-AF65-F5344CB8AC3E}">
        <p14:creationId xmlns:p14="http://schemas.microsoft.com/office/powerpoint/2010/main" val="77529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38.3 Figure 3</a:t>
            </a:r>
            <a:endParaRPr lang="en-US" sz="3200" dirty="0">
              <a:solidFill>
                <a:schemeClr val="accent1"/>
              </a:solidFill>
            </a:endParaRPr>
          </a:p>
        </p:txBody>
      </p:sp>
      <p:sp>
        <p:nvSpPr>
          <p:cNvPr id="3" name="TextBox 2">
            <a:extLst>
              <a:ext uri="{FF2B5EF4-FFF2-40B4-BE49-F238E27FC236}">
                <a16:creationId xmlns:a16="http://schemas.microsoft.com/office/drawing/2014/main" id="{D5A41F33-F348-A4C4-22AC-6F65BD805835}"/>
              </a:ext>
            </a:extLst>
          </p:cNvPr>
          <p:cNvSpPr txBox="1"/>
          <p:nvPr/>
        </p:nvSpPr>
        <p:spPr>
          <a:xfrm>
            <a:off x="2362200" y="5715000"/>
            <a:ext cx="4572000" cy="246221"/>
          </a:xfrm>
          <a:prstGeom prst="rect">
            <a:avLst/>
          </a:prstGeom>
          <a:noFill/>
        </p:spPr>
        <p:txBody>
          <a:bodyPr wrap="square">
            <a:spAutoFit/>
          </a:bodyPr>
          <a:lstStyle/>
          <a:p>
            <a:pPr algn="ctr"/>
            <a:r>
              <a:rPr lang="en-US" sz="1000" dirty="0"/>
              <a:t>Aruna on Wikimedia Commons. "Earthworm."</a:t>
            </a:r>
          </a:p>
        </p:txBody>
      </p:sp>
      <p:pic>
        <p:nvPicPr>
          <p:cNvPr id="6" name="Content Placeholder 5" descr="A photograph of an earthworm in the dirt">
            <a:extLst>
              <a:ext uri="{FF2B5EF4-FFF2-40B4-BE49-F238E27FC236}">
                <a16:creationId xmlns:a16="http://schemas.microsoft.com/office/drawing/2014/main" id="{01573684-F083-1F74-101A-D85FE64B578A}"/>
              </a:ext>
            </a:extLst>
          </p:cNvPr>
          <p:cNvPicPr>
            <a:picLocks noGrp="1" noChangeAspect="1"/>
          </p:cNvPicPr>
          <p:nvPr>
            <p:ph idx="1"/>
          </p:nvPr>
        </p:nvPicPr>
        <p:blipFill>
          <a:blip r:embed="rId3"/>
          <a:srcRect l="25000" t="5333" r="24074" b="4667"/>
          <a:stretch/>
        </p:blipFill>
        <p:spPr>
          <a:xfrm>
            <a:off x="2286000" y="1184563"/>
            <a:ext cx="4572000" cy="4488873"/>
          </a:xfrm>
        </p:spPr>
      </p:pic>
    </p:spTree>
    <p:extLst>
      <p:ext uri="{BB962C8B-B14F-4D97-AF65-F5344CB8AC3E}">
        <p14:creationId xmlns:p14="http://schemas.microsoft.com/office/powerpoint/2010/main" val="350311547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TotalTime>
  <Words>2019</Words>
  <Application>Microsoft Office PowerPoint</Application>
  <PresentationFormat>On-screen Show (4:3)</PresentationFormat>
  <Paragraphs>157</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Courier New</vt:lpstr>
      <vt:lpstr>Calibri</vt:lpstr>
      <vt:lpstr>Century Gothic</vt:lpstr>
      <vt:lpstr>Open Sans</vt:lpstr>
      <vt:lpstr>Aptos</vt:lpstr>
      <vt:lpstr>Office Theme</vt:lpstr>
      <vt:lpstr>Lesson 38.3</vt:lpstr>
      <vt:lpstr>Objectives</vt:lpstr>
      <vt:lpstr>Primitive Excretory Systems</vt:lpstr>
      <vt:lpstr>Contractile Vacuoles in Microorganisms</vt:lpstr>
      <vt:lpstr>38.3 Figure 1</vt:lpstr>
      <vt:lpstr>Flame Cells of Planaria</vt:lpstr>
      <vt:lpstr>Nephridia of Earthworms</vt:lpstr>
      <vt:lpstr>38.3 Figure 2</vt:lpstr>
      <vt:lpstr>38.3 Figure 3</vt:lpstr>
      <vt:lpstr>Think It Through1</vt:lpstr>
      <vt:lpstr>Malpighian Tubules of Insects</vt:lpstr>
      <vt:lpstr>38.3 Figure 4</vt:lpstr>
      <vt:lpstr>Think It Through2</vt:lpstr>
      <vt:lpstr>Nitrogenous Waste Results from Protein and Nucleic Acid Catabolism</vt:lpstr>
      <vt:lpstr>Categories of Animals Based Upon Nitrogenous Waste Excretion</vt:lpstr>
      <vt:lpstr>The Urea Cycle</vt:lpstr>
      <vt:lpstr>38.3 Figure 5</vt:lpstr>
      <vt:lpstr>Evolution Connection</vt:lpstr>
      <vt:lpstr>Nitrogenous Waste in Birds and Reptiles: Uric Acid</vt:lpstr>
      <vt:lpstr>38.3 Figure 6</vt:lpstr>
      <vt:lpstr>Science and You</vt:lpstr>
      <vt:lpstr>38.3 Figure 7</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186</cp:revision>
  <dcterms:created xsi:type="dcterms:W3CDTF">2013-04-26T14:43:13Z</dcterms:created>
  <dcterms:modified xsi:type="dcterms:W3CDTF">2024-10-11T19:48:09Z</dcterms:modified>
</cp:coreProperties>
</file>