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72" r:id="rId2"/>
    <p:sldId id="264" r:id="rId3"/>
    <p:sldId id="265" r:id="rId4"/>
    <p:sldId id="274" r:id="rId5"/>
    <p:sldId id="273" r:id="rId6"/>
    <p:sldId id="267" r:id="rId7"/>
    <p:sldId id="277" r:id="rId8"/>
    <p:sldId id="278" r:id="rId9"/>
    <p:sldId id="279" r:id="rId10"/>
    <p:sldId id="271" r:id="rId11"/>
    <p:sldId id="280" r:id="rId12"/>
    <p:sldId id="276" r:id="rId13"/>
    <p:sldId id="281" r:id="rId14"/>
    <p:sldId id="268" r:id="rId15"/>
    <p:sldId id="282" r:id="rId16"/>
    <p:sldId id="283"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410" autoAdjust="0"/>
  </p:normalViewPr>
  <p:slideViewPr>
    <p:cSldViewPr>
      <p:cViewPr varScale="1">
        <p:scale>
          <a:sx n="95" d="100"/>
          <a:sy n="95" d="100"/>
        </p:scale>
        <p:origin x="2256" y="114"/>
      </p:cViewPr>
      <p:guideLst>
        <p:guide orient="horz" pos="2160"/>
        <p:guide pos="2880"/>
      </p:guideLst>
    </p:cSldViewPr>
  </p:slideViewPr>
  <p:outlineViewPr>
    <p:cViewPr>
      <p:scale>
        <a:sx n="33" d="100"/>
        <a:sy n="33" d="100"/>
      </p:scale>
      <p:origin x="0" y="-217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adrenal gland, which sits on top of the kidney, secretes several hormones involved in osmoregulation. Aldosterone, which prevents loss of sodium and water, is secreted from the adrenal cortex. Epinephrine and norepinephrine, which can suppress kidney function, are secreted by the adrenal medulla.</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26605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Juxtaglomerular cells secrete renin in response to low fluid or sodium concentration. Renin converts angiotensin in the blood to angiotensin II, which triggers the release of aldosterone from the adrenal cortex and ADH from the hypothalamus. Aldosterone stimulates sodium uptake in the collecting ducts, while ADH promotes the insertion of aquaporins (water channels) into the collecting duct to increase water reabsorption.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23384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renin-angiotensin-aldosterone system increases blood pressure and volume by promoting the reabsorption of sodium and water. The hormone atrial natriuretic peptide (ANP) has antagonistic effects on this system. ANP decreases blood pressure by decreasing the reabsorption of sodium (which reduces sodium content in the blood, making water less likely to be reabsorbed), increasing the glomerular filtration rate, and inhibiting the release of renin, aldosterone, and ADH.</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274160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93742B01-3030-1BD0-F0DC-8B372165C17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pic>
        <p:nvPicPr>
          <p:cNvPr id="6" name="Picture 5">
            <a:extLst>
              <a:ext uri="{FF2B5EF4-FFF2-40B4-BE49-F238E27FC236}">
                <a16:creationId xmlns:a16="http://schemas.microsoft.com/office/drawing/2014/main" id="{36BF957B-3155-6933-3E96-AD5CFFC4CF1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41900-8AD4-ECBC-4897-84EEF82E466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74165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72A6B9-5EFE-E9FA-9C8C-2E3AA956B0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B6746E3-7715-C2DB-417E-0EF882DF9B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8B2121F-F8BB-4D6C-AA94-6A1B8ED1CE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pic>
        <p:nvPicPr>
          <p:cNvPr id="3" name="Picture 2">
            <a:extLst>
              <a:ext uri="{FF2B5EF4-FFF2-40B4-BE49-F238E27FC236}">
                <a16:creationId xmlns:a16="http://schemas.microsoft.com/office/drawing/2014/main" id="{A60726D1-7228-B73C-FBAF-38441608A1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B9AF111-D32F-8EFA-C143-E12B8F8C1F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6279DB-9C0B-F683-67D3-F2CA8C5F45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1E7F41C-4388-7B9F-53D2-CFDD378AEC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4E1019C-E257-BD12-D3A0-F0F7F8602F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38.4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Hormonal Control of Osmoregulatory Functions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Through what mechanism do patients with Addison's disease lose excessive amounts of sodium in their urine?</a:t>
            </a:r>
          </a:p>
        </p:txBody>
      </p:sp>
    </p:spTree>
    <p:extLst>
      <p:ext uri="{BB962C8B-B14F-4D97-AF65-F5344CB8AC3E}">
        <p14:creationId xmlns:p14="http://schemas.microsoft.com/office/powerpoint/2010/main" val="193357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8CB2-91D9-3838-07FA-66133C4688FD}"/>
              </a:ext>
            </a:extLst>
          </p:cNvPr>
          <p:cNvSpPr>
            <a:spLocks noGrp="1"/>
          </p:cNvSpPr>
          <p:nvPr>
            <p:ph type="title"/>
          </p:nvPr>
        </p:nvSpPr>
        <p:spPr/>
        <p:txBody>
          <a:bodyPr/>
          <a:lstStyle/>
          <a:p>
            <a:r>
              <a:rPr lang="en-US" dirty="0"/>
              <a:t>Antidiuretic Hormone</a:t>
            </a:r>
          </a:p>
        </p:txBody>
      </p:sp>
      <p:sp>
        <p:nvSpPr>
          <p:cNvPr id="3" name="Content Placeholder 2">
            <a:extLst>
              <a:ext uri="{FF2B5EF4-FFF2-40B4-BE49-F238E27FC236}">
                <a16:creationId xmlns:a16="http://schemas.microsoft.com/office/drawing/2014/main" id="{B3869BC3-0ADC-3835-AD0C-2B4632DE008B}"/>
              </a:ext>
            </a:extLst>
          </p:cNvPr>
          <p:cNvSpPr>
            <a:spLocks noGrp="1"/>
          </p:cNvSpPr>
          <p:nvPr>
            <p:ph idx="1"/>
          </p:nvPr>
        </p:nvSpPr>
        <p:spPr>
          <a:xfrm>
            <a:off x="457200" y="1280160"/>
            <a:ext cx="8229600" cy="2758440"/>
          </a:xfrm>
        </p:spPr>
        <p:txBody>
          <a:bodyPr>
            <a:normAutofit fontScale="85000" lnSpcReduction="20000"/>
          </a:bodyPr>
          <a:lstStyle/>
          <a:p>
            <a:r>
              <a:rPr lang="en-US" dirty="0"/>
              <a:t>The antidiuretic hormone (ADH), also known as vasopressin, helps the body conserve water when necessary.</a:t>
            </a:r>
          </a:p>
          <a:p>
            <a:pPr marL="457200" indent="-457200">
              <a:buFont typeface="Arial" panose="020B0604020202020204" pitchFamily="34" charset="0"/>
              <a:buChar char="•"/>
            </a:pPr>
            <a:r>
              <a:rPr lang="en-US" dirty="0"/>
              <a:t>Created by the hypothalamus and stored and released by the posterior pituitary</a:t>
            </a:r>
          </a:p>
          <a:p>
            <a:pPr marL="457200" indent="-457200">
              <a:buFont typeface="Arial" panose="020B0604020202020204" pitchFamily="34" charset="0"/>
              <a:buChar char="•"/>
            </a:pPr>
            <a:r>
              <a:rPr lang="en-US" dirty="0"/>
              <a:t>Inserts aquaporins in the collecting ducts to promote reabsorption</a:t>
            </a:r>
          </a:p>
          <a:p>
            <a:pPr marL="457200" indent="-457200">
              <a:buFont typeface="Arial" panose="020B0604020202020204" pitchFamily="34" charset="0"/>
              <a:buChar char="•"/>
            </a:pPr>
            <a:r>
              <a:rPr lang="en-US" dirty="0"/>
              <a:t>Acts as a vasoconstrictor (narrows the blood vessels) and increases blood pressure during hemorrhaging</a:t>
            </a:r>
          </a:p>
        </p:txBody>
      </p:sp>
      <p:sp>
        <p:nvSpPr>
          <p:cNvPr id="5" name="TextBox 4">
            <a:extLst>
              <a:ext uri="{FF2B5EF4-FFF2-40B4-BE49-F238E27FC236}">
                <a16:creationId xmlns:a16="http://schemas.microsoft.com/office/drawing/2014/main" id="{862C1932-3A30-4CEE-48DD-DCEE1F2D53D8}"/>
              </a:ext>
            </a:extLst>
          </p:cNvPr>
          <p:cNvSpPr txBox="1"/>
          <p:nvPr/>
        </p:nvSpPr>
        <p:spPr>
          <a:xfrm>
            <a:off x="1676400" y="5389137"/>
            <a:ext cx="1384051" cy="523220"/>
          </a:xfrm>
          <a:prstGeom prst="rect">
            <a:avLst/>
          </a:prstGeom>
          <a:noFill/>
        </p:spPr>
        <p:txBody>
          <a:bodyPr wrap="square" rtlCol="0">
            <a:spAutoFit/>
          </a:bodyPr>
          <a:lstStyle/>
          <a:p>
            <a:r>
              <a:rPr lang="en-US" sz="1400" b="1" dirty="0"/>
              <a:t>38.4 Figure 4: </a:t>
            </a:r>
            <a:r>
              <a:rPr lang="en-US" sz="1400" dirty="0"/>
              <a:t>Vasopressin</a:t>
            </a:r>
          </a:p>
        </p:txBody>
      </p:sp>
      <p:pic>
        <p:nvPicPr>
          <p:cNvPr id="6" name="Content Placeholder 5" descr="Shown is the chemical structure of vasopressin, or A D H. It consists of nine amino acids: cysteinyl , tyrosyl , phenylalanyl, glutaminyl , asparaginyl , cysteinyl, prolyl , arginyl, glycinamide , and an N H 2.">
            <a:extLst>
              <a:ext uri="{FF2B5EF4-FFF2-40B4-BE49-F238E27FC236}">
                <a16:creationId xmlns:a16="http://schemas.microsoft.com/office/drawing/2014/main" id="{0CA4BD03-DD56-6962-E953-67BEC9500F59}"/>
              </a:ext>
            </a:extLst>
          </p:cNvPr>
          <p:cNvPicPr>
            <a:picLocks noChangeAspect="1"/>
          </p:cNvPicPr>
          <p:nvPr/>
        </p:nvPicPr>
        <p:blipFill>
          <a:blip r:embed="rId2"/>
          <a:srcRect l="7407" t="5537" r="7407" b="4069"/>
          <a:stretch/>
        </p:blipFill>
        <p:spPr>
          <a:xfrm>
            <a:off x="2994944" y="3965708"/>
            <a:ext cx="3154112" cy="1859443"/>
          </a:xfrm>
          <a:prstGeom prst="rect">
            <a:avLst/>
          </a:prstGeom>
        </p:spPr>
      </p:pic>
      <p:sp>
        <p:nvSpPr>
          <p:cNvPr id="7" name="TextBox 6">
            <a:extLst>
              <a:ext uri="{FF2B5EF4-FFF2-40B4-BE49-F238E27FC236}">
                <a16:creationId xmlns:a16="http://schemas.microsoft.com/office/drawing/2014/main" id="{69E3942C-5D93-025B-1666-07CA05B94CB8}"/>
              </a:ext>
            </a:extLst>
          </p:cNvPr>
          <p:cNvSpPr txBox="1"/>
          <p:nvPr/>
        </p:nvSpPr>
        <p:spPr>
          <a:xfrm>
            <a:off x="2286000" y="5825151"/>
            <a:ext cx="4572000" cy="246221"/>
          </a:xfrm>
          <a:prstGeom prst="rect">
            <a:avLst/>
          </a:prstGeom>
          <a:noFill/>
        </p:spPr>
        <p:txBody>
          <a:bodyPr wrap="square">
            <a:spAutoFit/>
          </a:bodyPr>
          <a:lstStyle/>
          <a:p>
            <a:pPr algn="ctr"/>
            <a:r>
              <a:rPr lang="en-US" sz="1000" dirty="0"/>
              <a:t>Edgar181 on Wikimedia Commons. "Vasopressin chemical structure."</a:t>
            </a:r>
          </a:p>
        </p:txBody>
      </p:sp>
    </p:spTree>
    <p:extLst>
      <p:ext uri="{BB962C8B-B14F-4D97-AF65-F5344CB8AC3E}">
        <p14:creationId xmlns:p14="http://schemas.microsoft.com/office/powerpoint/2010/main" val="360915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2301240"/>
          </a:xfrm>
        </p:spPr>
        <p:txBody>
          <a:bodyPr/>
          <a:lstStyle/>
          <a:p>
            <a:r>
              <a:rPr lang="en-US" dirty="0"/>
              <a:t>While an antidiuretic helps conserve water, a diuretic is a substance that promotes water loss. Caffeine is a mild diuretic, meaning that excessive consumption of caffeine can lead to dehydration (though moderate consumption carries little risk).</a:t>
            </a:r>
          </a:p>
        </p:txBody>
      </p:sp>
    </p:spTree>
    <p:extLst>
      <p:ext uri="{BB962C8B-B14F-4D97-AF65-F5344CB8AC3E}">
        <p14:creationId xmlns:p14="http://schemas.microsoft.com/office/powerpoint/2010/main" val="114602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9F6B-38A7-503A-0D0D-ED369326DB5D}"/>
              </a:ext>
            </a:extLst>
          </p:cNvPr>
          <p:cNvSpPr>
            <a:spLocks noGrp="1"/>
          </p:cNvSpPr>
          <p:nvPr>
            <p:ph type="title"/>
          </p:nvPr>
        </p:nvSpPr>
        <p:spPr/>
        <p:txBody>
          <a:bodyPr/>
          <a:lstStyle/>
          <a:p>
            <a:r>
              <a:rPr lang="en-US" dirty="0"/>
              <a:t>Atrial Natriuretic Peptide Hormone</a:t>
            </a:r>
          </a:p>
        </p:txBody>
      </p:sp>
      <p:sp>
        <p:nvSpPr>
          <p:cNvPr id="3" name="Content Placeholder 2">
            <a:extLst>
              <a:ext uri="{FF2B5EF4-FFF2-40B4-BE49-F238E27FC236}">
                <a16:creationId xmlns:a16="http://schemas.microsoft.com/office/drawing/2014/main" id="{0F57F482-3B90-9365-9FDE-0D4D0C9B958D}"/>
              </a:ext>
            </a:extLst>
          </p:cNvPr>
          <p:cNvSpPr>
            <a:spLocks noGrp="1"/>
          </p:cNvSpPr>
          <p:nvPr>
            <p:ph idx="1"/>
          </p:nvPr>
        </p:nvSpPr>
        <p:spPr/>
        <p:txBody>
          <a:bodyPr>
            <a:normAutofit lnSpcReduction="10000"/>
          </a:bodyPr>
          <a:lstStyle/>
          <a:p>
            <a:r>
              <a:rPr lang="en-US" dirty="0"/>
              <a:t>The atrial natriuretic peptide (ANP) lowers blood pressure by acting as a </a:t>
            </a:r>
            <a:r>
              <a:rPr lang="en-US" b="1" dirty="0"/>
              <a:t>vasodilator</a:t>
            </a:r>
            <a:r>
              <a:rPr lang="en-US" dirty="0"/>
              <a:t> (opens the blood vessels).</a:t>
            </a:r>
          </a:p>
          <a:p>
            <a:pPr marL="457200" indent="-457200">
              <a:buFont typeface="Arial" panose="020B0604020202020204" pitchFamily="34" charset="0"/>
              <a:buChar char="•"/>
            </a:pPr>
            <a:r>
              <a:rPr lang="en-US" dirty="0"/>
              <a:t>Released by cells in the atrium of the heart in response to high blood pressure and those with sleep apnea</a:t>
            </a:r>
          </a:p>
          <a:p>
            <a:pPr marL="457200" indent="-457200">
              <a:buFont typeface="Arial" panose="020B0604020202020204" pitchFamily="34" charset="0"/>
              <a:buChar char="•"/>
            </a:pPr>
            <a:r>
              <a:rPr lang="en-US" dirty="0"/>
              <a:t>Increases sodium release and also has a diuretic effect</a:t>
            </a:r>
          </a:p>
          <a:p>
            <a:pPr marL="1200150" lvl="1" indent="-457200">
              <a:buFont typeface="Arial" panose="020B0604020202020204" pitchFamily="34" charset="0"/>
              <a:buChar char="•"/>
            </a:pPr>
            <a:r>
              <a:rPr lang="en-US" dirty="0"/>
              <a:t>Prevents sodium reabsorption in the renal tubules which decreases water reabsorption and lowers blood pressure</a:t>
            </a:r>
          </a:p>
        </p:txBody>
      </p:sp>
    </p:spTree>
    <p:extLst>
      <p:ext uri="{BB962C8B-B14F-4D97-AF65-F5344CB8AC3E}">
        <p14:creationId xmlns:p14="http://schemas.microsoft.com/office/powerpoint/2010/main" val="26845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463040"/>
          </a:xfrm>
        </p:spPr>
        <p:txBody>
          <a:bodyPr/>
          <a:lstStyle/>
          <a:p>
            <a:r>
              <a:rPr lang="en-US" dirty="0"/>
              <a:t>In a group, list the organs involved in osmoregulation, the hormones each organ produces, and the effect of each hormone on osmoregulation and blood pressure.</a:t>
            </a:r>
          </a:p>
        </p:txBody>
      </p:sp>
    </p:spTree>
    <p:extLst>
      <p:ext uri="{BB962C8B-B14F-4D97-AF65-F5344CB8AC3E}">
        <p14:creationId xmlns:p14="http://schemas.microsoft.com/office/powerpoint/2010/main" val="206963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C064-D1D6-BBEC-3D17-12795DD9CA9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5E79D7B-6CA7-6B75-5A57-C5B7F62AFA47}"/>
              </a:ext>
            </a:extLst>
          </p:cNvPr>
          <p:cNvSpPr>
            <a:spLocks noGrp="1"/>
          </p:cNvSpPr>
          <p:nvPr>
            <p:ph idx="1"/>
          </p:nvPr>
        </p:nvSpPr>
        <p:spPr/>
        <p:txBody>
          <a:bodyPr/>
          <a:lstStyle/>
          <a:p>
            <a:pPr marL="457200" indent="-457200">
              <a:buFont typeface="Arial" panose="020B0604020202020204" pitchFamily="34" charset="0"/>
              <a:buChar char="•"/>
            </a:pPr>
            <a:r>
              <a:rPr lang="en-US" dirty="0"/>
              <a:t>Hormonal cues help the kidneys synchronize the osmotic needs of the body.</a:t>
            </a:r>
          </a:p>
          <a:p>
            <a:pPr marL="457200" indent="-457200">
              <a:buFont typeface="Arial" panose="020B0604020202020204" pitchFamily="34" charset="0"/>
              <a:buChar char="•"/>
            </a:pPr>
            <a:r>
              <a:rPr lang="en-US" dirty="0"/>
              <a:t>Hormones like epinephrine, norepinephrine, renin-angiotensin, aldosterone, antidiuretic hormone, and atrial natriuretic peptide help regulate the needs of the body as well as the communication between the different organ systems.</a:t>
            </a:r>
          </a:p>
        </p:txBody>
      </p:sp>
    </p:spTree>
    <p:extLst>
      <p:ext uri="{BB962C8B-B14F-4D97-AF65-F5344CB8AC3E}">
        <p14:creationId xmlns:p14="http://schemas.microsoft.com/office/powerpoint/2010/main" val="370294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142673"/>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Explain</a:t>
            </a:r>
            <a:r>
              <a:rPr lang="en-US" dirty="0"/>
              <a:t> how hormonal cues help the kidneys synchronize the osmotic needs of the body.</a:t>
            </a:r>
          </a:p>
          <a:p>
            <a:pPr marL="457200" indent="-457200">
              <a:buFont typeface="Arial" panose="020B0604020202020204" pitchFamily="34" charset="0"/>
              <a:buChar char="•"/>
              <a:tabLst>
                <a:tab pos="457200" algn="l"/>
              </a:tabLst>
            </a:pPr>
            <a:r>
              <a:rPr lang="en-US" b="1" dirty="0"/>
              <a:t>Describe</a:t>
            </a:r>
            <a:r>
              <a:rPr lang="en-US" dirty="0"/>
              <a:t> how hormones like epinephrine, norepinephrine, renin-angiotensin, aldosterone, anti-diuretic hormone, and atrial natriuretic peptide help regulate waste elimination, maintain correct osmolarity, and perform other osmoregulatory functions.</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Hormonal Control of Osmoregulatory Functions</a:t>
            </a:r>
            <a:endParaRPr lang="en-US" sz="3200" dirty="0">
              <a:solidFill>
                <a:schemeClr val="accent1"/>
              </a:solidFill>
            </a:endParaRPr>
          </a:p>
        </p:txBody>
      </p:sp>
      <p:sp>
        <p:nvSpPr>
          <p:cNvPr id="11267" name="Rectangle 3"/>
          <p:cNvSpPr>
            <a:spLocks noGrp="1"/>
          </p:cNvSpPr>
          <p:nvPr>
            <p:ph idx="1"/>
          </p:nvPr>
        </p:nvSpPr>
        <p:spPr>
          <a:xfrm>
            <a:off x="457200" y="990600"/>
            <a:ext cx="8229600" cy="3672840"/>
          </a:xfrm>
          <a:prstGeom prst="rect">
            <a:avLst/>
          </a:prstGeom>
        </p:spPr>
        <p:txBody>
          <a:bodyPr>
            <a:normAutofit/>
          </a:bodyPr>
          <a:lstStyle/>
          <a:p>
            <a:pPr marL="0" indent="0">
              <a:buNone/>
              <a:tabLst>
                <a:tab pos="461963" algn="l"/>
              </a:tabLst>
            </a:pPr>
            <a:r>
              <a:rPr lang="en-US" dirty="0">
                <a:solidFill>
                  <a:schemeClr val="tx1"/>
                </a:solidFill>
              </a:rPr>
              <a:t>Hormones help control osmoregulatory functions.</a:t>
            </a:r>
          </a:p>
          <a:p>
            <a:pPr marL="0" indent="0">
              <a:buNone/>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graphicFrame>
        <p:nvGraphicFramePr>
          <p:cNvPr id="3" name="Content Placeholder 3" descr="Table 1: Hormones that affect osmoregulation. Epinephrine and norepinephrine are produced by the adrenal medulla and can decrease kidney function temporarily by vasoconstriction.&#10;&#10;Renin is produced by the kidney nephrons and increases blood pressure by acting on angiotensinogen.&#10;&#10;Angiotensin is produced by the liver and increases blood pressure by constricting blood vessels, and stimulates the release of aldosterone.&#10;&#10;Aldosterone is produced by the adrenal cortex and increases reabsorption of sodium (N a) and excretion of potassium (K); prevents water loss.&#10;&#10;Antidiuretic hormone (vasopressin) is produced by the hypothalamus (stored in the posterior pituitary) and prevents water loss.&#10;&#10;Atrial natriuretic peptide is produced by the heart atrium and decreases blood pressure by acting as a vasodilator and increasing glomerular filtration rate; decreases sodium reabsorption in kidneys.&#10;&#10;&#10;&#10;">
            <a:extLst>
              <a:ext uri="{FF2B5EF4-FFF2-40B4-BE49-F238E27FC236}">
                <a16:creationId xmlns:a16="http://schemas.microsoft.com/office/drawing/2014/main" id="{2A7CF9F4-2125-F9CD-2B38-708933ADFEE9}"/>
              </a:ext>
            </a:extLst>
          </p:cNvPr>
          <p:cNvGraphicFramePr>
            <a:graphicFrameLocks/>
          </p:cNvGraphicFramePr>
          <p:nvPr>
            <p:extLst>
              <p:ext uri="{D42A27DB-BD31-4B8C-83A1-F6EECF244321}">
                <p14:modId xmlns:p14="http://schemas.microsoft.com/office/powerpoint/2010/main" val="2274239781"/>
              </p:ext>
            </p:extLst>
          </p:nvPr>
        </p:nvGraphicFramePr>
        <p:xfrm>
          <a:off x="0" y="1862554"/>
          <a:ext cx="9144001" cy="4100195"/>
        </p:xfrm>
        <a:graphic>
          <a:graphicData uri="http://schemas.openxmlformats.org/drawingml/2006/table">
            <a:tbl>
              <a:tblPr firstRow="1" bandRow="1">
                <a:tableStyleId>{5C22544A-7EE6-4342-B048-85BDC9FD1C3A}</a:tableStyleId>
              </a:tblPr>
              <a:tblGrid>
                <a:gridCol w="2493196">
                  <a:extLst>
                    <a:ext uri="{9D8B030D-6E8A-4147-A177-3AD203B41FA5}">
                      <a16:colId xmlns:a16="http://schemas.microsoft.com/office/drawing/2014/main" val="1522627793"/>
                    </a:ext>
                  </a:extLst>
                </a:gridCol>
                <a:gridCol w="2571108">
                  <a:extLst>
                    <a:ext uri="{9D8B030D-6E8A-4147-A177-3AD203B41FA5}">
                      <a16:colId xmlns:a16="http://schemas.microsoft.com/office/drawing/2014/main" val="4293862904"/>
                    </a:ext>
                  </a:extLst>
                </a:gridCol>
                <a:gridCol w="4079697">
                  <a:extLst>
                    <a:ext uri="{9D8B030D-6E8A-4147-A177-3AD203B41FA5}">
                      <a16:colId xmlns:a16="http://schemas.microsoft.com/office/drawing/2014/main" val="1570581887"/>
                    </a:ext>
                  </a:extLst>
                </a:gridCol>
              </a:tblGrid>
              <a:tr h="304800">
                <a:tc>
                  <a:txBody>
                    <a:bodyPr/>
                    <a:lstStyle/>
                    <a:p>
                      <a:pPr algn="l"/>
                      <a:r>
                        <a:rPr lang="en-IN" sz="1400" b="0" dirty="0">
                          <a:solidFill>
                            <a:schemeClr val="bg1"/>
                          </a:solidFill>
                          <a:effectLst/>
                          <a:latin typeface="+mn-lt"/>
                        </a:rPr>
                        <a:t>Hormone</a:t>
                      </a:r>
                    </a:p>
                  </a:txBody>
                  <a:tcPr anchor="ctr"/>
                </a:tc>
                <a:tc>
                  <a:txBody>
                    <a:bodyPr/>
                    <a:lstStyle/>
                    <a:p>
                      <a:pPr algn="l"/>
                      <a:r>
                        <a:rPr lang="en-IN" sz="1400" b="0" dirty="0">
                          <a:solidFill>
                            <a:schemeClr val="bg1"/>
                          </a:solidFill>
                          <a:effectLst/>
                          <a:latin typeface="+mn-lt"/>
                        </a:rPr>
                        <a:t>Where Produced</a:t>
                      </a:r>
                    </a:p>
                  </a:txBody>
                  <a:tcPr anchor="ctr"/>
                </a:tc>
                <a:tc>
                  <a:txBody>
                    <a:bodyPr/>
                    <a:lstStyle/>
                    <a:p>
                      <a:pPr algn="l"/>
                      <a:r>
                        <a:rPr lang="en-IN" sz="1400" b="0" dirty="0">
                          <a:solidFill>
                            <a:schemeClr val="bg1"/>
                          </a:solidFill>
                          <a:effectLst/>
                          <a:latin typeface="+mn-lt"/>
                        </a:rPr>
                        <a:t>Function</a:t>
                      </a:r>
                    </a:p>
                  </a:txBody>
                  <a:tcPr anchor="ctr"/>
                </a:tc>
                <a:extLst>
                  <a:ext uri="{0D108BD9-81ED-4DB2-BD59-A6C34878D82A}">
                    <a16:rowId xmlns:a16="http://schemas.microsoft.com/office/drawing/2014/main" val="1420373151"/>
                  </a:ext>
                </a:extLst>
              </a:tr>
              <a:tr h="612775">
                <a:tc>
                  <a:txBody>
                    <a:bodyPr/>
                    <a:lstStyle/>
                    <a:p>
                      <a:r>
                        <a:rPr lang="en-IN" sz="1400" b="0" dirty="0">
                          <a:solidFill>
                            <a:srgbClr val="1F497D"/>
                          </a:solidFill>
                          <a:effectLst/>
                          <a:latin typeface="+mn-lt"/>
                        </a:rPr>
                        <a:t>epinephrine and norepinephrine</a:t>
                      </a:r>
                    </a:p>
                  </a:txBody>
                  <a:tcPr anchor="ctr"/>
                </a:tc>
                <a:tc>
                  <a:txBody>
                    <a:bodyPr/>
                    <a:lstStyle/>
                    <a:p>
                      <a:r>
                        <a:rPr lang="en-IN" sz="1400" b="0" dirty="0">
                          <a:solidFill>
                            <a:srgbClr val="1F497D"/>
                          </a:solidFill>
                          <a:effectLst/>
                          <a:latin typeface="+mn-lt"/>
                        </a:rPr>
                        <a:t>adrenal medulla</a:t>
                      </a:r>
                    </a:p>
                  </a:txBody>
                  <a:tcPr anchor="ctr"/>
                </a:tc>
                <a:tc>
                  <a:txBody>
                    <a:bodyPr/>
                    <a:lstStyle/>
                    <a:p>
                      <a:r>
                        <a:rPr lang="en-US" sz="1400" b="0" dirty="0">
                          <a:solidFill>
                            <a:srgbClr val="1F497D"/>
                          </a:solidFill>
                          <a:effectLst/>
                          <a:latin typeface="+mn-lt"/>
                        </a:rPr>
                        <a:t>can decrease kidney function temporarily by vasoconstriction</a:t>
                      </a:r>
                      <a:endParaRPr lang="en-IN" sz="1400" b="0" dirty="0">
                        <a:solidFill>
                          <a:srgbClr val="1F497D"/>
                        </a:solidFill>
                        <a:effectLst/>
                        <a:latin typeface="+mn-lt"/>
                      </a:endParaRPr>
                    </a:p>
                  </a:txBody>
                  <a:tcPr anchor="ctr"/>
                </a:tc>
                <a:extLst>
                  <a:ext uri="{0D108BD9-81ED-4DB2-BD59-A6C34878D82A}">
                    <a16:rowId xmlns:a16="http://schemas.microsoft.com/office/drawing/2014/main" val="3412931234"/>
                  </a:ext>
                </a:extLst>
              </a:tr>
              <a:tr h="612775">
                <a:tc>
                  <a:txBody>
                    <a:bodyPr/>
                    <a:lstStyle/>
                    <a:p>
                      <a:r>
                        <a:rPr lang="en-IN" sz="1400" b="0" dirty="0">
                          <a:solidFill>
                            <a:srgbClr val="1F497D"/>
                          </a:solidFill>
                          <a:effectLst/>
                          <a:latin typeface="+mn-lt"/>
                        </a:rPr>
                        <a:t>renin</a:t>
                      </a:r>
                    </a:p>
                  </a:txBody>
                  <a:tcPr anchor="ctr"/>
                </a:tc>
                <a:tc>
                  <a:txBody>
                    <a:bodyPr/>
                    <a:lstStyle/>
                    <a:p>
                      <a:r>
                        <a:rPr lang="en-IN" sz="1400" b="0" dirty="0">
                          <a:solidFill>
                            <a:srgbClr val="1F497D"/>
                          </a:solidFill>
                          <a:effectLst/>
                          <a:latin typeface="+mn-lt"/>
                        </a:rPr>
                        <a:t>kidney nephrons</a:t>
                      </a:r>
                    </a:p>
                  </a:txBody>
                  <a:tcPr anchor="ctr"/>
                </a:tc>
                <a:tc>
                  <a:txBody>
                    <a:bodyPr/>
                    <a:lstStyle/>
                    <a:p>
                      <a:r>
                        <a:rPr lang="en-US" sz="1400" b="0" dirty="0">
                          <a:solidFill>
                            <a:srgbClr val="1F497D"/>
                          </a:solidFill>
                          <a:effectLst/>
                          <a:latin typeface="+mn-lt"/>
                        </a:rPr>
                        <a:t>increases blood pressure by acting on angiotensinogen</a:t>
                      </a:r>
                      <a:endParaRPr lang="en-IN" sz="1400" b="0" dirty="0">
                        <a:solidFill>
                          <a:srgbClr val="1F497D"/>
                        </a:solidFill>
                        <a:effectLst/>
                        <a:latin typeface="+mn-lt"/>
                      </a:endParaRPr>
                    </a:p>
                  </a:txBody>
                  <a:tcPr anchor="ctr"/>
                </a:tc>
                <a:extLst>
                  <a:ext uri="{0D108BD9-81ED-4DB2-BD59-A6C34878D82A}">
                    <a16:rowId xmlns:a16="http://schemas.microsoft.com/office/drawing/2014/main" val="1548708678"/>
                  </a:ext>
                </a:extLst>
              </a:tr>
              <a:tr h="612775">
                <a:tc>
                  <a:txBody>
                    <a:bodyPr/>
                    <a:lstStyle/>
                    <a:p>
                      <a:r>
                        <a:rPr lang="en-IN" sz="1400" b="0" dirty="0">
                          <a:solidFill>
                            <a:srgbClr val="1F497D"/>
                          </a:solidFill>
                          <a:effectLst/>
                          <a:latin typeface="+mn-lt"/>
                        </a:rPr>
                        <a:t>angiotensin</a:t>
                      </a:r>
                    </a:p>
                  </a:txBody>
                  <a:tcPr anchor="ctr"/>
                </a:tc>
                <a:tc>
                  <a:txBody>
                    <a:bodyPr/>
                    <a:lstStyle/>
                    <a:p>
                      <a:r>
                        <a:rPr lang="en-IN" sz="1400" b="0" dirty="0">
                          <a:solidFill>
                            <a:srgbClr val="1F497D"/>
                          </a:solidFill>
                          <a:effectLst/>
                          <a:latin typeface="+mn-lt"/>
                        </a:rPr>
                        <a:t>liver</a:t>
                      </a:r>
                    </a:p>
                  </a:txBody>
                  <a:tcPr anchor="ctr"/>
                </a:tc>
                <a:tc>
                  <a:txBody>
                    <a:bodyPr/>
                    <a:lstStyle/>
                    <a:p>
                      <a:r>
                        <a:rPr lang="en-US" sz="1400" b="0" dirty="0">
                          <a:solidFill>
                            <a:srgbClr val="1F497D"/>
                          </a:solidFill>
                          <a:effectLst/>
                          <a:latin typeface="+mn-lt"/>
                        </a:rPr>
                        <a:t>increases blood pressure by constricting blood vessels; stimulates release of aldosterone</a:t>
                      </a:r>
                      <a:endParaRPr lang="en-IN" sz="1400" b="0" dirty="0">
                        <a:solidFill>
                          <a:srgbClr val="1F497D"/>
                        </a:solidFill>
                        <a:effectLst/>
                        <a:latin typeface="+mn-lt"/>
                      </a:endParaRPr>
                    </a:p>
                  </a:txBody>
                  <a:tcPr anchor="ctr"/>
                </a:tc>
                <a:extLst>
                  <a:ext uri="{0D108BD9-81ED-4DB2-BD59-A6C34878D82A}">
                    <a16:rowId xmlns:a16="http://schemas.microsoft.com/office/drawing/2014/main" val="2157668464"/>
                  </a:ext>
                </a:extLst>
              </a:tr>
              <a:tr h="612775">
                <a:tc>
                  <a:txBody>
                    <a:bodyPr/>
                    <a:lstStyle/>
                    <a:p>
                      <a:r>
                        <a:rPr lang="en-IN" sz="1400" b="0" dirty="0">
                          <a:solidFill>
                            <a:srgbClr val="1F497D"/>
                          </a:solidFill>
                          <a:effectLst/>
                          <a:latin typeface="+mn-lt"/>
                        </a:rPr>
                        <a:t>aldosterone</a:t>
                      </a:r>
                    </a:p>
                  </a:txBody>
                  <a:tcPr anchor="ctr"/>
                </a:tc>
                <a:tc>
                  <a:txBody>
                    <a:bodyPr/>
                    <a:lstStyle/>
                    <a:p>
                      <a:r>
                        <a:rPr lang="en-IN" sz="1400" b="0" dirty="0">
                          <a:solidFill>
                            <a:srgbClr val="1F497D"/>
                          </a:solidFill>
                          <a:effectLst/>
                          <a:latin typeface="+mn-lt"/>
                        </a:rPr>
                        <a:t>adrenal cortex</a:t>
                      </a:r>
                    </a:p>
                  </a:txBody>
                  <a:tcPr anchor="ctr"/>
                </a:tc>
                <a:tc>
                  <a:txBody>
                    <a:bodyPr/>
                    <a:lstStyle/>
                    <a:p>
                      <a:r>
                        <a:rPr lang="en-US" sz="1400" b="0" dirty="0">
                          <a:solidFill>
                            <a:srgbClr val="1F497D"/>
                          </a:solidFill>
                          <a:effectLst/>
                          <a:latin typeface="+mn-lt"/>
                        </a:rPr>
                        <a:t>increases reabsorption of sodium (Na) and excretion of potassium (K); prevents water loss</a:t>
                      </a:r>
                      <a:endParaRPr lang="en-IN" sz="1400" b="0" dirty="0">
                        <a:solidFill>
                          <a:srgbClr val="1F497D"/>
                        </a:solidFill>
                        <a:effectLst/>
                        <a:latin typeface="+mn-lt"/>
                      </a:endParaRPr>
                    </a:p>
                  </a:txBody>
                  <a:tcPr anchor="ctr"/>
                </a:tc>
                <a:extLst>
                  <a:ext uri="{0D108BD9-81ED-4DB2-BD59-A6C34878D82A}">
                    <a16:rowId xmlns:a16="http://schemas.microsoft.com/office/drawing/2014/main" val="236598913"/>
                  </a:ext>
                </a:extLst>
              </a:tr>
              <a:tr h="612775">
                <a:tc>
                  <a:txBody>
                    <a:bodyPr/>
                    <a:lstStyle/>
                    <a:p>
                      <a:r>
                        <a:rPr lang="en-IN" sz="1400" b="0" dirty="0">
                          <a:solidFill>
                            <a:srgbClr val="1F497D"/>
                          </a:solidFill>
                          <a:effectLst/>
                          <a:latin typeface="+mn-lt"/>
                        </a:rPr>
                        <a:t>antidiuretic hormone (vasopressin)</a:t>
                      </a:r>
                    </a:p>
                  </a:txBody>
                  <a:tcPr anchor="ctr"/>
                </a:tc>
                <a:tc>
                  <a:txBody>
                    <a:bodyPr/>
                    <a:lstStyle/>
                    <a:p>
                      <a:r>
                        <a:rPr lang="en-US" sz="1400" b="0" dirty="0">
                          <a:solidFill>
                            <a:srgbClr val="1F497D"/>
                          </a:solidFill>
                          <a:effectLst/>
                          <a:latin typeface="+mn-lt"/>
                        </a:rPr>
                        <a:t>hypothalamus (stored in the posterior pituitary)</a:t>
                      </a:r>
                      <a:endParaRPr lang="en-IN" sz="1400" b="0" dirty="0">
                        <a:solidFill>
                          <a:srgbClr val="1F497D"/>
                        </a:solidFill>
                        <a:effectLst/>
                        <a:latin typeface="+mn-lt"/>
                      </a:endParaRPr>
                    </a:p>
                  </a:txBody>
                  <a:tcPr anchor="ctr"/>
                </a:tc>
                <a:tc>
                  <a:txBody>
                    <a:bodyPr/>
                    <a:lstStyle/>
                    <a:p>
                      <a:r>
                        <a:rPr lang="en-IN" sz="1400" b="0" dirty="0">
                          <a:solidFill>
                            <a:srgbClr val="1F497D"/>
                          </a:solidFill>
                          <a:effectLst/>
                          <a:latin typeface="+mn-lt"/>
                        </a:rPr>
                        <a:t>prevents water loss</a:t>
                      </a:r>
                    </a:p>
                  </a:txBody>
                  <a:tcPr anchor="ctr"/>
                </a:tc>
                <a:extLst>
                  <a:ext uri="{0D108BD9-81ED-4DB2-BD59-A6C34878D82A}">
                    <a16:rowId xmlns:a16="http://schemas.microsoft.com/office/drawing/2014/main" val="2450354299"/>
                  </a:ext>
                </a:extLst>
              </a:tr>
              <a:tr h="612775">
                <a:tc>
                  <a:txBody>
                    <a:bodyPr/>
                    <a:lstStyle/>
                    <a:p>
                      <a:r>
                        <a:rPr lang="en-IN" sz="1400" b="0" dirty="0">
                          <a:solidFill>
                            <a:srgbClr val="1F497D"/>
                          </a:solidFill>
                          <a:effectLst/>
                          <a:latin typeface="+mn-lt"/>
                        </a:rPr>
                        <a:t>atrial natriuretic peptide</a:t>
                      </a:r>
                    </a:p>
                  </a:txBody>
                  <a:tcPr anchor="ctr"/>
                </a:tc>
                <a:tc>
                  <a:txBody>
                    <a:bodyPr/>
                    <a:lstStyle/>
                    <a:p>
                      <a:r>
                        <a:rPr lang="en-IN" sz="1400" b="0" dirty="0">
                          <a:solidFill>
                            <a:srgbClr val="1F497D"/>
                          </a:solidFill>
                          <a:effectLst/>
                          <a:latin typeface="+mn-lt"/>
                        </a:rPr>
                        <a:t>heart atrium</a:t>
                      </a:r>
                    </a:p>
                  </a:txBody>
                  <a:tcPr anchor="ctr"/>
                </a:tc>
                <a:tc>
                  <a:txBody>
                    <a:bodyPr/>
                    <a:lstStyle/>
                    <a:p>
                      <a:r>
                        <a:rPr lang="en-US" sz="1400" b="0" dirty="0">
                          <a:solidFill>
                            <a:srgbClr val="1F497D"/>
                          </a:solidFill>
                          <a:effectLst/>
                          <a:latin typeface="+mn-lt"/>
                        </a:rPr>
                        <a:t>decreases blood pressure by acting as a vasodilator and increasing glomerular filtration rate; decreases sodium reabsorption in kidneys</a:t>
                      </a:r>
                      <a:endParaRPr lang="en-IN" sz="1400" b="0" dirty="0">
                        <a:solidFill>
                          <a:srgbClr val="1F497D"/>
                        </a:solidFill>
                        <a:effectLst/>
                        <a:latin typeface="+mn-lt"/>
                      </a:endParaRPr>
                    </a:p>
                  </a:txBody>
                  <a:tcPr anchor="ctr"/>
                </a:tc>
                <a:extLst>
                  <a:ext uri="{0D108BD9-81ED-4DB2-BD59-A6C34878D82A}">
                    <a16:rowId xmlns:a16="http://schemas.microsoft.com/office/drawing/2014/main" val="1487694620"/>
                  </a:ext>
                </a:extLst>
              </a:tr>
            </a:tbl>
          </a:graphicData>
        </a:graphic>
      </p:graphicFrame>
      <p:sp>
        <p:nvSpPr>
          <p:cNvPr id="4" name="TextBox 3">
            <a:extLst>
              <a:ext uri="{FF2B5EF4-FFF2-40B4-BE49-F238E27FC236}">
                <a16:creationId xmlns:a16="http://schemas.microsoft.com/office/drawing/2014/main" id="{90CD4ED2-E658-B618-DC5A-F752913D9E0A}"/>
              </a:ext>
            </a:extLst>
          </p:cNvPr>
          <p:cNvSpPr txBox="1"/>
          <p:nvPr/>
        </p:nvSpPr>
        <p:spPr>
          <a:xfrm>
            <a:off x="2279353" y="1542367"/>
            <a:ext cx="4585294" cy="369332"/>
          </a:xfrm>
          <a:prstGeom prst="rect">
            <a:avLst/>
          </a:prstGeom>
          <a:noFill/>
        </p:spPr>
        <p:txBody>
          <a:bodyPr wrap="none" rtlCol="0">
            <a:spAutoFit/>
          </a:bodyPr>
          <a:lstStyle/>
          <a:p>
            <a:pPr algn="ctr"/>
            <a:r>
              <a:rPr lang="en-US" dirty="0"/>
              <a:t>Table 1: Hormones That Affect Osmoregulation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36.4 Figure 1</a:t>
            </a:r>
          </a:p>
        </p:txBody>
      </p:sp>
      <p:sp>
        <p:nvSpPr>
          <p:cNvPr id="6" name="TextBox 5">
            <a:extLst>
              <a:ext uri="{FF2B5EF4-FFF2-40B4-BE49-F238E27FC236}">
                <a16:creationId xmlns:a16="http://schemas.microsoft.com/office/drawing/2014/main" id="{91C9F8A4-D9B5-01CD-07A6-D2B5BE981A72}"/>
              </a:ext>
            </a:extLst>
          </p:cNvPr>
          <p:cNvSpPr txBox="1"/>
          <p:nvPr/>
        </p:nvSpPr>
        <p:spPr>
          <a:xfrm>
            <a:off x="2286000" y="5759883"/>
            <a:ext cx="4572000" cy="246221"/>
          </a:xfrm>
          <a:prstGeom prst="rect">
            <a:avLst/>
          </a:prstGeom>
          <a:noFill/>
        </p:spPr>
        <p:txBody>
          <a:bodyPr wrap="square">
            <a:spAutoFit/>
          </a:bodyPr>
          <a:lstStyle/>
          <a:p>
            <a:pPr algn="ctr"/>
            <a:r>
              <a:rPr lang="en-US" sz="1000" dirty="0"/>
              <a:t>OpenStax College on Wikimedia Commons. "Adrenal glands."</a:t>
            </a:r>
          </a:p>
        </p:txBody>
      </p:sp>
      <p:pic>
        <p:nvPicPr>
          <p:cNvPr id="7" name="Content Placeholder 5" descr="An illustration of an adrenal gland is shown. It sits on top of the superior surface of the kidney and possesses a cortex and a medulla. The tissue of the cortex is made up of three zones, the zona glomerulosa, the zona fasciculata, and the zona reticularis. The zona glomerulosa releases mineralocorticoids, hormones like aldosterone that regulate mineral balance. The adrenal medulla releases stress hormones like epinephrine and norepinephrine that stimulate sympathetic autonomic nervous system.">
            <a:extLst>
              <a:ext uri="{FF2B5EF4-FFF2-40B4-BE49-F238E27FC236}">
                <a16:creationId xmlns:a16="http://schemas.microsoft.com/office/drawing/2014/main" id="{CF4F3E20-2908-05F8-3565-659DD8C25ED8}"/>
              </a:ext>
            </a:extLst>
          </p:cNvPr>
          <p:cNvPicPr>
            <a:picLocks noGrp="1" noChangeAspect="1"/>
          </p:cNvPicPr>
          <p:nvPr>
            <p:ph idx="1"/>
          </p:nvPr>
        </p:nvPicPr>
        <p:blipFill>
          <a:blip r:embed="rId3"/>
          <a:srcRect l="926" t="3667" r="926" b="44667"/>
          <a:stretch/>
        </p:blipFill>
        <p:spPr>
          <a:xfrm>
            <a:off x="92462" y="2118946"/>
            <a:ext cx="8959076" cy="2620107"/>
          </a:xfrm>
        </p:spPr>
      </p:pic>
    </p:spTree>
    <p:extLst>
      <p:ext uri="{BB962C8B-B14F-4D97-AF65-F5344CB8AC3E}">
        <p14:creationId xmlns:p14="http://schemas.microsoft.com/office/powerpoint/2010/main" val="290095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Epinephrine and Norepinephrine</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8229600" cy="4572000"/>
          </a:xfrm>
        </p:spPr>
        <p:txBody>
          <a:bodyPr/>
          <a:lstStyle/>
          <a:p>
            <a:r>
              <a:rPr lang="en-US" dirty="0"/>
              <a:t>Epinephrine and norepinephrine are released by the adrenal medulla and nervous system.</a:t>
            </a:r>
          </a:p>
          <a:p>
            <a:pPr marL="457200" indent="-457200">
              <a:buFont typeface="Arial" panose="020B0604020202020204" pitchFamily="34" charset="0"/>
              <a:buChar char="•"/>
            </a:pPr>
            <a:r>
              <a:rPr lang="en-US" dirty="0"/>
              <a:t>Fight-or-flight hormones that temporarily stop kidney function. </a:t>
            </a:r>
          </a:p>
          <a:p>
            <a:pPr marL="457200" indent="-457200">
              <a:buFont typeface="Arial" panose="020B0604020202020204" pitchFamily="34" charset="0"/>
              <a:buChar char="•"/>
            </a:pPr>
            <a:r>
              <a:rPr lang="en-US" dirty="0"/>
              <a:t>Constrict the smooth muscles of blood vessels to constrict them, causing blood flow in the nephron to stop. </a:t>
            </a:r>
          </a:p>
          <a:p>
            <a:pPr marL="457200" indent="-457200">
              <a:buFont typeface="Arial" panose="020B0604020202020204" pitchFamily="34" charset="0"/>
              <a:buChar char="•"/>
            </a:pPr>
            <a:r>
              <a:rPr lang="en-US" dirty="0"/>
              <a:t>They also trigger the renin-angiotensin-aldosterone system.</a:t>
            </a:r>
          </a:p>
        </p:txBody>
      </p:sp>
    </p:spTree>
    <p:extLst>
      <p:ext uri="{BB962C8B-B14F-4D97-AF65-F5344CB8AC3E}">
        <p14:creationId xmlns:p14="http://schemas.microsoft.com/office/powerpoint/2010/main" val="17698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Renin-Angiotensin-Aldosterone System</a:t>
            </a:r>
            <a:endParaRPr lang="en-US" sz="3200" dirty="0">
              <a:solidFill>
                <a:schemeClr val="accent1"/>
              </a:solidFill>
            </a:endParaRPr>
          </a:p>
        </p:txBody>
      </p:sp>
      <p:sp>
        <p:nvSpPr>
          <p:cNvPr id="13315" name="Rectangle 3"/>
          <p:cNvSpPr>
            <a:spLocks noGrp="1"/>
          </p:cNvSpPr>
          <p:nvPr>
            <p:ph idx="1"/>
          </p:nvPr>
        </p:nvSpPr>
        <p:spPr>
          <a:prstGeom prst="rect">
            <a:avLst/>
          </a:prstGeom>
        </p:spPr>
        <p:txBody>
          <a:bodyPr>
            <a:normAutofit fontScale="85000" lnSpcReduction="20000"/>
          </a:bodyPr>
          <a:lstStyle/>
          <a:p>
            <a:pPr marL="0" indent="0">
              <a:buNone/>
              <a:tabLst>
                <a:tab pos="461963" algn="l"/>
              </a:tabLst>
            </a:pPr>
            <a:r>
              <a:rPr lang="en-US" i="0" dirty="0">
                <a:solidFill>
                  <a:schemeClr val="tx1"/>
                </a:solidFill>
              </a:rPr>
              <a:t>The </a:t>
            </a:r>
            <a:r>
              <a:rPr lang="en-US" b="1" i="0" dirty="0">
                <a:solidFill>
                  <a:schemeClr val="tx1"/>
                </a:solidFill>
              </a:rPr>
              <a:t>renin-angiotensin-aldosterone</a:t>
            </a:r>
            <a:r>
              <a:rPr lang="en-US" i="0" dirty="0">
                <a:solidFill>
                  <a:schemeClr val="tx1"/>
                </a:solidFill>
              </a:rPr>
              <a:t> system helps stabilize blood pressure and volume through a series of steps producing </a:t>
            </a:r>
            <a:r>
              <a:rPr lang="en-US" b="1" i="0" dirty="0">
                <a:solidFill>
                  <a:schemeClr val="tx1"/>
                </a:solidFill>
              </a:rPr>
              <a:t>angiotensin II</a:t>
            </a:r>
            <a:r>
              <a:rPr lang="en-US" i="0" dirty="0">
                <a:solidFill>
                  <a:schemeClr val="tx1"/>
                </a:solidFill>
              </a:rPr>
              <a:t>.</a:t>
            </a:r>
          </a:p>
          <a:p>
            <a:pPr>
              <a:tabLst>
                <a:tab pos="461963" algn="l"/>
              </a:tabLst>
            </a:pPr>
            <a:r>
              <a:rPr lang="en-US" i="0" dirty="0">
                <a:solidFill>
                  <a:schemeClr val="tx1"/>
                </a:solidFill>
              </a:rPr>
              <a:t>Renin, secreted by the juxtaglomerular complex, converts liver-produced angiotensinogen to </a:t>
            </a:r>
            <a:r>
              <a:rPr lang="en-US" b="1" i="0" dirty="0">
                <a:solidFill>
                  <a:schemeClr val="tx1"/>
                </a:solidFill>
              </a:rPr>
              <a:t>angiotensin I.</a:t>
            </a:r>
          </a:p>
          <a:p>
            <a:pPr>
              <a:tabLst>
                <a:tab pos="461963" algn="l"/>
              </a:tabLst>
            </a:pPr>
            <a:r>
              <a:rPr lang="en-US" b="1" dirty="0">
                <a:solidFill>
                  <a:schemeClr val="tx1"/>
                </a:solidFill>
              </a:rPr>
              <a:t>Angiotensin-converting enzyme (ACE) </a:t>
            </a:r>
            <a:r>
              <a:rPr lang="en-US" dirty="0">
                <a:solidFill>
                  <a:schemeClr val="tx1"/>
                </a:solidFill>
              </a:rPr>
              <a:t>converts angiotensin I to angiotensin II.</a:t>
            </a:r>
            <a:endParaRPr lang="en-US" i="0" dirty="0">
              <a:solidFill>
                <a:schemeClr val="tx1"/>
              </a:solidFill>
            </a:endParaRPr>
          </a:p>
          <a:p>
            <a:pPr>
              <a:tabLst>
                <a:tab pos="461963" algn="l"/>
              </a:tabLst>
            </a:pPr>
            <a:r>
              <a:rPr lang="en-US" i="0" dirty="0">
                <a:solidFill>
                  <a:schemeClr val="tx1"/>
                </a:solidFill>
              </a:rPr>
              <a:t>Angiotensin II raises blood pressure by constricting blood vessels, triggering aldosterone release (increasing sodium reabsorption), stimulating ADH release (increasing water retention), and decreasing glomerular filtration rate.</a:t>
            </a:r>
          </a:p>
          <a:p>
            <a:pPr>
              <a:tabLst>
                <a:tab pos="461963" algn="l"/>
              </a:tabLst>
            </a:pPr>
            <a:r>
              <a:rPr lang="en-US" i="0" dirty="0">
                <a:solidFill>
                  <a:schemeClr val="tx1"/>
                </a:solidFill>
              </a:rPr>
              <a:t>Blood pressure can be medically controlled using ACE inhibitors, which interrupt this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 38.4 Figure 2</a:t>
            </a:r>
            <a:endParaRPr lang="en-US" sz="3200" dirty="0">
              <a:solidFill>
                <a:schemeClr val="accent1"/>
              </a:solidFill>
            </a:endParaRPr>
          </a:p>
        </p:txBody>
      </p:sp>
      <p:sp>
        <p:nvSpPr>
          <p:cNvPr id="4" name="TextBox 3">
            <a:extLst>
              <a:ext uri="{FF2B5EF4-FFF2-40B4-BE49-F238E27FC236}">
                <a16:creationId xmlns:a16="http://schemas.microsoft.com/office/drawing/2014/main" id="{9FC517AE-5D04-B90B-561C-8D7192F6A94F}"/>
              </a:ext>
            </a:extLst>
          </p:cNvPr>
          <p:cNvSpPr txBox="1"/>
          <p:nvPr/>
        </p:nvSpPr>
        <p:spPr>
          <a:xfrm>
            <a:off x="2285999" y="5760720"/>
            <a:ext cx="4572000" cy="246221"/>
          </a:xfrm>
          <a:prstGeom prst="rect">
            <a:avLst/>
          </a:prstGeom>
          <a:noFill/>
        </p:spPr>
        <p:txBody>
          <a:bodyPr wrap="square">
            <a:spAutoFit/>
          </a:bodyPr>
          <a:lstStyle/>
          <a:p>
            <a:pPr algn="ctr"/>
            <a:r>
              <a:rPr lang="en-US" sz="1000" dirty="0"/>
              <a:t>OpenStax College on Wikimedia Commons. "Renin-angiotensin-aldosterone."</a:t>
            </a:r>
          </a:p>
        </p:txBody>
      </p:sp>
      <p:pic>
        <p:nvPicPr>
          <p:cNvPr id="6" name="Content Placeholder 5" descr="The illustration shows the chain reactions that occur when the macula densa senses low fluid flow or low sodium concentration. This causes the juxtaglomerular cells to secrete the enzyme renin. The kidneys release renin into the blood, and the liver releases angiotensinogen into the blood, causing an enzyme reaction in which renin and angiotensin-converting enzyme, or A C E, in pulmonary blood converts angiotensin one into angiotensin two. This causes widespread vasoconstriction, stimulating the adrenal cortex to secrete aldosterone. Aldosterone stimulates sodium uptake on the apical cell membrane in the distal convoluted tubule and collecting ducts, while A D H causes aquaporins to move to the collecting duct plasma membrane, increasing water reabsorption.">
            <a:extLst>
              <a:ext uri="{FF2B5EF4-FFF2-40B4-BE49-F238E27FC236}">
                <a16:creationId xmlns:a16="http://schemas.microsoft.com/office/drawing/2014/main" id="{823023A6-2F3B-246A-AB92-A437E2267278}"/>
              </a:ext>
            </a:extLst>
          </p:cNvPr>
          <p:cNvPicPr>
            <a:picLocks noGrp="1" noChangeAspect="1"/>
          </p:cNvPicPr>
          <p:nvPr>
            <p:ph idx="1"/>
          </p:nvPr>
        </p:nvPicPr>
        <p:blipFill>
          <a:blip r:embed="rId3"/>
          <a:srcRect l="9259" t="5334" r="9259" b="3000"/>
          <a:stretch/>
        </p:blipFill>
        <p:spPr>
          <a:xfrm>
            <a:off x="877823" y="1120140"/>
            <a:ext cx="7388352" cy="4617720"/>
          </a:xfrm>
        </p:spPr>
      </p:pic>
    </p:spTree>
    <p:extLst>
      <p:ext uri="{BB962C8B-B14F-4D97-AF65-F5344CB8AC3E}">
        <p14:creationId xmlns:p14="http://schemas.microsoft.com/office/powerpoint/2010/main" val="29771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9381-E2A7-427E-14FF-E79D29A4ADEA}"/>
              </a:ext>
            </a:extLst>
          </p:cNvPr>
          <p:cNvSpPr>
            <a:spLocks noGrp="1"/>
          </p:cNvSpPr>
          <p:nvPr>
            <p:ph type="title"/>
          </p:nvPr>
        </p:nvSpPr>
        <p:spPr/>
        <p:txBody>
          <a:bodyPr/>
          <a:lstStyle/>
          <a:p>
            <a:r>
              <a:rPr lang="en-US" dirty="0"/>
              <a:t>38.4 Figure 3</a:t>
            </a:r>
          </a:p>
        </p:txBody>
      </p:sp>
      <p:sp>
        <p:nvSpPr>
          <p:cNvPr id="6" name="TextBox 5">
            <a:extLst>
              <a:ext uri="{FF2B5EF4-FFF2-40B4-BE49-F238E27FC236}">
                <a16:creationId xmlns:a16="http://schemas.microsoft.com/office/drawing/2014/main" id="{E7DB950F-3937-1F52-8B21-6A114618FF53}"/>
              </a:ext>
            </a:extLst>
          </p:cNvPr>
          <p:cNvSpPr txBox="1"/>
          <p:nvPr/>
        </p:nvSpPr>
        <p:spPr>
          <a:xfrm>
            <a:off x="2019300" y="5757370"/>
            <a:ext cx="5105400" cy="246221"/>
          </a:xfrm>
          <a:prstGeom prst="rect">
            <a:avLst/>
          </a:prstGeom>
          <a:noFill/>
        </p:spPr>
        <p:txBody>
          <a:bodyPr wrap="square">
            <a:spAutoFit/>
          </a:bodyPr>
          <a:lstStyle/>
          <a:p>
            <a:pPr algn="ctr"/>
            <a:r>
              <a:rPr lang="en-US" sz="1000" dirty="0"/>
              <a:t>Mikael Häggström on Wikimedia Commons. "Renin-angiotensin-aldosterone system."</a:t>
            </a:r>
          </a:p>
        </p:txBody>
      </p:sp>
      <p:pic>
        <p:nvPicPr>
          <p:cNvPr id="7" name="Content Placeholder 5" descr="Part of the diagram shows a tree diagram that starts with &quot;Angiotensinogen.&quot; An arrow, labeled &quot;Renin,&quot; points from &quot;Angiotensinogen&quot; to &quot;Angiotensin 1.&quot; An arrow, labeled &quot;A C E&quot; and &quot;Triggers release of other hormones,&quot; points from &quot;Angiotensin 1&quot; to &quot;Angiotensin 2.&quot; Three arrows point from this. The first points to &quot;Direct effects: Causes arteries to constrict and increases cardiac output resulting in an increase in blood pressure and volume, Decreases glomerular filtration rate resulting in water retention, and Increases thirst.&quot; The second arrow points to &quot;A D H,&quot; which has an arrow pointing to &quot;Mediates insertion of aquaporins into nephron collecting duct cells; as a result, more water is reabsorbed into the blood and Increases sodium reabsorption in the medulla of the kidney.&quot; The third arrow pointing from &quot;Angiotensin 2&quot; points to &quot;Aldosterone,&quot; which has an arrow pointing to &quot;Causes nephron distal tubules to reabsorb more sodium ions and water, which increases blood volume.&quot; Another part of the diagram shows a human body with the organs. A label points to two places in the brain and is labeled &quot;A D H is made in the hypothalamus and released by the posterior pituitary.&quot; A label points to the heart and is labeled &quot;A N P is made by atrial cells in the heart.&quot; A label points to the kidneys and is labeled &quot;Renin is produced by the kidney.&quot; A label points to the adrenal glands and is labeled &quot;Aldosterone is produced by the adrenal glands, located on top of the kidneys.&quot; A label points to the liver and is labeled &quot;Angiotensin is made by the liver.&quot; The last part of the diagram is a box that reads, &quot;A N P is a hormone antagonistic to the angiotensin pathway. ANP decreases blood volume and pressure by: increasing the glomular filtration rate, decreasing of reabsorption of sodium ions by nephrons, and inhibiting the release of renin, aldosterone, and A D H.&quot;">
            <a:extLst>
              <a:ext uri="{FF2B5EF4-FFF2-40B4-BE49-F238E27FC236}">
                <a16:creationId xmlns:a16="http://schemas.microsoft.com/office/drawing/2014/main" id="{5506611C-3CFB-395F-EBF3-051E49200AC1}"/>
              </a:ext>
            </a:extLst>
          </p:cNvPr>
          <p:cNvPicPr>
            <a:picLocks noChangeAspect="1"/>
          </p:cNvPicPr>
          <p:nvPr/>
        </p:nvPicPr>
        <p:blipFill>
          <a:blip r:embed="rId3"/>
          <a:srcRect t="4215" b="2580"/>
          <a:stretch/>
        </p:blipFill>
        <p:spPr>
          <a:xfrm>
            <a:off x="377919" y="1295399"/>
            <a:ext cx="8388162" cy="4343401"/>
          </a:xfrm>
          <a:prstGeom prst="rect">
            <a:avLst/>
          </a:prstGeom>
        </p:spPr>
      </p:pic>
    </p:spTree>
    <p:extLst>
      <p:ext uri="{BB962C8B-B14F-4D97-AF65-F5344CB8AC3E}">
        <p14:creationId xmlns:p14="http://schemas.microsoft.com/office/powerpoint/2010/main" val="1009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668F-3DFC-1FC0-A042-3E75C4D4671C}"/>
              </a:ext>
            </a:extLst>
          </p:cNvPr>
          <p:cNvSpPr>
            <a:spLocks noGrp="1"/>
          </p:cNvSpPr>
          <p:nvPr>
            <p:ph type="title"/>
          </p:nvPr>
        </p:nvSpPr>
        <p:spPr/>
        <p:txBody>
          <a:bodyPr/>
          <a:lstStyle/>
          <a:p>
            <a:r>
              <a:rPr lang="en-US" dirty="0"/>
              <a:t>Mineralocorticoids</a:t>
            </a:r>
          </a:p>
        </p:txBody>
      </p:sp>
      <p:sp>
        <p:nvSpPr>
          <p:cNvPr id="3" name="Content Placeholder 2">
            <a:extLst>
              <a:ext uri="{FF2B5EF4-FFF2-40B4-BE49-F238E27FC236}">
                <a16:creationId xmlns:a16="http://schemas.microsoft.com/office/drawing/2014/main" id="{192445FA-7757-6DC3-D0D7-86EFF9B03568}"/>
              </a:ext>
            </a:extLst>
          </p:cNvPr>
          <p:cNvSpPr>
            <a:spLocks noGrp="1"/>
          </p:cNvSpPr>
          <p:nvPr>
            <p:ph idx="1"/>
          </p:nvPr>
        </p:nvSpPr>
        <p:spPr/>
        <p:txBody>
          <a:bodyPr>
            <a:normAutofit lnSpcReduction="10000"/>
          </a:bodyPr>
          <a:lstStyle/>
          <a:p>
            <a:r>
              <a:rPr lang="en-US" b="1" dirty="0"/>
              <a:t>Mineralocorticoids</a:t>
            </a:r>
            <a:r>
              <a:rPr lang="en-US" dirty="0"/>
              <a:t> are hormones synthesized by the adrenal cortex that affect osmotic balance. </a:t>
            </a:r>
          </a:p>
          <a:p>
            <a:pPr marL="457200" indent="-457200">
              <a:buFont typeface="Arial" panose="020B0604020202020204" pitchFamily="34" charset="0"/>
              <a:buChar char="•"/>
            </a:pPr>
            <a:r>
              <a:rPr lang="en-US" dirty="0"/>
              <a:t>Aldosterone promotes sodium reabsorption in renal tubules, which indirectly affects water retention and blood volume.</a:t>
            </a:r>
          </a:p>
          <a:p>
            <a:pPr marL="457200" indent="-457200">
              <a:buFont typeface="Arial" panose="020B0604020202020204" pitchFamily="34" charset="0"/>
              <a:buChar char="•"/>
            </a:pPr>
            <a:r>
              <a:rPr lang="en-US" dirty="0"/>
              <a:t>Aldosterone also stimulates potassium secretion in the kidneys.</a:t>
            </a:r>
          </a:p>
          <a:p>
            <a:pPr marL="457200" indent="-457200">
              <a:buFont typeface="Arial" panose="020B0604020202020204" pitchFamily="34" charset="0"/>
              <a:buChar char="•"/>
            </a:pPr>
            <a:r>
              <a:rPr lang="en-US" dirty="0"/>
              <a:t>The absence of aldosterone (as in Addison's disease) leads to excessive sodium loss in urine and dangerous potassium retention, which can be fatal if untreated.</a:t>
            </a:r>
          </a:p>
        </p:txBody>
      </p:sp>
    </p:spTree>
    <p:extLst>
      <p:ext uri="{BB962C8B-B14F-4D97-AF65-F5344CB8AC3E}">
        <p14:creationId xmlns:p14="http://schemas.microsoft.com/office/powerpoint/2010/main" val="341268263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958</Words>
  <Application>Microsoft Office PowerPoint</Application>
  <PresentationFormat>On-screen Show (4:3)</PresentationFormat>
  <Paragraphs>86</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Courier New</vt:lpstr>
      <vt:lpstr>Calibri</vt:lpstr>
      <vt:lpstr>Century Gothic</vt:lpstr>
      <vt:lpstr>Aptos</vt:lpstr>
      <vt:lpstr>Office Theme</vt:lpstr>
      <vt:lpstr>Lesson 38.4</vt:lpstr>
      <vt:lpstr>Objectives</vt:lpstr>
      <vt:lpstr>Hormonal Control of Osmoregulatory Functions</vt:lpstr>
      <vt:lpstr>36.4 Figure 1</vt:lpstr>
      <vt:lpstr>Epinephrine and Norepinephrine</vt:lpstr>
      <vt:lpstr>Renin-Angiotensin-Aldosterone System</vt:lpstr>
      <vt:lpstr> 38.4 Figure 2</vt:lpstr>
      <vt:lpstr>38.4 Figure 3</vt:lpstr>
      <vt:lpstr>Mineralocorticoids</vt:lpstr>
      <vt:lpstr>Think It Through</vt:lpstr>
      <vt:lpstr>Antidiuretic Hormone</vt:lpstr>
      <vt:lpstr>Science and You</vt:lpstr>
      <vt:lpstr>Atrial Natriuretic Peptide Hormone</vt:lpstr>
      <vt:lpstr>Group Activity</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182</cp:revision>
  <dcterms:created xsi:type="dcterms:W3CDTF">2013-04-26T14:43:13Z</dcterms:created>
  <dcterms:modified xsi:type="dcterms:W3CDTF">2024-10-11T19:55:54Z</dcterms:modified>
</cp:coreProperties>
</file>