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272" r:id="rId2"/>
    <p:sldId id="264" r:id="rId3"/>
    <p:sldId id="273" r:id="rId4"/>
    <p:sldId id="277" r:id="rId5"/>
    <p:sldId id="278" r:id="rId6"/>
    <p:sldId id="274" r:id="rId7"/>
    <p:sldId id="279" r:id="rId8"/>
    <p:sldId id="280" r:id="rId9"/>
    <p:sldId id="276" r:id="rId10"/>
    <p:sldId id="267" r:id="rId11"/>
    <p:sldId id="289" r:id="rId12"/>
    <p:sldId id="281" r:id="rId13"/>
    <p:sldId id="282" r:id="rId14"/>
    <p:sldId id="271" r:id="rId15"/>
    <p:sldId id="284" r:id="rId16"/>
    <p:sldId id="285" r:id="rId17"/>
    <p:sldId id="290" r:id="rId18"/>
    <p:sldId id="286" r:id="rId19"/>
    <p:sldId id="287" r:id="rId20"/>
    <p:sldId id="288" r:id="rId21"/>
    <p:sldId id="291" r:id="rId22"/>
  </p:sldIdLst>
  <p:sldSz cx="9144000" cy="6858000" type="screen4x3"/>
  <p:notesSz cx="6858000" cy="9144000"/>
  <p:embeddedFontLs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7" autoAdjust="0"/>
    <p:restoredTop sz="86410"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868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process of amphibian metamorphosis, as shown in the tadpole-to-frog stages here, is driven by hormones.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135273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The amino acid-derived hormones epinephrine and norepinephrine bind to </a:t>
            </a:r>
            <a:r>
              <a:rPr lang="el-GR" dirty="0"/>
              <a:t>β-</a:t>
            </a:r>
            <a:r>
              <a:rPr lang="en-US" dirty="0"/>
              <a:t>adrenergic receptors on the plasma membrane of cells. Hormones binding to the receptor activates a G protein, which in turn activates adenylyl cyclase, converting ATP to cyclic AMP (cAMP). cAMP is a second messenger that mediates a cell-specific response. An enzyme called phosphodiesterase breaks down cAMP, terminating the signal.</a:t>
            </a:r>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338219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 Structures of AMP (left) and cAMP (right)</a:t>
            </a:r>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133684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8344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(a) The adrenal glands are located on top of the kidneys. (b) The thyroid glands are located in the front of the neck, on top of the trachea.</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33168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The structures shown here represent (a) cholesterol and the steroid hormones (b) testosterone and (c) estradiol.</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269335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(a) The hormone epinephrine, which triggers the fight-or-flight response, is derived from the amino acid tyrosine. (b) The hormone melatonin, which regulates circadian rhythms, is derived from the amino acid tryptophan.</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64566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The structures of peptide hormones (a) oxytocin, (b) growth hormone, and (c) follicle-stimulating hormone are shown. These peptide hormones are much larger than those derived from cholesterol or amino acids.</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12604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Figure 6: This is a laser scanning confocal microscope image of islet-forming beta cells in the pancreas. Cell nuclei are stained blue and present as the smaller dots scattered throughout. Insulin is stained green and presents as the slightly larger dots concentrated in the center. The presence of insulin indicates the location of beta cells, among other cell types.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A lipid-derived hormone diffuses through the cell membrane and binds to an intracellular nuclear receptor (NR), itself bound to a heat shock protein (HSP), in the cytoplasm. Once the hormone has bound the receptor, the NR/hormone complex dissociates from the heat shock protein and enters the nucleus through a nuclear pore. In the nucleus, the hormone-receptor complex binds to a DNA sequence called a hormone response element (HRE), which triggers gene transcription to produce an mRNA copy of the gene. The mRNA travels out of the nucleus to a ribosome in the cytoplasm, where the mRNA is translated into a protein. The corresponding protein product can then mediate changes in cell function.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97447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12290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39.1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Hormone Function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How Hormones Work</a:t>
            </a:r>
            <a:r>
              <a:rPr lang="en-US" sz="1400" baseline="-25000" dirty="0"/>
              <a:t>1</a:t>
            </a:r>
            <a:endParaRPr lang="en-US" sz="1400" baseline="-25000" dirty="0">
              <a:solidFill>
                <a:schemeClr val="accent1"/>
              </a:solidFill>
            </a:endParaRPr>
          </a:p>
        </p:txBody>
      </p:sp>
      <p:sp>
        <p:nvSpPr>
          <p:cNvPr id="13315" name="Rectangle 3"/>
          <p:cNvSpPr>
            <a:spLocks noGrp="1"/>
          </p:cNvSpPr>
          <p:nvPr>
            <p:ph idx="1"/>
          </p:nvPr>
        </p:nvSpPr>
        <p:spPr>
          <a:xfrm>
            <a:off x="457200" y="1066800"/>
            <a:ext cx="8229600" cy="4968240"/>
          </a:xfrm>
          <a:prstGeom prst="rect">
            <a:avLst/>
          </a:prstGeom>
        </p:spPr>
        <p:txBody>
          <a:bodyPr>
            <a:normAutofit/>
          </a:bodyPr>
          <a:lstStyle/>
          <a:p>
            <a:pPr marL="0" indent="0">
              <a:buNone/>
              <a:tabLst>
                <a:tab pos="461963" algn="l"/>
              </a:tabLst>
            </a:pPr>
            <a:r>
              <a:rPr lang="en-US" i="0" dirty="0">
                <a:solidFill>
                  <a:schemeClr val="tx1"/>
                </a:solidFill>
              </a:rPr>
              <a:t>Hormones mediate changes in target cells by binding to specific </a:t>
            </a:r>
            <a:r>
              <a:rPr lang="en-US" b="1" i="0" dirty="0">
                <a:solidFill>
                  <a:schemeClr val="tx1"/>
                </a:solidFill>
              </a:rPr>
              <a:t>hormone receptors</a:t>
            </a:r>
            <a:r>
              <a:rPr lang="en-US" i="0" dirty="0">
                <a:solidFill>
                  <a:schemeClr val="tx1"/>
                </a:solidFill>
              </a:rPr>
              <a:t>. </a:t>
            </a:r>
          </a:p>
          <a:p>
            <a:pPr>
              <a:tabLst>
                <a:tab pos="461963" algn="l"/>
              </a:tabLst>
            </a:pPr>
            <a:r>
              <a:rPr lang="en-US" dirty="0">
                <a:solidFill>
                  <a:schemeClr val="tx1"/>
                </a:solidFill>
              </a:rPr>
              <a:t>H</a:t>
            </a:r>
            <a:r>
              <a:rPr lang="en-US" i="0" dirty="0">
                <a:solidFill>
                  <a:schemeClr val="tx1"/>
                </a:solidFill>
              </a:rPr>
              <a:t>ormones circulate throughout the body and meet many different cell types, affecting cells that possess the necessary receptors. </a:t>
            </a:r>
          </a:p>
          <a:p>
            <a:pPr>
              <a:tabLst>
                <a:tab pos="461963" algn="l"/>
              </a:tabLst>
            </a:pPr>
            <a:r>
              <a:rPr lang="en-US" i="0" dirty="0">
                <a:solidFill>
                  <a:schemeClr val="tx1"/>
                </a:solidFill>
              </a:rPr>
              <a:t>Receptors for a specific hormone may be found on many different cells </a:t>
            </a:r>
            <a:r>
              <a:rPr lang="en-US" dirty="0">
                <a:solidFill>
                  <a:schemeClr val="tx1"/>
                </a:solidFill>
              </a:rPr>
              <a:t>or</a:t>
            </a:r>
            <a:r>
              <a:rPr lang="en-US" i="0" dirty="0">
                <a:solidFill>
                  <a:schemeClr val="tx1"/>
                </a:solidFill>
              </a:rPr>
              <a:t> a small number of specialized cells.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How Hormones Work</a:t>
            </a:r>
            <a:r>
              <a:rPr lang="en-US" sz="1400" baseline="-25000" dirty="0"/>
              <a:t>2</a:t>
            </a:r>
            <a:endParaRPr lang="en-US" sz="1400" baseline="-25000" dirty="0">
              <a:solidFill>
                <a:schemeClr val="accent1"/>
              </a:solidFill>
            </a:endParaRPr>
          </a:p>
        </p:txBody>
      </p:sp>
      <p:sp>
        <p:nvSpPr>
          <p:cNvPr id="13315" name="Rectangle 3"/>
          <p:cNvSpPr>
            <a:spLocks noGrp="1"/>
          </p:cNvSpPr>
          <p:nvPr>
            <p:ph idx="1"/>
          </p:nvPr>
        </p:nvSpPr>
        <p:spPr>
          <a:xfrm>
            <a:off x="457200" y="1066800"/>
            <a:ext cx="8229600" cy="4968240"/>
          </a:xfrm>
          <a:prstGeom prst="rect">
            <a:avLst/>
          </a:prstGeom>
        </p:spPr>
        <p:txBody>
          <a:bodyPr>
            <a:normAutofit fontScale="92500"/>
          </a:bodyPr>
          <a:lstStyle/>
          <a:p>
            <a:pPr marL="0" indent="0">
              <a:buNone/>
              <a:tabLst>
                <a:tab pos="461963" algn="l"/>
              </a:tabLst>
            </a:pPr>
            <a:r>
              <a:rPr lang="en-US" sz="2400" i="0" dirty="0">
                <a:solidFill>
                  <a:schemeClr val="tx1"/>
                </a:solidFill>
              </a:rPr>
              <a:t>The number of receptors that respond to a hormone determines the cell's sensitivity to that hormone and the resulting cellular response.</a:t>
            </a:r>
          </a:p>
          <a:p>
            <a:pPr>
              <a:tabLst>
                <a:tab pos="461963" algn="l"/>
              </a:tabLst>
            </a:pPr>
            <a:r>
              <a:rPr lang="en-US" sz="2400" dirty="0">
                <a:solidFill>
                  <a:schemeClr val="tx1"/>
                </a:solidFill>
              </a:rPr>
              <a:t>T</a:t>
            </a:r>
            <a:r>
              <a:rPr lang="en-US" sz="2400" i="0" dirty="0">
                <a:solidFill>
                  <a:schemeClr val="tx1"/>
                </a:solidFill>
              </a:rPr>
              <a:t>he number of receptors that respond to a hormone can change over time, resulting in increased or decreased cell sensitivity. </a:t>
            </a:r>
          </a:p>
          <a:p>
            <a:pPr>
              <a:tabLst>
                <a:tab pos="461963" algn="l"/>
              </a:tabLst>
            </a:pPr>
            <a:r>
              <a:rPr lang="en-US" sz="2400" i="0" dirty="0">
                <a:solidFill>
                  <a:schemeClr val="tx1"/>
                </a:solidFill>
              </a:rPr>
              <a:t>In </a:t>
            </a:r>
            <a:r>
              <a:rPr lang="en-US" sz="2400" b="1" i="0" dirty="0">
                <a:solidFill>
                  <a:schemeClr val="tx1"/>
                </a:solidFill>
              </a:rPr>
              <a:t>up-regulation</a:t>
            </a:r>
            <a:r>
              <a:rPr lang="en-US" sz="2400" i="0" dirty="0">
                <a:solidFill>
                  <a:schemeClr val="tx1"/>
                </a:solidFill>
              </a:rPr>
              <a:t>, the number of receptors increases in response to rising hormone levels, making the cell more sensitive to the hormone and allowing for more cellular activity. </a:t>
            </a:r>
          </a:p>
          <a:p>
            <a:pPr>
              <a:tabLst>
                <a:tab pos="461963" algn="l"/>
              </a:tabLst>
            </a:pPr>
            <a:r>
              <a:rPr lang="en-US" sz="2400" i="0" dirty="0">
                <a:solidFill>
                  <a:schemeClr val="tx1"/>
                </a:solidFill>
              </a:rPr>
              <a:t>When the number of receptors decreases in response to rising hormone levels, called </a:t>
            </a:r>
            <a:r>
              <a:rPr lang="en-US" sz="2400" b="1" i="0" dirty="0">
                <a:solidFill>
                  <a:schemeClr val="tx1"/>
                </a:solidFill>
              </a:rPr>
              <a:t>down-regulation</a:t>
            </a:r>
            <a:r>
              <a:rPr lang="en-US" sz="2400" i="0" dirty="0">
                <a:solidFill>
                  <a:schemeClr val="tx1"/>
                </a:solidFill>
              </a:rPr>
              <a:t>, cellular activity is reduced.</a:t>
            </a:r>
          </a:p>
          <a:p>
            <a:pPr marL="0" indent="0">
              <a:buNone/>
              <a:tabLst>
                <a:tab pos="461963" algn="l"/>
              </a:tabLst>
            </a:pPr>
            <a:r>
              <a:rPr lang="en-US" sz="2400" dirty="0">
                <a:solidFill>
                  <a:schemeClr val="tx1"/>
                </a:solidFill>
              </a:rPr>
              <a:t>H</a:t>
            </a:r>
            <a:r>
              <a:rPr lang="en-US" sz="2400" i="0" dirty="0">
                <a:solidFill>
                  <a:schemeClr val="tx1"/>
                </a:solidFill>
              </a:rPr>
              <a:t>ormones can mediate changes directly by binding to </a:t>
            </a:r>
            <a:r>
              <a:rPr lang="en-US" sz="2400" b="1" i="0" dirty="0">
                <a:solidFill>
                  <a:schemeClr val="tx1"/>
                </a:solidFill>
              </a:rPr>
              <a:t>intracellular hormone receptors </a:t>
            </a:r>
            <a:r>
              <a:rPr lang="en-US" sz="2400" i="0" dirty="0">
                <a:solidFill>
                  <a:schemeClr val="tx1"/>
                </a:solidFill>
              </a:rPr>
              <a:t>and modulating gene transcription, or indirectly by binding to cell surface receptors and stimulating signaling pathways.</a:t>
            </a:r>
          </a:p>
        </p:txBody>
      </p:sp>
    </p:spTree>
    <p:extLst>
      <p:ext uri="{BB962C8B-B14F-4D97-AF65-F5344CB8AC3E}">
        <p14:creationId xmlns:p14="http://schemas.microsoft.com/office/powerpoint/2010/main" val="273514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E441-891D-CA54-AD07-F9FD3320B017}"/>
              </a:ext>
            </a:extLst>
          </p:cNvPr>
          <p:cNvSpPr>
            <a:spLocks noGrp="1"/>
          </p:cNvSpPr>
          <p:nvPr>
            <p:ph type="title"/>
          </p:nvPr>
        </p:nvSpPr>
        <p:spPr/>
        <p:txBody>
          <a:bodyPr/>
          <a:lstStyle/>
          <a:p>
            <a:r>
              <a:rPr lang="en-US" dirty="0"/>
              <a:t>Intracellular Hormone Receptors</a:t>
            </a:r>
          </a:p>
        </p:txBody>
      </p:sp>
      <p:sp>
        <p:nvSpPr>
          <p:cNvPr id="3" name="Content Placeholder 2">
            <a:extLst>
              <a:ext uri="{FF2B5EF4-FFF2-40B4-BE49-F238E27FC236}">
                <a16:creationId xmlns:a16="http://schemas.microsoft.com/office/drawing/2014/main" id="{71DC86A2-8E6B-E982-E093-FA72B96AECDC}"/>
              </a:ext>
            </a:extLst>
          </p:cNvPr>
          <p:cNvSpPr>
            <a:spLocks noGrp="1"/>
          </p:cNvSpPr>
          <p:nvPr>
            <p:ph idx="1"/>
          </p:nvPr>
        </p:nvSpPr>
        <p:spPr/>
        <p:txBody>
          <a:bodyPr>
            <a:normAutofit fontScale="62500" lnSpcReduction="20000"/>
          </a:bodyPr>
          <a:lstStyle/>
          <a:p>
            <a:pPr marL="0" indent="0">
              <a:buNone/>
            </a:pPr>
            <a:r>
              <a:rPr lang="en-US" b="1" dirty="0"/>
              <a:t>Lipid-derived (lipid-soluble) hormones</a:t>
            </a:r>
            <a:r>
              <a:rPr lang="en-US" dirty="0"/>
              <a:t>, diffuse across the membranes of the endocrine cell in which they are synthesized. </a:t>
            </a:r>
          </a:p>
          <a:p>
            <a:r>
              <a:rPr lang="en-US" dirty="0"/>
              <a:t>Once outside the cell, they bind to transport proteins that keep them soluble in the bloodstream. </a:t>
            </a:r>
          </a:p>
          <a:p>
            <a:r>
              <a:rPr lang="en-US" dirty="0"/>
              <a:t>At the target cell, the hormones are released from the carrier protein and diffuse across the lipid bilayer of the plasma membrane of cells. </a:t>
            </a:r>
          </a:p>
          <a:p>
            <a:pPr lvl="1"/>
            <a:r>
              <a:rPr lang="en-US" dirty="0"/>
              <a:t>Once inside the cell, hey adhere to intracellular receptors residing in the cytoplasm or in the nucleus. </a:t>
            </a:r>
          </a:p>
          <a:p>
            <a:r>
              <a:rPr lang="en-US" dirty="0"/>
              <a:t>The cell signaling pathways induced by the steroid hormones regulate the expression of specific genes in the cell's DNA. </a:t>
            </a:r>
          </a:p>
          <a:p>
            <a:r>
              <a:rPr lang="en-US" dirty="0"/>
              <a:t>The hormones and receptor complex act as transcription regulators by binding to a specific region of DNA and increasing or decreasing the synthesis of mRNA of specific genes. </a:t>
            </a:r>
          </a:p>
          <a:p>
            <a:pPr lvl="1"/>
            <a:r>
              <a:rPr lang="en-US" dirty="0"/>
              <a:t>The amount of mRNA determines the amount of the protein synthesized.</a:t>
            </a:r>
          </a:p>
          <a:p>
            <a:pPr marL="0" indent="0">
              <a:buNone/>
            </a:pPr>
            <a:endParaRPr lang="en-US" dirty="0"/>
          </a:p>
          <a:p>
            <a:pPr marL="0" indent="0">
              <a:buNone/>
            </a:pPr>
            <a:r>
              <a:rPr lang="en-US" dirty="0"/>
              <a:t>Other lipid-soluble hormones that are not steroid hormones, such as vitamin D and thyroxine, have receptors located in the nucleus. </a:t>
            </a:r>
          </a:p>
        </p:txBody>
      </p:sp>
    </p:spTree>
    <p:extLst>
      <p:ext uri="{BB962C8B-B14F-4D97-AF65-F5344CB8AC3E}">
        <p14:creationId xmlns:p14="http://schemas.microsoft.com/office/powerpoint/2010/main" val="7969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6088-4D58-8C96-8565-F1EB125A4747}"/>
              </a:ext>
            </a:extLst>
          </p:cNvPr>
          <p:cNvSpPr>
            <a:spLocks noGrp="1"/>
          </p:cNvSpPr>
          <p:nvPr>
            <p:ph type="title"/>
          </p:nvPr>
        </p:nvSpPr>
        <p:spPr/>
        <p:txBody>
          <a:bodyPr/>
          <a:lstStyle/>
          <a:p>
            <a:r>
              <a:rPr lang="en-US" dirty="0"/>
              <a:t>Lesson 39.1 Figure 7</a:t>
            </a:r>
          </a:p>
        </p:txBody>
      </p:sp>
      <p:sp>
        <p:nvSpPr>
          <p:cNvPr id="5" name="TextBox 4">
            <a:extLst>
              <a:ext uri="{FF2B5EF4-FFF2-40B4-BE49-F238E27FC236}">
                <a16:creationId xmlns:a16="http://schemas.microsoft.com/office/drawing/2014/main" id="{CA245B12-F9D9-E791-92F3-6326C2B6645A}"/>
              </a:ext>
            </a:extLst>
          </p:cNvPr>
          <p:cNvSpPr txBox="1"/>
          <p:nvPr/>
        </p:nvSpPr>
        <p:spPr>
          <a:xfrm>
            <a:off x="1409700" y="5819299"/>
            <a:ext cx="6324600" cy="246221"/>
          </a:xfrm>
          <a:prstGeom prst="rect">
            <a:avLst/>
          </a:prstGeom>
          <a:noFill/>
        </p:spPr>
        <p:txBody>
          <a:bodyPr wrap="square">
            <a:spAutoFit/>
          </a:bodyPr>
          <a:lstStyle/>
          <a:p>
            <a:pPr algn="ctr"/>
            <a:r>
              <a:rPr lang="en-US" sz="1000" dirty="0"/>
              <a:t>CNX OpenStax on Wikimedia Commons. "Intracellular nuclear receptor and heat shock protein." Modified. </a:t>
            </a:r>
          </a:p>
        </p:txBody>
      </p:sp>
      <p:pic>
        <p:nvPicPr>
          <p:cNvPr id="7" name="Content Placeholder 4" descr="The image shows a hormone crossing the cellular membrane and attaching to the N R /H S P complex. The complex dissociates, releasing the heat shock protein and a N R/ hormone complex. The complex dimerizes, enters the nucleus, and attaches to an H R E element on D N A, triggering transcription of certain genes.">
            <a:extLst>
              <a:ext uri="{FF2B5EF4-FFF2-40B4-BE49-F238E27FC236}">
                <a16:creationId xmlns:a16="http://schemas.microsoft.com/office/drawing/2014/main" id="{13627B47-BE36-9C9A-9578-A32ED9702DE5}"/>
              </a:ext>
            </a:extLst>
          </p:cNvPr>
          <p:cNvPicPr>
            <a:picLocks noGrp="1" noChangeAspect="1"/>
          </p:cNvPicPr>
          <p:nvPr>
            <p:ph idx="1"/>
          </p:nvPr>
        </p:nvPicPr>
        <p:blipFill>
          <a:blip r:embed="rId3"/>
          <a:srcRect l="6481" t="3667" r="6481" b="3000"/>
          <a:stretch/>
        </p:blipFill>
        <p:spPr>
          <a:xfrm>
            <a:off x="990600" y="1371600"/>
            <a:ext cx="7162800" cy="4267200"/>
          </a:xfrm>
        </p:spPr>
      </p:pic>
    </p:spTree>
    <p:extLst>
      <p:ext uri="{BB962C8B-B14F-4D97-AF65-F5344CB8AC3E}">
        <p14:creationId xmlns:p14="http://schemas.microsoft.com/office/powerpoint/2010/main" val="182802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215640"/>
          </a:xfrm>
        </p:spPr>
        <p:txBody>
          <a:bodyPr/>
          <a:lstStyle/>
          <a:p>
            <a:r>
              <a:rPr lang="en-US" dirty="0"/>
              <a:t>Some types of cancer cells grow and divide in response to the steroid hormone estrogen. The drug Fulvestrant is one treatment for such cancer. Fulvestrant binds to the nuclear receptor for estrogen, causing it to become unstable and eventually degrade.</a:t>
            </a:r>
          </a:p>
          <a:p>
            <a:pPr marL="457200" indent="-457200">
              <a:buFont typeface="Arial" panose="020B0604020202020204" pitchFamily="34" charset="0"/>
              <a:buChar char="•"/>
            </a:pPr>
            <a:r>
              <a:rPr lang="en-US" dirty="0"/>
              <a:t>How would this mechanism of action help slow the growth and spread of the cancer cells?</a:t>
            </a:r>
          </a:p>
        </p:txBody>
      </p:sp>
    </p:spTree>
    <p:extLst>
      <p:ext uri="{BB962C8B-B14F-4D97-AF65-F5344CB8AC3E}">
        <p14:creationId xmlns:p14="http://schemas.microsoft.com/office/powerpoint/2010/main" val="193357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62B7D9-FD59-2D46-5619-40B6A8B57AD1}"/>
              </a:ext>
            </a:extLst>
          </p:cNvPr>
          <p:cNvSpPr>
            <a:spLocks noGrp="1"/>
          </p:cNvSpPr>
          <p:nvPr>
            <p:ph type="title"/>
          </p:nvPr>
        </p:nvSpPr>
        <p:spPr/>
        <p:txBody>
          <a:bodyPr/>
          <a:lstStyle/>
          <a:p>
            <a:r>
              <a:rPr lang="en-US" dirty="0"/>
              <a:t>Plasma Membrane Hormone Receptors</a:t>
            </a:r>
            <a:r>
              <a:rPr lang="en-US" sz="1400" baseline="-25000" dirty="0"/>
              <a:t>1</a:t>
            </a:r>
            <a:r>
              <a:rPr lang="en-US" dirty="0"/>
              <a:t> </a:t>
            </a:r>
          </a:p>
        </p:txBody>
      </p:sp>
      <p:sp>
        <p:nvSpPr>
          <p:cNvPr id="5" name="Content Placeholder 4">
            <a:extLst>
              <a:ext uri="{FF2B5EF4-FFF2-40B4-BE49-F238E27FC236}">
                <a16:creationId xmlns:a16="http://schemas.microsoft.com/office/drawing/2014/main" id="{90C1EF16-DE98-DB3E-E2C5-BB508332A8CA}"/>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Amino acid-derived hormones and polypeptide hormones are not lipid and, therefore, generally cannot diffuse through the plasma membrane of cells.</a:t>
            </a:r>
          </a:p>
          <a:p>
            <a:pPr marL="457200" indent="-457200">
              <a:buFont typeface="Arial" panose="020B0604020202020204" pitchFamily="34" charset="0"/>
              <a:buChar char="•"/>
            </a:pPr>
            <a:r>
              <a:rPr lang="en-US" dirty="0"/>
              <a:t>Lipid insoluble hormones bind to receptors on the outer surface of the plasma membrane called </a:t>
            </a:r>
            <a:r>
              <a:rPr lang="en-US" b="1" dirty="0"/>
              <a:t>plasma membrane hormone receptors</a:t>
            </a:r>
            <a:r>
              <a:rPr lang="en-US" dirty="0"/>
              <a:t>. </a:t>
            </a:r>
          </a:p>
          <a:p>
            <a:pPr marL="1200150" lvl="1" indent="-457200">
              <a:buFont typeface="Arial" panose="020B0604020202020204" pitchFamily="34" charset="0"/>
              <a:buChar char="•"/>
            </a:pPr>
            <a:r>
              <a:rPr lang="en-US" dirty="0"/>
              <a:t>Lipid insoluble hormones do not directly affect the target cell because they cannot enter the cell and act directly on DNA. </a:t>
            </a:r>
          </a:p>
          <a:p>
            <a:pPr marL="457200" indent="-457200">
              <a:buFont typeface="Arial" panose="020B0604020202020204" pitchFamily="34" charset="0"/>
              <a:buChar char="•"/>
            </a:pPr>
            <a:r>
              <a:rPr lang="en-US" dirty="0"/>
              <a:t>Binding of these hormones to a cell surface receptor results in activation of a signaling pathway.</a:t>
            </a:r>
          </a:p>
          <a:p>
            <a:pPr marL="457200" indent="-457200">
              <a:buFont typeface="Arial" panose="020B0604020202020204" pitchFamily="34" charset="0"/>
              <a:buChar char="•"/>
            </a:pPr>
            <a:r>
              <a:rPr lang="en-US" dirty="0"/>
              <a:t>The hormone that initiates the signaling pathway is called a </a:t>
            </a:r>
            <a:r>
              <a:rPr lang="en-US" b="1" dirty="0"/>
              <a:t>first messenger</a:t>
            </a:r>
            <a:r>
              <a:rPr lang="en-US" dirty="0"/>
              <a:t>, which activates a second messenger in the cytoplasm.</a:t>
            </a:r>
          </a:p>
        </p:txBody>
      </p:sp>
    </p:spTree>
    <p:extLst>
      <p:ext uri="{BB962C8B-B14F-4D97-AF65-F5344CB8AC3E}">
        <p14:creationId xmlns:p14="http://schemas.microsoft.com/office/powerpoint/2010/main" val="93564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62B7D9-FD59-2D46-5619-40B6A8B57AD1}"/>
              </a:ext>
            </a:extLst>
          </p:cNvPr>
          <p:cNvSpPr>
            <a:spLocks noGrp="1"/>
          </p:cNvSpPr>
          <p:nvPr>
            <p:ph type="title"/>
          </p:nvPr>
        </p:nvSpPr>
        <p:spPr/>
        <p:txBody>
          <a:bodyPr/>
          <a:lstStyle/>
          <a:p>
            <a:r>
              <a:rPr lang="en-US" dirty="0"/>
              <a:t>Plasma Membrane Hormone Receptors</a:t>
            </a:r>
            <a:r>
              <a:rPr lang="en-US" sz="1400" baseline="-25000" dirty="0"/>
              <a:t>2</a:t>
            </a:r>
            <a:r>
              <a:rPr lang="en-US" dirty="0"/>
              <a:t> </a:t>
            </a:r>
          </a:p>
        </p:txBody>
      </p:sp>
      <p:sp>
        <p:nvSpPr>
          <p:cNvPr id="5" name="Content Placeholder 4">
            <a:extLst>
              <a:ext uri="{FF2B5EF4-FFF2-40B4-BE49-F238E27FC236}">
                <a16:creationId xmlns:a16="http://schemas.microsoft.com/office/drawing/2014/main" id="{90C1EF16-DE98-DB3E-E2C5-BB508332A8CA}"/>
              </a:ext>
            </a:extLst>
          </p:cNvPr>
          <p:cNvSpPr>
            <a:spLocks noGrp="1"/>
          </p:cNvSpPr>
          <p:nvPr>
            <p:ph idx="1"/>
          </p:nvPr>
        </p:nvSpPr>
        <p:spPr>
          <a:xfrm>
            <a:off x="457200" y="1143000"/>
            <a:ext cx="8229600" cy="4800600"/>
          </a:xfrm>
        </p:spPr>
        <p:txBody>
          <a:bodyPr>
            <a:normAutofit fontScale="92500"/>
          </a:bodyPr>
          <a:lstStyle/>
          <a:p>
            <a:r>
              <a:rPr lang="en-US" dirty="0"/>
              <a:t>One very important second messenger is cyclic AMP (cAMP). When a hormone binds to its membrane receptor, a G protein that is associated with the receptor is activated.</a:t>
            </a:r>
          </a:p>
          <a:p>
            <a:pPr marL="457200" indent="-457200">
              <a:buFont typeface="Arial" panose="020B0604020202020204" pitchFamily="34" charset="0"/>
              <a:buChar char="•"/>
            </a:pPr>
            <a:r>
              <a:rPr lang="en-US" b="1" dirty="0"/>
              <a:t>G proteins </a:t>
            </a:r>
            <a:r>
              <a:rPr lang="en-US" dirty="0"/>
              <a:t>are proteins separate from receptors that are found in the cell membrane. </a:t>
            </a:r>
          </a:p>
          <a:p>
            <a:pPr marL="457200" indent="-457200">
              <a:buFont typeface="Arial" panose="020B0604020202020204" pitchFamily="34" charset="0"/>
              <a:buChar char="•"/>
            </a:pPr>
            <a:r>
              <a:rPr lang="en-US" dirty="0"/>
              <a:t>When a hormone is not bound to the receptor, the G protein is inactive and is bound to GDP. </a:t>
            </a:r>
          </a:p>
          <a:p>
            <a:pPr marL="457200" indent="-457200">
              <a:buFont typeface="Arial" panose="020B0604020202020204" pitchFamily="34" charset="0"/>
              <a:buChar char="•"/>
            </a:pPr>
            <a:r>
              <a:rPr lang="en-US" dirty="0"/>
              <a:t>When a hormone binds to the receptor, the G protein is activated by binding GTP, in place of GDP. </a:t>
            </a:r>
          </a:p>
          <a:p>
            <a:pPr marL="457200" indent="-457200">
              <a:buFont typeface="Arial" panose="020B0604020202020204" pitchFamily="34" charset="0"/>
              <a:buChar char="•"/>
            </a:pPr>
            <a:r>
              <a:rPr lang="en-US" dirty="0"/>
              <a:t>The activated G protein activates a membrane-bound enzyme called adenylyl cyclase. </a:t>
            </a:r>
          </a:p>
        </p:txBody>
      </p:sp>
    </p:spTree>
    <p:extLst>
      <p:ext uri="{BB962C8B-B14F-4D97-AF65-F5344CB8AC3E}">
        <p14:creationId xmlns:p14="http://schemas.microsoft.com/office/powerpoint/2010/main" val="232827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62B7D9-FD59-2D46-5619-40B6A8B57AD1}"/>
              </a:ext>
            </a:extLst>
          </p:cNvPr>
          <p:cNvSpPr>
            <a:spLocks noGrp="1"/>
          </p:cNvSpPr>
          <p:nvPr>
            <p:ph type="title"/>
          </p:nvPr>
        </p:nvSpPr>
        <p:spPr/>
        <p:txBody>
          <a:bodyPr/>
          <a:lstStyle/>
          <a:p>
            <a:r>
              <a:rPr lang="en-US" dirty="0"/>
              <a:t>Plasma Membrane Hormone Receptors</a:t>
            </a:r>
            <a:r>
              <a:rPr lang="en-US" sz="1400" baseline="-25000" dirty="0"/>
              <a:t>3</a:t>
            </a:r>
            <a:r>
              <a:rPr lang="en-US" dirty="0"/>
              <a:t> </a:t>
            </a:r>
          </a:p>
        </p:txBody>
      </p:sp>
      <p:sp>
        <p:nvSpPr>
          <p:cNvPr id="5" name="Content Placeholder 4">
            <a:extLst>
              <a:ext uri="{FF2B5EF4-FFF2-40B4-BE49-F238E27FC236}">
                <a16:creationId xmlns:a16="http://schemas.microsoft.com/office/drawing/2014/main" id="{90C1EF16-DE98-DB3E-E2C5-BB508332A8CA}"/>
              </a:ext>
            </a:extLst>
          </p:cNvPr>
          <p:cNvSpPr>
            <a:spLocks noGrp="1"/>
          </p:cNvSpPr>
          <p:nvPr>
            <p:ph idx="1"/>
          </p:nvPr>
        </p:nvSpPr>
        <p:spPr>
          <a:xfrm>
            <a:off x="457200" y="1143000"/>
            <a:ext cx="8229600" cy="4724400"/>
          </a:xfrm>
        </p:spPr>
        <p:txBody>
          <a:bodyPr>
            <a:normAutofit fontScale="92500" lnSpcReduction="10000"/>
          </a:bodyPr>
          <a:lstStyle/>
          <a:p>
            <a:r>
              <a:rPr lang="en-US" b="1" dirty="0"/>
              <a:t>Adenylyl cyclase </a:t>
            </a:r>
            <a:r>
              <a:rPr lang="en-US" dirty="0"/>
              <a:t>catalyzes the conversion of ATP to cAMP. cAMP then activates protein kinases, which transfer a phosphate group from ATP to a substrate molecule through phosphorylation. </a:t>
            </a:r>
          </a:p>
          <a:p>
            <a:pPr marL="457200" indent="-457200">
              <a:buFont typeface="Arial" panose="020B0604020202020204" pitchFamily="34" charset="0"/>
              <a:buChar char="•"/>
            </a:pPr>
            <a:r>
              <a:rPr lang="en-US" dirty="0"/>
              <a:t>The phosphorylation of a substrate molecule changes its structural orientation, activating it. These activated molecules can then mediate changes in cellular processes.</a:t>
            </a:r>
          </a:p>
          <a:p>
            <a:pPr marL="457200" indent="-457200">
              <a:buFont typeface="Arial" panose="020B0604020202020204" pitchFamily="34" charset="0"/>
              <a:buChar char="•"/>
            </a:pPr>
            <a:r>
              <a:rPr lang="en-US" dirty="0"/>
              <a:t>The effect of a hormone is amplified as the signaling pathway progresses. </a:t>
            </a:r>
          </a:p>
          <a:p>
            <a:r>
              <a:rPr lang="en-US" dirty="0"/>
              <a:t>To stop hormone activity, cAMP is deactivated by the cytoplasmic enzyme </a:t>
            </a:r>
            <a:r>
              <a:rPr lang="en-US" b="1" dirty="0"/>
              <a:t>phosphodiesterase</a:t>
            </a:r>
            <a:r>
              <a:rPr lang="en-US" dirty="0"/>
              <a:t>, or PDE.</a:t>
            </a:r>
          </a:p>
        </p:txBody>
      </p:sp>
    </p:spTree>
    <p:extLst>
      <p:ext uri="{BB962C8B-B14F-4D97-AF65-F5344CB8AC3E}">
        <p14:creationId xmlns:p14="http://schemas.microsoft.com/office/powerpoint/2010/main" val="54465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C41F-D726-B794-783A-28E4606CEE7C}"/>
              </a:ext>
            </a:extLst>
          </p:cNvPr>
          <p:cNvSpPr>
            <a:spLocks noGrp="1"/>
          </p:cNvSpPr>
          <p:nvPr>
            <p:ph type="title"/>
          </p:nvPr>
        </p:nvSpPr>
        <p:spPr/>
        <p:txBody>
          <a:bodyPr/>
          <a:lstStyle/>
          <a:p>
            <a:r>
              <a:rPr lang="en-US" dirty="0"/>
              <a:t>Lesson 39.1 Figure 8</a:t>
            </a:r>
          </a:p>
        </p:txBody>
      </p:sp>
      <p:sp>
        <p:nvSpPr>
          <p:cNvPr id="5" name="TextBox 4">
            <a:extLst>
              <a:ext uri="{FF2B5EF4-FFF2-40B4-BE49-F238E27FC236}">
                <a16:creationId xmlns:a16="http://schemas.microsoft.com/office/drawing/2014/main" id="{4CD2343C-EABB-E060-C9BF-B45F13191A3B}"/>
              </a:ext>
            </a:extLst>
          </p:cNvPr>
          <p:cNvSpPr txBox="1"/>
          <p:nvPr/>
        </p:nvSpPr>
        <p:spPr>
          <a:xfrm>
            <a:off x="1181100" y="5794178"/>
            <a:ext cx="6781800" cy="246221"/>
          </a:xfrm>
          <a:prstGeom prst="rect">
            <a:avLst/>
          </a:prstGeom>
          <a:noFill/>
        </p:spPr>
        <p:txBody>
          <a:bodyPr wrap="square">
            <a:spAutoFit/>
          </a:bodyPr>
          <a:lstStyle/>
          <a:p>
            <a:pPr algn="ctr"/>
            <a:r>
              <a:rPr lang="en-US" sz="1000" dirty="0"/>
              <a:t>CNX OpenStax on Wikimedia Commons. "Epinephrine and nonrepinephrine bind to beta-andrenergic receptors."</a:t>
            </a:r>
          </a:p>
        </p:txBody>
      </p:sp>
      <p:pic>
        <p:nvPicPr>
          <p:cNvPr id="7" name="Content Placeholder 4" descr="Illustration shows epinephrine bound to the extracellular surface of a beta-adrenergic receptor. A guanine nucleotide-binding protein associated with the intracellular surface of the receptor is activated when the guanosine diphosphate associated with it is replaced with guanosine triphosphate. The G protein activates the enzyme adenylyl cyclase, which converts A T P to lower case cyclic A M P, triggering a cellular response.">
            <a:extLst>
              <a:ext uri="{FF2B5EF4-FFF2-40B4-BE49-F238E27FC236}">
                <a16:creationId xmlns:a16="http://schemas.microsoft.com/office/drawing/2014/main" id="{DC8640CB-785E-03C9-DC96-8EFD4C39BBAA}"/>
              </a:ext>
            </a:extLst>
          </p:cNvPr>
          <p:cNvPicPr>
            <a:picLocks noGrp="1" noChangeAspect="1"/>
          </p:cNvPicPr>
          <p:nvPr>
            <p:ph idx="1"/>
          </p:nvPr>
        </p:nvPicPr>
        <p:blipFill>
          <a:blip r:embed="rId3"/>
          <a:srcRect l="7407" t="5334" r="8796" b="3000"/>
          <a:stretch/>
        </p:blipFill>
        <p:spPr>
          <a:xfrm>
            <a:off x="998566" y="1295400"/>
            <a:ext cx="7146867" cy="4343400"/>
          </a:xfrm>
        </p:spPr>
      </p:pic>
    </p:spTree>
    <p:extLst>
      <p:ext uri="{BB962C8B-B14F-4D97-AF65-F5344CB8AC3E}">
        <p14:creationId xmlns:p14="http://schemas.microsoft.com/office/powerpoint/2010/main" val="3414568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62B7D9-FD59-2D46-5619-40B6A8B57AD1}"/>
              </a:ext>
            </a:extLst>
          </p:cNvPr>
          <p:cNvSpPr>
            <a:spLocks noGrp="1"/>
          </p:cNvSpPr>
          <p:nvPr>
            <p:ph type="title"/>
          </p:nvPr>
        </p:nvSpPr>
        <p:spPr/>
        <p:txBody>
          <a:bodyPr/>
          <a:lstStyle/>
          <a:p>
            <a:r>
              <a:rPr lang="en-US" dirty="0"/>
              <a:t>Plasma Membrane Hormone Receptors</a:t>
            </a:r>
            <a:r>
              <a:rPr lang="en-US" sz="1400" baseline="-25000" dirty="0"/>
              <a:t>4</a:t>
            </a:r>
            <a:r>
              <a:rPr lang="en-US" dirty="0"/>
              <a:t> </a:t>
            </a:r>
          </a:p>
        </p:txBody>
      </p:sp>
      <p:sp>
        <p:nvSpPr>
          <p:cNvPr id="5" name="Content Placeholder 4">
            <a:extLst>
              <a:ext uri="{FF2B5EF4-FFF2-40B4-BE49-F238E27FC236}">
                <a16:creationId xmlns:a16="http://schemas.microsoft.com/office/drawing/2014/main" id="{90C1EF16-DE98-DB3E-E2C5-BB508332A8CA}"/>
              </a:ext>
            </a:extLst>
          </p:cNvPr>
          <p:cNvSpPr>
            <a:spLocks noGrp="1"/>
          </p:cNvSpPr>
          <p:nvPr>
            <p:ph idx="1"/>
          </p:nvPr>
        </p:nvSpPr>
        <p:spPr>
          <a:xfrm>
            <a:off x="457200" y="1143000"/>
            <a:ext cx="8229600" cy="3124200"/>
          </a:xfrm>
        </p:spPr>
        <p:txBody>
          <a:bodyPr>
            <a:normAutofit fontScale="62500" lnSpcReduction="20000"/>
          </a:bodyPr>
          <a:lstStyle/>
          <a:p>
            <a:r>
              <a:rPr lang="en-US" b="1" dirty="0"/>
              <a:t>Adenylyl cyclase </a:t>
            </a:r>
            <a:r>
              <a:rPr lang="en-US" dirty="0"/>
              <a:t>catalyzes the conversion of ATP to cAMP. cAMP then activates a group of proteins called protein kinases, which transfer a phosphate group from ATP to a substrate molecule in a process called phosphorylation. </a:t>
            </a:r>
          </a:p>
          <a:p>
            <a:pPr marL="457200" indent="-457200">
              <a:buFont typeface="Arial" panose="020B0604020202020204" pitchFamily="34" charset="0"/>
              <a:buChar char="•"/>
            </a:pPr>
            <a:r>
              <a:rPr lang="en-US" dirty="0"/>
              <a:t>The phosphorylation of a substrate molecule changes its structural orientation, thereby activating it. These activated molecules can then mediate changes in cellular processes.</a:t>
            </a:r>
          </a:p>
          <a:p>
            <a:pPr marL="457200" indent="-457200">
              <a:buFont typeface="Arial" panose="020B0604020202020204" pitchFamily="34" charset="0"/>
              <a:buChar char="•"/>
            </a:pPr>
            <a:r>
              <a:rPr lang="en-US" dirty="0"/>
              <a:t>The effect of a hormone is amplified as the signaling pathway progresses. </a:t>
            </a:r>
          </a:p>
          <a:p>
            <a:endParaRPr lang="en-US" dirty="0"/>
          </a:p>
          <a:p>
            <a:r>
              <a:rPr lang="en-US" dirty="0"/>
              <a:t>To stop hormone activity, cAMP is deactivated by the cytoplasmic enzyme </a:t>
            </a:r>
            <a:r>
              <a:rPr lang="en-US" b="1" dirty="0"/>
              <a:t>phosphodiesterase</a:t>
            </a:r>
            <a:r>
              <a:rPr lang="en-US" dirty="0"/>
              <a:t>, or PDE. PDE is always present in the cell and breaks down cAMP to control hormone activity, preventing the overproduction of cellular products.</a:t>
            </a:r>
          </a:p>
        </p:txBody>
      </p:sp>
      <p:sp>
        <p:nvSpPr>
          <p:cNvPr id="3" name="TextBox 2">
            <a:extLst>
              <a:ext uri="{FF2B5EF4-FFF2-40B4-BE49-F238E27FC236}">
                <a16:creationId xmlns:a16="http://schemas.microsoft.com/office/drawing/2014/main" id="{EA44DAB7-7DD7-B48E-A33A-0F995E53ABA0}"/>
              </a:ext>
            </a:extLst>
          </p:cNvPr>
          <p:cNvSpPr txBox="1"/>
          <p:nvPr/>
        </p:nvSpPr>
        <p:spPr>
          <a:xfrm>
            <a:off x="607423" y="4233165"/>
            <a:ext cx="1371600" cy="307777"/>
          </a:xfrm>
          <a:prstGeom prst="rect">
            <a:avLst/>
          </a:prstGeom>
          <a:noFill/>
        </p:spPr>
        <p:txBody>
          <a:bodyPr wrap="square" rtlCol="0">
            <a:spAutoFit/>
          </a:bodyPr>
          <a:lstStyle/>
          <a:p>
            <a:pPr algn="ctr"/>
            <a:r>
              <a:rPr lang="en-US" sz="1400" b="1" dirty="0"/>
              <a:t>39.1 Figure 9</a:t>
            </a:r>
          </a:p>
        </p:txBody>
      </p:sp>
      <p:pic>
        <p:nvPicPr>
          <p:cNvPr id="6" name="Content Placeholder 4" descr="Image showing the molecular structures for A M P (left) and c A M P (right). The molecular structure of A M P consists of a ribose sugar molecule connected to an adenine base and a phosphate group. The molecular structure of c A M P consists of a cyclic ribose sugar molecule connected to an adenine base and a phosphate group.">
            <a:extLst>
              <a:ext uri="{FF2B5EF4-FFF2-40B4-BE49-F238E27FC236}">
                <a16:creationId xmlns:a16="http://schemas.microsoft.com/office/drawing/2014/main" id="{D083444A-E72D-C629-CB9E-61C56C729894}"/>
              </a:ext>
            </a:extLst>
          </p:cNvPr>
          <p:cNvPicPr>
            <a:picLocks noChangeAspect="1"/>
          </p:cNvPicPr>
          <p:nvPr/>
        </p:nvPicPr>
        <p:blipFill>
          <a:blip r:embed="rId3"/>
          <a:srcRect t="3666" b="28679"/>
          <a:stretch/>
        </p:blipFill>
        <p:spPr>
          <a:xfrm>
            <a:off x="1828800" y="3881505"/>
            <a:ext cx="5486400" cy="2062095"/>
          </a:xfrm>
          <a:prstGeom prst="rect">
            <a:avLst/>
          </a:prstGeom>
        </p:spPr>
      </p:pic>
      <p:sp>
        <p:nvSpPr>
          <p:cNvPr id="7" name="TextBox 6">
            <a:extLst>
              <a:ext uri="{FF2B5EF4-FFF2-40B4-BE49-F238E27FC236}">
                <a16:creationId xmlns:a16="http://schemas.microsoft.com/office/drawing/2014/main" id="{62361A0E-12A1-82DD-1DEE-58009C20851C}"/>
              </a:ext>
            </a:extLst>
          </p:cNvPr>
          <p:cNvSpPr txBox="1"/>
          <p:nvPr/>
        </p:nvSpPr>
        <p:spPr>
          <a:xfrm>
            <a:off x="2286000" y="5990591"/>
            <a:ext cx="4572000" cy="400110"/>
          </a:xfrm>
          <a:prstGeom prst="rect">
            <a:avLst/>
          </a:prstGeom>
          <a:noFill/>
        </p:spPr>
        <p:txBody>
          <a:bodyPr wrap="square">
            <a:spAutoFit/>
          </a:bodyPr>
          <a:lstStyle/>
          <a:p>
            <a:pPr algn="ctr"/>
            <a:r>
              <a:rPr lang="en-US" sz="1000" dirty="0"/>
              <a:t>NEUROtiker on Wikimedia Commons. "AMP."</a:t>
            </a:r>
          </a:p>
          <a:p>
            <a:pPr algn="ctr"/>
            <a:r>
              <a:rPr lang="en-US" sz="1000" dirty="0"/>
              <a:t>Benjah-bmm27 on Wikimedia Commons. "cAMP."</a:t>
            </a:r>
          </a:p>
        </p:txBody>
      </p:sp>
    </p:spTree>
    <p:extLst>
      <p:ext uri="{BB962C8B-B14F-4D97-AF65-F5344CB8AC3E}">
        <p14:creationId xmlns:p14="http://schemas.microsoft.com/office/powerpoint/2010/main" val="270770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15072" y="1219200"/>
            <a:ext cx="8671727" cy="4081117"/>
          </a:xfrm>
          <a:prstGeom prst="rect">
            <a:avLst/>
          </a:prstGeom>
          <a:noFill/>
        </p:spPr>
        <p:txBody>
          <a:bodyPr wrap="square">
            <a:spAutoFit/>
          </a:bodyPr>
          <a:lstStyle/>
          <a:p>
            <a:pPr lvl="1">
              <a:spcBef>
                <a:spcPts val="0"/>
              </a:spcBef>
            </a:pPr>
            <a:r>
              <a:rPr lang="en-US" sz="3200" b="1" dirty="0">
                <a:effectLst/>
                <a:latin typeface="Calibri" panose="020F0502020204030204" pitchFamily="34" charset="0"/>
                <a:ea typeface="Times New Roman" panose="02020603050405020304" pitchFamily="18" charset="0"/>
                <a:cs typeface="Aptos" panose="020B0004020202020204" pitchFamily="34" charset="0"/>
              </a:rPr>
              <a:t>Discuss</a:t>
            </a:r>
            <a:r>
              <a:rPr lang="en-US" sz="3200" dirty="0">
                <a:effectLst/>
                <a:latin typeface="Calibri" panose="020F0502020204030204" pitchFamily="34" charset="0"/>
                <a:ea typeface="Times New Roman" panose="02020603050405020304" pitchFamily="18" charset="0"/>
                <a:cs typeface="Aptos" panose="020B0004020202020204" pitchFamily="34" charset="0"/>
              </a:rPr>
              <a:t> the role of different types of hormone receptors.</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sz="3200" b="1" dirty="0">
                <a:effectLst/>
                <a:latin typeface="Calibri" panose="020F0502020204030204" pitchFamily="34" charset="0"/>
                <a:ea typeface="Times New Roman" panose="02020603050405020304" pitchFamily="18" charset="0"/>
                <a:cs typeface="Aptos" panose="020B0004020202020204" pitchFamily="34" charset="0"/>
              </a:rPr>
              <a:t>Explain</a:t>
            </a:r>
            <a:r>
              <a:rPr lang="en-US" sz="3200" dirty="0">
                <a:effectLst/>
                <a:latin typeface="Calibri" panose="020F0502020204030204" pitchFamily="34" charset="0"/>
                <a:ea typeface="Times New Roman" panose="02020603050405020304" pitchFamily="18" charset="0"/>
                <a:cs typeface="Aptos" panose="020B0004020202020204" pitchFamily="34" charset="0"/>
              </a:rPr>
              <a:t> how hormones work.</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sz="3200" b="1" dirty="0">
                <a:effectLst/>
                <a:latin typeface="Calibri" panose="020F0502020204030204" pitchFamily="34" charset="0"/>
                <a:ea typeface="Times New Roman" panose="02020603050405020304" pitchFamily="18" charset="0"/>
                <a:cs typeface="Aptos" panose="020B0004020202020204" pitchFamily="34" charset="0"/>
              </a:rPr>
              <a:t>Explain</a:t>
            </a:r>
            <a:r>
              <a:rPr lang="en-US" sz="3200" dirty="0">
                <a:effectLst/>
                <a:latin typeface="Calibri" panose="020F0502020204030204" pitchFamily="34" charset="0"/>
                <a:ea typeface="Times New Roman" panose="02020603050405020304" pitchFamily="18" charset="0"/>
                <a:cs typeface="Aptos" panose="020B0004020202020204" pitchFamily="34" charset="0"/>
              </a:rPr>
              <a:t> hormones' roles in maintaining homeostasis.</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lvl="1">
              <a:spcBef>
                <a:spcPts val="0"/>
              </a:spcBef>
            </a:pPr>
            <a:r>
              <a:rPr lang="en-US" sz="3200" b="1" dirty="0">
                <a:effectLst/>
                <a:latin typeface="Calibri" panose="020F0502020204030204" pitchFamily="34" charset="0"/>
                <a:ea typeface="Times New Roman" panose="02020603050405020304" pitchFamily="18" charset="0"/>
                <a:cs typeface="Aptos" panose="020B0004020202020204" pitchFamily="34" charset="0"/>
              </a:rPr>
              <a:t>List</a:t>
            </a:r>
            <a:r>
              <a:rPr lang="en-US" sz="3200" dirty="0">
                <a:effectLst/>
                <a:latin typeface="Calibri" panose="020F0502020204030204" pitchFamily="34" charset="0"/>
                <a:ea typeface="Times New Roman" panose="02020603050405020304" pitchFamily="18" charset="0"/>
                <a:cs typeface="Aptos" panose="020B0004020202020204" pitchFamily="34" charset="0"/>
              </a:rPr>
              <a:t> the different types of hormones.</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marL="457200" indent="-457200">
              <a:buFont typeface="Arial" panose="020B0604020202020204" pitchFamily="34" charset="0"/>
              <a:buChar char="•"/>
              <a:tabLst>
                <a:tab pos="457200" algn="l"/>
              </a:tabLst>
            </a:pPr>
            <a:endParaRPr lang="en-US" dirty="0"/>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605A-CE2D-E4BF-ECBC-974C92338FB0}"/>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F6237A5B-C089-26AB-DF5E-22383D34045E}"/>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There are three basic types of hormones: lipid-derived, amino acid-derived, and peptide.</a:t>
            </a:r>
          </a:p>
          <a:p>
            <a:pPr marL="457200" indent="-457200">
              <a:buFont typeface="Arial" panose="020B0604020202020204" pitchFamily="34" charset="0"/>
              <a:buChar char="•"/>
            </a:pPr>
            <a:r>
              <a:rPr lang="en-US" dirty="0"/>
              <a:t>Hormones cause cellular changes by binding to receptors on target cells.</a:t>
            </a:r>
          </a:p>
          <a:p>
            <a:pPr marL="457200" indent="-457200">
              <a:buFont typeface="Arial" panose="020B0604020202020204" pitchFamily="34" charset="0"/>
              <a:buChar char="•"/>
            </a:pPr>
            <a:r>
              <a:rPr lang="en-US" dirty="0"/>
              <a:t>Lipid-derived (lipid-soluble) hormones can enter the cell by diffusing across the plasma membrane.</a:t>
            </a:r>
          </a:p>
          <a:p>
            <a:pPr marL="457200" indent="-457200">
              <a:buFont typeface="Arial" panose="020B0604020202020204" pitchFamily="34" charset="0"/>
              <a:buChar char="•"/>
            </a:pPr>
            <a:r>
              <a:rPr lang="en-US" dirty="0"/>
              <a:t>Lipid-insoluble hormones bind to receptors on the plasma membrane surface and trigger a signaling pathway to change the cell's activities.</a:t>
            </a:r>
          </a:p>
        </p:txBody>
      </p:sp>
    </p:spTree>
    <p:extLst>
      <p:ext uri="{BB962C8B-B14F-4D97-AF65-F5344CB8AC3E}">
        <p14:creationId xmlns:p14="http://schemas.microsoft.com/office/powerpoint/2010/main" val="288837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The Endocrine System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4800600" cy="4572000"/>
          </a:xfrm>
        </p:spPr>
        <p:txBody>
          <a:bodyPr>
            <a:normAutofit fontScale="77500" lnSpcReduction="20000"/>
          </a:bodyPr>
          <a:lstStyle/>
          <a:p>
            <a:r>
              <a:rPr lang="en-US" dirty="0"/>
              <a:t>An animal's endocrine system controls body processes through the production, secretion, and regulation of hormones, which serve as chemical "messengers" that regulate cellular and organ activity and, ultimately, maintain the body's homeostasis.</a:t>
            </a:r>
          </a:p>
          <a:p>
            <a:pPr marL="457200" indent="-457200">
              <a:buFont typeface="Arial" panose="020B0604020202020204" pitchFamily="34" charset="0"/>
              <a:buChar char="•"/>
            </a:pPr>
            <a:r>
              <a:rPr lang="en-US" dirty="0"/>
              <a:t>The endocrine system plays a role in growth, metabolism, and sexual development. </a:t>
            </a:r>
          </a:p>
          <a:p>
            <a:pPr marL="457200" indent="-457200">
              <a:buFont typeface="Arial" panose="020B0604020202020204" pitchFamily="34" charset="0"/>
              <a:buChar char="•"/>
            </a:pPr>
            <a:r>
              <a:rPr lang="en-US" dirty="0"/>
              <a:t>In organisms that undergo metamorphosis, the process is controlled by the endocrine system. </a:t>
            </a:r>
          </a:p>
        </p:txBody>
      </p:sp>
      <p:sp>
        <p:nvSpPr>
          <p:cNvPr id="9" name="TextBox 8">
            <a:extLst>
              <a:ext uri="{FF2B5EF4-FFF2-40B4-BE49-F238E27FC236}">
                <a16:creationId xmlns:a16="http://schemas.microsoft.com/office/drawing/2014/main" id="{D4A18594-696F-3387-9C59-FE87A1DE6F6D}"/>
              </a:ext>
            </a:extLst>
          </p:cNvPr>
          <p:cNvSpPr txBox="1"/>
          <p:nvPr/>
        </p:nvSpPr>
        <p:spPr>
          <a:xfrm>
            <a:off x="6400800" y="1292053"/>
            <a:ext cx="1524000" cy="307777"/>
          </a:xfrm>
          <a:prstGeom prst="rect">
            <a:avLst/>
          </a:prstGeom>
          <a:noFill/>
        </p:spPr>
        <p:txBody>
          <a:bodyPr wrap="square" rtlCol="0">
            <a:spAutoFit/>
          </a:bodyPr>
          <a:lstStyle/>
          <a:p>
            <a:pPr algn="ctr"/>
            <a:r>
              <a:rPr lang="en-US" sz="1400" b="1" dirty="0"/>
              <a:t>39.1 Figure 1 </a:t>
            </a:r>
          </a:p>
        </p:txBody>
      </p:sp>
      <p:pic>
        <p:nvPicPr>
          <p:cNvPr id="7" name="Content Placeholder 5" descr="The illustration shows (a) a tadpole, (b) shows a tadpole with the back legs starting to form, (c) shows a frog with a long tail, (d) shows a larger frog with a smaller tail, and (e) shows an adult frog.">
            <a:extLst>
              <a:ext uri="{FF2B5EF4-FFF2-40B4-BE49-F238E27FC236}">
                <a16:creationId xmlns:a16="http://schemas.microsoft.com/office/drawing/2014/main" id="{B6CF0AC8-2BB8-5D15-A0C8-57C7398979C6}"/>
              </a:ext>
            </a:extLst>
          </p:cNvPr>
          <p:cNvPicPr>
            <a:picLocks noChangeAspect="1"/>
          </p:cNvPicPr>
          <p:nvPr/>
        </p:nvPicPr>
        <p:blipFill>
          <a:blip r:embed="rId3"/>
          <a:srcRect l="16667" t="3667" r="16668" b="3001"/>
          <a:stretch/>
        </p:blipFill>
        <p:spPr>
          <a:xfrm>
            <a:off x="5260312" y="1758926"/>
            <a:ext cx="3619499" cy="2815166"/>
          </a:xfrm>
          <a:prstGeom prst="rect">
            <a:avLst/>
          </a:prstGeom>
        </p:spPr>
      </p:pic>
      <p:sp>
        <p:nvSpPr>
          <p:cNvPr id="5" name="TextBox 4">
            <a:extLst>
              <a:ext uri="{FF2B5EF4-FFF2-40B4-BE49-F238E27FC236}">
                <a16:creationId xmlns:a16="http://schemas.microsoft.com/office/drawing/2014/main" id="{FA3547EA-F93D-F615-0781-02F5C450E3AF}"/>
              </a:ext>
            </a:extLst>
          </p:cNvPr>
          <p:cNvSpPr txBox="1"/>
          <p:nvPr/>
        </p:nvSpPr>
        <p:spPr>
          <a:xfrm>
            <a:off x="5676900" y="4733188"/>
            <a:ext cx="2971800" cy="400110"/>
          </a:xfrm>
          <a:prstGeom prst="rect">
            <a:avLst/>
          </a:prstGeom>
          <a:noFill/>
        </p:spPr>
        <p:txBody>
          <a:bodyPr wrap="square">
            <a:spAutoFit/>
          </a:bodyPr>
          <a:lstStyle/>
          <a:p>
            <a:pPr algn="ctr"/>
            <a:r>
              <a:rPr lang="en-US" sz="1000" dirty="0"/>
              <a:t>Internet Archive Book Images on Wikimedia Commons. "British reptiles and batrachians."</a:t>
            </a:r>
          </a:p>
        </p:txBody>
      </p:sp>
    </p:spTree>
    <p:extLst>
      <p:ext uri="{BB962C8B-B14F-4D97-AF65-F5344CB8AC3E}">
        <p14:creationId xmlns:p14="http://schemas.microsoft.com/office/powerpoint/2010/main" val="1769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4E51D-3877-B469-ADE0-E426FBD1C5E7}"/>
              </a:ext>
            </a:extLst>
          </p:cNvPr>
          <p:cNvSpPr>
            <a:spLocks noGrp="1"/>
          </p:cNvSpPr>
          <p:nvPr>
            <p:ph type="title"/>
          </p:nvPr>
        </p:nvSpPr>
        <p:spPr/>
        <p:txBody>
          <a:bodyPr/>
          <a:lstStyle/>
          <a:p>
            <a:r>
              <a:rPr lang="en-US" dirty="0"/>
              <a:t>Hormone Function </a:t>
            </a:r>
          </a:p>
        </p:txBody>
      </p:sp>
      <p:sp>
        <p:nvSpPr>
          <p:cNvPr id="6" name="Content Placeholder 5">
            <a:extLst>
              <a:ext uri="{FF2B5EF4-FFF2-40B4-BE49-F238E27FC236}">
                <a16:creationId xmlns:a16="http://schemas.microsoft.com/office/drawing/2014/main" id="{CD8ED397-7635-6F05-D5F2-652A02FB120C}"/>
              </a:ext>
            </a:extLst>
          </p:cNvPr>
          <p:cNvSpPr>
            <a:spLocks noGrp="1"/>
          </p:cNvSpPr>
          <p:nvPr>
            <p:ph idx="1"/>
          </p:nvPr>
        </p:nvSpPr>
        <p:spPr/>
        <p:txBody>
          <a:bodyPr>
            <a:normAutofit fontScale="85000" lnSpcReduction="20000"/>
          </a:bodyPr>
          <a:lstStyle/>
          <a:p>
            <a:r>
              <a:rPr lang="en-US" dirty="0"/>
              <a:t>Maintaining homeostasis within the body requires the coordination of many different systems and organs.</a:t>
            </a:r>
          </a:p>
          <a:p>
            <a:pPr marL="457200" indent="-457200">
              <a:buFont typeface="Arial" panose="020B0604020202020204" pitchFamily="34" charset="0"/>
              <a:buChar char="•"/>
            </a:pPr>
            <a:r>
              <a:rPr lang="en-US" dirty="0"/>
              <a:t>Communication between neighboring cells and among cells and tissues in distant parts of the body occurs through the release of chemicals called hormones.</a:t>
            </a:r>
          </a:p>
          <a:p>
            <a:pPr marL="457200" indent="-457200">
              <a:buFont typeface="Arial" panose="020B0604020202020204" pitchFamily="34" charset="0"/>
              <a:buChar char="•"/>
            </a:pPr>
            <a:r>
              <a:rPr lang="en-US" dirty="0"/>
              <a:t>Hormones are released into body fluids that carry these chemicals to their target cells. At the target cells the hormone elicits a response. </a:t>
            </a:r>
          </a:p>
          <a:p>
            <a:r>
              <a:rPr lang="en-US" dirty="0"/>
              <a:t>The cells, tissues, and organs that secrete hormones make up the endocrine system. </a:t>
            </a:r>
          </a:p>
          <a:p>
            <a:pPr marL="457200" indent="-457200">
              <a:buFont typeface="Arial" panose="020B0604020202020204" pitchFamily="34" charset="0"/>
              <a:buChar char="•"/>
            </a:pPr>
            <a:r>
              <a:rPr lang="en-US" dirty="0"/>
              <a:t>Hormones can be divided into three classes based on their chemical structure: lipid-derived, amino acid-derived, and peptide hormones. </a:t>
            </a:r>
          </a:p>
        </p:txBody>
      </p:sp>
    </p:spTree>
    <p:extLst>
      <p:ext uri="{BB962C8B-B14F-4D97-AF65-F5344CB8AC3E}">
        <p14:creationId xmlns:p14="http://schemas.microsoft.com/office/powerpoint/2010/main" val="4442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58AA-C237-4286-4336-7DD2424E0D52}"/>
              </a:ext>
            </a:extLst>
          </p:cNvPr>
          <p:cNvSpPr>
            <a:spLocks noGrp="1"/>
          </p:cNvSpPr>
          <p:nvPr>
            <p:ph type="title"/>
          </p:nvPr>
        </p:nvSpPr>
        <p:spPr/>
        <p:txBody>
          <a:bodyPr/>
          <a:lstStyle/>
          <a:p>
            <a:r>
              <a:rPr lang="en-US" dirty="0"/>
              <a:t>Lesson 39.1 Figure 2 </a:t>
            </a:r>
          </a:p>
        </p:txBody>
      </p:sp>
      <p:pic>
        <p:nvPicPr>
          <p:cNvPr id="4" name="Content Placeholder 5" descr="Image (a) shows the location of the adrenal glands within the urinary system. The adrenal glands are located on top of the kidneys. Image (b) shows the location of the thyroid glands. The thyroid glands are located in the front of the neck on the top of the trachea.">
            <a:extLst>
              <a:ext uri="{FF2B5EF4-FFF2-40B4-BE49-F238E27FC236}">
                <a16:creationId xmlns:a16="http://schemas.microsoft.com/office/drawing/2014/main" id="{23A7EAD8-F60F-5FAE-F4EE-0A37E67B8FA5}"/>
              </a:ext>
            </a:extLst>
          </p:cNvPr>
          <p:cNvPicPr>
            <a:picLocks noGrp="1" noChangeAspect="1"/>
          </p:cNvPicPr>
          <p:nvPr>
            <p:ph idx="1"/>
          </p:nvPr>
        </p:nvPicPr>
        <p:blipFill>
          <a:blip r:embed="rId3"/>
          <a:srcRect l="1852" t="5334" r="1852" b="3000"/>
          <a:stretch/>
        </p:blipFill>
        <p:spPr>
          <a:xfrm>
            <a:off x="537556" y="1371600"/>
            <a:ext cx="8068887" cy="4267200"/>
          </a:xfrm>
        </p:spPr>
      </p:pic>
    </p:spTree>
    <p:extLst>
      <p:ext uri="{BB962C8B-B14F-4D97-AF65-F5344CB8AC3E}">
        <p14:creationId xmlns:p14="http://schemas.microsoft.com/office/powerpoint/2010/main" val="189673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Lipid-Derived Hormones (or Lipid-Soluble Hormones)</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143000"/>
            <a:ext cx="8229600" cy="2682240"/>
          </a:xfrm>
        </p:spPr>
        <p:txBody>
          <a:bodyPr>
            <a:normAutofit fontScale="85000" lnSpcReduction="20000"/>
          </a:bodyPr>
          <a:lstStyle/>
          <a:p>
            <a:r>
              <a:rPr lang="en-US" dirty="0"/>
              <a:t>Most </a:t>
            </a:r>
            <a:r>
              <a:rPr lang="en-US" b="1" dirty="0"/>
              <a:t>lipid hormones </a:t>
            </a:r>
            <a:r>
              <a:rPr lang="en-US" dirty="0"/>
              <a:t>are derived from cholesterol.</a:t>
            </a:r>
          </a:p>
          <a:p>
            <a:pPr marL="457200" indent="-457200">
              <a:buFont typeface="Arial" panose="020B0604020202020204" pitchFamily="34" charset="0"/>
              <a:buChar char="•"/>
            </a:pPr>
            <a:r>
              <a:rPr lang="en-US" dirty="0"/>
              <a:t>The primary class of lipid hormones in humans is the steroid hormones.</a:t>
            </a:r>
          </a:p>
          <a:p>
            <a:r>
              <a:rPr lang="en-US" dirty="0"/>
              <a:t>Chemically, these hormones are usually ketones or alcohols; their chemical names will end in -ol for alcohols or -one for ketones. </a:t>
            </a:r>
          </a:p>
          <a:p>
            <a:pPr marL="457200" indent="-457200">
              <a:buFont typeface="Arial" panose="020B0604020202020204" pitchFamily="34" charset="0"/>
              <a:buChar char="•"/>
            </a:pPr>
            <a:r>
              <a:rPr lang="en-US" dirty="0"/>
              <a:t>Steroid hormones are insoluble in water, and they are transported by transport proteins in blood. </a:t>
            </a:r>
          </a:p>
          <a:p>
            <a:endParaRPr lang="en-US" dirty="0"/>
          </a:p>
        </p:txBody>
      </p:sp>
      <p:sp>
        <p:nvSpPr>
          <p:cNvPr id="5" name="TextBox 4">
            <a:extLst>
              <a:ext uri="{FF2B5EF4-FFF2-40B4-BE49-F238E27FC236}">
                <a16:creationId xmlns:a16="http://schemas.microsoft.com/office/drawing/2014/main" id="{ED6146FF-D114-E102-2560-6C7F73930222}"/>
              </a:ext>
            </a:extLst>
          </p:cNvPr>
          <p:cNvSpPr txBox="1"/>
          <p:nvPr/>
        </p:nvSpPr>
        <p:spPr>
          <a:xfrm>
            <a:off x="338921" y="3733800"/>
            <a:ext cx="1143713" cy="307777"/>
          </a:xfrm>
          <a:prstGeom prst="rect">
            <a:avLst/>
          </a:prstGeom>
          <a:noFill/>
        </p:spPr>
        <p:txBody>
          <a:bodyPr wrap="square" rtlCol="0">
            <a:spAutoFit/>
          </a:bodyPr>
          <a:lstStyle/>
          <a:p>
            <a:pPr algn="ctr"/>
            <a:r>
              <a:rPr lang="en-US" sz="1400" b="1" dirty="0"/>
              <a:t>39.1 Figure 3</a:t>
            </a:r>
          </a:p>
        </p:txBody>
      </p:sp>
      <p:pic>
        <p:nvPicPr>
          <p:cNvPr id="6" name="Content Placeholder 5" descr="Image (a) shows the molecular structure of cholesterol, which has three six-carbon rings attached to a five-carbon ring. A hydroxyl group is attached to the first six-membered ring, and a branched carbon chain is attached to the five-membered ring. Two methyl groups are attached to a carbon that links the rings together. Image (b) shows the molecular structure of testosterone, which has a hydroxyl group in place of the branched carbon chain found on cholesterol. A ketone instead of a hydroxyl group is attached to the six-membered ring. Image (c) shows the molecular structure of estradiol, which, like testosterone, has a hydroxyl group in place of cholesterol’s branched carbon chain. Estradiol also lacks one of the methyl groups found in cholesterol.">
            <a:extLst>
              <a:ext uri="{FF2B5EF4-FFF2-40B4-BE49-F238E27FC236}">
                <a16:creationId xmlns:a16="http://schemas.microsoft.com/office/drawing/2014/main" id="{C8CE2258-93F8-C285-BAA1-E9E55AFDFD3D}"/>
              </a:ext>
            </a:extLst>
          </p:cNvPr>
          <p:cNvPicPr>
            <a:picLocks noChangeAspect="1"/>
          </p:cNvPicPr>
          <p:nvPr/>
        </p:nvPicPr>
        <p:blipFill>
          <a:blip r:embed="rId3"/>
          <a:srcRect t="3667" b="49665"/>
          <a:stretch/>
        </p:blipFill>
        <p:spPr>
          <a:xfrm>
            <a:off x="1447800" y="3823565"/>
            <a:ext cx="7204166" cy="1867747"/>
          </a:xfrm>
          <a:prstGeom prst="rect">
            <a:avLst/>
          </a:prstGeom>
        </p:spPr>
      </p:pic>
      <p:sp>
        <p:nvSpPr>
          <p:cNvPr id="7" name="TextBox 6">
            <a:extLst>
              <a:ext uri="{FF2B5EF4-FFF2-40B4-BE49-F238E27FC236}">
                <a16:creationId xmlns:a16="http://schemas.microsoft.com/office/drawing/2014/main" id="{FB7B15BD-D80E-90B8-78FE-9BAF3DE20700}"/>
              </a:ext>
            </a:extLst>
          </p:cNvPr>
          <p:cNvSpPr txBox="1"/>
          <p:nvPr/>
        </p:nvSpPr>
        <p:spPr>
          <a:xfrm>
            <a:off x="2286000" y="5751984"/>
            <a:ext cx="4572000" cy="230832"/>
          </a:xfrm>
          <a:prstGeom prst="rect">
            <a:avLst/>
          </a:prstGeom>
          <a:noFill/>
        </p:spPr>
        <p:txBody>
          <a:bodyPr wrap="square">
            <a:spAutoFit/>
          </a:bodyPr>
          <a:lstStyle/>
          <a:p>
            <a:pPr algn="ctr"/>
            <a:r>
              <a:rPr lang="en-US" sz="900" dirty="0"/>
              <a:t>Klaus Hoffmeier on Wikimedia Commons. "Testosterone and estradiol chemical structures."</a:t>
            </a:r>
          </a:p>
        </p:txBody>
      </p:sp>
    </p:spTree>
    <p:extLst>
      <p:ext uri="{BB962C8B-B14F-4D97-AF65-F5344CB8AC3E}">
        <p14:creationId xmlns:p14="http://schemas.microsoft.com/office/powerpoint/2010/main" val="290095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811C-9134-818D-8874-0E0B3931044A}"/>
              </a:ext>
            </a:extLst>
          </p:cNvPr>
          <p:cNvSpPr>
            <a:spLocks noGrp="1"/>
          </p:cNvSpPr>
          <p:nvPr>
            <p:ph type="title"/>
          </p:nvPr>
        </p:nvSpPr>
        <p:spPr/>
        <p:txBody>
          <a:bodyPr/>
          <a:lstStyle/>
          <a:p>
            <a:r>
              <a:rPr lang="en-US" dirty="0"/>
              <a:t>Amino Acid-Derived Hormones </a:t>
            </a:r>
          </a:p>
        </p:txBody>
      </p:sp>
      <p:sp>
        <p:nvSpPr>
          <p:cNvPr id="4" name="Content Placeholder 3">
            <a:extLst>
              <a:ext uri="{FF2B5EF4-FFF2-40B4-BE49-F238E27FC236}">
                <a16:creationId xmlns:a16="http://schemas.microsoft.com/office/drawing/2014/main" id="{1BBF54B5-9ECC-72A4-7294-5FC332C2A54A}"/>
              </a:ext>
            </a:extLst>
          </p:cNvPr>
          <p:cNvSpPr>
            <a:spLocks noGrp="1"/>
          </p:cNvSpPr>
          <p:nvPr>
            <p:ph idx="1"/>
          </p:nvPr>
        </p:nvSpPr>
        <p:spPr>
          <a:xfrm>
            <a:off x="457200" y="1280160"/>
            <a:ext cx="4495800" cy="4572000"/>
          </a:xfrm>
        </p:spPr>
        <p:txBody>
          <a:bodyPr>
            <a:normAutofit fontScale="92500" lnSpcReduction="10000"/>
          </a:bodyPr>
          <a:lstStyle/>
          <a:p>
            <a:r>
              <a:rPr lang="en-US" dirty="0"/>
              <a:t>The </a:t>
            </a:r>
            <a:r>
              <a:rPr lang="en-US" b="1" dirty="0"/>
              <a:t>amino acid-derived hormones </a:t>
            </a:r>
            <a:r>
              <a:rPr lang="en-US" dirty="0"/>
              <a:t>are relatively small molecules that are derived from the amino acids tyrosine and tryptophan. </a:t>
            </a:r>
          </a:p>
          <a:p>
            <a:pPr marL="457200" indent="-457200">
              <a:buFont typeface="Arial" panose="020B0604020202020204" pitchFamily="34" charset="0"/>
              <a:buChar char="•"/>
            </a:pPr>
            <a:r>
              <a:rPr lang="en-US" dirty="0"/>
              <a:t>If a hormone is amino acid derived, its chemical name will end in -ine. </a:t>
            </a:r>
          </a:p>
          <a:p>
            <a:pPr marL="457200" indent="-457200">
              <a:buFont typeface="Arial" panose="020B0604020202020204" pitchFamily="34" charset="0"/>
              <a:buChar char="•"/>
            </a:pPr>
            <a:r>
              <a:rPr lang="en-US" dirty="0"/>
              <a:t>The pineal gland in the brain makes and secretes melatonin, which regulates sleep cycles.</a:t>
            </a:r>
          </a:p>
        </p:txBody>
      </p:sp>
      <p:sp>
        <p:nvSpPr>
          <p:cNvPr id="7" name="TextBox 6">
            <a:extLst>
              <a:ext uri="{FF2B5EF4-FFF2-40B4-BE49-F238E27FC236}">
                <a16:creationId xmlns:a16="http://schemas.microsoft.com/office/drawing/2014/main" id="{668CAF07-B858-0674-6156-8DAD1276CD9D}"/>
              </a:ext>
            </a:extLst>
          </p:cNvPr>
          <p:cNvSpPr txBox="1"/>
          <p:nvPr/>
        </p:nvSpPr>
        <p:spPr>
          <a:xfrm>
            <a:off x="6181393" y="1347251"/>
            <a:ext cx="1447800" cy="307777"/>
          </a:xfrm>
          <a:prstGeom prst="rect">
            <a:avLst/>
          </a:prstGeom>
          <a:noFill/>
        </p:spPr>
        <p:txBody>
          <a:bodyPr wrap="square" rtlCol="0">
            <a:spAutoFit/>
          </a:bodyPr>
          <a:lstStyle/>
          <a:p>
            <a:pPr algn="ctr"/>
            <a:r>
              <a:rPr lang="en-US" sz="1400" b="1" dirty="0"/>
              <a:t>39.1 Figure 4 </a:t>
            </a:r>
          </a:p>
        </p:txBody>
      </p:sp>
      <p:pic>
        <p:nvPicPr>
          <p:cNvPr id="5" name="Content Placeholder 6" descr="Image (a) is a detailed image illustrating the conversion of the amino acid tyrosine into the hormone epinephrine. Tyrosine is a precursor molecule that undergoes a series of enzymatic reactions, resulting in the formation of epinephrine. The molecular structure of tyrosine consists of a phenyl ring with a hydroxyl group and an amino group attached to it. Through a stepwise process involving specific enzymes, tyrosine is modified and converted into epinephrine, a hormone responsible for triggering the fight-or-flight response, characterized by increased heart rate, heightened alertness, and other physiological changes. Image (b) is a detailed image illustrating the conversion of the amino acid tryptophan into the hormone melatonin. Tryptophan serves as a precursor molecule for the synthesis of melatonin, a hormone involved in regulating circadian rhythms and sleep-wake cycles. Tryptophan contains a benzene ring with an attached amino group and a side chain. Through a series of enzymatic reactions, tryptophan is transformed into melatonin, with various intermediate steps. Melatonin plays a vital role in signaling the body's internal clock and influencing sleep patterns.">
            <a:extLst>
              <a:ext uri="{FF2B5EF4-FFF2-40B4-BE49-F238E27FC236}">
                <a16:creationId xmlns:a16="http://schemas.microsoft.com/office/drawing/2014/main" id="{BB5F76F2-AA92-C556-7BE7-1AB3B14EE2D3}"/>
              </a:ext>
            </a:extLst>
          </p:cNvPr>
          <p:cNvPicPr>
            <a:picLocks noChangeAspect="1"/>
          </p:cNvPicPr>
          <p:nvPr/>
        </p:nvPicPr>
        <p:blipFill>
          <a:blip r:embed="rId3"/>
          <a:srcRect l="21297" t="3667" r="21295" b="3000"/>
          <a:stretch/>
        </p:blipFill>
        <p:spPr>
          <a:xfrm>
            <a:off x="4919505" y="1734094"/>
            <a:ext cx="4181296" cy="3776655"/>
          </a:xfrm>
          <a:prstGeom prst="rect">
            <a:avLst/>
          </a:prstGeom>
        </p:spPr>
      </p:pic>
      <p:sp>
        <p:nvSpPr>
          <p:cNvPr id="10" name="TextBox 9">
            <a:extLst>
              <a:ext uri="{FF2B5EF4-FFF2-40B4-BE49-F238E27FC236}">
                <a16:creationId xmlns:a16="http://schemas.microsoft.com/office/drawing/2014/main" id="{D33B3CAE-D020-6778-F1DD-772BC2F15149}"/>
              </a:ext>
            </a:extLst>
          </p:cNvPr>
          <p:cNvSpPr txBox="1"/>
          <p:nvPr/>
        </p:nvSpPr>
        <p:spPr>
          <a:xfrm>
            <a:off x="4619292" y="5620695"/>
            <a:ext cx="4572000" cy="400110"/>
          </a:xfrm>
          <a:prstGeom prst="rect">
            <a:avLst/>
          </a:prstGeom>
          <a:noFill/>
        </p:spPr>
        <p:txBody>
          <a:bodyPr wrap="square">
            <a:spAutoFit/>
          </a:bodyPr>
          <a:lstStyle/>
          <a:p>
            <a:pPr algn="ctr"/>
            <a:r>
              <a:rPr lang="en-US" sz="1000" dirty="0"/>
              <a:t>Boghog2 on Wikimedia Commons. "Tyrosine metabolism."</a:t>
            </a:r>
          </a:p>
          <a:p>
            <a:pPr algn="ctr"/>
            <a:r>
              <a:rPr lang="en-US" sz="1000" dirty="0"/>
              <a:t>Kwingfield on Wikimedia Commons. "Tryptamine biosynthesis pathway."</a:t>
            </a:r>
          </a:p>
        </p:txBody>
      </p:sp>
    </p:spTree>
    <p:extLst>
      <p:ext uri="{BB962C8B-B14F-4D97-AF65-F5344CB8AC3E}">
        <p14:creationId xmlns:p14="http://schemas.microsoft.com/office/powerpoint/2010/main" val="79269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694-6579-3311-12DF-21F8FF7A5EAB}"/>
              </a:ext>
            </a:extLst>
          </p:cNvPr>
          <p:cNvSpPr>
            <a:spLocks noGrp="1"/>
          </p:cNvSpPr>
          <p:nvPr>
            <p:ph type="title"/>
          </p:nvPr>
        </p:nvSpPr>
        <p:spPr/>
        <p:txBody>
          <a:bodyPr/>
          <a:lstStyle/>
          <a:p>
            <a:r>
              <a:rPr lang="en-US" dirty="0"/>
              <a:t>Peptide Hormones </a:t>
            </a:r>
          </a:p>
        </p:txBody>
      </p:sp>
      <p:sp>
        <p:nvSpPr>
          <p:cNvPr id="5" name="Content Placeholder 4">
            <a:extLst>
              <a:ext uri="{FF2B5EF4-FFF2-40B4-BE49-F238E27FC236}">
                <a16:creationId xmlns:a16="http://schemas.microsoft.com/office/drawing/2014/main" id="{169B05B1-F177-F9FE-EA10-16767B2BA83F}"/>
              </a:ext>
            </a:extLst>
          </p:cNvPr>
          <p:cNvSpPr>
            <a:spLocks noGrp="1"/>
          </p:cNvSpPr>
          <p:nvPr>
            <p:ph idx="1"/>
          </p:nvPr>
        </p:nvSpPr>
        <p:spPr>
          <a:xfrm>
            <a:off x="457200" y="1127760"/>
            <a:ext cx="8229600" cy="3291840"/>
          </a:xfrm>
        </p:spPr>
        <p:txBody>
          <a:bodyPr>
            <a:normAutofit fontScale="77500" lnSpcReduction="20000"/>
          </a:bodyPr>
          <a:lstStyle/>
          <a:p>
            <a:r>
              <a:rPr lang="en-US" dirty="0"/>
              <a:t>The structure of </a:t>
            </a:r>
            <a:r>
              <a:rPr lang="en-US" b="1" dirty="0"/>
              <a:t>peptide hormones </a:t>
            </a:r>
            <a:r>
              <a:rPr lang="en-US" dirty="0"/>
              <a:t>is that of a polypeptide chain. </a:t>
            </a:r>
          </a:p>
          <a:p>
            <a:pPr marL="457200" indent="-457200">
              <a:buFont typeface="Arial" panose="020B0604020202020204" pitchFamily="34" charset="0"/>
              <a:buChar char="•"/>
            </a:pPr>
            <a:r>
              <a:rPr lang="en-US" dirty="0"/>
              <a:t>This class includes small proteins, like growth hormones produced by the pituitary, and large glycoproteins, like the follicle-stimulating hormone produced by the pituitary.</a:t>
            </a:r>
          </a:p>
          <a:p>
            <a:pPr marL="457200" indent="-457200">
              <a:buFont typeface="Arial" panose="020B0604020202020204" pitchFamily="34" charset="0"/>
              <a:buChar char="•"/>
            </a:pPr>
            <a:r>
              <a:rPr lang="en-US" dirty="0"/>
              <a:t>Secreted peptides, like insulin, are stored within vesicles in the cells that synthesize them. </a:t>
            </a:r>
          </a:p>
          <a:p>
            <a:pPr marL="457200" indent="-457200">
              <a:buFont typeface="Arial" panose="020B0604020202020204" pitchFamily="34" charset="0"/>
              <a:buChar char="•"/>
            </a:pPr>
            <a:r>
              <a:rPr lang="en-US" dirty="0"/>
              <a:t>Amino acid-derived and polypeptide hormones are water-soluble and insoluble in lipids. </a:t>
            </a:r>
          </a:p>
          <a:p>
            <a:pPr marL="457200" indent="-457200">
              <a:buFont typeface="Arial" panose="020B0604020202020204" pitchFamily="34" charset="0"/>
              <a:buChar char="•"/>
            </a:pPr>
            <a:r>
              <a:rPr lang="en-US" dirty="0"/>
              <a:t>These hormones cannot pass through plasma membranes of cells.</a:t>
            </a:r>
          </a:p>
        </p:txBody>
      </p:sp>
      <p:sp>
        <p:nvSpPr>
          <p:cNvPr id="7" name="TextBox 6">
            <a:extLst>
              <a:ext uri="{FF2B5EF4-FFF2-40B4-BE49-F238E27FC236}">
                <a16:creationId xmlns:a16="http://schemas.microsoft.com/office/drawing/2014/main" id="{030B0BB2-7AFF-985A-087F-03C67CD64B6D}"/>
              </a:ext>
            </a:extLst>
          </p:cNvPr>
          <p:cNvSpPr txBox="1"/>
          <p:nvPr/>
        </p:nvSpPr>
        <p:spPr>
          <a:xfrm>
            <a:off x="686156" y="3968931"/>
            <a:ext cx="1524000" cy="307777"/>
          </a:xfrm>
          <a:prstGeom prst="rect">
            <a:avLst/>
          </a:prstGeom>
          <a:noFill/>
        </p:spPr>
        <p:txBody>
          <a:bodyPr wrap="square" rtlCol="0">
            <a:spAutoFit/>
          </a:bodyPr>
          <a:lstStyle/>
          <a:p>
            <a:pPr algn="ctr"/>
            <a:r>
              <a:rPr lang="en-US" sz="1400" b="1" dirty="0"/>
              <a:t>39.1 Figure 5 </a:t>
            </a:r>
          </a:p>
        </p:txBody>
      </p:sp>
      <p:sp>
        <p:nvSpPr>
          <p:cNvPr id="4" name="TextBox 3">
            <a:extLst>
              <a:ext uri="{FF2B5EF4-FFF2-40B4-BE49-F238E27FC236}">
                <a16:creationId xmlns:a16="http://schemas.microsoft.com/office/drawing/2014/main" id="{71CF6874-70F2-71CB-B304-AEF5E8877496}"/>
              </a:ext>
            </a:extLst>
          </p:cNvPr>
          <p:cNvSpPr txBox="1"/>
          <p:nvPr/>
        </p:nvSpPr>
        <p:spPr>
          <a:xfrm>
            <a:off x="2286000" y="5992148"/>
            <a:ext cx="4572000" cy="461665"/>
          </a:xfrm>
          <a:prstGeom prst="rect">
            <a:avLst/>
          </a:prstGeom>
          <a:noFill/>
        </p:spPr>
        <p:txBody>
          <a:bodyPr wrap="square">
            <a:spAutoFit/>
          </a:bodyPr>
          <a:lstStyle/>
          <a:p>
            <a:pPr algn="ctr"/>
            <a:r>
              <a:rPr lang="en-US" sz="800" dirty="0"/>
              <a:t>MindZiper on Wikimedia Commons. "Oxytocin."</a:t>
            </a:r>
          </a:p>
          <a:p>
            <a:pPr algn="ctr"/>
            <a:r>
              <a:rPr lang="en-US" sz="800" dirty="0"/>
              <a:t>Protein Data Bank on Wikimedia Commons. "Growth hormone."</a:t>
            </a:r>
          </a:p>
          <a:p>
            <a:pPr algn="ctr"/>
            <a:r>
              <a:rPr lang="en-US" sz="800" dirty="0"/>
              <a:t>Rombik&amp;#153; on Wikimedia Commons. "Follicle-stimulating hormone."</a:t>
            </a:r>
          </a:p>
        </p:txBody>
      </p:sp>
      <p:pic>
        <p:nvPicPr>
          <p:cNvPr id="3" name="Content Placeholder 5" descr="The image displays the structure of the following peptide hormones: oxytocin (a), growth hormone (b), and follicle-stimulating hormone (c). Oxytocin, growth hormone, and follicle stimulating hormone are all large, with complex three-dimensional structures.">
            <a:extLst>
              <a:ext uri="{FF2B5EF4-FFF2-40B4-BE49-F238E27FC236}">
                <a16:creationId xmlns:a16="http://schemas.microsoft.com/office/drawing/2014/main" id="{CA046E19-2E75-9513-480D-88668B50ABCE}"/>
              </a:ext>
            </a:extLst>
          </p:cNvPr>
          <p:cNvPicPr>
            <a:picLocks noChangeAspect="1"/>
          </p:cNvPicPr>
          <p:nvPr/>
        </p:nvPicPr>
        <p:blipFill>
          <a:blip r:embed="rId3"/>
          <a:srcRect t="4715" b="8003"/>
          <a:stretch/>
        </p:blipFill>
        <p:spPr>
          <a:xfrm>
            <a:off x="2133600" y="3898091"/>
            <a:ext cx="5311506" cy="2065587"/>
          </a:xfrm>
          <a:prstGeom prst="rect">
            <a:avLst/>
          </a:prstGeom>
        </p:spPr>
      </p:pic>
    </p:spTree>
    <p:extLst>
      <p:ext uri="{BB962C8B-B14F-4D97-AF65-F5344CB8AC3E}">
        <p14:creationId xmlns:p14="http://schemas.microsoft.com/office/powerpoint/2010/main" val="5859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6" name="Content Placeholder 5">
            <a:extLst>
              <a:ext uri="{FF2B5EF4-FFF2-40B4-BE49-F238E27FC236}">
                <a16:creationId xmlns:a16="http://schemas.microsoft.com/office/drawing/2014/main" id="{E42821C3-FEA9-D6E1-DF3A-4722EE446DAA}"/>
              </a:ext>
              <a:ext uri="{C183D7F6-B498-43B3-948B-1728B52AA6E4}">
                <adec:decorative xmlns:adec="http://schemas.microsoft.com/office/drawing/2017/decorative" val="1"/>
              </a:ext>
            </a:extLst>
          </p:cNvPr>
          <p:cNvSpPr>
            <a:spLocks noGrp="1"/>
          </p:cNvSpPr>
          <p:nvPr>
            <p:ph idx="1"/>
          </p:nvPr>
        </p:nvSpPr>
        <p:spPr>
          <a:xfrm>
            <a:off x="457200" y="1280160"/>
            <a:ext cx="8255726" cy="4572000"/>
          </a:xfrm>
        </p:spPr>
        <p:txBody>
          <a:bodyPr>
            <a:normAutofit/>
          </a:bodyPr>
          <a:lstStyle/>
          <a:p>
            <a:r>
              <a:rPr lang="en-US" dirty="0"/>
              <a:t> </a:t>
            </a:r>
          </a:p>
        </p:txBody>
      </p:sp>
      <p:sp>
        <p:nvSpPr>
          <p:cNvPr id="3" name="TextBox 2">
            <a:extLst>
              <a:ext uri="{FF2B5EF4-FFF2-40B4-BE49-F238E27FC236}">
                <a16:creationId xmlns:a16="http://schemas.microsoft.com/office/drawing/2014/main" id="{628A9619-A47B-5D94-A8C7-BF017F689E88}"/>
              </a:ext>
            </a:extLst>
          </p:cNvPr>
          <p:cNvSpPr txBox="1"/>
          <p:nvPr/>
        </p:nvSpPr>
        <p:spPr>
          <a:xfrm>
            <a:off x="457200" y="1281835"/>
            <a:ext cx="5181600" cy="4539704"/>
          </a:xfrm>
          <a:prstGeom prst="rect">
            <a:avLst/>
          </a:prstGeom>
          <a:noFill/>
        </p:spPr>
        <p:txBody>
          <a:bodyPr wrap="square" rtlCol="0">
            <a:spAutoFit/>
          </a:bodyPr>
          <a:lstStyle/>
          <a:p>
            <a:r>
              <a:rPr lang="en-US" sz="2100" dirty="0">
                <a:solidFill>
                  <a:schemeClr val="bg1"/>
                </a:solidFill>
              </a:rPr>
              <a:t>Insulin is produced by specialized cells, known as beta cells, in the pancreas.</a:t>
            </a:r>
          </a:p>
          <a:p>
            <a:pPr marL="457200" indent="-457200">
              <a:buFont typeface="Arial" panose="020B0604020202020204" pitchFamily="34" charset="0"/>
              <a:buChar char="•"/>
            </a:pPr>
            <a:r>
              <a:rPr lang="en-US" sz="2100" dirty="0">
                <a:solidFill>
                  <a:schemeClr val="bg1"/>
                </a:solidFill>
              </a:rPr>
              <a:t>Beta cells form clusters referred to as islets. </a:t>
            </a:r>
          </a:p>
          <a:p>
            <a:r>
              <a:rPr lang="en-US" sz="2100" dirty="0">
                <a:solidFill>
                  <a:schemeClr val="bg1"/>
                </a:solidFill>
              </a:rPr>
              <a:t>Type 1 diabetes is an autoimmune disease, usually manifested soon after birth, where the immune system fails to recognize beta cells as "self."</a:t>
            </a:r>
          </a:p>
          <a:p>
            <a:pPr marL="457200" indent="-457200">
              <a:buFont typeface="Arial" panose="020B0604020202020204" pitchFamily="34" charset="0"/>
              <a:buChar char="•"/>
            </a:pPr>
            <a:r>
              <a:rPr lang="en-US" sz="2100" dirty="0">
                <a:solidFill>
                  <a:schemeClr val="bg1"/>
                </a:solidFill>
              </a:rPr>
              <a:t>This leads to a destructive immune response against beta cells, depleting the body of islets and the only source of insulin, thereby preventing the normal regulation of blood glucose levels.</a:t>
            </a:r>
          </a:p>
          <a:p>
            <a:endParaRPr lang="en-US" sz="1600" dirty="0"/>
          </a:p>
        </p:txBody>
      </p:sp>
      <p:sp>
        <p:nvSpPr>
          <p:cNvPr id="8" name="TextBox 7">
            <a:extLst>
              <a:ext uri="{FF2B5EF4-FFF2-40B4-BE49-F238E27FC236}">
                <a16:creationId xmlns:a16="http://schemas.microsoft.com/office/drawing/2014/main" id="{D0F78DDF-BB2A-7DDE-6B74-6016DC487716}"/>
              </a:ext>
            </a:extLst>
          </p:cNvPr>
          <p:cNvSpPr txBox="1"/>
          <p:nvPr/>
        </p:nvSpPr>
        <p:spPr>
          <a:xfrm>
            <a:off x="6451963" y="1463415"/>
            <a:ext cx="1447800" cy="307777"/>
          </a:xfrm>
          <a:prstGeom prst="rect">
            <a:avLst/>
          </a:prstGeom>
          <a:noFill/>
        </p:spPr>
        <p:txBody>
          <a:bodyPr wrap="square" rtlCol="0">
            <a:spAutoFit/>
          </a:bodyPr>
          <a:lstStyle/>
          <a:p>
            <a:pPr algn="ctr"/>
            <a:r>
              <a:rPr lang="en-US" sz="1400" b="1" dirty="0">
                <a:solidFill>
                  <a:schemeClr val="bg1"/>
                </a:solidFill>
              </a:rPr>
              <a:t>39.1 Figure 6 </a:t>
            </a:r>
          </a:p>
        </p:txBody>
      </p:sp>
      <p:pic>
        <p:nvPicPr>
          <p:cNvPr id="4" name="Content Placeholder 6" descr="The image displays a laser scanning confocal microscope image of islet-forming beta cells in the pancreas. Cell nuclei are stained blue and present as smaller dots scattered throughout. Insulin is stained green and presents as the slightly larger dots concentrated in the center.">
            <a:extLst>
              <a:ext uri="{FF2B5EF4-FFF2-40B4-BE49-F238E27FC236}">
                <a16:creationId xmlns:a16="http://schemas.microsoft.com/office/drawing/2014/main" id="{A01094C1-2AF3-D695-9A14-9CDFEDEA0BBC}"/>
              </a:ext>
            </a:extLst>
          </p:cNvPr>
          <p:cNvPicPr>
            <a:picLocks noChangeAspect="1"/>
          </p:cNvPicPr>
          <p:nvPr/>
        </p:nvPicPr>
        <p:blipFill>
          <a:blip r:embed="rId3"/>
          <a:srcRect l="25926" t="6999" r="25000" b="6037"/>
          <a:stretch/>
        </p:blipFill>
        <p:spPr>
          <a:xfrm>
            <a:off x="5744555" y="1828800"/>
            <a:ext cx="2786415" cy="2743200"/>
          </a:xfrm>
          <a:prstGeom prst="rect">
            <a:avLst/>
          </a:prstGeom>
          <a:solidFill>
            <a:schemeClr val="accent1"/>
          </a:solidFill>
        </p:spPr>
      </p:pic>
      <p:sp>
        <p:nvSpPr>
          <p:cNvPr id="5" name="TextBox 4">
            <a:extLst>
              <a:ext uri="{FF2B5EF4-FFF2-40B4-BE49-F238E27FC236}">
                <a16:creationId xmlns:a16="http://schemas.microsoft.com/office/drawing/2014/main" id="{803C52AA-8D5F-A087-EE79-70936D68969A}"/>
              </a:ext>
            </a:extLst>
          </p:cNvPr>
          <p:cNvSpPr txBox="1"/>
          <p:nvPr/>
        </p:nvSpPr>
        <p:spPr>
          <a:xfrm>
            <a:off x="4851763" y="4876800"/>
            <a:ext cx="4572000" cy="246221"/>
          </a:xfrm>
          <a:prstGeom prst="rect">
            <a:avLst/>
          </a:prstGeom>
          <a:noFill/>
        </p:spPr>
        <p:txBody>
          <a:bodyPr wrap="square">
            <a:spAutoFit/>
          </a:bodyPr>
          <a:lstStyle/>
          <a:p>
            <a:pPr algn="ctr"/>
            <a:r>
              <a:rPr lang="en-US" sz="1000" dirty="0">
                <a:solidFill>
                  <a:schemeClr val="bg1"/>
                </a:solidFill>
              </a:rPr>
              <a:t>Masur on Wikimedia Commons. "Islet-forming beta cells."</a:t>
            </a:r>
          </a:p>
        </p:txBody>
      </p:sp>
    </p:spTree>
    <p:extLst>
      <p:ext uri="{BB962C8B-B14F-4D97-AF65-F5344CB8AC3E}">
        <p14:creationId xmlns:p14="http://schemas.microsoft.com/office/powerpoint/2010/main" val="114602852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2952</TotalTime>
  <Words>2081</Words>
  <Application>Microsoft Office PowerPoint</Application>
  <PresentationFormat>On-screen Show (4:3)</PresentationFormat>
  <Paragraphs>133</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Aptos</vt:lpstr>
      <vt:lpstr>Office Theme</vt:lpstr>
      <vt:lpstr>Lesson 39.1</vt:lpstr>
      <vt:lpstr>Objectives</vt:lpstr>
      <vt:lpstr>The Endocrine System </vt:lpstr>
      <vt:lpstr>Hormone Function </vt:lpstr>
      <vt:lpstr>Lesson 39.1 Figure 2 </vt:lpstr>
      <vt:lpstr>Lipid-Derived Hormones (or Lipid-Soluble Hormones)</vt:lpstr>
      <vt:lpstr>Amino Acid-Derived Hormones </vt:lpstr>
      <vt:lpstr>Peptide Hormones </vt:lpstr>
      <vt:lpstr>Science and You</vt:lpstr>
      <vt:lpstr>How Hormones Work1</vt:lpstr>
      <vt:lpstr>How Hormones Work2</vt:lpstr>
      <vt:lpstr>Intracellular Hormone Receptors</vt:lpstr>
      <vt:lpstr>Lesson 39.1 Figure 7</vt:lpstr>
      <vt:lpstr>Think It Through</vt:lpstr>
      <vt:lpstr>Plasma Membrane Hormone Receptors1 </vt:lpstr>
      <vt:lpstr>Plasma Membrane Hormone Receptors2 </vt:lpstr>
      <vt:lpstr>Plasma Membrane Hormone Receptors3 </vt:lpstr>
      <vt:lpstr>Lesson 39.1 Figure 8</vt:lpstr>
      <vt:lpstr>Plasma Membrane Hormone Receptors4 </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186</cp:revision>
  <dcterms:created xsi:type="dcterms:W3CDTF">2013-04-26T14:43:13Z</dcterms:created>
  <dcterms:modified xsi:type="dcterms:W3CDTF">2024-10-23T19:52:23Z</dcterms:modified>
</cp:coreProperties>
</file>