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47"/>
  </p:notesMasterIdLst>
  <p:handoutMasterIdLst>
    <p:handoutMasterId r:id="rId48"/>
  </p:handoutMasterIdLst>
  <p:sldIdLst>
    <p:sldId id="272" r:id="rId2"/>
    <p:sldId id="264" r:id="rId3"/>
    <p:sldId id="273" r:id="rId4"/>
    <p:sldId id="274" r:id="rId5"/>
    <p:sldId id="277" r:id="rId6"/>
    <p:sldId id="278" r:id="rId7"/>
    <p:sldId id="280" r:id="rId8"/>
    <p:sldId id="313" r:id="rId9"/>
    <p:sldId id="279" r:id="rId10"/>
    <p:sldId id="281" r:id="rId11"/>
    <p:sldId id="282" r:id="rId12"/>
    <p:sldId id="276" r:id="rId13"/>
    <p:sldId id="283" r:id="rId14"/>
    <p:sldId id="285" r:id="rId15"/>
    <p:sldId id="284" r:id="rId16"/>
    <p:sldId id="286" r:id="rId17"/>
    <p:sldId id="287" r:id="rId18"/>
    <p:sldId id="289" r:id="rId19"/>
    <p:sldId id="288" r:id="rId20"/>
    <p:sldId id="290" r:id="rId21"/>
    <p:sldId id="291" r:id="rId22"/>
    <p:sldId id="292" r:id="rId23"/>
    <p:sldId id="293" r:id="rId24"/>
    <p:sldId id="294" r:id="rId25"/>
    <p:sldId id="295" r:id="rId26"/>
    <p:sldId id="271" r:id="rId27"/>
    <p:sldId id="296" r:id="rId28"/>
    <p:sldId id="298" r:id="rId29"/>
    <p:sldId id="297" r:id="rId30"/>
    <p:sldId id="299" r:id="rId31"/>
    <p:sldId id="300" r:id="rId32"/>
    <p:sldId id="314" r:id="rId33"/>
    <p:sldId id="301" r:id="rId34"/>
    <p:sldId id="302" r:id="rId35"/>
    <p:sldId id="303" r:id="rId36"/>
    <p:sldId id="304" r:id="rId37"/>
    <p:sldId id="305" r:id="rId38"/>
    <p:sldId id="306" r:id="rId39"/>
    <p:sldId id="307" r:id="rId40"/>
    <p:sldId id="308" r:id="rId41"/>
    <p:sldId id="309" r:id="rId42"/>
    <p:sldId id="310" r:id="rId43"/>
    <p:sldId id="311" r:id="rId44"/>
    <p:sldId id="312" r:id="rId45"/>
    <p:sldId id="315" r:id="rId46"/>
  </p:sldIdLst>
  <p:sldSz cx="9144000" cy="6858000" type="screen4x3"/>
  <p:notesSz cx="6858000" cy="9144000"/>
  <p:embeddedFontLst>
    <p:embeddedFont>
      <p:font typeface="Century Gothic" panose="020B0502020202020204" pitchFamily="34" charset="0"/>
      <p:regular r:id="rId49"/>
      <p:bold r:id="rId50"/>
      <p:italic r:id="rId51"/>
      <p:boldItalic r:id="rId5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ick  Belloit" initials="" lastIdx="6"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497D"/>
    <a:srgbClr val="2D7D9F"/>
    <a:srgbClr val="0000FF"/>
    <a:srgbClr val="366092"/>
    <a:srgbClr val="000099"/>
    <a:srgbClr val="000000"/>
    <a:srgbClr val="1F497C"/>
    <a:srgbClr val="99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273" autoAdjust="0"/>
    <p:restoredTop sz="86410" autoAdjust="0"/>
  </p:normalViewPr>
  <p:slideViewPr>
    <p:cSldViewPr>
      <p:cViewPr varScale="1">
        <p:scale>
          <a:sx n="95" d="100"/>
          <a:sy n="95" d="100"/>
        </p:scale>
        <p:origin x="2256" y="114"/>
      </p:cViewPr>
      <p:guideLst>
        <p:guide orient="horz" pos="2160"/>
        <p:guide pos="2880"/>
      </p:guideLst>
    </p:cSldViewPr>
  </p:slideViewPr>
  <p:outlineViewPr>
    <p:cViewPr>
      <p:scale>
        <a:sx n="33" d="100"/>
        <a:sy n="33" d="100"/>
      </p:scale>
      <p:origin x="0" y="-14928"/>
    </p:cViewPr>
  </p:outlineViewPr>
  <p:notesTextViewPr>
    <p:cViewPr>
      <p:scale>
        <a:sx n="1" d="1"/>
        <a:sy n="1" d="1"/>
      </p:scale>
      <p:origin x="0" y="0"/>
    </p:cViewPr>
  </p:notesTextViewPr>
  <p:sorterViewPr>
    <p:cViewPr>
      <p:scale>
        <a:sx n="66" d="100"/>
        <a:sy n="66" d="100"/>
      </p:scale>
      <p:origin x="0" y="0"/>
    </p:cViewPr>
  </p:sorterViewPr>
  <p:notesViewPr>
    <p:cSldViewPr>
      <p:cViewPr varScale="1">
        <p:scale>
          <a:sx n="84" d="100"/>
          <a:sy n="84" d="100"/>
        </p:scale>
        <p:origin x="3912"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font" Target="fonts/font2.fntdata"/><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commentAuthors" Target="commentAuthor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font" Target="fonts/font3.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fntdata"/><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4.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235DB0-18E5-42EE-8A41-3EE53E7DF1D8}" type="datetimeFigureOut">
              <a:rPr lang="en-US" smtClean="0"/>
              <a:pPr/>
              <a:t>10/23/2024</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4792EB-0FA9-4C62-9AEF-94474B71BCAD}" type="slidenum">
              <a:rPr lang="en-US" smtClean="0"/>
              <a:pPr/>
              <a:t>‹#›</a:t>
            </a:fld>
            <a:endParaRPr lang="en-US" dirty="0"/>
          </a:p>
        </p:txBody>
      </p:sp>
    </p:spTree>
    <p:extLst>
      <p:ext uri="{BB962C8B-B14F-4D97-AF65-F5344CB8AC3E}">
        <p14:creationId xmlns:p14="http://schemas.microsoft.com/office/powerpoint/2010/main" val="30209662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79F262B-740E-4480-8DD6-7DF3785A307D}" type="datetimeFigureOut">
              <a:rPr lang="en-US" smtClean="0"/>
              <a:pPr/>
              <a:t>10/23/2024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115ED13-301A-4C0A-8C7F-A4982DED9D67}" type="slidenum">
              <a:rPr lang="en-US" smtClean="0"/>
              <a:pPr/>
              <a:t>‹#›</a:t>
            </a:fld>
            <a:endParaRPr lang="en-US" dirty="0"/>
          </a:p>
        </p:txBody>
      </p:sp>
    </p:spTree>
    <p:extLst>
      <p:ext uri="{BB962C8B-B14F-4D97-AF65-F5344CB8AC3E}">
        <p14:creationId xmlns:p14="http://schemas.microsoft.com/office/powerpoint/2010/main" val="25688567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1: The hypothalamus is located below the thalamus near the base of the brain, and the pituitary gland is located below the hypothalamus. Axons of neurosecretory cells from the hypothalamus project into the posterior pituitary through the infundibulum (a tube-like structure).</a:t>
            </a:r>
          </a:p>
        </p:txBody>
      </p:sp>
      <p:sp>
        <p:nvSpPr>
          <p:cNvPr id="4" name="Slide Number Placeholder 3"/>
          <p:cNvSpPr>
            <a:spLocks noGrp="1"/>
          </p:cNvSpPr>
          <p:nvPr>
            <p:ph type="sldNum" sz="quarter" idx="5"/>
          </p:nvPr>
        </p:nvSpPr>
        <p:spPr/>
        <p:txBody>
          <a:bodyPr/>
          <a:lstStyle/>
          <a:p>
            <a:fld id="{7115ED13-301A-4C0A-8C7F-A4982DED9D67}" type="slidenum">
              <a:rPr lang="en-US" smtClean="0"/>
              <a:pPr/>
              <a:t>4</a:t>
            </a:fld>
            <a:endParaRPr lang="en-US" dirty="0"/>
          </a:p>
        </p:txBody>
      </p:sp>
    </p:spTree>
    <p:extLst>
      <p:ext uri="{BB962C8B-B14F-4D97-AF65-F5344CB8AC3E}">
        <p14:creationId xmlns:p14="http://schemas.microsoft.com/office/powerpoint/2010/main" val="37778705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8: This demonstrates the structure of triiodothyronine. Carbon atoms are depicted as the black, central spines; hydrogen atoms are the shorter, white nodules; oxygen atoms are the red, medium-sized nodules on the left, middle, and right; a nitrogen atom is the blue nodule on the bottom right; and iodine atoms are the large, purple nodules on the left and center.</a:t>
            </a:r>
          </a:p>
        </p:txBody>
      </p:sp>
      <p:sp>
        <p:nvSpPr>
          <p:cNvPr id="4" name="Slide Number Placeholder 3"/>
          <p:cNvSpPr>
            <a:spLocks noGrp="1"/>
          </p:cNvSpPr>
          <p:nvPr>
            <p:ph type="sldNum" sz="quarter" idx="5"/>
          </p:nvPr>
        </p:nvSpPr>
        <p:spPr/>
        <p:txBody>
          <a:bodyPr/>
          <a:lstStyle/>
          <a:p>
            <a:fld id="{7115ED13-301A-4C0A-8C7F-A4982DED9D67}" type="slidenum">
              <a:rPr lang="en-US" smtClean="0"/>
              <a:pPr/>
              <a:t>25</a:t>
            </a:fld>
            <a:endParaRPr lang="en-US" dirty="0"/>
          </a:p>
        </p:txBody>
      </p:sp>
    </p:spTree>
    <p:extLst>
      <p:ext uri="{BB962C8B-B14F-4D97-AF65-F5344CB8AC3E}">
        <p14:creationId xmlns:p14="http://schemas.microsoft.com/office/powerpoint/2010/main" val="42130903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Aptos" panose="020B0004020202020204" pitchFamily="34" charset="0"/>
              </a:rPr>
              <a:t>Originally an On Your Own. This is included here to use as a talking point or for a think-pair-share activity.</a:t>
            </a:r>
            <a:endParaRPr lang="en-US" dirty="0"/>
          </a:p>
        </p:txBody>
      </p:sp>
      <p:sp>
        <p:nvSpPr>
          <p:cNvPr id="4" name="Slide Number Placeholder 3"/>
          <p:cNvSpPr>
            <a:spLocks noGrp="1"/>
          </p:cNvSpPr>
          <p:nvPr>
            <p:ph type="sldNum" sz="quarter" idx="5"/>
          </p:nvPr>
        </p:nvSpPr>
        <p:spPr/>
        <p:txBody>
          <a:bodyPr/>
          <a:lstStyle/>
          <a:p>
            <a:fld id="{7115ED13-301A-4C0A-8C7F-A4982DED9D67}" type="slidenum">
              <a:rPr lang="en-US" smtClean="0"/>
              <a:pPr/>
              <a:t>26</a:t>
            </a:fld>
            <a:endParaRPr lang="en-US" dirty="0"/>
          </a:p>
        </p:txBody>
      </p:sp>
    </p:spTree>
    <p:extLst>
      <p:ext uri="{BB962C8B-B14F-4D97-AF65-F5344CB8AC3E}">
        <p14:creationId xmlns:p14="http://schemas.microsoft.com/office/powerpoint/2010/main" val="34762353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9: Parathyroid hormone (PTH) is released in response to low blood calcium levels. It increases blood calcium levels by targeting the skeleton, the kidneys, and the intestine.</a:t>
            </a:r>
          </a:p>
        </p:txBody>
      </p:sp>
      <p:sp>
        <p:nvSpPr>
          <p:cNvPr id="4" name="Slide Number Placeholder 3"/>
          <p:cNvSpPr>
            <a:spLocks noGrp="1"/>
          </p:cNvSpPr>
          <p:nvPr>
            <p:ph type="sldNum" sz="quarter" idx="5"/>
          </p:nvPr>
        </p:nvSpPr>
        <p:spPr/>
        <p:txBody>
          <a:bodyPr/>
          <a:lstStyle/>
          <a:p>
            <a:fld id="{7115ED13-301A-4C0A-8C7F-A4982DED9D67}" type="slidenum">
              <a:rPr lang="en-US" smtClean="0"/>
              <a:pPr/>
              <a:t>28</a:t>
            </a:fld>
            <a:endParaRPr lang="en-US" dirty="0"/>
          </a:p>
        </p:txBody>
      </p:sp>
    </p:spTree>
    <p:extLst>
      <p:ext uri="{BB962C8B-B14F-4D97-AF65-F5344CB8AC3E}">
        <p14:creationId xmlns:p14="http://schemas.microsoft.com/office/powerpoint/2010/main" val="10031216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10: Growth hormone directly accelerates the rate of protein synthesis in skeletal muscle and bones. Insulin-like growth factor 1 (IGF-1) is activated by growth hormone and allows formation of new proteins in muscle cells and bone.</a:t>
            </a:r>
          </a:p>
        </p:txBody>
      </p:sp>
      <p:sp>
        <p:nvSpPr>
          <p:cNvPr id="4" name="Slide Number Placeholder 3"/>
          <p:cNvSpPr>
            <a:spLocks noGrp="1"/>
          </p:cNvSpPr>
          <p:nvPr>
            <p:ph type="sldNum" sz="quarter" idx="5"/>
          </p:nvPr>
        </p:nvSpPr>
        <p:spPr/>
        <p:txBody>
          <a:bodyPr/>
          <a:lstStyle/>
          <a:p>
            <a:fld id="{7115ED13-301A-4C0A-8C7F-A4982DED9D67}" type="slidenum">
              <a:rPr lang="en-US" smtClean="0"/>
              <a:pPr/>
              <a:t>33</a:t>
            </a:fld>
            <a:endParaRPr lang="en-US" dirty="0"/>
          </a:p>
        </p:txBody>
      </p:sp>
    </p:spTree>
    <p:extLst>
      <p:ext uri="{BB962C8B-B14F-4D97-AF65-F5344CB8AC3E}">
        <p14:creationId xmlns:p14="http://schemas.microsoft.com/office/powerpoint/2010/main" val="41373652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11: The anterior pituitary stimulates the thyroid gland to release the thyroid hormones T3 and T4. Increasing levels of these hormones in the blood results in feedback to the hypothalamus and anterior pituitary to inhibit further signaling to the thyroid gland.</a:t>
            </a:r>
          </a:p>
        </p:txBody>
      </p:sp>
      <p:sp>
        <p:nvSpPr>
          <p:cNvPr id="4" name="Slide Number Placeholder 3"/>
          <p:cNvSpPr>
            <a:spLocks noGrp="1"/>
          </p:cNvSpPr>
          <p:nvPr>
            <p:ph type="sldNum" sz="quarter" idx="5"/>
          </p:nvPr>
        </p:nvSpPr>
        <p:spPr/>
        <p:txBody>
          <a:bodyPr/>
          <a:lstStyle/>
          <a:p>
            <a:fld id="{7115ED13-301A-4C0A-8C7F-A4982DED9D67}" type="slidenum">
              <a:rPr lang="en-US" smtClean="0"/>
              <a:pPr/>
              <a:t>40</a:t>
            </a:fld>
            <a:endParaRPr lang="en-US" dirty="0"/>
          </a:p>
        </p:txBody>
      </p:sp>
    </p:spTree>
    <p:extLst>
      <p:ext uri="{BB962C8B-B14F-4D97-AF65-F5344CB8AC3E}">
        <p14:creationId xmlns:p14="http://schemas.microsoft.com/office/powerpoint/2010/main" val="27668474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12: The structures of norepinephrine (left) and epinephrine (right)</a:t>
            </a:r>
          </a:p>
        </p:txBody>
      </p:sp>
      <p:sp>
        <p:nvSpPr>
          <p:cNvPr id="4" name="Slide Number Placeholder 3"/>
          <p:cNvSpPr>
            <a:spLocks noGrp="1"/>
          </p:cNvSpPr>
          <p:nvPr>
            <p:ph type="sldNum" sz="quarter" idx="5"/>
          </p:nvPr>
        </p:nvSpPr>
        <p:spPr/>
        <p:txBody>
          <a:bodyPr/>
          <a:lstStyle/>
          <a:p>
            <a:fld id="{7115ED13-301A-4C0A-8C7F-A4982DED9D67}" type="slidenum">
              <a:rPr lang="en-US" smtClean="0"/>
              <a:pPr/>
              <a:t>43</a:t>
            </a:fld>
            <a:endParaRPr lang="en-US" dirty="0"/>
          </a:p>
        </p:txBody>
      </p:sp>
    </p:spTree>
    <p:extLst>
      <p:ext uri="{BB962C8B-B14F-4D97-AF65-F5344CB8AC3E}">
        <p14:creationId xmlns:p14="http://schemas.microsoft.com/office/powerpoint/2010/main" val="7266859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2: ADH and aldosterone increase blood pressure and volume. Angiotensin II directly stimulates release of these hormones. Angiotensin II, in turn, is formed from angiotensin I, which is formed when renin cleaves angiotensinogen.</a:t>
            </a:r>
          </a:p>
        </p:txBody>
      </p:sp>
      <p:sp>
        <p:nvSpPr>
          <p:cNvPr id="4" name="Slide Number Placeholder 3"/>
          <p:cNvSpPr>
            <a:spLocks noGrp="1"/>
          </p:cNvSpPr>
          <p:nvPr>
            <p:ph type="sldNum" sz="quarter" idx="5"/>
          </p:nvPr>
        </p:nvSpPr>
        <p:spPr/>
        <p:txBody>
          <a:bodyPr/>
          <a:lstStyle/>
          <a:p>
            <a:fld id="{7115ED13-301A-4C0A-8C7F-A4982DED9D67}" type="slidenum">
              <a:rPr lang="en-US" smtClean="0"/>
              <a:pPr/>
              <a:t>9</a:t>
            </a:fld>
            <a:endParaRPr lang="en-US" dirty="0"/>
          </a:p>
        </p:txBody>
      </p:sp>
    </p:spTree>
    <p:extLst>
      <p:ext uri="{BB962C8B-B14F-4D97-AF65-F5344CB8AC3E}">
        <p14:creationId xmlns:p14="http://schemas.microsoft.com/office/powerpoint/2010/main" val="12487761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This is included as a relevant application for this topic.</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r>
              <a:rPr lang="en-US" dirty="0"/>
              <a:t>Figure 3: Professional baseball player Jason Giambi publicly admitted to, and apologized for, his use of anabolic steroids supplied by a trainer.</a:t>
            </a:r>
          </a:p>
        </p:txBody>
      </p:sp>
      <p:sp>
        <p:nvSpPr>
          <p:cNvPr id="4" name="Slide Number Placeholder 3"/>
          <p:cNvSpPr>
            <a:spLocks noGrp="1"/>
          </p:cNvSpPr>
          <p:nvPr>
            <p:ph type="sldNum" sz="quarter" idx="5"/>
          </p:nvPr>
        </p:nvSpPr>
        <p:spPr/>
        <p:txBody>
          <a:bodyPr/>
          <a:lstStyle/>
          <a:p>
            <a:fld id="{7115ED13-301A-4C0A-8C7F-A4982DED9D67}" type="slidenum">
              <a:rPr lang="en-US" smtClean="0"/>
              <a:pPr/>
              <a:t>12</a:t>
            </a:fld>
            <a:endParaRPr lang="en-US" dirty="0"/>
          </a:p>
        </p:txBody>
      </p:sp>
    </p:spTree>
    <p:extLst>
      <p:ext uri="{BB962C8B-B14F-4D97-AF65-F5344CB8AC3E}">
        <p14:creationId xmlns:p14="http://schemas.microsoft.com/office/powerpoint/2010/main" val="21045648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4: Hormonal regulation of the female reproductive system involves hormones from the hypothalamus, pituitary, and ovaries.</a:t>
            </a:r>
          </a:p>
        </p:txBody>
      </p:sp>
      <p:sp>
        <p:nvSpPr>
          <p:cNvPr id="4" name="Slide Number Placeholder 3"/>
          <p:cNvSpPr>
            <a:spLocks noGrp="1"/>
          </p:cNvSpPr>
          <p:nvPr>
            <p:ph type="sldNum" sz="quarter" idx="5"/>
          </p:nvPr>
        </p:nvSpPr>
        <p:spPr/>
        <p:txBody>
          <a:bodyPr/>
          <a:lstStyle/>
          <a:p>
            <a:fld id="{7115ED13-301A-4C0A-8C7F-A4982DED9D67}" type="slidenum">
              <a:rPr lang="en-US" smtClean="0"/>
              <a:pPr/>
              <a:t>14</a:t>
            </a:fld>
            <a:endParaRPr lang="en-US" dirty="0"/>
          </a:p>
        </p:txBody>
      </p:sp>
    </p:spTree>
    <p:extLst>
      <p:ext uri="{BB962C8B-B14F-4D97-AF65-F5344CB8AC3E}">
        <p14:creationId xmlns:p14="http://schemas.microsoft.com/office/powerpoint/2010/main" val="27375970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5: Insulin has several effects on glucose uptake and metabolism in a cell. (1) When insulin binds to its receptor, (2) it can initiate a signaling pathway (3) that increases the number of glucose transporter proteins in the cell membrane, thereby increasing the rate at which glucose diffuses into the cell. In liver cells, (4) insulin stimulates the conversion of glucose to glycogen. (5) Insulin also increases the rate of glycolysis (the process through which glucose is broken down to generate the molecule pyruvate and energy as ATP) and (6) promotes the conversion of glucose into fatty acids and the synthesis of proteins.</a:t>
            </a:r>
          </a:p>
        </p:txBody>
      </p:sp>
      <p:sp>
        <p:nvSpPr>
          <p:cNvPr id="4" name="Slide Number Placeholder 3"/>
          <p:cNvSpPr>
            <a:spLocks noGrp="1"/>
          </p:cNvSpPr>
          <p:nvPr>
            <p:ph type="sldNum" sz="quarter" idx="5"/>
          </p:nvPr>
        </p:nvSpPr>
        <p:spPr/>
        <p:txBody>
          <a:bodyPr/>
          <a:lstStyle/>
          <a:p>
            <a:fld id="{7115ED13-301A-4C0A-8C7F-A4982DED9D67}" type="slidenum">
              <a:rPr lang="en-US" smtClean="0"/>
              <a:pPr/>
              <a:t>17</a:t>
            </a:fld>
            <a:endParaRPr lang="en-US" dirty="0"/>
          </a:p>
        </p:txBody>
      </p:sp>
    </p:spTree>
    <p:extLst>
      <p:ext uri="{BB962C8B-B14F-4D97-AF65-F5344CB8AC3E}">
        <p14:creationId xmlns:p14="http://schemas.microsoft.com/office/powerpoint/2010/main" val="26660542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6: The main symptoms of diabetes are shown. Polydipsia (excessive thirst) and polyphagia (excessive hunger) are symptoms of the central nervous system. Polyuria (frequent urination) and glycosuria (glucose in the urine) are urinary symptoms.</a:t>
            </a:r>
          </a:p>
        </p:txBody>
      </p:sp>
      <p:sp>
        <p:nvSpPr>
          <p:cNvPr id="4" name="Slide Number Placeholder 3"/>
          <p:cNvSpPr>
            <a:spLocks noGrp="1"/>
          </p:cNvSpPr>
          <p:nvPr>
            <p:ph type="sldNum" sz="quarter" idx="5"/>
          </p:nvPr>
        </p:nvSpPr>
        <p:spPr/>
        <p:txBody>
          <a:bodyPr/>
          <a:lstStyle/>
          <a:p>
            <a:fld id="{7115ED13-301A-4C0A-8C7F-A4982DED9D67}" type="slidenum">
              <a:rPr lang="en-US" smtClean="0"/>
              <a:pPr/>
              <a:t>19</a:t>
            </a:fld>
            <a:endParaRPr lang="en-US" dirty="0"/>
          </a:p>
        </p:txBody>
      </p:sp>
    </p:spTree>
    <p:extLst>
      <p:ext uri="{BB962C8B-B14F-4D97-AF65-F5344CB8AC3E}">
        <p14:creationId xmlns:p14="http://schemas.microsoft.com/office/powerpoint/2010/main" val="22525254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7: Insulin and glucagon regulate blood glucose levels.</a:t>
            </a:r>
          </a:p>
        </p:txBody>
      </p:sp>
      <p:sp>
        <p:nvSpPr>
          <p:cNvPr id="4" name="Slide Number Placeholder 3"/>
          <p:cNvSpPr>
            <a:spLocks noGrp="1"/>
          </p:cNvSpPr>
          <p:nvPr>
            <p:ph type="sldNum" sz="quarter" idx="5"/>
          </p:nvPr>
        </p:nvSpPr>
        <p:spPr/>
        <p:txBody>
          <a:bodyPr/>
          <a:lstStyle/>
          <a:p>
            <a:fld id="{7115ED13-301A-4C0A-8C7F-A4982DED9D67}" type="slidenum">
              <a:rPr lang="en-US" smtClean="0"/>
              <a:pPr/>
              <a:t>21</a:t>
            </a:fld>
            <a:endParaRPr lang="en-US" dirty="0"/>
          </a:p>
        </p:txBody>
      </p:sp>
    </p:spTree>
    <p:extLst>
      <p:ext uri="{BB962C8B-B14F-4D97-AF65-F5344CB8AC3E}">
        <p14:creationId xmlns:p14="http://schemas.microsoft.com/office/powerpoint/2010/main" val="33399792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8: This demonstrates the structure of triiodothyronine. Carbon atoms are depicted as the black, central spines; hydrogen atoms are the shorter, white nodules; oxygen atoms are the red, medium-sized nodules on the left, middle, and right; a nitrogen atom is the blue nodule on the bottom right; and iodine atoms are the large, purple nodules on the left and center.</a:t>
            </a:r>
          </a:p>
        </p:txBody>
      </p:sp>
      <p:sp>
        <p:nvSpPr>
          <p:cNvPr id="4" name="Slide Number Placeholder 3"/>
          <p:cNvSpPr>
            <a:spLocks noGrp="1"/>
          </p:cNvSpPr>
          <p:nvPr>
            <p:ph type="sldNum" sz="quarter" idx="5"/>
          </p:nvPr>
        </p:nvSpPr>
        <p:spPr/>
        <p:txBody>
          <a:bodyPr/>
          <a:lstStyle/>
          <a:p>
            <a:fld id="{7115ED13-301A-4C0A-8C7F-A4982DED9D67}" type="slidenum">
              <a:rPr lang="en-US" smtClean="0"/>
              <a:pPr/>
              <a:t>22</a:t>
            </a:fld>
            <a:endParaRPr lang="en-US" dirty="0"/>
          </a:p>
        </p:txBody>
      </p:sp>
    </p:spTree>
    <p:extLst>
      <p:ext uri="{BB962C8B-B14F-4D97-AF65-F5344CB8AC3E}">
        <p14:creationId xmlns:p14="http://schemas.microsoft.com/office/powerpoint/2010/main" val="2168544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8: This demonstrates the structure of triiodothyronine. Carbon atoms are depicted as the black, central spines; hydrogen atoms are the shorter, white nodules; oxygen atoms are the red, medium-sized nodules on the left, middle, and right; a nitrogen atom is the blue nodule on the bottom right; and iodine atoms are the large, purple nodules on the left and center.</a:t>
            </a:r>
          </a:p>
        </p:txBody>
      </p:sp>
      <p:sp>
        <p:nvSpPr>
          <p:cNvPr id="4" name="Slide Number Placeholder 3"/>
          <p:cNvSpPr>
            <a:spLocks noGrp="1"/>
          </p:cNvSpPr>
          <p:nvPr>
            <p:ph type="sldNum" sz="quarter" idx="5"/>
          </p:nvPr>
        </p:nvSpPr>
        <p:spPr/>
        <p:txBody>
          <a:bodyPr/>
          <a:lstStyle/>
          <a:p>
            <a:fld id="{7115ED13-301A-4C0A-8C7F-A4982DED9D67}" type="slidenum">
              <a:rPr lang="en-US" smtClean="0"/>
              <a:pPr/>
              <a:t>24</a:t>
            </a:fld>
            <a:endParaRPr lang="en-US" dirty="0"/>
          </a:p>
        </p:txBody>
      </p:sp>
    </p:spTree>
    <p:extLst>
      <p:ext uri="{BB962C8B-B14F-4D97-AF65-F5344CB8AC3E}">
        <p14:creationId xmlns:p14="http://schemas.microsoft.com/office/powerpoint/2010/main" val="321414607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1">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pic>
        <p:nvPicPr>
          <p:cNvPr id="3" name="Picture 2">
            <a:extLst>
              <a:ext uri="{FF2B5EF4-FFF2-40B4-BE49-F238E27FC236}">
                <a16:creationId xmlns:a16="http://schemas.microsoft.com/office/drawing/2014/main" id="{608EB715-DC18-4A09-A71D-E9CABC0599EB}"/>
              </a:ex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505200" y="-320615"/>
            <a:ext cx="5893594" cy="6858000"/>
          </a:xfrm>
          <a:prstGeom prst="rect">
            <a:avLst/>
          </a:prstGeom>
        </p:spPr>
      </p:pic>
      <p:sp>
        <p:nvSpPr>
          <p:cNvPr id="4" name="TextBox 3">
            <a:extLst>
              <a:ext uri="{FF2B5EF4-FFF2-40B4-BE49-F238E27FC236}">
                <a16:creationId xmlns:a16="http://schemas.microsoft.com/office/drawing/2014/main" id="{5E55021B-8C83-0E64-7853-247E9DC8E5CC}"/>
              </a:ext>
            </a:extLst>
          </p:cNvPr>
          <p:cNvSpPr txBox="1"/>
          <p:nvPr userDrawn="1"/>
        </p:nvSpPr>
        <p:spPr>
          <a:xfrm>
            <a:off x="3276600" y="6096038"/>
            <a:ext cx="8381999" cy="464743"/>
          </a:xfrm>
          <a:prstGeom prst="rect">
            <a:avLst/>
          </a:prstGeom>
          <a:noFill/>
        </p:spPr>
        <p:txBody>
          <a:bodyPr wrap="square">
            <a:spAutoFit/>
          </a:bodyPr>
          <a:lstStyle/>
          <a:p>
            <a:pPr defTabSz="457200">
              <a:spcBef>
                <a:spcPct val="20000"/>
              </a:spcBef>
              <a:defRPr/>
            </a:pPr>
            <a:r>
              <a:rPr lang="en-US" sz="1050" dirty="0"/>
              <a:t>© 2023 Hawkes Learning. All rights reserved. Authorized only for instructor use in the classroom.</a:t>
            </a:r>
          </a:p>
          <a:p>
            <a:pPr defTabSz="457200">
              <a:spcBef>
                <a:spcPct val="20000"/>
              </a:spcBef>
              <a:defRPr/>
            </a:pPr>
            <a:r>
              <a:rPr lang="en-US" sz="1050" dirty="0"/>
              <a:t>No reproduction or further distribution permitted without the prior written consent of Hawkes Learning.</a:t>
            </a:r>
          </a:p>
        </p:txBody>
      </p:sp>
      <p:sp>
        <p:nvSpPr>
          <p:cNvPr id="9" name="Content Placeholder 8">
            <a:extLst>
              <a:ext uri="{FF2B5EF4-FFF2-40B4-BE49-F238E27FC236}">
                <a16:creationId xmlns:a16="http://schemas.microsoft.com/office/drawing/2014/main" id="{93791900-F9C7-EB19-6E5D-FAAB3EFAF3EE}"/>
              </a:ext>
            </a:extLst>
          </p:cNvPr>
          <p:cNvSpPr>
            <a:spLocks noGrp="1"/>
          </p:cNvSpPr>
          <p:nvPr>
            <p:ph sz="quarter" idx="10" hasCustomPrompt="1"/>
          </p:nvPr>
        </p:nvSpPr>
        <p:spPr>
          <a:xfrm>
            <a:off x="381000" y="2800183"/>
            <a:ext cx="3581400" cy="990600"/>
          </a:xfrm>
          <a:prstGeom prst="rect">
            <a:avLst/>
          </a:prstGeom>
        </p:spPr>
        <p:txBody>
          <a:bodyPr/>
          <a:lstStyle>
            <a:lvl1pPr marL="0" indent="0">
              <a:buNone/>
              <a:defRPr b="1"/>
            </a:lvl1pPr>
          </a:lstStyle>
          <a:p>
            <a:pPr lvl="0"/>
            <a:r>
              <a:rPr lang="en-US" dirty="0"/>
              <a:t>Lesson Title</a:t>
            </a:r>
          </a:p>
        </p:txBody>
      </p:sp>
      <p:sp>
        <p:nvSpPr>
          <p:cNvPr id="13" name="Text Placeholder 12">
            <a:extLst>
              <a:ext uri="{FF2B5EF4-FFF2-40B4-BE49-F238E27FC236}">
                <a16:creationId xmlns:a16="http://schemas.microsoft.com/office/drawing/2014/main" id="{D0492872-1E9F-75D1-A86E-4EAE19934D9B}"/>
              </a:ext>
            </a:extLst>
          </p:cNvPr>
          <p:cNvSpPr>
            <a:spLocks noGrp="1"/>
          </p:cNvSpPr>
          <p:nvPr>
            <p:ph type="body" sz="quarter" idx="11" hasCustomPrompt="1"/>
          </p:nvPr>
        </p:nvSpPr>
        <p:spPr>
          <a:xfrm>
            <a:off x="379562" y="1729204"/>
            <a:ext cx="3581400" cy="914400"/>
          </a:xfrm>
          <a:prstGeom prst="rect">
            <a:avLst/>
          </a:prstGeom>
        </p:spPr>
        <p:txBody>
          <a:bodyPr/>
          <a:lstStyle>
            <a:lvl1pPr marL="0" indent="0">
              <a:buNone/>
              <a:defRPr sz="4400" b="1">
                <a:latin typeface="Arial" panose="020B0604020202020204" pitchFamily="34" charset="0"/>
                <a:cs typeface="Arial" panose="020B0604020202020204" pitchFamily="34" charset="0"/>
              </a:defRPr>
            </a:lvl1pPr>
          </a:lstStyle>
          <a:p>
            <a:pPr lvl="0"/>
            <a:r>
              <a:rPr lang="en-US" dirty="0"/>
              <a:t>Lesson X.X</a:t>
            </a:r>
          </a:p>
        </p:txBody>
      </p:sp>
    </p:spTree>
    <p:extLst>
      <p:ext uri="{BB962C8B-B14F-4D97-AF65-F5344CB8AC3E}">
        <p14:creationId xmlns:p14="http://schemas.microsoft.com/office/powerpoint/2010/main" val="3103072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ink It Through">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Think It Through</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a:solidFill>
            <a:srgbClr val="1F497D"/>
          </a:solidFill>
        </p:spPr>
        <p:txBody>
          <a:bodyPr>
            <a:normAutofit/>
          </a:bodyPr>
          <a:lstStyle>
            <a:lvl1pPr marL="0" indent="0">
              <a:buFontTx/>
              <a:buNone/>
              <a:defRPr sz="2800" b="0" i="0" baseline="0">
                <a:solidFill>
                  <a:schemeClr val="bg1"/>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8818313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nd Slide">
    <p:bg>
      <p:bgPr>
        <a:solidFill>
          <a:srgbClr val="2D7D9F"/>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1966751E-D7BB-F58F-6EF7-988C1DD7F7EC}"/>
              </a:ext>
              <a:ext uri="{C183D7F6-B498-43B3-948B-1728B52AA6E4}">
                <adec:decorative xmlns:adec="http://schemas.microsoft.com/office/drawing/2017/decorative" val="1"/>
              </a:ext>
            </a:extLst>
          </p:cNvPr>
          <p:cNvGrpSpPr/>
          <p:nvPr userDrawn="1"/>
        </p:nvGrpSpPr>
        <p:grpSpPr>
          <a:xfrm>
            <a:off x="21566" y="1981200"/>
            <a:ext cx="9144000" cy="2250283"/>
            <a:chOff x="1524000" y="1410227"/>
            <a:chExt cx="9144000" cy="2250283"/>
          </a:xfrm>
        </p:grpSpPr>
        <p:cxnSp>
          <p:nvCxnSpPr>
            <p:cNvPr id="4" name="Straight Connector 3">
              <a:extLst>
                <a:ext uri="{FF2B5EF4-FFF2-40B4-BE49-F238E27FC236}">
                  <a16:creationId xmlns:a16="http://schemas.microsoft.com/office/drawing/2014/main" id="{E5745617-7817-BAD4-50DB-96682A18AA8C}"/>
                </a:ext>
              </a:extLst>
            </p:cNvPr>
            <p:cNvCxnSpPr/>
            <p:nvPr/>
          </p:nvCxnSpPr>
          <p:spPr>
            <a:xfrm>
              <a:off x="1859169" y="2729726"/>
              <a:ext cx="842962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664544EB-EC3E-1655-8249-41F759480F18}"/>
                </a:ext>
              </a:extLst>
            </p:cNvPr>
            <p:cNvSpPr txBox="1"/>
            <p:nvPr/>
          </p:nvSpPr>
          <p:spPr>
            <a:xfrm>
              <a:off x="1524000" y="1410227"/>
              <a:ext cx="9144000" cy="1200329"/>
            </a:xfrm>
            <a:prstGeom prst="rect">
              <a:avLst/>
            </a:prstGeom>
            <a:noFill/>
          </p:spPr>
          <p:txBody>
            <a:bodyPr wrap="square" rtlCol="0">
              <a:spAutoFit/>
            </a:bodyPr>
            <a:lstStyle/>
            <a:p>
              <a:pPr algn="ctr"/>
              <a:r>
                <a:rPr lang="en-US" sz="7200" b="1" dirty="0">
                  <a:solidFill>
                    <a:schemeClr val="bg1"/>
                  </a:solidFill>
                  <a:latin typeface="Century Gothic" panose="020B0502020202020204" pitchFamily="34" charset="0"/>
                </a:rPr>
                <a:t>HAWKES</a:t>
              </a:r>
              <a:r>
                <a:rPr lang="en-US" sz="7200" dirty="0">
                  <a:solidFill>
                    <a:schemeClr val="bg1"/>
                  </a:solidFill>
                  <a:latin typeface="Century Gothic" panose="020B0502020202020204" pitchFamily="34" charset="0"/>
                </a:rPr>
                <a:t> LEARNING</a:t>
              </a:r>
            </a:p>
          </p:txBody>
        </p:sp>
        <p:pic>
          <p:nvPicPr>
            <p:cNvPr id="6" name="Picture 5">
              <a:extLst>
                <a:ext uri="{FF2B5EF4-FFF2-40B4-BE49-F238E27FC236}">
                  <a16:creationId xmlns:a16="http://schemas.microsoft.com/office/drawing/2014/main" id="{09AE6A06-DC07-3D52-BB89-86F2EF077C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1108" y="3050910"/>
              <a:ext cx="609600" cy="609600"/>
            </a:xfrm>
            <a:prstGeom prst="rect">
              <a:avLst/>
            </a:prstGeom>
          </p:spPr>
        </p:pic>
        <p:pic>
          <p:nvPicPr>
            <p:cNvPr id="7" name="Picture 6">
              <a:extLst>
                <a:ext uri="{FF2B5EF4-FFF2-40B4-BE49-F238E27FC236}">
                  <a16:creationId xmlns:a16="http://schemas.microsoft.com/office/drawing/2014/main" id="{C2522F05-C169-5A8E-BEE7-C2AF4A8B2F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6179" y="3050910"/>
              <a:ext cx="609600" cy="609600"/>
            </a:xfrm>
            <a:prstGeom prst="rect">
              <a:avLst/>
            </a:prstGeom>
          </p:spPr>
        </p:pic>
        <p:pic>
          <p:nvPicPr>
            <p:cNvPr id="8" name="Picture 7">
              <a:extLst>
                <a:ext uri="{FF2B5EF4-FFF2-40B4-BE49-F238E27FC236}">
                  <a16:creationId xmlns:a16="http://schemas.microsoft.com/office/drawing/2014/main" id="{F787E3FD-08C2-8D03-8749-14D08926846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7122" y="3050910"/>
              <a:ext cx="609600" cy="609600"/>
            </a:xfrm>
            <a:prstGeom prst="rect">
              <a:avLst/>
            </a:prstGeom>
          </p:spPr>
        </p:pic>
      </p:grpSp>
      <p:pic>
        <p:nvPicPr>
          <p:cNvPr id="9" name="Picture 8">
            <a:extLst>
              <a:ext uri="{FF2B5EF4-FFF2-40B4-BE49-F238E27FC236}">
                <a16:creationId xmlns:a16="http://schemas.microsoft.com/office/drawing/2014/main" id="{06388AC8-6D6B-52AD-1753-6A2F27A1765E}"/>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265631" y="3621883"/>
            <a:ext cx="609600" cy="609600"/>
          </a:xfrm>
          <a:prstGeom prst="rect">
            <a:avLst/>
          </a:prstGeom>
        </p:spPr>
      </p:pic>
    </p:spTree>
    <p:extLst>
      <p:ext uri="{BB962C8B-B14F-4D97-AF65-F5344CB8AC3E}">
        <p14:creationId xmlns:p14="http://schemas.microsoft.com/office/powerpoint/2010/main" val="37117599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9550498A-7EB8-497B-A843-BB35444C1AA7}" type="slidenum">
              <a:rPr lang="en-US" smtClean="0"/>
              <a:t>‹#›</a:t>
            </a:fld>
            <a:endParaRPr lang="en-US" dirty="0"/>
          </a:p>
        </p:txBody>
      </p:sp>
    </p:spTree>
    <p:extLst>
      <p:ext uri="{BB962C8B-B14F-4D97-AF65-F5344CB8AC3E}">
        <p14:creationId xmlns:p14="http://schemas.microsoft.com/office/powerpoint/2010/main" val="3233043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Objectives</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457200" indent="-457200">
              <a:buFont typeface="Arial" panose="020B0604020202020204" pitchFamily="34" charset="0"/>
              <a:buChar char="•"/>
              <a:defRPr sz="2800" b="0" i="0" baseline="0">
                <a:solidFill>
                  <a:srgbClr val="366092"/>
                </a:solidFill>
              </a:defRPr>
            </a:lvl1pPr>
            <a:lvl2pPr marL="914400" indent="-457200">
              <a:buFont typeface="Arial" panose="020B0604020202020204" pitchFamily="34" charset="0"/>
              <a:buChar char="•"/>
              <a:defRPr/>
            </a:lvl2pPr>
          </a:lstStyle>
          <a:p>
            <a:pPr lvl="0"/>
            <a:r>
              <a:rPr lang="en-US" dirty="0"/>
              <a:t>Click to edit Master text style</a:t>
            </a:r>
          </a:p>
          <a:p>
            <a:pPr lvl="1"/>
            <a:r>
              <a:rPr lang="en-US" dirty="0"/>
              <a:t>Example</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15416598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18620739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2606038"/>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280790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38862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2" name="Content Placeholder 2">
            <a:extLst>
              <a:ext uri="{FF2B5EF4-FFF2-40B4-BE49-F238E27FC236}">
                <a16:creationId xmlns:a16="http://schemas.microsoft.com/office/drawing/2014/main" id="{A199D9D7-D46E-5BC7-C02C-BCF6B528DBB8}"/>
              </a:ext>
            </a:extLst>
          </p:cNvPr>
          <p:cNvSpPr>
            <a:spLocks noGrp="1"/>
          </p:cNvSpPr>
          <p:nvPr>
            <p:ph idx="10"/>
          </p:nvPr>
        </p:nvSpPr>
        <p:spPr>
          <a:xfrm>
            <a:off x="4419600" y="1280160"/>
            <a:ext cx="42672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spTree>
    <p:extLst>
      <p:ext uri="{BB962C8B-B14F-4D97-AF65-F5344CB8AC3E}">
        <p14:creationId xmlns:p14="http://schemas.microsoft.com/office/powerpoint/2010/main" val="33318833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igure Number">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Lesson X.X Figure Number</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40885645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Group Activity">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Group Activity</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a:solidFill>
            <a:schemeClr val="accent1"/>
          </a:solidFill>
        </p:spPr>
        <p:txBody>
          <a:bodyPr>
            <a:normAutofit/>
          </a:bodyPr>
          <a:lstStyle>
            <a:lvl1pPr marL="0" indent="0">
              <a:buFontTx/>
              <a:buNone/>
              <a:defRPr sz="2800" b="0" i="0" baseline="0">
                <a:solidFill>
                  <a:schemeClr val="bg1"/>
                </a:solidFill>
              </a:defRPr>
            </a:lvl1pPr>
          </a:lstStyle>
          <a:p>
            <a:pPr lvl="0"/>
            <a:endParaRPr lang="en-US" dirty="0"/>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9959956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cience and You">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Science and You</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a:solidFill>
            <a:schemeClr val="accent1"/>
          </a:solidFill>
        </p:spPr>
        <p:txBody>
          <a:bodyPr>
            <a:normAutofit/>
          </a:bodyPr>
          <a:lstStyle>
            <a:lvl1pPr marL="0" indent="0">
              <a:buFontTx/>
              <a:buNone/>
              <a:defRPr sz="2800" b="0" i="0" baseline="0">
                <a:solidFill>
                  <a:schemeClr val="bg1"/>
                </a:solidFill>
              </a:defRPr>
            </a:lvl1pPr>
          </a:lstStyle>
          <a:p>
            <a:pPr lvl="0"/>
            <a:endParaRPr lang="en-US" dirty="0"/>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901683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eflection Question">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Reflection Question</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59"/>
            <a:ext cx="8229600" cy="4572001"/>
          </a:xfrm>
          <a:prstGeom prst="rect">
            <a:avLst/>
          </a:prstGeom>
          <a:solidFill>
            <a:srgbClr val="1F497D"/>
          </a:solidFill>
        </p:spPr>
        <p:txBody>
          <a:bodyPr>
            <a:normAutofit/>
          </a:bodyPr>
          <a:lstStyle>
            <a:lvl1pPr marL="0" indent="0">
              <a:buFont typeface="Arial" panose="020B0604020202020204" pitchFamily="34" charset="0"/>
              <a:buNone/>
              <a:defRPr sz="2800" b="0" i="0" baseline="0">
                <a:solidFill>
                  <a:schemeClr val="bg1"/>
                </a:solidFill>
              </a:defRPr>
            </a:lvl1pPr>
          </a:lstStyle>
          <a:p>
            <a:pPr lvl="0"/>
            <a:endParaRPr lang="en-US" dirty="0"/>
          </a:p>
          <a:p>
            <a:pPr lvl="0"/>
            <a:endParaRPr lang="en-US" dirty="0"/>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4077438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9" r:id="rId4"/>
    <p:sldLayoutId id="2147483655" r:id="rId5"/>
    <p:sldLayoutId id="2147483652" r:id="rId6"/>
    <p:sldLayoutId id="2147483653" r:id="rId7"/>
    <p:sldLayoutId id="2147483658" r:id="rId8"/>
    <p:sldLayoutId id="2147483656" r:id="rId9"/>
    <p:sldLayoutId id="2147483657" r:id="rId10"/>
    <p:sldLayoutId id="2147483654"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2">
            <a:extLst>
              <a:ext uri="{FF2B5EF4-FFF2-40B4-BE49-F238E27FC236}">
                <a16:creationId xmlns:a16="http://schemas.microsoft.com/office/drawing/2014/main" id="{4E7A1944-20A9-5EFC-CF5D-428D07B9FF1F}"/>
              </a:ext>
            </a:extLst>
          </p:cNvPr>
          <p:cNvSpPr>
            <a:spLocks noGrp="1"/>
          </p:cNvSpPr>
          <p:nvPr>
            <p:ph type="title" idx="4294967295"/>
          </p:nvPr>
        </p:nvSpPr>
        <p:spPr>
          <a:xfrm>
            <a:off x="379562" y="1729204"/>
            <a:ext cx="3581400" cy="9144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0" indent="0">
              <a:buNone/>
              <a:defRPr sz="4400" b="1">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44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Lesson 39.2</a:t>
            </a:r>
          </a:p>
        </p:txBody>
      </p:sp>
      <p:sp>
        <p:nvSpPr>
          <p:cNvPr id="3" name="Content Placeholder 8">
            <a:extLst>
              <a:ext uri="{FF2B5EF4-FFF2-40B4-BE49-F238E27FC236}">
                <a16:creationId xmlns:a16="http://schemas.microsoft.com/office/drawing/2014/main" id="{FF68ED90-5F09-E335-E8D2-4F2687C0EB59}"/>
              </a:ext>
            </a:extLst>
          </p:cNvPr>
          <p:cNvSpPr>
            <a:spLocks noGrp="1"/>
          </p:cNvSpPr>
          <p:nvPr>
            <p:ph sz="quarter" idx="10" hasCustomPrompt="1"/>
          </p:nvPr>
        </p:nvSpPr>
        <p:spPr>
          <a:xfrm>
            <a:off x="379562" y="2627694"/>
            <a:ext cx="3581400" cy="990600"/>
          </a:xfrm>
          <a:prstGeom prst="rect">
            <a:avLst/>
          </a:prstGeom>
        </p:spPr>
        <p:txBody>
          <a:bodyPr/>
          <a:lstStyle>
            <a:lvl1pPr marL="0" indent="0">
              <a:buNone/>
              <a:defRPr b="1"/>
            </a:lvl1pPr>
          </a:lstStyle>
          <a:p>
            <a:pPr lvl="0"/>
            <a:r>
              <a:rPr lang="en-US" dirty="0"/>
              <a:t>Hormone Regulation</a:t>
            </a:r>
          </a:p>
        </p:txBody>
      </p:sp>
    </p:spTree>
    <p:extLst>
      <p:ext uri="{BB962C8B-B14F-4D97-AF65-F5344CB8AC3E}">
        <p14:creationId xmlns:p14="http://schemas.microsoft.com/office/powerpoint/2010/main" val="38862398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7F79CA-7697-D2B2-5F7E-999DD2DF4099}"/>
              </a:ext>
            </a:extLst>
          </p:cNvPr>
          <p:cNvSpPr>
            <a:spLocks noGrp="1"/>
          </p:cNvSpPr>
          <p:nvPr>
            <p:ph type="title"/>
          </p:nvPr>
        </p:nvSpPr>
        <p:spPr/>
        <p:txBody>
          <a:bodyPr/>
          <a:lstStyle/>
          <a:p>
            <a:r>
              <a:rPr lang="en-US" dirty="0"/>
              <a:t>Hormone Regulation of the Reproductive System</a:t>
            </a:r>
          </a:p>
        </p:txBody>
      </p:sp>
      <p:sp>
        <p:nvSpPr>
          <p:cNvPr id="3" name="Content Placeholder 2">
            <a:extLst>
              <a:ext uri="{FF2B5EF4-FFF2-40B4-BE49-F238E27FC236}">
                <a16:creationId xmlns:a16="http://schemas.microsoft.com/office/drawing/2014/main" id="{FD47F917-C265-FBAA-F8F7-629C299B65AE}"/>
              </a:ext>
            </a:extLst>
          </p:cNvPr>
          <p:cNvSpPr>
            <a:spLocks noGrp="1"/>
          </p:cNvSpPr>
          <p:nvPr>
            <p:ph idx="1"/>
          </p:nvPr>
        </p:nvSpPr>
        <p:spPr/>
        <p:txBody>
          <a:bodyPr>
            <a:normAutofit fontScale="92500" lnSpcReduction="10000"/>
          </a:bodyPr>
          <a:lstStyle/>
          <a:p>
            <a:r>
              <a:rPr lang="en-US" sz="2400" dirty="0"/>
              <a:t>Regulation of the reproductive system requires the action of hormones from the pituitary gland, the adrenal cortex, and the gonads. </a:t>
            </a:r>
          </a:p>
          <a:p>
            <a:pPr marL="457200" indent="-457200">
              <a:buFont typeface="Arial" panose="020B0604020202020204" pitchFamily="34" charset="0"/>
              <a:buChar char="•"/>
            </a:pPr>
            <a:r>
              <a:rPr lang="en-US" sz="2400" dirty="0"/>
              <a:t>During puberty in both males and females, the hypothalamus produces gonadotropin-releasing hormone (GnRH), which stimulates the production and release of </a:t>
            </a:r>
            <a:r>
              <a:rPr lang="en-US" sz="2400" b="1" dirty="0"/>
              <a:t>follicle-stimulating hormone (FSH) </a:t>
            </a:r>
            <a:r>
              <a:rPr lang="en-US" sz="2400" dirty="0"/>
              <a:t>and luteinizing hormone (LH) from the anterior pituitary gland. </a:t>
            </a:r>
          </a:p>
          <a:p>
            <a:pPr marL="1200150" lvl="1" indent="-457200">
              <a:buFont typeface="Arial" panose="020B0604020202020204" pitchFamily="34" charset="0"/>
              <a:buChar char="•"/>
            </a:pPr>
            <a:r>
              <a:rPr lang="en-US" sz="2400" dirty="0"/>
              <a:t>These hormones regulate the gonads and are called </a:t>
            </a:r>
            <a:r>
              <a:rPr lang="en-US" sz="2400" b="1" dirty="0"/>
              <a:t>gonadotropins</a:t>
            </a:r>
            <a:r>
              <a:rPr lang="en-US" sz="2400" dirty="0"/>
              <a:t>. </a:t>
            </a:r>
          </a:p>
          <a:p>
            <a:pPr marL="457200" indent="-457200">
              <a:buFont typeface="Arial" panose="020B0604020202020204" pitchFamily="34" charset="0"/>
              <a:buChar char="•"/>
            </a:pPr>
            <a:r>
              <a:rPr lang="en-US" sz="2400" dirty="0"/>
              <a:t>In both males and females, FSH stimulates gamete production, and LH stimulates production of hormones by the gonads. </a:t>
            </a:r>
          </a:p>
          <a:p>
            <a:pPr marL="1200150" lvl="1" indent="-457200">
              <a:buFont typeface="Arial" panose="020B0604020202020204" pitchFamily="34" charset="0"/>
              <a:buChar char="•"/>
            </a:pPr>
            <a:r>
              <a:rPr lang="en-US" sz="2400" dirty="0"/>
              <a:t>An increase in gonad hormone levels inhibits GnRH production through a negative feedback loop.</a:t>
            </a:r>
          </a:p>
        </p:txBody>
      </p:sp>
    </p:spTree>
    <p:extLst>
      <p:ext uri="{BB962C8B-B14F-4D97-AF65-F5344CB8AC3E}">
        <p14:creationId xmlns:p14="http://schemas.microsoft.com/office/powerpoint/2010/main" val="19555410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43E49B-914D-AD57-E90D-50B039C58BB9}"/>
              </a:ext>
            </a:extLst>
          </p:cNvPr>
          <p:cNvSpPr>
            <a:spLocks noGrp="1"/>
          </p:cNvSpPr>
          <p:nvPr>
            <p:ph type="title"/>
          </p:nvPr>
        </p:nvSpPr>
        <p:spPr/>
        <p:txBody>
          <a:bodyPr/>
          <a:lstStyle/>
          <a:p>
            <a:r>
              <a:rPr lang="en-US" dirty="0"/>
              <a:t>Regulation of the Testicular Reproductive System</a:t>
            </a:r>
          </a:p>
        </p:txBody>
      </p:sp>
      <p:sp>
        <p:nvSpPr>
          <p:cNvPr id="3" name="Content Placeholder 2">
            <a:extLst>
              <a:ext uri="{FF2B5EF4-FFF2-40B4-BE49-F238E27FC236}">
                <a16:creationId xmlns:a16="http://schemas.microsoft.com/office/drawing/2014/main" id="{57385BC0-F1D8-EFE8-ED72-AE4CDFCD56C7}"/>
              </a:ext>
            </a:extLst>
          </p:cNvPr>
          <p:cNvSpPr>
            <a:spLocks noGrp="1"/>
          </p:cNvSpPr>
          <p:nvPr>
            <p:ph idx="1"/>
          </p:nvPr>
        </p:nvSpPr>
        <p:spPr/>
        <p:txBody>
          <a:bodyPr>
            <a:normAutofit fontScale="77500" lnSpcReduction="20000"/>
          </a:bodyPr>
          <a:lstStyle/>
          <a:p>
            <a:r>
              <a:rPr lang="en-US" dirty="0"/>
              <a:t>In the testes, FSH stimulates the maturation of sperm cells. </a:t>
            </a:r>
          </a:p>
          <a:p>
            <a:pPr marL="457200" indent="-457200">
              <a:buFont typeface="Arial" panose="020B0604020202020204" pitchFamily="34" charset="0"/>
              <a:buChar char="•"/>
            </a:pPr>
            <a:r>
              <a:rPr lang="en-US" dirty="0"/>
              <a:t>FSH production is inhibited by the hormone inhibin, which is released by the testes. </a:t>
            </a:r>
          </a:p>
          <a:p>
            <a:pPr marL="1200150" lvl="1" indent="-457200">
              <a:buFont typeface="Arial" panose="020B0604020202020204" pitchFamily="34" charset="0"/>
              <a:buChar char="•"/>
            </a:pPr>
            <a:r>
              <a:rPr lang="en-US" dirty="0"/>
              <a:t>LH stimulates production of the sex hormones (</a:t>
            </a:r>
            <a:r>
              <a:rPr lang="en-US" b="1" dirty="0"/>
              <a:t>androgens</a:t>
            </a:r>
            <a:r>
              <a:rPr lang="en-US" dirty="0"/>
              <a:t>) by the interstitial cells of the testes and is called interstitial cell-stimulating hormone.</a:t>
            </a:r>
          </a:p>
          <a:p>
            <a:pPr marL="457200" indent="-457200">
              <a:buFont typeface="Arial" panose="020B0604020202020204" pitchFamily="34" charset="0"/>
              <a:buChar char="•"/>
            </a:pPr>
            <a:r>
              <a:rPr lang="en-US" dirty="0"/>
              <a:t>Testosterone promotes the production of sperm and a suite of secondary sex characteristics, such as the growth and development of the testes and penis, increased skeletal and muscular growth, enlargement of the larynx, increased growth and redistribution of body hair, and increased sexual drive. </a:t>
            </a:r>
          </a:p>
          <a:p>
            <a:pPr marL="1200150" lvl="1" indent="-457200">
              <a:buFont typeface="Arial" panose="020B0604020202020204" pitchFamily="34" charset="0"/>
              <a:buChar char="•"/>
            </a:pPr>
            <a:r>
              <a:rPr lang="en-US" dirty="0"/>
              <a:t>Testosterone secretion is regulated by both the hypothalamus and the anterior pituitary gland. </a:t>
            </a:r>
          </a:p>
          <a:p>
            <a:pPr marL="457200" indent="-457200">
              <a:buFont typeface="Arial" panose="020B0604020202020204" pitchFamily="34" charset="0"/>
              <a:buChar char="•"/>
            </a:pPr>
            <a:r>
              <a:rPr lang="en-US" dirty="0"/>
              <a:t>The hypothalamus sends releasing hormones that stimulate the release of gonadotropins from the anterior pituitary gland.</a:t>
            </a:r>
          </a:p>
        </p:txBody>
      </p:sp>
    </p:spTree>
    <p:extLst>
      <p:ext uri="{BB962C8B-B14F-4D97-AF65-F5344CB8AC3E}">
        <p14:creationId xmlns:p14="http://schemas.microsoft.com/office/powerpoint/2010/main" val="32094933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1ED285-5CB0-174E-014C-EE0E32FC90D6}"/>
              </a:ext>
            </a:extLst>
          </p:cNvPr>
          <p:cNvSpPr>
            <a:spLocks noGrp="1"/>
          </p:cNvSpPr>
          <p:nvPr>
            <p:ph type="title"/>
          </p:nvPr>
        </p:nvSpPr>
        <p:spPr/>
        <p:txBody>
          <a:bodyPr/>
          <a:lstStyle/>
          <a:p>
            <a:r>
              <a:rPr lang="en-US" dirty="0"/>
              <a:t>Science and You</a:t>
            </a:r>
            <a:r>
              <a:rPr lang="en-US" sz="1400" baseline="-25000" dirty="0"/>
              <a:t>1</a:t>
            </a:r>
          </a:p>
        </p:txBody>
      </p:sp>
      <p:sp>
        <p:nvSpPr>
          <p:cNvPr id="3" name="Content Placeholder 2">
            <a:extLst>
              <a:ext uri="{FF2B5EF4-FFF2-40B4-BE49-F238E27FC236}">
                <a16:creationId xmlns:a16="http://schemas.microsoft.com/office/drawing/2014/main" id="{0D54836E-1DE3-02CC-70C3-EB5C16CF3F62}"/>
              </a:ext>
              <a:ext uri="{C183D7F6-B498-43B3-948B-1728B52AA6E4}">
                <adec:decorative xmlns:adec="http://schemas.microsoft.com/office/drawing/2017/decorative" val="1"/>
              </a:ext>
            </a:extLst>
          </p:cNvPr>
          <p:cNvSpPr>
            <a:spLocks noGrp="1"/>
          </p:cNvSpPr>
          <p:nvPr>
            <p:ph idx="1"/>
          </p:nvPr>
        </p:nvSpPr>
        <p:spPr>
          <a:xfrm>
            <a:off x="457200" y="1097280"/>
            <a:ext cx="8229600" cy="4922520"/>
          </a:xfrm>
        </p:spPr>
        <p:txBody>
          <a:bodyPr>
            <a:normAutofit/>
          </a:bodyPr>
          <a:lstStyle/>
          <a:p>
            <a:pPr algn="ctr"/>
            <a:r>
              <a:rPr lang="en-US" sz="3300" dirty="0"/>
              <a:t> </a:t>
            </a:r>
          </a:p>
        </p:txBody>
      </p:sp>
      <p:sp>
        <p:nvSpPr>
          <p:cNvPr id="6" name="TextBox 5">
            <a:extLst>
              <a:ext uri="{FF2B5EF4-FFF2-40B4-BE49-F238E27FC236}">
                <a16:creationId xmlns:a16="http://schemas.microsoft.com/office/drawing/2014/main" id="{DBC45290-0B4A-7D38-14B3-ACD9DB57D629}"/>
              </a:ext>
            </a:extLst>
          </p:cNvPr>
          <p:cNvSpPr txBox="1"/>
          <p:nvPr/>
        </p:nvSpPr>
        <p:spPr>
          <a:xfrm>
            <a:off x="381000" y="1071322"/>
            <a:ext cx="6553200" cy="5355312"/>
          </a:xfrm>
          <a:prstGeom prst="rect">
            <a:avLst/>
          </a:prstGeom>
          <a:noFill/>
        </p:spPr>
        <p:txBody>
          <a:bodyPr wrap="square" rtlCol="0">
            <a:spAutoFit/>
          </a:bodyPr>
          <a:lstStyle/>
          <a:p>
            <a:r>
              <a:rPr lang="en-US" dirty="0">
                <a:solidFill>
                  <a:schemeClr val="bg1"/>
                </a:solidFill>
              </a:rPr>
              <a:t>The Dangers of Synthetic Hormones</a:t>
            </a:r>
          </a:p>
          <a:p>
            <a:r>
              <a:rPr lang="en-US" dirty="0">
                <a:solidFill>
                  <a:schemeClr val="bg1"/>
                </a:solidFill>
              </a:rPr>
              <a:t>Some athletes attempt to boost their performance by using artificial hormones that enhance muscle performance. Anabolic steroids, a form of the male sex hormone testosterone, are one of the most widely known performance-enhancing drugs. </a:t>
            </a:r>
          </a:p>
          <a:p>
            <a:pPr marL="457200" indent="-457200">
              <a:buFont typeface="Arial" panose="020B0604020202020204" pitchFamily="34" charset="0"/>
              <a:buChar char="•"/>
            </a:pPr>
            <a:r>
              <a:rPr lang="en-US" dirty="0">
                <a:solidFill>
                  <a:schemeClr val="bg1"/>
                </a:solidFill>
              </a:rPr>
              <a:t>Steroids are used to help build muscle mass. Other hormones that are used to enhance athletic performance include erythropoietin, which triggers the production of red blood cells, and human growth hormone, which can help in building muscle mass. </a:t>
            </a:r>
          </a:p>
          <a:p>
            <a:pPr marL="457200" indent="-457200">
              <a:buFont typeface="Arial" panose="020B0604020202020204" pitchFamily="34" charset="0"/>
              <a:buChar char="•"/>
            </a:pPr>
            <a:r>
              <a:rPr lang="en-US" dirty="0">
                <a:solidFill>
                  <a:schemeClr val="bg1"/>
                </a:solidFill>
              </a:rPr>
              <a:t>Androgens produce several complications, such as liver dysfunctions and liver tumors, prostate gland enlargement, difficulty urinating, premature closure of epiphyseal cartilages, testicular atrophy, infertility, and immune system depression. </a:t>
            </a:r>
          </a:p>
          <a:p>
            <a:pPr marL="457200" indent="-457200">
              <a:buFont typeface="Arial" panose="020B0604020202020204" pitchFamily="34" charset="0"/>
              <a:buChar char="•"/>
            </a:pPr>
            <a:r>
              <a:rPr lang="en-US" dirty="0">
                <a:solidFill>
                  <a:schemeClr val="bg1"/>
                </a:solidFill>
              </a:rPr>
              <a:t>The physiological strain caused by these substances is often greater than what the body can handle, leading to unpredictable and dangerous effects, like increased risk of heart attacks, stroke, and impaired cardiac function.</a:t>
            </a:r>
          </a:p>
          <a:p>
            <a:endParaRPr lang="en-US" dirty="0"/>
          </a:p>
        </p:txBody>
      </p:sp>
      <p:sp>
        <p:nvSpPr>
          <p:cNvPr id="5" name="TextBox 4">
            <a:extLst>
              <a:ext uri="{FF2B5EF4-FFF2-40B4-BE49-F238E27FC236}">
                <a16:creationId xmlns:a16="http://schemas.microsoft.com/office/drawing/2014/main" id="{212EF0CC-7017-86AD-125B-06391C18A7C0}"/>
              </a:ext>
            </a:extLst>
          </p:cNvPr>
          <p:cNvSpPr txBox="1"/>
          <p:nvPr/>
        </p:nvSpPr>
        <p:spPr>
          <a:xfrm>
            <a:off x="6986508" y="2262957"/>
            <a:ext cx="1447800" cy="307777"/>
          </a:xfrm>
          <a:prstGeom prst="rect">
            <a:avLst/>
          </a:prstGeom>
          <a:noFill/>
        </p:spPr>
        <p:txBody>
          <a:bodyPr wrap="square" rtlCol="0">
            <a:spAutoFit/>
          </a:bodyPr>
          <a:lstStyle/>
          <a:p>
            <a:pPr algn="ctr"/>
            <a:r>
              <a:rPr lang="en-US" sz="1400" b="1" dirty="0">
                <a:solidFill>
                  <a:schemeClr val="bg1"/>
                </a:solidFill>
              </a:rPr>
              <a:t>39.2 Figure 3 </a:t>
            </a:r>
          </a:p>
        </p:txBody>
      </p:sp>
      <p:pic>
        <p:nvPicPr>
          <p:cNvPr id="7" name="Content Placeholder 6" descr="A photograph shows baseball player Jason Giambi.">
            <a:extLst>
              <a:ext uri="{FF2B5EF4-FFF2-40B4-BE49-F238E27FC236}">
                <a16:creationId xmlns:a16="http://schemas.microsoft.com/office/drawing/2014/main" id="{11D79C17-8491-79BB-4226-E226E4D6946C}"/>
              </a:ext>
            </a:extLst>
          </p:cNvPr>
          <p:cNvPicPr>
            <a:picLocks noChangeAspect="1"/>
          </p:cNvPicPr>
          <p:nvPr/>
        </p:nvPicPr>
        <p:blipFill>
          <a:blip r:embed="rId3"/>
          <a:srcRect l="36111" t="5333" r="34259" b="4667"/>
          <a:stretch/>
        </p:blipFill>
        <p:spPr>
          <a:xfrm>
            <a:off x="7033075" y="2583713"/>
            <a:ext cx="1354667" cy="2286000"/>
          </a:xfrm>
          <a:prstGeom prst="rect">
            <a:avLst/>
          </a:prstGeom>
          <a:solidFill>
            <a:schemeClr val="accent1"/>
          </a:solidFill>
        </p:spPr>
      </p:pic>
      <p:sp>
        <p:nvSpPr>
          <p:cNvPr id="8" name="TextBox 7">
            <a:extLst>
              <a:ext uri="{FF2B5EF4-FFF2-40B4-BE49-F238E27FC236}">
                <a16:creationId xmlns:a16="http://schemas.microsoft.com/office/drawing/2014/main" id="{603B11D4-6C10-AFD5-71C8-AB9B1E2D08FB}"/>
              </a:ext>
            </a:extLst>
          </p:cNvPr>
          <p:cNvSpPr txBox="1"/>
          <p:nvPr/>
        </p:nvSpPr>
        <p:spPr>
          <a:xfrm>
            <a:off x="6834109" y="4869713"/>
            <a:ext cx="1752600" cy="338554"/>
          </a:xfrm>
          <a:prstGeom prst="rect">
            <a:avLst/>
          </a:prstGeom>
          <a:noFill/>
        </p:spPr>
        <p:txBody>
          <a:bodyPr wrap="square">
            <a:spAutoFit/>
          </a:bodyPr>
          <a:lstStyle/>
          <a:p>
            <a:pPr algn="ctr"/>
            <a:r>
              <a:rPr lang="en-US" sz="800" dirty="0">
                <a:solidFill>
                  <a:schemeClr val="bg1"/>
                </a:solidFill>
              </a:rPr>
              <a:t>bryce_edwards on Wikimedia Commons. "Jason Giambi."</a:t>
            </a:r>
          </a:p>
        </p:txBody>
      </p:sp>
    </p:spTree>
    <p:extLst>
      <p:ext uri="{BB962C8B-B14F-4D97-AF65-F5344CB8AC3E}">
        <p14:creationId xmlns:p14="http://schemas.microsoft.com/office/powerpoint/2010/main" val="11460285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32F5A2C-6F58-07B9-2C72-9F765DE7AF9C}"/>
              </a:ext>
            </a:extLst>
          </p:cNvPr>
          <p:cNvSpPr>
            <a:spLocks noGrp="1"/>
          </p:cNvSpPr>
          <p:nvPr>
            <p:ph type="title"/>
          </p:nvPr>
        </p:nvSpPr>
        <p:spPr/>
        <p:txBody>
          <a:bodyPr/>
          <a:lstStyle/>
          <a:p>
            <a:r>
              <a:rPr lang="en-US" dirty="0"/>
              <a:t>Regulation of the Ovarian Reproductive System</a:t>
            </a:r>
            <a:r>
              <a:rPr lang="en-US" sz="1400" baseline="-25000" dirty="0"/>
              <a:t>1</a:t>
            </a:r>
            <a:r>
              <a:rPr lang="en-US" dirty="0"/>
              <a:t> </a:t>
            </a:r>
          </a:p>
        </p:txBody>
      </p:sp>
      <p:sp>
        <p:nvSpPr>
          <p:cNvPr id="5" name="Content Placeholder 4">
            <a:extLst>
              <a:ext uri="{FF2B5EF4-FFF2-40B4-BE49-F238E27FC236}">
                <a16:creationId xmlns:a16="http://schemas.microsoft.com/office/drawing/2014/main" id="{AF3F75F4-F2E7-1835-7253-E757704DF293}"/>
              </a:ext>
            </a:extLst>
          </p:cNvPr>
          <p:cNvSpPr>
            <a:spLocks noGrp="1"/>
          </p:cNvSpPr>
          <p:nvPr>
            <p:ph idx="1"/>
          </p:nvPr>
        </p:nvSpPr>
        <p:spPr/>
        <p:txBody>
          <a:bodyPr>
            <a:normAutofit fontScale="77500" lnSpcReduction="20000"/>
          </a:bodyPr>
          <a:lstStyle/>
          <a:p>
            <a:r>
              <a:rPr lang="en-US" dirty="0"/>
              <a:t>In the ovaries, FSH stimulates development of egg cells, called ova, which develop in structures called follicles.</a:t>
            </a:r>
          </a:p>
          <a:p>
            <a:pPr marL="457200" indent="-457200">
              <a:buFont typeface="Arial" panose="020B0604020202020204" pitchFamily="34" charset="0"/>
              <a:buChar char="•"/>
            </a:pPr>
            <a:r>
              <a:rPr lang="en-US" dirty="0"/>
              <a:t>Follicle cells produce the hormone inhibin, which inhibits FSH production. </a:t>
            </a:r>
          </a:p>
          <a:p>
            <a:pPr marL="457200" indent="-457200">
              <a:buFont typeface="Arial" panose="020B0604020202020204" pitchFamily="34" charset="0"/>
              <a:buChar char="•"/>
            </a:pPr>
            <a:r>
              <a:rPr lang="en-US" dirty="0"/>
              <a:t>LH also plays a role in the development of ova, induction of ovulation, and stimulation of estradiol and progesterone production by the ovaries. Estradiol and progesterone are steroid hormones, called </a:t>
            </a:r>
            <a:r>
              <a:rPr lang="en-US" b="1" dirty="0"/>
              <a:t>estrogens</a:t>
            </a:r>
            <a:r>
              <a:rPr lang="en-US" dirty="0"/>
              <a:t>, that serve several functions in the human body. </a:t>
            </a:r>
          </a:p>
          <a:p>
            <a:pPr marL="457200" indent="-457200">
              <a:buFont typeface="Arial" panose="020B0604020202020204" pitchFamily="34" charset="0"/>
              <a:buChar char="•"/>
            </a:pPr>
            <a:r>
              <a:rPr lang="en-US" dirty="0"/>
              <a:t>During puberty, estradiol produces a suite of characteristics such as the increased development of breast tissue, redistribution of fat towards hips, legs, and breast, and the maturation of the uterus and vagina. </a:t>
            </a:r>
          </a:p>
          <a:p>
            <a:pPr marL="457200" indent="-457200">
              <a:buFont typeface="Arial" panose="020B0604020202020204" pitchFamily="34" charset="0"/>
              <a:buChar char="•"/>
            </a:pPr>
            <a:r>
              <a:rPr lang="en-US" dirty="0"/>
              <a:t>Both estradiol and progesterone regulate the menstrual cycle.</a:t>
            </a:r>
          </a:p>
        </p:txBody>
      </p:sp>
    </p:spTree>
    <p:extLst>
      <p:ext uri="{BB962C8B-B14F-4D97-AF65-F5344CB8AC3E}">
        <p14:creationId xmlns:p14="http://schemas.microsoft.com/office/powerpoint/2010/main" val="32818698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14259B-9751-2644-B064-7679D788BDBD}"/>
              </a:ext>
            </a:extLst>
          </p:cNvPr>
          <p:cNvSpPr>
            <a:spLocks noGrp="1"/>
          </p:cNvSpPr>
          <p:nvPr>
            <p:ph type="title"/>
          </p:nvPr>
        </p:nvSpPr>
        <p:spPr/>
        <p:txBody>
          <a:bodyPr/>
          <a:lstStyle/>
          <a:p>
            <a:r>
              <a:rPr lang="en-US" dirty="0"/>
              <a:t>Lesson 39.2 Figure 4 </a:t>
            </a:r>
          </a:p>
        </p:txBody>
      </p:sp>
      <p:sp>
        <p:nvSpPr>
          <p:cNvPr id="5" name="TextBox 4">
            <a:extLst>
              <a:ext uri="{FF2B5EF4-FFF2-40B4-BE49-F238E27FC236}">
                <a16:creationId xmlns:a16="http://schemas.microsoft.com/office/drawing/2014/main" id="{BD3796E5-947A-4F18-C71B-678A316F7B28}"/>
              </a:ext>
            </a:extLst>
          </p:cNvPr>
          <p:cNvSpPr txBox="1"/>
          <p:nvPr/>
        </p:nvSpPr>
        <p:spPr>
          <a:xfrm>
            <a:off x="2286000" y="5777802"/>
            <a:ext cx="4572000" cy="246221"/>
          </a:xfrm>
          <a:prstGeom prst="rect">
            <a:avLst/>
          </a:prstGeom>
          <a:noFill/>
        </p:spPr>
        <p:txBody>
          <a:bodyPr wrap="square">
            <a:spAutoFit/>
          </a:bodyPr>
          <a:lstStyle/>
          <a:p>
            <a:pPr algn="ctr"/>
            <a:r>
              <a:rPr lang="en-US" sz="1000" dirty="0"/>
              <a:t>CNX OpenStax on Wikimedia Commons. "Hormone regulation of female." Modified. </a:t>
            </a:r>
          </a:p>
        </p:txBody>
      </p:sp>
      <p:pic>
        <p:nvPicPr>
          <p:cNvPr id="7" name="Content Placeholder 6" descr="The diagram indicates the center of the brain and is labeled &quot;hypothalamus.&quot; An arrow points from the hypothalamus to the area at the base of the brain, which is labeled &quot;pituitary.&quot; An arrow points from the pituitary to the ovary. The uterus is also labeled. Another arrow points from the ovary back to the pituitary. The following text accompanies the diagram: &quot;Estradiol, progesterone, and inhibin are secreted from the ovaries. Estradiol and progesterone regulate female sex characteristics and the female cycle. Inhibin inhibits F S H production by the pituitary.&quot; &quot;F S H&quot; and L H stimulate follicle growth in ovaries. A surge in L H triggers ovulation.&quot; &quot;G n R H secreted from the hypothalamus stimulates F S H and L H production in the pituitary.&quot;">
            <a:extLst>
              <a:ext uri="{FF2B5EF4-FFF2-40B4-BE49-F238E27FC236}">
                <a16:creationId xmlns:a16="http://schemas.microsoft.com/office/drawing/2014/main" id="{849B008A-5416-5D9E-CD7B-90B7D5CB8DB1}"/>
              </a:ext>
            </a:extLst>
          </p:cNvPr>
          <p:cNvPicPr>
            <a:picLocks noGrp="1" noChangeAspect="1"/>
          </p:cNvPicPr>
          <p:nvPr>
            <p:ph idx="1"/>
          </p:nvPr>
        </p:nvPicPr>
        <p:blipFill>
          <a:blip r:embed="rId3"/>
          <a:srcRect l="24999" t="5334" r="25000" b="3000"/>
          <a:stretch/>
        </p:blipFill>
        <p:spPr>
          <a:xfrm>
            <a:off x="2324100" y="1139472"/>
            <a:ext cx="4495800" cy="4579056"/>
          </a:xfrm>
        </p:spPr>
      </p:pic>
    </p:spTree>
    <p:extLst>
      <p:ext uri="{BB962C8B-B14F-4D97-AF65-F5344CB8AC3E}">
        <p14:creationId xmlns:p14="http://schemas.microsoft.com/office/powerpoint/2010/main" val="18422750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32F5A2C-6F58-07B9-2C72-9F765DE7AF9C}"/>
              </a:ext>
            </a:extLst>
          </p:cNvPr>
          <p:cNvSpPr>
            <a:spLocks noGrp="1"/>
          </p:cNvSpPr>
          <p:nvPr>
            <p:ph type="title"/>
          </p:nvPr>
        </p:nvSpPr>
        <p:spPr/>
        <p:txBody>
          <a:bodyPr/>
          <a:lstStyle/>
          <a:p>
            <a:r>
              <a:rPr lang="en-US" dirty="0"/>
              <a:t>Regulation of the Ovarian Reproductive System</a:t>
            </a:r>
            <a:r>
              <a:rPr lang="en-US" sz="1400" baseline="-25000" dirty="0"/>
              <a:t>2</a:t>
            </a:r>
            <a:r>
              <a:rPr lang="en-US" dirty="0"/>
              <a:t> </a:t>
            </a:r>
          </a:p>
        </p:txBody>
      </p:sp>
      <p:sp>
        <p:nvSpPr>
          <p:cNvPr id="5" name="Content Placeholder 4">
            <a:extLst>
              <a:ext uri="{FF2B5EF4-FFF2-40B4-BE49-F238E27FC236}">
                <a16:creationId xmlns:a16="http://schemas.microsoft.com/office/drawing/2014/main" id="{AF3F75F4-F2E7-1835-7253-E757704DF293}"/>
              </a:ext>
            </a:extLst>
          </p:cNvPr>
          <p:cNvSpPr>
            <a:spLocks noGrp="1"/>
          </p:cNvSpPr>
          <p:nvPr>
            <p:ph idx="1"/>
          </p:nvPr>
        </p:nvSpPr>
        <p:spPr>
          <a:xfrm>
            <a:off x="457200" y="1066800"/>
            <a:ext cx="8229600" cy="4953000"/>
          </a:xfrm>
        </p:spPr>
        <p:txBody>
          <a:bodyPr>
            <a:normAutofit fontScale="77500" lnSpcReduction="20000"/>
          </a:bodyPr>
          <a:lstStyle/>
          <a:p>
            <a:r>
              <a:rPr lang="en-US" dirty="0"/>
              <a:t>The anterior portion of the pituitary gland also produces the hormone prolactin (PRL). </a:t>
            </a:r>
          </a:p>
          <a:p>
            <a:pPr marL="457200" indent="-457200">
              <a:buFont typeface="Arial" panose="020B0604020202020204" pitchFamily="34" charset="0"/>
              <a:buChar char="•"/>
            </a:pPr>
            <a:r>
              <a:rPr lang="en-US" dirty="0"/>
              <a:t>Prolactin stimulates the production of milk following childbirth.</a:t>
            </a:r>
          </a:p>
          <a:p>
            <a:pPr marL="1200150" lvl="1" indent="-457200">
              <a:buFont typeface="Arial" panose="020B0604020202020204" pitchFamily="34" charset="0"/>
              <a:buChar char="•"/>
            </a:pPr>
            <a:r>
              <a:rPr lang="en-US" dirty="0"/>
              <a:t>Prolactin levels are regulated by the hypothalamic hormones </a:t>
            </a:r>
            <a:r>
              <a:rPr lang="en-US" b="1" dirty="0"/>
              <a:t>prolactin-releasing hormone (PRH) </a:t>
            </a:r>
            <a:r>
              <a:rPr lang="en-US" dirty="0"/>
              <a:t>and </a:t>
            </a:r>
            <a:r>
              <a:rPr lang="en-US" b="1" dirty="0"/>
              <a:t>prolactin-inhibiting hormone (PIH), </a:t>
            </a:r>
            <a:r>
              <a:rPr lang="en-US" dirty="0"/>
              <a:t>which is now known to be dopamine. </a:t>
            </a:r>
          </a:p>
          <a:p>
            <a:pPr marL="1200150" lvl="1" indent="-457200">
              <a:buFont typeface="Arial" panose="020B0604020202020204" pitchFamily="34" charset="0"/>
              <a:buChar char="•"/>
            </a:pPr>
            <a:r>
              <a:rPr lang="en-US" dirty="0"/>
              <a:t>PRH stimulates the release of prolactin, and PIH inhibits it.</a:t>
            </a:r>
          </a:p>
          <a:p>
            <a:pPr marL="457200" indent="-457200">
              <a:buFont typeface="Arial" panose="020B0604020202020204" pitchFamily="34" charset="0"/>
              <a:buChar char="•"/>
            </a:pPr>
            <a:r>
              <a:rPr lang="en-US" dirty="0"/>
              <a:t>The posterior pituitary releases the hormone </a:t>
            </a:r>
            <a:r>
              <a:rPr lang="en-US" b="1" dirty="0"/>
              <a:t>oxytocin</a:t>
            </a:r>
            <a:r>
              <a:rPr lang="en-US" dirty="0"/>
              <a:t>, which stimulates uterine contractions during childbirth. </a:t>
            </a:r>
          </a:p>
          <a:p>
            <a:pPr marL="457200" indent="-457200">
              <a:buFont typeface="Arial" panose="020B0604020202020204" pitchFamily="34" charset="0"/>
              <a:buChar char="•"/>
            </a:pPr>
            <a:r>
              <a:rPr lang="en-US" dirty="0"/>
              <a:t>Oxytocin also stimulates the contraction of myoepithelial cells around the mammary glands. As these cells contract, milk is forced into milk ducts and is ejected from the breasts in the milk ejection, or let down, reflex. </a:t>
            </a:r>
          </a:p>
          <a:p>
            <a:pPr marL="1200150" lvl="1" indent="-457200">
              <a:buFont typeface="Arial" panose="020B0604020202020204" pitchFamily="34" charset="0"/>
              <a:buChar char="•"/>
            </a:pPr>
            <a:r>
              <a:rPr lang="en-US" dirty="0"/>
              <a:t>Oxytocin release is stimulated by the suckling of an infant. </a:t>
            </a:r>
          </a:p>
        </p:txBody>
      </p:sp>
    </p:spTree>
    <p:extLst>
      <p:ext uri="{BB962C8B-B14F-4D97-AF65-F5344CB8AC3E}">
        <p14:creationId xmlns:p14="http://schemas.microsoft.com/office/powerpoint/2010/main" val="5956060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2FE7DB-D1FA-7C6C-D4CD-DC9EC426FB17}"/>
              </a:ext>
            </a:extLst>
          </p:cNvPr>
          <p:cNvSpPr>
            <a:spLocks noGrp="1"/>
          </p:cNvSpPr>
          <p:nvPr>
            <p:ph type="title"/>
          </p:nvPr>
        </p:nvSpPr>
        <p:spPr/>
        <p:txBody>
          <a:bodyPr/>
          <a:lstStyle/>
          <a:p>
            <a:r>
              <a:rPr lang="en-US" dirty="0"/>
              <a:t>Regulation of Blood Glucose Levels by Insulin and Glucagon</a:t>
            </a:r>
            <a:r>
              <a:rPr lang="en-US" sz="1400" baseline="-25000" dirty="0"/>
              <a:t>1</a:t>
            </a:r>
          </a:p>
        </p:txBody>
      </p:sp>
      <p:sp>
        <p:nvSpPr>
          <p:cNvPr id="3" name="Content Placeholder 2">
            <a:extLst>
              <a:ext uri="{FF2B5EF4-FFF2-40B4-BE49-F238E27FC236}">
                <a16:creationId xmlns:a16="http://schemas.microsoft.com/office/drawing/2014/main" id="{82208FA6-050E-83C4-A196-A2DCEF952F1D}"/>
              </a:ext>
            </a:extLst>
          </p:cNvPr>
          <p:cNvSpPr>
            <a:spLocks noGrp="1"/>
          </p:cNvSpPr>
          <p:nvPr>
            <p:ph idx="1"/>
          </p:nvPr>
        </p:nvSpPr>
        <p:spPr>
          <a:xfrm>
            <a:off x="457200" y="1066800"/>
            <a:ext cx="8229600" cy="5334000"/>
          </a:xfrm>
        </p:spPr>
        <p:txBody>
          <a:bodyPr>
            <a:normAutofit fontScale="70000" lnSpcReduction="20000"/>
          </a:bodyPr>
          <a:lstStyle/>
          <a:p>
            <a:r>
              <a:rPr lang="en-US" dirty="0"/>
              <a:t>To manage nutrient intake, storing excess intake and utilizing reserves, when necessary, the body uses hormones to moderate energy stores. </a:t>
            </a:r>
          </a:p>
          <a:p>
            <a:pPr marL="457200" indent="-457200">
              <a:buFont typeface="Arial" panose="020B0604020202020204" pitchFamily="34" charset="0"/>
              <a:buChar char="•"/>
            </a:pPr>
            <a:r>
              <a:rPr lang="en-US" dirty="0"/>
              <a:t>Insulin is produced by the beta cells of the pancreas, which are stimulated to release insulin as blood glucose levels rise.</a:t>
            </a:r>
          </a:p>
          <a:p>
            <a:pPr marL="457200" indent="-457200">
              <a:buFont typeface="Arial" panose="020B0604020202020204" pitchFamily="34" charset="0"/>
              <a:buChar char="•"/>
            </a:pPr>
            <a:r>
              <a:rPr lang="en-US" dirty="0"/>
              <a:t>Insulin lowers blood glucose levels by enhancing the rate of glucose uptake and utilization by target cells.</a:t>
            </a:r>
          </a:p>
          <a:p>
            <a:pPr marL="1200150" lvl="1" indent="-457200">
              <a:buFont typeface="Arial" panose="020B0604020202020204" pitchFamily="34" charset="0"/>
              <a:buChar char="•"/>
            </a:pPr>
            <a:r>
              <a:rPr lang="en-US" dirty="0"/>
              <a:t>It also stimulates the liver to convert glucose to glycogen, which is then stored by cells of the liver for later use. Insulin also increases the rate of glucose transport into certain cells, such as muscle cells and the liver. </a:t>
            </a:r>
          </a:p>
          <a:p>
            <a:pPr marL="457200" indent="-457200">
              <a:buFont typeface="Arial" panose="020B0604020202020204" pitchFamily="34" charset="0"/>
              <a:buChar char="•"/>
            </a:pPr>
            <a:r>
              <a:rPr lang="en-US" dirty="0"/>
              <a:t>Insulin mediates an increase in the number of glucose transporter proteins (GLUTs) in the membrane. GLUTs allow glucose to enter a cell through facilitated diffusion. </a:t>
            </a:r>
          </a:p>
          <a:p>
            <a:pPr marL="457200" indent="-457200">
              <a:buFont typeface="Arial" panose="020B0604020202020204" pitchFamily="34" charset="0"/>
              <a:buChar char="•"/>
            </a:pPr>
            <a:r>
              <a:rPr lang="en-US" dirty="0"/>
              <a:t>Some cells, including those in the kidneys and brain, can access glucose without the use of insulin.</a:t>
            </a:r>
          </a:p>
          <a:p>
            <a:pPr marL="457200" indent="-457200">
              <a:buFont typeface="Arial" panose="020B0604020202020204" pitchFamily="34" charset="0"/>
              <a:buChar char="•"/>
            </a:pPr>
            <a:r>
              <a:rPr lang="en-US" dirty="0"/>
              <a:t>Actions mediated by insulin cause blood glucose concentrations to fall, called a </a:t>
            </a:r>
            <a:r>
              <a:rPr lang="en-US" b="1" dirty="0"/>
              <a:t>hypoglycemic</a:t>
            </a:r>
            <a:r>
              <a:rPr lang="en-US" dirty="0"/>
              <a:t> ("low sugar") effect, which inhibits further insulin release from beta cells through a negative feedback loop.</a:t>
            </a:r>
          </a:p>
        </p:txBody>
      </p:sp>
    </p:spTree>
    <p:extLst>
      <p:ext uri="{BB962C8B-B14F-4D97-AF65-F5344CB8AC3E}">
        <p14:creationId xmlns:p14="http://schemas.microsoft.com/office/powerpoint/2010/main" val="32768125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7B8F42-71BA-FC60-361D-BA1EBD5AEFC4}"/>
              </a:ext>
            </a:extLst>
          </p:cNvPr>
          <p:cNvSpPr>
            <a:spLocks noGrp="1"/>
          </p:cNvSpPr>
          <p:nvPr>
            <p:ph type="title"/>
          </p:nvPr>
        </p:nvSpPr>
        <p:spPr/>
        <p:txBody>
          <a:bodyPr/>
          <a:lstStyle/>
          <a:p>
            <a:r>
              <a:rPr lang="en-US" dirty="0"/>
              <a:t>Lesson 39.2 Figure 5 </a:t>
            </a:r>
          </a:p>
        </p:txBody>
      </p:sp>
      <p:sp>
        <p:nvSpPr>
          <p:cNvPr id="5" name="TextBox 4">
            <a:extLst>
              <a:ext uri="{FF2B5EF4-FFF2-40B4-BE49-F238E27FC236}">
                <a16:creationId xmlns:a16="http://schemas.microsoft.com/office/drawing/2014/main" id="{9F143900-B4D3-7630-2A4D-45743EB67C4C}"/>
              </a:ext>
            </a:extLst>
          </p:cNvPr>
          <p:cNvSpPr txBox="1"/>
          <p:nvPr/>
        </p:nvSpPr>
        <p:spPr>
          <a:xfrm>
            <a:off x="2286000" y="5741796"/>
            <a:ext cx="4572000" cy="246221"/>
          </a:xfrm>
          <a:prstGeom prst="rect">
            <a:avLst/>
          </a:prstGeom>
          <a:noFill/>
        </p:spPr>
        <p:txBody>
          <a:bodyPr wrap="square">
            <a:spAutoFit/>
          </a:bodyPr>
          <a:lstStyle/>
          <a:p>
            <a:pPr algn="ctr"/>
            <a:r>
              <a:rPr lang="en-US" sz="1000" dirty="0"/>
              <a:t>Meiquer on Wikimedia Commons. "Insulin glucose metabolism."</a:t>
            </a:r>
          </a:p>
        </p:txBody>
      </p:sp>
      <p:pic>
        <p:nvPicPr>
          <p:cNvPr id="7" name="Content Placeholder 6" descr="Image of insulin's effects on glucose uptake, metabolism, and cellular processes">
            <a:extLst>
              <a:ext uri="{FF2B5EF4-FFF2-40B4-BE49-F238E27FC236}">
                <a16:creationId xmlns:a16="http://schemas.microsoft.com/office/drawing/2014/main" id="{F9E2BF54-2F49-3B74-2480-865AEB32E281}"/>
              </a:ext>
            </a:extLst>
          </p:cNvPr>
          <p:cNvPicPr>
            <a:picLocks noChangeAspect="1"/>
          </p:cNvPicPr>
          <p:nvPr/>
        </p:nvPicPr>
        <p:blipFill>
          <a:blip r:embed="rId3"/>
          <a:srcRect l="5556" t="5333" r="5556" b="4667"/>
          <a:stretch/>
        </p:blipFill>
        <p:spPr>
          <a:xfrm>
            <a:off x="914400" y="1371600"/>
            <a:ext cx="7315200" cy="4114800"/>
          </a:xfrm>
          <a:prstGeom prst="rect">
            <a:avLst/>
          </a:prstGeom>
        </p:spPr>
      </p:pic>
    </p:spTree>
    <p:extLst>
      <p:ext uri="{BB962C8B-B14F-4D97-AF65-F5344CB8AC3E}">
        <p14:creationId xmlns:p14="http://schemas.microsoft.com/office/powerpoint/2010/main" val="3265642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2FE7DB-D1FA-7C6C-D4CD-DC9EC426FB17}"/>
              </a:ext>
            </a:extLst>
          </p:cNvPr>
          <p:cNvSpPr>
            <a:spLocks noGrp="1"/>
          </p:cNvSpPr>
          <p:nvPr>
            <p:ph type="title"/>
          </p:nvPr>
        </p:nvSpPr>
        <p:spPr/>
        <p:txBody>
          <a:bodyPr/>
          <a:lstStyle/>
          <a:p>
            <a:r>
              <a:rPr lang="en-US" dirty="0"/>
              <a:t>Regulation of Blood Glucose Levels by Insulin and Glucagon</a:t>
            </a:r>
            <a:r>
              <a:rPr lang="en-US" sz="1400" baseline="-25000" dirty="0"/>
              <a:t>2</a:t>
            </a:r>
          </a:p>
        </p:txBody>
      </p:sp>
      <p:sp>
        <p:nvSpPr>
          <p:cNvPr id="3" name="Content Placeholder 2">
            <a:extLst>
              <a:ext uri="{FF2B5EF4-FFF2-40B4-BE49-F238E27FC236}">
                <a16:creationId xmlns:a16="http://schemas.microsoft.com/office/drawing/2014/main" id="{82208FA6-050E-83C4-A196-A2DCEF952F1D}"/>
              </a:ext>
            </a:extLst>
          </p:cNvPr>
          <p:cNvSpPr>
            <a:spLocks noGrp="1"/>
          </p:cNvSpPr>
          <p:nvPr>
            <p:ph idx="1"/>
          </p:nvPr>
        </p:nvSpPr>
        <p:spPr>
          <a:xfrm>
            <a:off x="457200" y="1295400"/>
            <a:ext cx="8229600" cy="5029200"/>
          </a:xfrm>
        </p:spPr>
        <p:txBody>
          <a:bodyPr>
            <a:normAutofit fontScale="70000" lnSpcReduction="20000"/>
          </a:bodyPr>
          <a:lstStyle/>
          <a:p>
            <a:r>
              <a:rPr lang="en-US" dirty="0"/>
              <a:t>Impaired insulin function can lead to a condition called </a:t>
            </a:r>
            <a:r>
              <a:rPr lang="en-US" b="1" dirty="0"/>
              <a:t>diabetes mellitus.</a:t>
            </a:r>
          </a:p>
          <a:p>
            <a:pPr marL="457200" indent="-457200">
              <a:buFont typeface="Arial" panose="020B0604020202020204" pitchFamily="34" charset="0"/>
              <a:buChar char="•"/>
            </a:pPr>
            <a:r>
              <a:rPr lang="en-US" dirty="0"/>
              <a:t>This condition can be caused by low levels of insulin production or by reduced sensitivity of tissue cells to insulin. </a:t>
            </a:r>
          </a:p>
          <a:p>
            <a:pPr marL="457200" indent="-457200">
              <a:buFont typeface="Arial" panose="020B0604020202020204" pitchFamily="34" charset="0"/>
              <a:buChar char="•"/>
            </a:pPr>
            <a:r>
              <a:rPr lang="en-US" dirty="0"/>
              <a:t>Low insulin levels prevent glucose from being absorbed by cells, causing high levels of blood glucose, or </a:t>
            </a:r>
            <a:r>
              <a:rPr lang="en-US" b="1" dirty="0"/>
              <a:t>hyperglycemia</a:t>
            </a:r>
            <a:r>
              <a:rPr lang="en-US" dirty="0"/>
              <a:t> ("high sugar").</a:t>
            </a:r>
          </a:p>
          <a:p>
            <a:pPr marL="457200" indent="-457200">
              <a:buFont typeface="Arial" panose="020B0604020202020204" pitchFamily="34" charset="0"/>
              <a:buChar char="•"/>
            </a:pPr>
            <a:r>
              <a:rPr lang="en-US" dirty="0"/>
              <a:t>High blood glucose levels make it difficult for the kidneys to recover all the glucose from urine. High glucose levels also result in less water being reabsorbed by the kidneys, causing high amounts of urine to be produced.</a:t>
            </a:r>
          </a:p>
          <a:p>
            <a:pPr marL="457200" indent="-457200">
              <a:buFont typeface="Arial" panose="020B0604020202020204" pitchFamily="34" charset="0"/>
              <a:buChar char="•"/>
            </a:pPr>
            <a:r>
              <a:rPr lang="en-US" dirty="0"/>
              <a:t>Over time, high blood glucose levels can cause nerve damage to the eyes and peripheral body tissues as well as damage to the kidneys and cardiovascular system. </a:t>
            </a:r>
          </a:p>
          <a:p>
            <a:pPr marL="457200" indent="-457200">
              <a:buFont typeface="Arial" panose="020B0604020202020204" pitchFamily="34" charset="0"/>
              <a:buChar char="•"/>
            </a:pPr>
            <a:r>
              <a:rPr lang="en-US" dirty="0"/>
              <a:t>Oversecretion of insulin can cause hypoglycemia, or low blood glucose levels. This causes insufficient glucose availability to cells, often leading to muscle weakness, and can sometimes cause unconsciousness or death if left untreated.</a:t>
            </a:r>
          </a:p>
        </p:txBody>
      </p:sp>
    </p:spTree>
    <p:extLst>
      <p:ext uri="{BB962C8B-B14F-4D97-AF65-F5344CB8AC3E}">
        <p14:creationId xmlns:p14="http://schemas.microsoft.com/office/powerpoint/2010/main" val="12764243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1A16A3-D9B1-8D9C-9AE4-EDEDBA3AA3C2}"/>
              </a:ext>
            </a:extLst>
          </p:cNvPr>
          <p:cNvSpPr>
            <a:spLocks noGrp="1"/>
          </p:cNvSpPr>
          <p:nvPr>
            <p:ph type="title"/>
          </p:nvPr>
        </p:nvSpPr>
        <p:spPr/>
        <p:txBody>
          <a:bodyPr/>
          <a:lstStyle/>
          <a:p>
            <a:r>
              <a:rPr lang="en-US" dirty="0"/>
              <a:t>Lesson 39.2 Figure 6</a:t>
            </a:r>
          </a:p>
        </p:txBody>
      </p:sp>
      <p:sp>
        <p:nvSpPr>
          <p:cNvPr id="5" name="TextBox 4">
            <a:extLst>
              <a:ext uri="{FF2B5EF4-FFF2-40B4-BE49-F238E27FC236}">
                <a16:creationId xmlns:a16="http://schemas.microsoft.com/office/drawing/2014/main" id="{95B41756-C2C3-9B91-42BE-6AF777877031}"/>
              </a:ext>
            </a:extLst>
          </p:cNvPr>
          <p:cNvSpPr txBox="1"/>
          <p:nvPr/>
        </p:nvSpPr>
        <p:spPr>
          <a:xfrm>
            <a:off x="2286000" y="5711651"/>
            <a:ext cx="4572000" cy="246221"/>
          </a:xfrm>
          <a:prstGeom prst="rect">
            <a:avLst/>
          </a:prstGeom>
          <a:noFill/>
        </p:spPr>
        <p:txBody>
          <a:bodyPr wrap="square">
            <a:spAutoFit/>
          </a:bodyPr>
          <a:lstStyle/>
          <a:p>
            <a:pPr algn="ctr"/>
            <a:r>
              <a:rPr lang="en-US" sz="1000" dirty="0"/>
              <a:t>Mikael Häggström on Wikimedia Commons. "Diabetes symptoms."</a:t>
            </a:r>
          </a:p>
        </p:txBody>
      </p:sp>
      <p:pic>
        <p:nvPicPr>
          <p:cNvPr id="7" name="Content Placeholder 5" descr="The brain is labeled &quot;Central: polydipsia, polyphagia, lethargy (more common in Type 1), and stupor (more common in Type 1).&quot; The eyes are labeled &quot;Eyes: blurred vision.&quot; The mouth is labeled &quot;Breath: smell of acetone (more common in Type 1).&quot; The lungs are labeled &quot;Respiratory: Kussmaul breathing (hyperventilation) (more common in Type 1).&quot; The stomach is labeled &quot;Gastric: nausea (more common in Type 1), vomiting (more common in Type 1), and abdominal pain (more common in Type 1).&quot; The kidneys are labeled &quot;Urinary: polyuria and glycosuria.&quot; There is text that says, &quot;Systemic: weight loss (more common in Type 1).&quot;">
            <a:extLst>
              <a:ext uri="{FF2B5EF4-FFF2-40B4-BE49-F238E27FC236}">
                <a16:creationId xmlns:a16="http://schemas.microsoft.com/office/drawing/2014/main" id="{9FF58FF2-03CA-EE30-DA37-538F6DB410AF}"/>
              </a:ext>
            </a:extLst>
          </p:cNvPr>
          <p:cNvPicPr>
            <a:picLocks noGrp="1" noChangeAspect="1"/>
          </p:cNvPicPr>
          <p:nvPr>
            <p:ph idx="1"/>
          </p:nvPr>
        </p:nvPicPr>
        <p:blipFill>
          <a:blip r:embed="rId3"/>
          <a:srcRect l="22222" t="5334" r="23148" b="3073"/>
          <a:stretch/>
        </p:blipFill>
        <p:spPr>
          <a:xfrm>
            <a:off x="2095040" y="1097280"/>
            <a:ext cx="4953920" cy="4614371"/>
          </a:xfrm>
        </p:spPr>
      </p:pic>
    </p:spTree>
    <p:extLst>
      <p:ext uri="{BB962C8B-B14F-4D97-AF65-F5344CB8AC3E}">
        <p14:creationId xmlns:p14="http://schemas.microsoft.com/office/powerpoint/2010/main" val="5768571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p:cNvSpPr>
          <p:nvPr>
            <p:ph type="title"/>
          </p:nvPr>
        </p:nvSpPr>
        <p:spPr>
          <a:prstGeom prst="rect">
            <a:avLst/>
          </a:prstGeom>
        </p:spPr>
        <p:txBody>
          <a:bodyPr>
            <a:normAutofit/>
          </a:bodyPr>
          <a:lstStyle/>
          <a:p>
            <a:r>
              <a:rPr lang="en-US" dirty="0"/>
              <a:t>Objectives</a:t>
            </a:r>
            <a:endParaRPr lang="en-US" sz="3200" dirty="0">
              <a:solidFill>
                <a:schemeClr val="accent1"/>
              </a:solidFill>
            </a:endParaRPr>
          </a:p>
        </p:txBody>
      </p:sp>
      <p:sp>
        <p:nvSpPr>
          <p:cNvPr id="10243" name="Rectangle 3"/>
          <p:cNvSpPr>
            <a:spLocks noGrp="1"/>
          </p:cNvSpPr>
          <p:nvPr>
            <p:ph idx="1"/>
          </p:nvPr>
        </p:nvSpPr>
        <p:spPr>
          <a:xfrm>
            <a:off x="152400" y="1055441"/>
            <a:ext cx="8534400" cy="4573560"/>
          </a:xfrm>
          <a:prstGeom prst="rect">
            <a:avLst/>
          </a:prstGeom>
          <a:noFill/>
        </p:spPr>
        <p:txBody>
          <a:bodyPr wrap="square">
            <a:spAutoFit/>
          </a:bodyPr>
          <a:lstStyle/>
          <a:p>
            <a:pPr lvl="1">
              <a:spcBef>
                <a:spcPts val="0"/>
              </a:spcBef>
            </a:pPr>
            <a:r>
              <a:rPr lang="en-US" b="1" dirty="0">
                <a:effectLst/>
                <a:latin typeface="Calibri" panose="020F0502020204030204" pitchFamily="34" charset="0"/>
                <a:ea typeface="Times New Roman" panose="02020603050405020304" pitchFamily="18" charset="0"/>
                <a:cs typeface="Aptos" panose="020B0004020202020204" pitchFamily="34" charset="0"/>
              </a:rPr>
              <a:t>Describe</a:t>
            </a:r>
            <a:r>
              <a:rPr lang="en-US" dirty="0">
                <a:effectLst/>
                <a:latin typeface="Calibri" panose="020F0502020204030204" pitchFamily="34" charset="0"/>
                <a:ea typeface="Times New Roman" panose="02020603050405020304" pitchFamily="18" charset="0"/>
                <a:cs typeface="Aptos" panose="020B0004020202020204" pitchFamily="34" charset="0"/>
              </a:rPr>
              <a:t> how hormones regulate metabolism.</a:t>
            </a:r>
            <a:endParaRPr lang="en-US" dirty="0">
              <a:effectLst/>
              <a:latin typeface="Aptos" panose="020B0004020202020204" pitchFamily="34" charset="0"/>
              <a:ea typeface="Calibri" panose="020F0502020204030204" pitchFamily="34" charset="0"/>
              <a:cs typeface="Aptos" panose="020B0004020202020204" pitchFamily="34" charset="0"/>
            </a:endParaRPr>
          </a:p>
          <a:p>
            <a:pPr lvl="1">
              <a:spcBef>
                <a:spcPts val="0"/>
              </a:spcBef>
            </a:pPr>
            <a:r>
              <a:rPr lang="en-US" b="1" dirty="0">
                <a:effectLst/>
                <a:latin typeface="Calibri" panose="020F0502020204030204" pitchFamily="34" charset="0"/>
                <a:ea typeface="Times New Roman" panose="02020603050405020304" pitchFamily="18" charset="0"/>
                <a:cs typeface="Aptos" panose="020B0004020202020204" pitchFamily="34" charset="0"/>
              </a:rPr>
              <a:t>Discuss</a:t>
            </a:r>
            <a:r>
              <a:rPr lang="en-US" dirty="0">
                <a:effectLst/>
                <a:latin typeface="Calibri" panose="020F0502020204030204" pitchFamily="34" charset="0"/>
                <a:ea typeface="Times New Roman" panose="02020603050405020304" pitchFamily="18" charset="0"/>
                <a:cs typeface="Aptos" panose="020B0004020202020204" pitchFamily="34" charset="0"/>
              </a:rPr>
              <a:t> the different stimuli that control hormone levels in the body.</a:t>
            </a:r>
            <a:endParaRPr lang="en-US" dirty="0">
              <a:effectLst/>
              <a:latin typeface="Aptos" panose="020B0004020202020204" pitchFamily="34" charset="0"/>
              <a:ea typeface="Calibri" panose="020F0502020204030204" pitchFamily="34" charset="0"/>
              <a:cs typeface="Aptos" panose="020B0004020202020204" pitchFamily="34" charset="0"/>
            </a:endParaRPr>
          </a:p>
          <a:p>
            <a:pPr lvl="1">
              <a:spcBef>
                <a:spcPts val="0"/>
              </a:spcBef>
            </a:pPr>
            <a:r>
              <a:rPr lang="en-US" b="1" dirty="0">
                <a:effectLst/>
                <a:latin typeface="Calibri" panose="020F0502020204030204" pitchFamily="34" charset="0"/>
                <a:ea typeface="Times New Roman" panose="02020603050405020304" pitchFamily="18" charset="0"/>
                <a:cs typeface="Aptos" panose="020B0004020202020204" pitchFamily="34" charset="0"/>
              </a:rPr>
              <a:t>Discuss</a:t>
            </a:r>
            <a:r>
              <a:rPr lang="en-US" dirty="0">
                <a:effectLst/>
                <a:latin typeface="Calibri" panose="020F0502020204030204" pitchFamily="34" charset="0"/>
                <a:ea typeface="Times New Roman" panose="02020603050405020304" pitchFamily="18" charset="0"/>
                <a:cs typeface="Aptos" panose="020B0004020202020204" pitchFamily="34" charset="0"/>
              </a:rPr>
              <a:t> the role of hormones in the reproductive system.</a:t>
            </a:r>
            <a:endParaRPr lang="en-US" dirty="0">
              <a:effectLst/>
              <a:latin typeface="Aptos" panose="020B0004020202020204" pitchFamily="34" charset="0"/>
              <a:ea typeface="Calibri" panose="020F0502020204030204" pitchFamily="34" charset="0"/>
              <a:cs typeface="Aptos" panose="020B0004020202020204" pitchFamily="34" charset="0"/>
            </a:endParaRPr>
          </a:p>
          <a:p>
            <a:pPr lvl="1">
              <a:spcBef>
                <a:spcPts val="0"/>
              </a:spcBef>
            </a:pPr>
            <a:r>
              <a:rPr lang="en-US" b="1" dirty="0">
                <a:effectLst/>
                <a:latin typeface="Calibri" panose="020F0502020204030204" pitchFamily="34" charset="0"/>
                <a:ea typeface="Times New Roman" panose="02020603050405020304" pitchFamily="18" charset="0"/>
                <a:cs typeface="Aptos" panose="020B0004020202020204" pitchFamily="34" charset="0"/>
              </a:rPr>
              <a:t>Explain</a:t>
            </a:r>
            <a:r>
              <a:rPr lang="en-US" dirty="0">
                <a:effectLst/>
                <a:latin typeface="Calibri" panose="020F0502020204030204" pitchFamily="34" charset="0"/>
                <a:ea typeface="Times New Roman" panose="02020603050405020304" pitchFamily="18" charset="0"/>
                <a:cs typeface="Aptos" panose="020B0004020202020204" pitchFamily="34" charset="0"/>
              </a:rPr>
              <a:t> how hormones regulate the excretory system.</a:t>
            </a:r>
            <a:endParaRPr lang="en-US" dirty="0">
              <a:effectLst/>
              <a:latin typeface="Aptos" panose="020B0004020202020204" pitchFamily="34" charset="0"/>
              <a:ea typeface="Calibri" panose="020F0502020204030204" pitchFamily="34" charset="0"/>
              <a:cs typeface="Aptos" panose="020B0004020202020204" pitchFamily="34" charset="0"/>
            </a:endParaRPr>
          </a:p>
          <a:p>
            <a:pPr lvl="1">
              <a:spcBef>
                <a:spcPts val="0"/>
              </a:spcBef>
            </a:pPr>
            <a:r>
              <a:rPr lang="en-US" b="1" dirty="0">
                <a:effectLst/>
                <a:latin typeface="Calibri" panose="020F0502020204030204" pitchFamily="34" charset="0"/>
                <a:ea typeface="Times New Roman" panose="02020603050405020304" pitchFamily="18" charset="0"/>
                <a:cs typeface="Aptos" panose="020B0004020202020204" pitchFamily="34" charset="0"/>
              </a:rPr>
              <a:t>Explain</a:t>
            </a:r>
            <a:r>
              <a:rPr lang="en-US" dirty="0">
                <a:effectLst/>
                <a:latin typeface="Calibri" panose="020F0502020204030204" pitchFamily="34" charset="0"/>
                <a:ea typeface="Times New Roman" panose="02020603050405020304" pitchFamily="18" charset="0"/>
                <a:cs typeface="Aptos" panose="020B0004020202020204" pitchFamily="34" charset="0"/>
              </a:rPr>
              <a:t> the role of hormones in different diseases.</a:t>
            </a:r>
            <a:endParaRPr lang="en-US" dirty="0">
              <a:effectLst/>
              <a:latin typeface="Aptos" panose="020B0004020202020204" pitchFamily="34" charset="0"/>
              <a:ea typeface="Calibri" panose="020F0502020204030204" pitchFamily="34" charset="0"/>
              <a:cs typeface="Aptos" panose="020B0004020202020204" pitchFamily="34" charset="0"/>
            </a:endParaRPr>
          </a:p>
          <a:p>
            <a:pPr marL="457200" indent="-457200">
              <a:buFont typeface="Arial" panose="020B0604020202020204" pitchFamily="34" charset="0"/>
              <a:buChar char="•"/>
              <a:tabLst>
                <a:tab pos="457200" algn="l"/>
              </a:tabLst>
            </a:pPr>
            <a:endParaRPr lang="en-US" dirty="0"/>
          </a:p>
          <a:p>
            <a:pPr lvl="1" indent="-457200">
              <a:buFont typeface="Arial" panose="020B0604020202020204" pitchFamily="34" charset="0"/>
              <a:buChar char="•"/>
              <a:tabLst>
                <a:tab pos="457200" algn="l"/>
              </a:tabLst>
            </a:pPr>
            <a:endParaRPr lang="en-US" i="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2FE7DB-D1FA-7C6C-D4CD-DC9EC426FB17}"/>
              </a:ext>
            </a:extLst>
          </p:cNvPr>
          <p:cNvSpPr>
            <a:spLocks noGrp="1"/>
          </p:cNvSpPr>
          <p:nvPr>
            <p:ph type="title"/>
          </p:nvPr>
        </p:nvSpPr>
        <p:spPr/>
        <p:txBody>
          <a:bodyPr/>
          <a:lstStyle/>
          <a:p>
            <a:r>
              <a:rPr lang="en-US" dirty="0"/>
              <a:t>Regulation of Blood Glucose Levels by Insulin and Glucagon</a:t>
            </a:r>
            <a:r>
              <a:rPr lang="en-US" sz="1400" baseline="-25000" dirty="0"/>
              <a:t>3</a:t>
            </a:r>
          </a:p>
        </p:txBody>
      </p:sp>
      <p:sp>
        <p:nvSpPr>
          <p:cNvPr id="3" name="Content Placeholder 2">
            <a:extLst>
              <a:ext uri="{FF2B5EF4-FFF2-40B4-BE49-F238E27FC236}">
                <a16:creationId xmlns:a16="http://schemas.microsoft.com/office/drawing/2014/main" id="{82208FA6-050E-83C4-A196-A2DCEF952F1D}"/>
              </a:ext>
            </a:extLst>
          </p:cNvPr>
          <p:cNvSpPr>
            <a:spLocks noGrp="1"/>
          </p:cNvSpPr>
          <p:nvPr>
            <p:ph idx="1"/>
          </p:nvPr>
        </p:nvSpPr>
        <p:spPr>
          <a:xfrm>
            <a:off x="457200" y="1066800"/>
            <a:ext cx="8229600" cy="5029200"/>
          </a:xfrm>
        </p:spPr>
        <p:txBody>
          <a:bodyPr>
            <a:normAutofit fontScale="77500" lnSpcReduction="20000"/>
          </a:bodyPr>
          <a:lstStyle/>
          <a:p>
            <a:r>
              <a:rPr lang="en-US" dirty="0"/>
              <a:t>When blood glucose levels decline below normal levels the hormone glucagon is released from the alpha cells of the pancreas.</a:t>
            </a:r>
          </a:p>
          <a:p>
            <a:pPr marL="457200" indent="-457200">
              <a:buFont typeface="Arial" panose="020B0604020202020204" pitchFamily="34" charset="0"/>
              <a:buChar char="•"/>
            </a:pPr>
            <a:r>
              <a:rPr lang="en-US" b="1" dirty="0"/>
              <a:t>Glucagon</a:t>
            </a:r>
            <a:r>
              <a:rPr lang="en-US" dirty="0"/>
              <a:t> raises blood glucose levels by stimulating the breakdown of glycogen to glucose in skeletal muscle cells and liver cells in a process called </a:t>
            </a:r>
            <a:r>
              <a:rPr lang="en-US" b="1" dirty="0"/>
              <a:t>glycogenolysis</a:t>
            </a:r>
            <a:r>
              <a:rPr lang="en-US" dirty="0"/>
              <a:t>. </a:t>
            </a:r>
          </a:p>
          <a:p>
            <a:pPr marL="457200" indent="-457200">
              <a:buFont typeface="Arial" panose="020B0604020202020204" pitchFamily="34" charset="0"/>
              <a:buChar char="•"/>
            </a:pPr>
            <a:r>
              <a:rPr lang="en-US" dirty="0"/>
              <a:t>Glucagon also stimulates absorption of amino acids from the blood by the liver, which then converts them to glucose. This process of glucose synthesis is called </a:t>
            </a:r>
            <a:r>
              <a:rPr lang="en-US" b="1" dirty="0"/>
              <a:t>gluconeogenesis</a:t>
            </a:r>
            <a:r>
              <a:rPr lang="en-US" dirty="0"/>
              <a:t>. </a:t>
            </a:r>
          </a:p>
          <a:p>
            <a:pPr marL="457200" indent="-457200">
              <a:buFont typeface="Arial" panose="020B0604020202020204" pitchFamily="34" charset="0"/>
              <a:buChar char="•"/>
            </a:pPr>
            <a:r>
              <a:rPr lang="en-US" dirty="0"/>
              <a:t>Glucagon also stimulates adipose cells to release fatty acids into the blood. </a:t>
            </a:r>
          </a:p>
          <a:p>
            <a:pPr marL="457200" indent="-457200">
              <a:buFont typeface="Arial" panose="020B0604020202020204" pitchFamily="34" charset="0"/>
              <a:buChar char="•"/>
            </a:pPr>
            <a:r>
              <a:rPr lang="en-US" dirty="0"/>
              <a:t>These actions mediated by glucagon result in an increase in blood glucose levels to normal homeostatic levels. </a:t>
            </a:r>
          </a:p>
          <a:p>
            <a:pPr marL="457200" indent="-457200">
              <a:buFont typeface="Arial" panose="020B0604020202020204" pitchFamily="34" charset="0"/>
              <a:buChar char="•"/>
            </a:pPr>
            <a:r>
              <a:rPr lang="en-US" dirty="0"/>
              <a:t>Rising blood glucose levels inhibit further glucagon release by the pancreas via a negative feedback mechanism. </a:t>
            </a:r>
          </a:p>
          <a:p>
            <a:r>
              <a:rPr lang="en-US" dirty="0"/>
              <a:t>Insulin and glucagon work together to maintain homeostatic glucose levels.</a:t>
            </a:r>
          </a:p>
        </p:txBody>
      </p:sp>
    </p:spTree>
    <p:extLst>
      <p:ext uri="{BB962C8B-B14F-4D97-AF65-F5344CB8AC3E}">
        <p14:creationId xmlns:p14="http://schemas.microsoft.com/office/powerpoint/2010/main" val="34654147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8362E2-50E0-21A1-F34B-D029A62E42FF}"/>
              </a:ext>
            </a:extLst>
          </p:cNvPr>
          <p:cNvSpPr>
            <a:spLocks noGrp="1"/>
          </p:cNvSpPr>
          <p:nvPr>
            <p:ph type="title"/>
          </p:nvPr>
        </p:nvSpPr>
        <p:spPr/>
        <p:txBody>
          <a:bodyPr/>
          <a:lstStyle/>
          <a:p>
            <a:r>
              <a:rPr lang="en-US" dirty="0"/>
              <a:t>Lesson 39.2 Figure 7</a:t>
            </a:r>
          </a:p>
        </p:txBody>
      </p:sp>
      <p:pic>
        <p:nvPicPr>
          <p:cNvPr id="6" name="Content Placeholder 5" descr="An image illustrating the intricate interplay between insulin and glucagon in the regulation of blood glucose levels. Insulin, a hormone secreted by pancreatic beta cells, facilitates the uptake of glucose from the bloodstream into cells, promotes glycogen synthesis in the liver, and inhibits glucose production. Conversely, glucagon, released by pancreatic cells, stimulates glycogen breakdown and gluconeogenesis, resulting in the release of glucose into the bloodstream. This dynamic hormonal balance between insulin and glucagon plays a crucial role in maintaining blood glucose homeostasis.">
            <a:extLst>
              <a:ext uri="{FF2B5EF4-FFF2-40B4-BE49-F238E27FC236}">
                <a16:creationId xmlns:a16="http://schemas.microsoft.com/office/drawing/2014/main" id="{45F7C11C-A66D-580B-749B-E4A25DA57A32}"/>
              </a:ext>
            </a:extLst>
          </p:cNvPr>
          <p:cNvPicPr>
            <a:picLocks noGrp="1" noChangeAspect="1"/>
          </p:cNvPicPr>
          <p:nvPr>
            <p:ph idx="1"/>
          </p:nvPr>
        </p:nvPicPr>
        <p:blipFill>
          <a:blip r:embed="rId3"/>
          <a:srcRect l="17593" t="5334" r="18519" b="1334"/>
          <a:stretch/>
        </p:blipFill>
        <p:spPr>
          <a:xfrm>
            <a:off x="1676400" y="1099792"/>
            <a:ext cx="5791200" cy="4700104"/>
          </a:xfrm>
        </p:spPr>
      </p:pic>
    </p:spTree>
    <p:extLst>
      <p:ext uri="{BB962C8B-B14F-4D97-AF65-F5344CB8AC3E}">
        <p14:creationId xmlns:p14="http://schemas.microsoft.com/office/powerpoint/2010/main" val="10794129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CA3B72-4DF2-CC7A-D355-7BFC0C58D056}"/>
              </a:ext>
            </a:extLst>
          </p:cNvPr>
          <p:cNvSpPr>
            <a:spLocks noGrp="1"/>
          </p:cNvSpPr>
          <p:nvPr>
            <p:ph type="title"/>
          </p:nvPr>
        </p:nvSpPr>
        <p:spPr/>
        <p:txBody>
          <a:bodyPr/>
          <a:lstStyle/>
          <a:p>
            <a:r>
              <a:rPr lang="en-US" dirty="0"/>
              <a:t>Regulation of Blood Glucose by Thyroid Hormones</a:t>
            </a:r>
            <a:r>
              <a:rPr lang="en-US" sz="1400" baseline="-25000" dirty="0"/>
              <a:t>1</a:t>
            </a:r>
          </a:p>
        </p:txBody>
      </p:sp>
      <p:sp>
        <p:nvSpPr>
          <p:cNvPr id="3" name="Content Placeholder 2">
            <a:extLst>
              <a:ext uri="{FF2B5EF4-FFF2-40B4-BE49-F238E27FC236}">
                <a16:creationId xmlns:a16="http://schemas.microsoft.com/office/drawing/2014/main" id="{D0F61335-9A41-F3ED-012D-7E33282DB171}"/>
              </a:ext>
            </a:extLst>
          </p:cNvPr>
          <p:cNvSpPr>
            <a:spLocks noGrp="1"/>
          </p:cNvSpPr>
          <p:nvPr>
            <p:ph idx="1"/>
          </p:nvPr>
        </p:nvSpPr>
        <p:spPr>
          <a:xfrm>
            <a:off x="457200" y="1066800"/>
            <a:ext cx="8229600" cy="3276600"/>
          </a:xfrm>
        </p:spPr>
        <p:txBody>
          <a:bodyPr>
            <a:normAutofit fontScale="70000" lnSpcReduction="20000"/>
          </a:bodyPr>
          <a:lstStyle/>
          <a:p>
            <a:r>
              <a:rPr lang="en-US" dirty="0"/>
              <a:t>The basal metabolic rate, which is the amount of calories required by the body at rest, is determined by two hormones produced by the thyroid gland: </a:t>
            </a:r>
            <a:r>
              <a:rPr lang="en-US" b="1" dirty="0"/>
              <a:t>thyroxine</a:t>
            </a:r>
            <a:r>
              <a:rPr lang="en-US" dirty="0"/>
              <a:t>, also known as tetraiodothyronine or T4, and </a:t>
            </a:r>
            <a:r>
              <a:rPr lang="en-US" b="1" dirty="0"/>
              <a:t>triiodothyronine</a:t>
            </a:r>
            <a:r>
              <a:rPr lang="en-US" dirty="0"/>
              <a:t>, also known as T3. </a:t>
            </a:r>
          </a:p>
          <a:p>
            <a:pPr marL="457200" indent="-457200">
              <a:buFont typeface="Arial" panose="020B0604020202020204" pitchFamily="34" charset="0"/>
              <a:buChar char="•"/>
            </a:pPr>
            <a:r>
              <a:rPr lang="en-US" dirty="0"/>
              <a:t>These hormones affect nearly every cell in the body except for the adult brain, uterus, testes, blood cells, and spleen. They are transported across the plasma membrane of target cells and bind to receptors on the mitochondria, resulting in increased ATP production. </a:t>
            </a:r>
          </a:p>
          <a:p>
            <a:pPr marL="457200" indent="-457200">
              <a:buFont typeface="Arial" panose="020B0604020202020204" pitchFamily="34" charset="0"/>
              <a:buChar char="•"/>
            </a:pPr>
            <a:r>
              <a:rPr lang="en-US" dirty="0"/>
              <a:t>In the nucleus, T3 and T4 activate genes involved in energy production and glucose oxidation. </a:t>
            </a:r>
          </a:p>
          <a:p>
            <a:pPr marL="457200" indent="-457200">
              <a:buFont typeface="Arial" panose="020B0604020202020204" pitchFamily="34" charset="0"/>
              <a:buChar char="•"/>
            </a:pPr>
            <a:r>
              <a:rPr lang="en-US" dirty="0"/>
              <a:t>This results in increased rates of metabolism and body heat production, which is known as the hormone's calorigenic effect.</a:t>
            </a:r>
          </a:p>
        </p:txBody>
      </p:sp>
      <p:sp>
        <p:nvSpPr>
          <p:cNvPr id="5" name="TextBox 4">
            <a:extLst>
              <a:ext uri="{FF2B5EF4-FFF2-40B4-BE49-F238E27FC236}">
                <a16:creationId xmlns:a16="http://schemas.microsoft.com/office/drawing/2014/main" id="{1C3DC5E0-43A0-F8CA-5553-29810ADEA476}"/>
              </a:ext>
            </a:extLst>
          </p:cNvPr>
          <p:cNvSpPr txBox="1"/>
          <p:nvPr/>
        </p:nvSpPr>
        <p:spPr>
          <a:xfrm>
            <a:off x="1769347" y="4343400"/>
            <a:ext cx="1447800" cy="307777"/>
          </a:xfrm>
          <a:prstGeom prst="rect">
            <a:avLst/>
          </a:prstGeom>
          <a:noFill/>
        </p:spPr>
        <p:txBody>
          <a:bodyPr wrap="square" rtlCol="0">
            <a:spAutoFit/>
          </a:bodyPr>
          <a:lstStyle/>
          <a:p>
            <a:pPr algn="ctr"/>
            <a:r>
              <a:rPr lang="en-US" sz="1400" b="1" dirty="0"/>
              <a:t>39.2 Figure 8</a:t>
            </a:r>
          </a:p>
        </p:txBody>
      </p:sp>
      <p:pic>
        <p:nvPicPr>
          <p:cNvPr id="6" name="Content Placeholder 5" descr="Image displaying the molecular structure of triiodothyronine, with carbon atoms represented by black central spines, hydrogen atoms depicted as shorter white nodules, oxygen atoms shown as red medium-sized nodules, a nitrogen atom represented by a blue nodule, and iodine atoms depicted as large purple nodules.">
            <a:extLst>
              <a:ext uri="{FF2B5EF4-FFF2-40B4-BE49-F238E27FC236}">
                <a16:creationId xmlns:a16="http://schemas.microsoft.com/office/drawing/2014/main" id="{BE28A410-5ED1-D150-2A81-4F7DD2D5AC58}"/>
              </a:ext>
            </a:extLst>
          </p:cNvPr>
          <p:cNvPicPr>
            <a:picLocks noChangeAspect="1"/>
          </p:cNvPicPr>
          <p:nvPr/>
        </p:nvPicPr>
        <p:blipFill>
          <a:blip r:embed="rId3"/>
          <a:srcRect l="4630" t="8667" r="4630" b="7424"/>
          <a:stretch/>
        </p:blipFill>
        <p:spPr>
          <a:xfrm>
            <a:off x="3012931" y="4225312"/>
            <a:ext cx="3118138" cy="1601873"/>
          </a:xfrm>
          <a:prstGeom prst="rect">
            <a:avLst/>
          </a:prstGeom>
        </p:spPr>
      </p:pic>
      <p:sp>
        <p:nvSpPr>
          <p:cNvPr id="7" name="TextBox 6">
            <a:extLst>
              <a:ext uri="{FF2B5EF4-FFF2-40B4-BE49-F238E27FC236}">
                <a16:creationId xmlns:a16="http://schemas.microsoft.com/office/drawing/2014/main" id="{19562606-DC6C-CB84-595A-4F3E66FB2253}"/>
              </a:ext>
            </a:extLst>
          </p:cNvPr>
          <p:cNvSpPr txBox="1"/>
          <p:nvPr/>
        </p:nvSpPr>
        <p:spPr>
          <a:xfrm>
            <a:off x="2438400" y="5820488"/>
            <a:ext cx="4572000" cy="246221"/>
          </a:xfrm>
          <a:prstGeom prst="rect">
            <a:avLst/>
          </a:prstGeom>
          <a:noFill/>
        </p:spPr>
        <p:txBody>
          <a:bodyPr wrap="square">
            <a:spAutoFit/>
          </a:bodyPr>
          <a:lstStyle/>
          <a:p>
            <a:pPr algn="ctr"/>
            <a:r>
              <a:rPr lang="en-US" sz="1000" dirty="0"/>
              <a:t>Jynto on Wikimedia Commons. "Triiodothyronine structure."</a:t>
            </a:r>
          </a:p>
        </p:txBody>
      </p:sp>
    </p:spTree>
    <p:extLst>
      <p:ext uri="{BB962C8B-B14F-4D97-AF65-F5344CB8AC3E}">
        <p14:creationId xmlns:p14="http://schemas.microsoft.com/office/powerpoint/2010/main" val="15940766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CBD72A0-2FC0-C4CB-B457-62E3974E1350}"/>
              </a:ext>
            </a:extLst>
          </p:cNvPr>
          <p:cNvSpPr>
            <a:spLocks noGrp="1"/>
          </p:cNvSpPr>
          <p:nvPr>
            <p:ph type="title"/>
          </p:nvPr>
        </p:nvSpPr>
        <p:spPr/>
        <p:txBody>
          <a:bodyPr/>
          <a:lstStyle/>
          <a:p>
            <a:r>
              <a:rPr lang="en-US" dirty="0"/>
              <a:t>Science and You</a:t>
            </a:r>
            <a:r>
              <a:rPr lang="en-US" sz="1400" baseline="-25000" dirty="0"/>
              <a:t>2</a:t>
            </a:r>
          </a:p>
        </p:txBody>
      </p:sp>
      <p:sp>
        <p:nvSpPr>
          <p:cNvPr id="5" name="Content Placeholder 4">
            <a:extLst>
              <a:ext uri="{FF2B5EF4-FFF2-40B4-BE49-F238E27FC236}">
                <a16:creationId xmlns:a16="http://schemas.microsoft.com/office/drawing/2014/main" id="{D0941B2A-4856-07EA-6C49-80C618DE4FEF}"/>
              </a:ext>
            </a:extLst>
          </p:cNvPr>
          <p:cNvSpPr>
            <a:spLocks noGrp="1"/>
          </p:cNvSpPr>
          <p:nvPr>
            <p:ph idx="1"/>
          </p:nvPr>
        </p:nvSpPr>
        <p:spPr/>
        <p:txBody>
          <a:bodyPr>
            <a:normAutofit fontScale="92500" lnSpcReduction="10000"/>
          </a:bodyPr>
          <a:lstStyle/>
          <a:p>
            <a:r>
              <a:rPr lang="en-US" dirty="0"/>
              <a:t>As defined in its name, triiodothyronine contains three iodine (I) atoms. Similarly, thyroxine (or tetraiodothyronine) contains four iodine atoms. </a:t>
            </a:r>
          </a:p>
          <a:p>
            <a:pPr marL="457200" indent="-457200">
              <a:buFont typeface="Arial" panose="020B0604020202020204" pitchFamily="34" charset="0"/>
              <a:buChar char="•"/>
            </a:pPr>
            <a:r>
              <a:rPr lang="en-US" dirty="0"/>
              <a:t>Iodine is an essential component of our diet, requiring a daily intake of about 150 micrograms.</a:t>
            </a:r>
          </a:p>
          <a:p>
            <a:pPr marL="457200" indent="-457200">
              <a:buFont typeface="Arial" panose="020B0604020202020204" pitchFamily="34" charset="0"/>
              <a:buChar char="•"/>
            </a:pPr>
            <a:r>
              <a:rPr lang="en-US" dirty="0"/>
              <a:t>Iodine is mostly found in seaweed, fish, and dairy.</a:t>
            </a:r>
          </a:p>
          <a:p>
            <a:pPr marL="457200" indent="-457200">
              <a:buFont typeface="Arial" panose="020B0604020202020204" pitchFamily="34" charset="0"/>
              <a:buChar char="•"/>
            </a:pPr>
            <a:r>
              <a:rPr lang="en-US" dirty="0"/>
              <a:t>Therefore, iodine supplementation, in the form of iodized table salt, for example, is often necessary. </a:t>
            </a:r>
          </a:p>
          <a:p>
            <a:pPr marL="457200" indent="-457200">
              <a:buFont typeface="Arial" panose="020B0604020202020204" pitchFamily="34" charset="0"/>
              <a:buChar char="•"/>
            </a:pPr>
            <a:r>
              <a:rPr lang="en-US" dirty="0"/>
              <a:t>Inadequate iodine intake results in reduced thyroid hormone synthesis, a condition known as hypothyroidism.</a:t>
            </a:r>
          </a:p>
        </p:txBody>
      </p:sp>
    </p:spTree>
    <p:extLst>
      <p:ext uri="{BB962C8B-B14F-4D97-AF65-F5344CB8AC3E}">
        <p14:creationId xmlns:p14="http://schemas.microsoft.com/office/powerpoint/2010/main" val="11529199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CA3B72-4DF2-CC7A-D355-7BFC0C58D056}"/>
              </a:ext>
            </a:extLst>
          </p:cNvPr>
          <p:cNvSpPr>
            <a:spLocks noGrp="1"/>
          </p:cNvSpPr>
          <p:nvPr>
            <p:ph type="title"/>
          </p:nvPr>
        </p:nvSpPr>
        <p:spPr/>
        <p:txBody>
          <a:bodyPr/>
          <a:lstStyle/>
          <a:p>
            <a:r>
              <a:rPr lang="en-US" dirty="0"/>
              <a:t>Regulation of Blood Glucose by Thyroid Hormones</a:t>
            </a:r>
            <a:r>
              <a:rPr lang="en-US" sz="1400" baseline="-25000" dirty="0"/>
              <a:t>2</a:t>
            </a:r>
          </a:p>
        </p:txBody>
      </p:sp>
      <p:sp>
        <p:nvSpPr>
          <p:cNvPr id="3" name="Content Placeholder 2">
            <a:extLst>
              <a:ext uri="{FF2B5EF4-FFF2-40B4-BE49-F238E27FC236}">
                <a16:creationId xmlns:a16="http://schemas.microsoft.com/office/drawing/2014/main" id="{D0F61335-9A41-F3ED-012D-7E33282DB171}"/>
              </a:ext>
            </a:extLst>
          </p:cNvPr>
          <p:cNvSpPr>
            <a:spLocks noGrp="1"/>
          </p:cNvSpPr>
          <p:nvPr>
            <p:ph idx="1"/>
          </p:nvPr>
        </p:nvSpPr>
        <p:spPr>
          <a:xfrm>
            <a:off x="457200" y="1066800"/>
            <a:ext cx="8229600" cy="4876800"/>
          </a:xfrm>
        </p:spPr>
        <p:txBody>
          <a:bodyPr>
            <a:normAutofit fontScale="85000" lnSpcReduction="20000"/>
          </a:bodyPr>
          <a:lstStyle/>
          <a:p>
            <a:r>
              <a:rPr lang="en-US" dirty="0"/>
              <a:t>The release of T3 and T4 from the thyroid gland is stimulated by </a:t>
            </a:r>
            <a:r>
              <a:rPr lang="en-US" b="1" dirty="0"/>
              <a:t>thyroid-stimulating hormone (TSH)</a:t>
            </a:r>
            <a:r>
              <a:rPr lang="en-US" dirty="0"/>
              <a:t>,</a:t>
            </a:r>
            <a:r>
              <a:rPr lang="en-US" b="1" dirty="0"/>
              <a:t> </a:t>
            </a:r>
            <a:r>
              <a:rPr lang="en-US" dirty="0"/>
              <a:t>which is produced by the anterior pituitary. </a:t>
            </a:r>
          </a:p>
          <a:p>
            <a:pPr marL="457200" indent="-457200">
              <a:buFont typeface="Arial" panose="020B0604020202020204" pitchFamily="34" charset="0"/>
              <a:buChar char="•"/>
            </a:pPr>
            <a:r>
              <a:rPr lang="en-US" dirty="0"/>
              <a:t>TSH binding at the receptors of the follicle of the thyroid triggers the production of T3 and T4 from a glycoprotein called </a:t>
            </a:r>
            <a:r>
              <a:rPr lang="en-US" b="1" dirty="0"/>
              <a:t>thyroglobulin</a:t>
            </a:r>
            <a:r>
              <a:rPr lang="en-US" dirty="0"/>
              <a:t>. </a:t>
            </a:r>
          </a:p>
          <a:p>
            <a:pPr marL="457200" indent="-457200">
              <a:buFont typeface="Arial" panose="020B0604020202020204" pitchFamily="34" charset="0"/>
              <a:buChar char="•"/>
            </a:pPr>
            <a:r>
              <a:rPr lang="en-US" dirty="0"/>
              <a:t>T3 is more active than T4 and is responsible for most of the effects of thyroid hormones, tissues of the body convert T4 to T3 by the removal of an iodine ion. </a:t>
            </a:r>
          </a:p>
          <a:p>
            <a:pPr marL="457200" indent="-457200">
              <a:buFont typeface="Arial" panose="020B0604020202020204" pitchFamily="34" charset="0"/>
              <a:buChar char="•"/>
            </a:pPr>
            <a:r>
              <a:rPr lang="en-US" dirty="0"/>
              <a:t>Most of the released T3 and T4 become attached to transport proteins in the bloodstream and are unable to cross the plasma membrane of cells. </a:t>
            </a:r>
          </a:p>
          <a:p>
            <a:pPr marL="457200" indent="-457200">
              <a:buFont typeface="Arial" panose="020B0604020202020204" pitchFamily="34" charset="0"/>
              <a:buChar char="•"/>
            </a:pPr>
            <a:r>
              <a:rPr lang="en-US" dirty="0"/>
              <a:t>These protein-bound molecules are only released when blood levels of the unattached hormone begin to decline. </a:t>
            </a:r>
          </a:p>
          <a:p>
            <a:endParaRPr lang="en-US" dirty="0"/>
          </a:p>
        </p:txBody>
      </p:sp>
    </p:spTree>
    <p:extLst>
      <p:ext uri="{BB962C8B-B14F-4D97-AF65-F5344CB8AC3E}">
        <p14:creationId xmlns:p14="http://schemas.microsoft.com/office/powerpoint/2010/main" val="25371772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CA3B72-4DF2-CC7A-D355-7BFC0C58D056}"/>
              </a:ext>
            </a:extLst>
          </p:cNvPr>
          <p:cNvSpPr>
            <a:spLocks noGrp="1"/>
          </p:cNvSpPr>
          <p:nvPr>
            <p:ph type="title"/>
          </p:nvPr>
        </p:nvSpPr>
        <p:spPr/>
        <p:txBody>
          <a:bodyPr/>
          <a:lstStyle/>
          <a:p>
            <a:r>
              <a:rPr lang="en-US" dirty="0"/>
              <a:t>Regulation of Blood Glucose by Thyroid Hormones</a:t>
            </a:r>
            <a:r>
              <a:rPr lang="en-US" sz="1400" baseline="-25000" dirty="0"/>
              <a:t>3</a:t>
            </a:r>
          </a:p>
        </p:txBody>
      </p:sp>
      <p:sp>
        <p:nvSpPr>
          <p:cNvPr id="3" name="Content Placeholder 2">
            <a:extLst>
              <a:ext uri="{FF2B5EF4-FFF2-40B4-BE49-F238E27FC236}">
                <a16:creationId xmlns:a16="http://schemas.microsoft.com/office/drawing/2014/main" id="{D0F61335-9A41-F3ED-012D-7E33282DB171}"/>
              </a:ext>
            </a:extLst>
          </p:cNvPr>
          <p:cNvSpPr>
            <a:spLocks noGrp="1"/>
          </p:cNvSpPr>
          <p:nvPr>
            <p:ph idx="1"/>
          </p:nvPr>
        </p:nvSpPr>
        <p:spPr>
          <a:xfrm>
            <a:off x="457200" y="1066800"/>
            <a:ext cx="8229600" cy="5105400"/>
          </a:xfrm>
        </p:spPr>
        <p:txBody>
          <a:bodyPr>
            <a:normAutofit fontScale="77500" lnSpcReduction="20000"/>
          </a:bodyPr>
          <a:lstStyle/>
          <a:p>
            <a:r>
              <a:rPr lang="en-US" dirty="0"/>
              <a:t>Increased T3 and T4 levels in the blood inhibit the release of TSH, which results in lower T3 and T4 release from the thyroid.</a:t>
            </a:r>
          </a:p>
          <a:p>
            <a:pPr marL="457200" indent="-457200">
              <a:buFont typeface="Arial" panose="020B0604020202020204" pitchFamily="34" charset="0"/>
              <a:buChar char="•"/>
            </a:pPr>
            <a:r>
              <a:rPr lang="en-US" dirty="0"/>
              <a:t>The follicular cells of the thyroid require iodides (I-; anions of iodine) to synthesize T3 and T4. </a:t>
            </a:r>
          </a:p>
          <a:p>
            <a:pPr marL="457200" indent="-457200">
              <a:buFont typeface="Arial" panose="020B0604020202020204" pitchFamily="34" charset="0"/>
              <a:buChar char="•"/>
            </a:pPr>
            <a:r>
              <a:rPr lang="en-US" dirty="0"/>
              <a:t>Inadequate iodine intake results in an inability to synthesize T3 and T4 hormones. The thyroid gland enlarges in a condition called </a:t>
            </a:r>
            <a:r>
              <a:rPr lang="en-US" b="1" dirty="0"/>
              <a:t>goiter</a:t>
            </a:r>
            <a:r>
              <a:rPr lang="en-US" dirty="0"/>
              <a:t>, which is caused by overproduction of TSH without the formation of thyroid hormone.</a:t>
            </a:r>
          </a:p>
          <a:p>
            <a:r>
              <a:rPr lang="en-US" dirty="0"/>
              <a:t>Disorders can arise from both the underproduction and overproduction of thyroid hormones.</a:t>
            </a:r>
          </a:p>
          <a:p>
            <a:pPr marL="457200" indent="-457200">
              <a:buFont typeface="Arial" panose="020B0604020202020204" pitchFamily="34" charset="0"/>
              <a:buChar char="•"/>
            </a:pPr>
            <a:r>
              <a:rPr lang="en-US" b="1" dirty="0"/>
              <a:t>Hypothyroidism</a:t>
            </a:r>
            <a:r>
              <a:rPr lang="en-US" dirty="0"/>
              <a:t>, underproduction of the thyroid hormones, can cause a low metabolic rate leading to weight gain, sensitivity to cold, and reduced mental activity, among other symptoms. </a:t>
            </a:r>
          </a:p>
          <a:p>
            <a:pPr marL="457200" indent="-457200">
              <a:buFont typeface="Arial" panose="020B0604020202020204" pitchFamily="34" charset="0"/>
              <a:buChar char="•"/>
            </a:pPr>
            <a:r>
              <a:rPr lang="en-US" b="1" dirty="0"/>
              <a:t>Hyperthyroidism</a:t>
            </a:r>
            <a:r>
              <a:rPr lang="en-US" dirty="0"/>
              <a:t>, the overproduction of thyroid hormones, can lead to an increased metabolic rate and its effects: weight loss, excess heat production, sweating, and an increased heart rate. Graves' disease is one example of a hyperthyroid condition.</a:t>
            </a:r>
          </a:p>
          <a:p>
            <a:endParaRPr lang="en-US" dirty="0"/>
          </a:p>
        </p:txBody>
      </p:sp>
    </p:spTree>
    <p:extLst>
      <p:ext uri="{BB962C8B-B14F-4D97-AF65-F5344CB8AC3E}">
        <p14:creationId xmlns:p14="http://schemas.microsoft.com/office/powerpoint/2010/main" val="36344501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FF1B4C-5AAA-83F0-C30B-42241B0F9BCD}"/>
              </a:ext>
            </a:extLst>
          </p:cNvPr>
          <p:cNvSpPr>
            <a:spLocks noGrp="1"/>
          </p:cNvSpPr>
          <p:nvPr>
            <p:ph type="title"/>
          </p:nvPr>
        </p:nvSpPr>
        <p:spPr/>
        <p:txBody>
          <a:bodyPr/>
          <a:lstStyle/>
          <a:p>
            <a:r>
              <a:rPr lang="en-US" dirty="0"/>
              <a:t>Think It Through</a:t>
            </a:r>
          </a:p>
        </p:txBody>
      </p:sp>
      <p:sp>
        <p:nvSpPr>
          <p:cNvPr id="3" name="Content Placeholder 2">
            <a:extLst>
              <a:ext uri="{FF2B5EF4-FFF2-40B4-BE49-F238E27FC236}">
                <a16:creationId xmlns:a16="http://schemas.microsoft.com/office/drawing/2014/main" id="{3C01AC4C-482E-02BD-BADA-C2D6C8D02BC9}"/>
              </a:ext>
            </a:extLst>
          </p:cNvPr>
          <p:cNvSpPr>
            <a:spLocks noGrp="1"/>
          </p:cNvSpPr>
          <p:nvPr>
            <p:ph idx="1"/>
          </p:nvPr>
        </p:nvSpPr>
        <p:spPr/>
        <p:txBody>
          <a:bodyPr>
            <a:normAutofit fontScale="92500"/>
          </a:bodyPr>
          <a:lstStyle/>
          <a:p>
            <a:r>
              <a:rPr lang="en-US" dirty="0"/>
              <a:t>Hyperthyroidism is a condition in which the thyroid gland is overactive. Hypothyroidism is a condition in which the thyroid gland is underactive. Which of the conditions do the following two patients most likely have?</a:t>
            </a:r>
          </a:p>
          <a:p>
            <a:endParaRPr lang="en-US" dirty="0"/>
          </a:p>
          <a:p>
            <a:r>
              <a:rPr lang="en-US" dirty="0"/>
              <a:t>Patient A has symptoms including weight gain, cold sensitivity, low heart rate, and fatigue.</a:t>
            </a:r>
          </a:p>
          <a:p>
            <a:endParaRPr lang="en-US" dirty="0"/>
          </a:p>
          <a:p>
            <a:r>
              <a:rPr lang="en-US" dirty="0"/>
              <a:t>Patient B has symptoms including weight loss, profuse sweating, increased heart rate, and difficulty sleeping.</a:t>
            </a:r>
          </a:p>
        </p:txBody>
      </p:sp>
    </p:spTree>
    <p:extLst>
      <p:ext uri="{BB962C8B-B14F-4D97-AF65-F5344CB8AC3E}">
        <p14:creationId xmlns:p14="http://schemas.microsoft.com/office/powerpoint/2010/main" val="19335724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AB659B4-DFA5-38D1-E12A-27F92B66CAE7}"/>
              </a:ext>
            </a:extLst>
          </p:cNvPr>
          <p:cNvSpPr>
            <a:spLocks noGrp="1"/>
          </p:cNvSpPr>
          <p:nvPr>
            <p:ph type="title"/>
          </p:nvPr>
        </p:nvSpPr>
        <p:spPr/>
        <p:txBody>
          <a:bodyPr/>
          <a:lstStyle/>
          <a:p>
            <a:r>
              <a:rPr lang="en-US" dirty="0"/>
              <a:t>Hormonal Control of Blood Calcium Levels</a:t>
            </a:r>
            <a:r>
              <a:rPr lang="en-US" sz="1400" baseline="-25000" dirty="0"/>
              <a:t>1</a:t>
            </a:r>
            <a:r>
              <a:rPr lang="en-US" dirty="0"/>
              <a:t> </a:t>
            </a:r>
          </a:p>
        </p:txBody>
      </p:sp>
      <p:sp>
        <p:nvSpPr>
          <p:cNvPr id="5" name="Content Placeholder 4">
            <a:extLst>
              <a:ext uri="{FF2B5EF4-FFF2-40B4-BE49-F238E27FC236}">
                <a16:creationId xmlns:a16="http://schemas.microsoft.com/office/drawing/2014/main" id="{4E6C258A-92FC-0ADA-DF8C-576E53303889}"/>
              </a:ext>
            </a:extLst>
          </p:cNvPr>
          <p:cNvSpPr>
            <a:spLocks noGrp="1"/>
          </p:cNvSpPr>
          <p:nvPr>
            <p:ph idx="1"/>
          </p:nvPr>
        </p:nvSpPr>
        <p:spPr>
          <a:xfrm>
            <a:off x="457200" y="1280160"/>
            <a:ext cx="8229600" cy="4968240"/>
          </a:xfrm>
        </p:spPr>
        <p:txBody>
          <a:bodyPr>
            <a:normAutofit fontScale="77500" lnSpcReduction="20000"/>
          </a:bodyPr>
          <a:lstStyle/>
          <a:p>
            <a:r>
              <a:rPr lang="en-US" dirty="0"/>
              <a:t>Regulation of blood calcium (Ca2+) concentrations is important for generation of muscle contractions and nerve impulses, which are electrically stimulated. </a:t>
            </a:r>
          </a:p>
          <a:p>
            <a:pPr marL="457200" indent="-457200">
              <a:buFont typeface="Arial" panose="020B0604020202020204" pitchFamily="34" charset="0"/>
              <a:buChar char="•"/>
            </a:pPr>
            <a:r>
              <a:rPr lang="en-US" dirty="0"/>
              <a:t>Blood calcium levels are regulated by </a:t>
            </a:r>
            <a:r>
              <a:rPr lang="en-US" b="1" dirty="0"/>
              <a:t>parathyroid hormone (PTH)</a:t>
            </a:r>
            <a:r>
              <a:rPr lang="en-US" dirty="0"/>
              <a:t>,</a:t>
            </a:r>
            <a:r>
              <a:rPr lang="en-US" b="1" dirty="0"/>
              <a:t> </a:t>
            </a:r>
            <a:r>
              <a:rPr lang="en-US" dirty="0"/>
              <a:t>which is produced by the parathyroid glands. PTH is released in response to low blood Ca2+ levels. </a:t>
            </a:r>
          </a:p>
          <a:p>
            <a:pPr marL="457200" indent="-457200">
              <a:buFont typeface="Arial" panose="020B0604020202020204" pitchFamily="34" charset="0"/>
              <a:buChar char="•"/>
            </a:pPr>
            <a:r>
              <a:rPr lang="en-US" dirty="0"/>
              <a:t>In the skeleton, PTH stimulates osteoclasts, which causes bone to be reabsorbed, releasing Ca2+ from bone into the blood. PTH also inhibits osteoblasts, which form new bone, reducing Ca2+ deposition in bone. </a:t>
            </a:r>
          </a:p>
          <a:p>
            <a:pPr marL="457200" indent="-457200">
              <a:buFont typeface="Arial" panose="020B0604020202020204" pitchFamily="34" charset="0"/>
              <a:buChar char="•"/>
            </a:pPr>
            <a:r>
              <a:rPr lang="en-US" dirty="0"/>
              <a:t>In the intestines, PTH increases dietary Ca2+ absorption. PTH triggers the formation of calcitriol, an active form of vitamin D, which acts on the intestines to increase absorption of dietary calcium. </a:t>
            </a:r>
          </a:p>
          <a:p>
            <a:pPr marL="457200" indent="-457200">
              <a:buFont typeface="Arial" panose="020B0604020202020204" pitchFamily="34" charset="0"/>
              <a:buChar char="•"/>
            </a:pPr>
            <a:r>
              <a:rPr lang="en-US" dirty="0"/>
              <a:t>In the kidneys, PTH stimulates reabsorption of the Ca2+.</a:t>
            </a:r>
          </a:p>
          <a:p>
            <a:r>
              <a:rPr lang="en-US" dirty="0"/>
              <a:t>PTH release is inhibited by rising blood calcium levels.</a:t>
            </a:r>
          </a:p>
          <a:p>
            <a:endParaRPr lang="en-US" dirty="0"/>
          </a:p>
          <a:p>
            <a:endParaRPr lang="en-US" dirty="0"/>
          </a:p>
        </p:txBody>
      </p:sp>
    </p:spTree>
    <p:extLst>
      <p:ext uri="{BB962C8B-B14F-4D97-AF65-F5344CB8AC3E}">
        <p14:creationId xmlns:p14="http://schemas.microsoft.com/office/powerpoint/2010/main" val="29945414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91FF25-4EA8-1FCE-D1F4-9C039360BDBF}"/>
              </a:ext>
            </a:extLst>
          </p:cNvPr>
          <p:cNvSpPr>
            <a:spLocks noGrp="1"/>
          </p:cNvSpPr>
          <p:nvPr>
            <p:ph type="title"/>
          </p:nvPr>
        </p:nvSpPr>
        <p:spPr/>
        <p:txBody>
          <a:bodyPr/>
          <a:lstStyle/>
          <a:p>
            <a:r>
              <a:rPr lang="en-US" dirty="0"/>
              <a:t>Lesson 39.2 Figure 9</a:t>
            </a:r>
          </a:p>
        </p:txBody>
      </p:sp>
      <p:pic>
        <p:nvPicPr>
          <p:cNvPr id="4" name="Content Placeholder 4" descr="An image illustrating the role of parathyroid hormone (P T H) in maintaining blood calcium levels. P T H is released in response to low blood calcium levels. It exerts its effects on multiple target organs including the skeleton, kidneys, and intestine to increase blood calcium levels. In the skeleton, P T H stimulates osteoclast activity, leading to bone resorption and release of calcium into the bloodstream. In the kidneys, P T H promotes reabsorption of calcium and inhibits reabsorption of phosphate, reducing urinary calcium loss. In the intestine, P T H indirectly enhances calcium absorption through its activation of vitamin D, which stimulates calcium uptake from dietary sources. This coordinated action of P T H on the skeleton, kidneys, and intestine helps restore and maintain adequate blood calcium levels.">
            <a:extLst>
              <a:ext uri="{FF2B5EF4-FFF2-40B4-BE49-F238E27FC236}">
                <a16:creationId xmlns:a16="http://schemas.microsoft.com/office/drawing/2014/main" id="{FDD15C15-F89B-1DF2-A48F-C24D307971AE}"/>
              </a:ext>
            </a:extLst>
          </p:cNvPr>
          <p:cNvPicPr>
            <a:picLocks noGrp="1" noChangeAspect="1"/>
          </p:cNvPicPr>
          <p:nvPr>
            <p:ph idx="1"/>
          </p:nvPr>
        </p:nvPicPr>
        <p:blipFill>
          <a:blip r:embed="rId3"/>
          <a:srcRect l="31481" t="3666" r="32408"/>
          <a:stretch/>
        </p:blipFill>
        <p:spPr>
          <a:xfrm>
            <a:off x="2933700" y="1079695"/>
            <a:ext cx="3276600" cy="4856089"/>
          </a:xfrm>
        </p:spPr>
      </p:pic>
    </p:spTree>
    <p:extLst>
      <p:ext uri="{BB962C8B-B14F-4D97-AF65-F5344CB8AC3E}">
        <p14:creationId xmlns:p14="http://schemas.microsoft.com/office/powerpoint/2010/main" val="18852208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AB659B4-DFA5-38D1-E12A-27F92B66CAE7}"/>
              </a:ext>
            </a:extLst>
          </p:cNvPr>
          <p:cNvSpPr>
            <a:spLocks noGrp="1"/>
          </p:cNvSpPr>
          <p:nvPr>
            <p:ph type="title"/>
          </p:nvPr>
        </p:nvSpPr>
        <p:spPr/>
        <p:txBody>
          <a:bodyPr/>
          <a:lstStyle/>
          <a:p>
            <a:r>
              <a:rPr lang="en-US" dirty="0"/>
              <a:t>Hormonal Control of Blood Calcium Levels</a:t>
            </a:r>
            <a:r>
              <a:rPr lang="en-US" sz="1400" baseline="-25000" dirty="0"/>
              <a:t>2</a:t>
            </a:r>
            <a:r>
              <a:rPr lang="en-US" dirty="0"/>
              <a:t> </a:t>
            </a:r>
          </a:p>
        </p:txBody>
      </p:sp>
      <p:sp>
        <p:nvSpPr>
          <p:cNvPr id="5" name="Content Placeholder 4">
            <a:extLst>
              <a:ext uri="{FF2B5EF4-FFF2-40B4-BE49-F238E27FC236}">
                <a16:creationId xmlns:a16="http://schemas.microsoft.com/office/drawing/2014/main" id="{4E6C258A-92FC-0ADA-DF8C-576E53303889}"/>
              </a:ext>
            </a:extLst>
          </p:cNvPr>
          <p:cNvSpPr>
            <a:spLocks noGrp="1"/>
          </p:cNvSpPr>
          <p:nvPr>
            <p:ph idx="1"/>
          </p:nvPr>
        </p:nvSpPr>
        <p:spPr>
          <a:xfrm>
            <a:off x="457200" y="1066800"/>
            <a:ext cx="8229600" cy="5273040"/>
          </a:xfrm>
        </p:spPr>
        <p:txBody>
          <a:bodyPr>
            <a:normAutofit fontScale="77500" lnSpcReduction="20000"/>
          </a:bodyPr>
          <a:lstStyle/>
          <a:p>
            <a:r>
              <a:rPr lang="en-US" dirty="0"/>
              <a:t>Hyperparathyroidism results from an overproduction of parathyroid hormone. </a:t>
            </a:r>
          </a:p>
          <a:p>
            <a:pPr marL="457200" indent="-457200">
              <a:buFont typeface="Arial" panose="020B0604020202020204" pitchFamily="34" charset="0"/>
              <a:buChar char="•"/>
            </a:pPr>
            <a:r>
              <a:rPr lang="en-US" dirty="0"/>
              <a:t>This results in excessive calcium being removed from bones and introduced into blood circulation, producing structural weakness of the bones, plus nervous system impairment due to high blood calcium levels. </a:t>
            </a:r>
          </a:p>
          <a:p>
            <a:pPr marL="457200" indent="-457200">
              <a:buFont typeface="Arial" panose="020B0604020202020204" pitchFamily="34" charset="0"/>
              <a:buChar char="•"/>
            </a:pPr>
            <a:r>
              <a:rPr lang="en-US" dirty="0"/>
              <a:t>Hypoparathyroidism results in extremely low levels of blood calcium, which causes impaired muscle function and may result in tetany. </a:t>
            </a:r>
          </a:p>
          <a:p>
            <a:pPr marL="457200" indent="-457200">
              <a:buFont typeface="Arial" panose="020B0604020202020204" pitchFamily="34" charset="0"/>
              <a:buChar char="•"/>
            </a:pPr>
            <a:r>
              <a:rPr lang="en-US" dirty="0"/>
              <a:t>The hormone calcitonin, which is produced by the parafollicular or C cells of the thyroid, has the opposite effect on blood calcium levels of PTH.</a:t>
            </a:r>
          </a:p>
          <a:p>
            <a:pPr marL="1200150" lvl="1" indent="-457200">
              <a:buFont typeface="Arial" panose="020B0604020202020204" pitchFamily="34" charset="0"/>
              <a:buChar char="•"/>
            </a:pPr>
            <a:r>
              <a:rPr lang="en-US" b="1" dirty="0"/>
              <a:t>Calcitonin</a:t>
            </a:r>
            <a:r>
              <a:rPr lang="en-US" dirty="0"/>
              <a:t> decreases blood calcium levels by inhibiting osteoclasts, stimulating osteoblasts, and stimulating calcium excretion by the kidneys. </a:t>
            </a:r>
          </a:p>
          <a:p>
            <a:pPr marL="457200" indent="-457200">
              <a:buFont typeface="Arial" panose="020B0604020202020204" pitchFamily="34" charset="0"/>
              <a:buChar char="•"/>
            </a:pPr>
            <a:r>
              <a:rPr lang="en-US" dirty="0"/>
              <a:t>Calcitonin is most important in children, during pregnancy, and during prolonged starvation. </a:t>
            </a:r>
          </a:p>
        </p:txBody>
      </p:sp>
    </p:spTree>
    <p:extLst>
      <p:ext uri="{BB962C8B-B14F-4D97-AF65-F5344CB8AC3E}">
        <p14:creationId xmlns:p14="http://schemas.microsoft.com/office/powerpoint/2010/main" val="32114936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5A59D1-CC1E-D743-F8C5-64F3916DB8C6}"/>
              </a:ext>
            </a:extLst>
          </p:cNvPr>
          <p:cNvSpPr>
            <a:spLocks noGrp="1"/>
          </p:cNvSpPr>
          <p:nvPr>
            <p:ph type="title"/>
          </p:nvPr>
        </p:nvSpPr>
        <p:spPr/>
        <p:txBody>
          <a:bodyPr/>
          <a:lstStyle/>
          <a:p>
            <a:r>
              <a:rPr lang="en-US" dirty="0"/>
              <a:t>Hormone Regulation</a:t>
            </a:r>
            <a:r>
              <a:rPr lang="en-US" sz="1400" baseline="-25000" dirty="0"/>
              <a:t>1</a:t>
            </a:r>
          </a:p>
        </p:txBody>
      </p:sp>
      <p:sp>
        <p:nvSpPr>
          <p:cNvPr id="5" name="Content Placeholder 4">
            <a:extLst>
              <a:ext uri="{FF2B5EF4-FFF2-40B4-BE49-F238E27FC236}">
                <a16:creationId xmlns:a16="http://schemas.microsoft.com/office/drawing/2014/main" id="{02C1DDEB-5FF2-9080-0D81-6315D738CC28}"/>
              </a:ext>
            </a:extLst>
          </p:cNvPr>
          <p:cNvSpPr>
            <a:spLocks noGrp="1"/>
          </p:cNvSpPr>
          <p:nvPr>
            <p:ph idx="1"/>
          </p:nvPr>
        </p:nvSpPr>
        <p:spPr/>
        <p:txBody>
          <a:bodyPr>
            <a:normAutofit fontScale="55000" lnSpcReduction="20000"/>
          </a:bodyPr>
          <a:lstStyle/>
          <a:p>
            <a:r>
              <a:rPr lang="en-US" sz="4000" dirty="0"/>
              <a:t>Hormones have a wide range of effects and modulate many different body processes. </a:t>
            </a:r>
          </a:p>
          <a:p>
            <a:pPr marL="457200" indent="-457200">
              <a:buFont typeface="Arial" panose="020B0604020202020204" pitchFamily="34" charset="0"/>
              <a:buChar char="•"/>
            </a:pPr>
            <a:r>
              <a:rPr lang="en-US" sz="4000" dirty="0"/>
              <a:t>Many of the body's regulatory processes are controlled by the hypothalamus. </a:t>
            </a:r>
          </a:p>
          <a:p>
            <a:pPr marL="1200150" lvl="1" indent="-457200">
              <a:buFont typeface="Arial" panose="020B0604020202020204" pitchFamily="34" charset="0"/>
              <a:buChar char="•"/>
            </a:pPr>
            <a:r>
              <a:rPr lang="en-US" sz="4000" dirty="0"/>
              <a:t>The hypothalamus is a small structure located near the base of the brain, above the brain stem and below the thalamus. </a:t>
            </a:r>
          </a:p>
          <a:p>
            <a:pPr marL="457200" indent="-457200">
              <a:buFont typeface="Arial" panose="020B0604020202020204" pitchFamily="34" charset="0"/>
              <a:buChar char="•"/>
            </a:pPr>
            <a:r>
              <a:rPr lang="en-US" sz="4000" dirty="0"/>
              <a:t>The hypothalamus helps keep your body in a steady state by regulating temperature, the sleep-wake cycle, thirst, appetite, and blood pressure; it is also involved in the regulation of mood, sex drive, and pregnancy and childbirth. </a:t>
            </a:r>
          </a:p>
          <a:p>
            <a:pPr marL="1200150" lvl="1" indent="-457200">
              <a:buFont typeface="Arial" panose="020B0604020202020204" pitchFamily="34" charset="0"/>
              <a:buChar char="•"/>
            </a:pPr>
            <a:r>
              <a:rPr lang="en-US" sz="4000" dirty="0"/>
              <a:t>The hypothalamus controls these functions by acting as the link between the nervous system and endocrine systems. </a:t>
            </a:r>
          </a:p>
          <a:p>
            <a:pPr marL="1200150" lvl="1" indent="-457200">
              <a:buFont typeface="Arial" panose="020B0604020202020204" pitchFamily="34" charset="0"/>
              <a:buChar char="•"/>
            </a:pPr>
            <a:r>
              <a:rPr lang="en-US" sz="4000" dirty="0"/>
              <a:t>The hypothalamus contains neurosecretory cells, which are neuron-like cells that produce hormones.</a:t>
            </a:r>
          </a:p>
          <a:p>
            <a:endParaRPr lang="en-US" dirty="0"/>
          </a:p>
        </p:txBody>
      </p:sp>
    </p:spTree>
    <p:extLst>
      <p:ext uri="{BB962C8B-B14F-4D97-AF65-F5344CB8AC3E}">
        <p14:creationId xmlns:p14="http://schemas.microsoft.com/office/powerpoint/2010/main" val="1769859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6BDB2D-8777-2A58-EBA4-8CFEE2CEAD04}"/>
              </a:ext>
            </a:extLst>
          </p:cNvPr>
          <p:cNvSpPr>
            <a:spLocks noGrp="1"/>
          </p:cNvSpPr>
          <p:nvPr>
            <p:ph type="title"/>
          </p:nvPr>
        </p:nvSpPr>
        <p:spPr/>
        <p:txBody>
          <a:bodyPr/>
          <a:lstStyle/>
          <a:p>
            <a:r>
              <a:rPr lang="en-US" dirty="0"/>
              <a:t>Hormonal Regulation of Growth</a:t>
            </a:r>
            <a:r>
              <a:rPr lang="en-US" sz="1400" baseline="-25000" dirty="0"/>
              <a:t>1</a:t>
            </a:r>
          </a:p>
        </p:txBody>
      </p:sp>
      <p:sp>
        <p:nvSpPr>
          <p:cNvPr id="3" name="Content Placeholder 2">
            <a:extLst>
              <a:ext uri="{FF2B5EF4-FFF2-40B4-BE49-F238E27FC236}">
                <a16:creationId xmlns:a16="http://schemas.microsoft.com/office/drawing/2014/main" id="{FCEA997F-0A8C-5B10-C3AA-DDFACA09C46A}"/>
              </a:ext>
            </a:extLst>
          </p:cNvPr>
          <p:cNvSpPr>
            <a:spLocks noGrp="1"/>
          </p:cNvSpPr>
          <p:nvPr>
            <p:ph idx="1"/>
          </p:nvPr>
        </p:nvSpPr>
        <p:spPr/>
        <p:txBody>
          <a:bodyPr>
            <a:normAutofit fontScale="77500" lnSpcReduction="20000"/>
          </a:bodyPr>
          <a:lstStyle/>
          <a:p>
            <a:r>
              <a:rPr lang="en-US" dirty="0"/>
              <a:t>Hormonal regulation is required for the growth and replication of most cells in the body. </a:t>
            </a:r>
          </a:p>
          <a:p>
            <a:pPr marL="457200" indent="-457200">
              <a:buFont typeface="Arial" panose="020B0604020202020204" pitchFamily="34" charset="0"/>
              <a:buChar char="•"/>
            </a:pPr>
            <a:r>
              <a:rPr lang="en-US" b="1" dirty="0"/>
              <a:t>Growth hormone (GH)</a:t>
            </a:r>
            <a:r>
              <a:rPr lang="en-US" dirty="0"/>
              <a:t>,</a:t>
            </a:r>
            <a:r>
              <a:rPr lang="en-US" b="1" dirty="0"/>
              <a:t> </a:t>
            </a:r>
            <a:r>
              <a:rPr lang="en-US" dirty="0"/>
              <a:t>produced by the anterior portion of the pituitary gland, accelerates the rate of protein synthesis, particularly in skeletal muscle and bones. </a:t>
            </a:r>
          </a:p>
          <a:p>
            <a:pPr marL="457200" indent="-457200">
              <a:buFont typeface="Arial" panose="020B0604020202020204" pitchFamily="34" charset="0"/>
              <a:buChar char="•"/>
            </a:pPr>
            <a:r>
              <a:rPr lang="en-US" dirty="0"/>
              <a:t> Growth hormone has direct and indirect mechanisms of action.</a:t>
            </a:r>
          </a:p>
          <a:p>
            <a:pPr marL="457200" indent="-457200">
              <a:buFont typeface="Arial" panose="020B0604020202020204" pitchFamily="34" charset="0"/>
              <a:buChar char="•"/>
            </a:pPr>
            <a:r>
              <a:rPr lang="en-US" dirty="0"/>
              <a:t>GH stimulates the breakdown of triglycerides and release into the blood. This results in a switch by most tissues from utilizing glucose as an energy source to utilizing fatty acids. This process is called a </a:t>
            </a:r>
            <a:r>
              <a:rPr lang="en-US" b="1" dirty="0"/>
              <a:t>glucose-sparing effect</a:t>
            </a:r>
            <a:r>
              <a:rPr lang="en-US" dirty="0"/>
              <a:t>. </a:t>
            </a:r>
          </a:p>
          <a:p>
            <a:pPr marL="457200" indent="-457200">
              <a:buFont typeface="Arial" panose="020B0604020202020204" pitchFamily="34" charset="0"/>
              <a:buChar char="•"/>
            </a:pPr>
            <a:r>
              <a:rPr lang="en-US" dirty="0"/>
              <a:t>GH also stimulates glycogen breakdown in the liver; the glycogen is then released into the blood as glucose. </a:t>
            </a:r>
          </a:p>
          <a:p>
            <a:pPr marL="1200150" lvl="1" indent="-457200">
              <a:buFont typeface="Arial" panose="020B0604020202020204" pitchFamily="34" charset="0"/>
              <a:buChar char="•"/>
            </a:pPr>
            <a:r>
              <a:rPr lang="en-US" dirty="0"/>
              <a:t>The GH-mediated increase in blood glucose levels is called a </a:t>
            </a:r>
            <a:r>
              <a:rPr lang="en-US" b="1" dirty="0"/>
              <a:t>diabetogenic effect </a:t>
            </a:r>
            <a:r>
              <a:rPr lang="en-US" dirty="0"/>
              <a:t>because it is like the high blood glucose levels seen in diabetes mellitus.</a:t>
            </a:r>
          </a:p>
          <a:p>
            <a:endParaRPr lang="en-US" dirty="0"/>
          </a:p>
        </p:txBody>
      </p:sp>
    </p:spTree>
    <p:extLst>
      <p:ext uri="{BB962C8B-B14F-4D97-AF65-F5344CB8AC3E}">
        <p14:creationId xmlns:p14="http://schemas.microsoft.com/office/powerpoint/2010/main" val="1061596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6BDB2D-8777-2A58-EBA4-8CFEE2CEAD04}"/>
              </a:ext>
            </a:extLst>
          </p:cNvPr>
          <p:cNvSpPr>
            <a:spLocks noGrp="1"/>
          </p:cNvSpPr>
          <p:nvPr>
            <p:ph type="title"/>
          </p:nvPr>
        </p:nvSpPr>
        <p:spPr/>
        <p:txBody>
          <a:bodyPr/>
          <a:lstStyle/>
          <a:p>
            <a:r>
              <a:rPr lang="en-US" dirty="0"/>
              <a:t>Hormonal Regulation of Growth</a:t>
            </a:r>
            <a:r>
              <a:rPr lang="en-US" sz="1400" baseline="-25000" dirty="0"/>
              <a:t>2</a:t>
            </a:r>
          </a:p>
        </p:txBody>
      </p:sp>
      <p:sp>
        <p:nvSpPr>
          <p:cNvPr id="3" name="Content Placeholder 2">
            <a:extLst>
              <a:ext uri="{FF2B5EF4-FFF2-40B4-BE49-F238E27FC236}">
                <a16:creationId xmlns:a16="http://schemas.microsoft.com/office/drawing/2014/main" id="{FCEA997F-0A8C-5B10-C3AA-DDFACA09C46A}"/>
              </a:ext>
            </a:extLst>
          </p:cNvPr>
          <p:cNvSpPr>
            <a:spLocks noGrp="1"/>
          </p:cNvSpPr>
          <p:nvPr>
            <p:ph idx="1"/>
          </p:nvPr>
        </p:nvSpPr>
        <p:spPr>
          <a:xfrm>
            <a:off x="457200" y="1066800"/>
            <a:ext cx="8229600" cy="4800600"/>
          </a:xfrm>
        </p:spPr>
        <p:txBody>
          <a:bodyPr>
            <a:normAutofit/>
          </a:bodyPr>
          <a:lstStyle/>
          <a:p>
            <a:r>
              <a:rPr lang="en-US" dirty="0"/>
              <a:t>The indirect mechanism of GH action is mediated by </a:t>
            </a:r>
            <a:r>
              <a:rPr lang="en-US" b="1" dirty="0"/>
              <a:t>insulin-like growth factors (IGFs)</a:t>
            </a:r>
            <a:r>
              <a:rPr lang="en-US" dirty="0"/>
              <a:t>,</a:t>
            </a:r>
            <a:r>
              <a:rPr lang="en-US" b="1" dirty="0"/>
              <a:t> </a:t>
            </a:r>
            <a:r>
              <a:rPr lang="en-US" dirty="0"/>
              <a:t>or somatomedins. </a:t>
            </a:r>
          </a:p>
          <a:p>
            <a:pPr marL="457200" indent="-457200">
              <a:buFont typeface="Arial" panose="020B0604020202020204" pitchFamily="34" charset="0"/>
              <a:buChar char="•"/>
            </a:pPr>
            <a:r>
              <a:rPr lang="en-US" dirty="0"/>
              <a:t>IGFs are a family of growth-promoting proteins, produced by the liver, that stimulate tissue growth.</a:t>
            </a:r>
          </a:p>
          <a:p>
            <a:r>
              <a:rPr lang="en-US" dirty="0"/>
              <a:t>GH levels are regulated by two hormones produced by the hypothalamus. GH release is stimulated by </a:t>
            </a:r>
            <a:r>
              <a:rPr lang="en-US" b="1" dirty="0"/>
              <a:t>growth hormone-releasing hormone (GHRH) </a:t>
            </a:r>
            <a:r>
              <a:rPr lang="en-US" dirty="0"/>
              <a:t>and is inhibited by </a:t>
            </a:r>
            <a:r>
              <a:rPr lang="en-US" b="1" dirty="0"/>
              <a:t>growth hormone-inhibiting hormone (GHIH)</a:t>
            </a:r>
            <a:r>
              <a:rPr lang="en-US" dirty="0"/>
              <a:t>, also called somatostatin.</a:t>
            </a:r>
          </a:p>
        </p:txBody>
      </p:sp>
    </p:spTree>
    <p:extLst>
      <p:ext uri="{BB962C8B-B14F-4D97-AF65-F5344CB8AC3E}">
        <p14:creationId xmlns:p14="http://schemas.microsoft.com/office/powerpoint/2010/main" val="21088971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6BDB2D-8777-2A58-EBA4-8CFEE2CEAD04}"/>
              </a:ext>
            </a:extLst>
          </p:cNvPr>
          <p:cNvSpPr>
            <a:spLocks noGrp="1"/>
          </p:cNvSpPr>
          <p:nvPr>
            <p:ph type="title"/>
          </p:nvPr>
        </p:nvSpPr>
        <p:spPr/>
        <p:txBody>
          <a:bodyPr/>
          <a:lstStyle/>
          <a:p>
            <a:r>
              <a:rPr lang="en-US" dirty="0"/>
              <a:t>Hormonal Regulation of Growth</a:t>
            </a:r>
            <a:r>
              <a:rPr lang="en-US" sz="1400" baseline="-25000" dirty="0"/>
              <a:t>3</a:t>
            </a:r>
          </a:p>
        </p:txBody>
      </p:sp>
      <p:sp>
        <p:nvSpPr>
          <p:cNvPr id="3" name="Content Placeholder 2">
            <a:extLst>
              <a:ext uri="{FF2B5EF4-FFF2-40B4-BE49-F238E27FC236}">
                <a16:creationId xmlns:a16="http://schemas.microsoft.com/office/drawing/2014/main" id="{FCEA997F-0A8C-5B10-C3AA-DDFACA09C46A}"/>
              </a:ext>
            </a:extLst>
          </p:cNvPr>
          <p:cNvSpPr>
            <a:spLocks noGrp="1"/>
          </p:cNvSpPr>
          <p:nvPr>
            <p:ph idx="1"/>
          </p:nvPr>
        </p:nvSpPr>
        <p:spPr>
          <a:xfrm>
            <a:off x="457200" y="1066800"/>
            <a:ext cx="8229600" cy="4876800"/>
          </a:xfrm>
        </p:spPr>
        <p:txBody>
          <a:bodyPr>
            <a:normAutofit fontScale="92500" lnSpcReduction="10000"/>
          </a:bodyPr>
          <a:lstStyle/>
          <a:p>
            <a:r>
              <a:rPr lang="en-US" dirty="0"/>
              <a:t>A balanced production of growth hormone is critical for proper development. </a:t>
            </a:r>
          </a:p>
          <a:p>
            <a:pPr marL="457200" indent="-457200">
              <a:buFont typeface="Arial" panose="020B0604020202020204" pitchFamily="34" charset="0"/>
              <a:buChar char="•"/>
            </a:pPr>
            <a:r>
              <a:rPr lang="en-US" dirty="0"/>
              <a:t>Underproduction of GH in adults does not appear to cause any abnormalities, but in children, it can result in pituitary dwarfism, in which growth is reduced. </a:t>
            </a:r>
          </a:p>
          <a:p>
            <a:pPr marL="1200150" lvl="1" indent="-457200">
              <a:buFont typeface="Arial" panose="020B0604020202020204" pitchFamily="34" charset="0"/>
              <a:buChar char="•"/>
            </a:pPr>
            <a:r>
              <a:rPr lang="en-US" b="1" dirty="0"/>
              <a:t>Pituitary dwarfism </a:t>
            </a:r>
            <a:r>
              <a:rPr lang="en-US" dirty="0"/>
              <a:t>is characterized by symmetric body formation. </a:t>
            </a:r>
          </a:p>
          <a:p>
            <a:pPr marL="457200" indent="-457200">
              <a:buFont typeface="Arial" panose="020B0604020202020204" pitchFamily="34" charset="0"/>
              <a:buChar char="•"/>
            </a:pPr>
            <a:r>
              <a:rPr lang="en-US" dirty="0"/>
              <a:t>Oversecretion of growth hormone can lead to </a:t>
            </a:r>
            <a:r>
              <a:rPr lang="en-US" b="1" dirty="0"/>
              <a:t>gigantism</a:t>
            </a:r>
            <a:r>
              <a:rPr lang="en-US" dirty="0"/>
              <a:t> in children, causing excessive growth.</a:t>
            </a:r>
          </a:p>
          <a:p>
            <a:pPr marL="457200" indent="-457200">
              <a:buFont typeface="Arial" panose="020B0604020202020204" pitchFamily="34" charset="0"/>
              <a:buChar char="•"/>
            </a:pPr>
            <a:r>
              <a:rPr lang="en-US" dirty="0"/>
              <a:t>In adults, excessive GH can lead to </a:t>
            </a:r>
            <a:r>
              <a:rPr lang="en-US" b="1" dirty="0"/>
              <a:t>acromegaly</a:t>
            </a:r>
            <a:r>
              <a:rPr lang="en-US" dirty="0"/>
              <a:t>, a condition in which there is enlargement of bones in the face, hands, and feet that are still capable of growth.</a:t>
            </a:r>
          </a:p>
        </p:txBody>
      </p:sp>
    </p:spTree>
    <p:extLst>
      <p:ext uri="{BB962C8B-B14F-4D97-AF65-F5344CB8AC3E}">
        <p14:creationId xmlns:p14="http://schemas.microsoft.com/office/powerpoint/2010/main" val="11432548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313178-231A-95D0-2D2B-6329C50D355E}"/>
              </a:ext>
            </a:extLst>
          </p:cNvPr>
          <p:cNvSpPr>
            <a:spLocks noGrp="1"/>
          </p:cNvSpPr>
          <p:nvPr>
            <p:ph type="title"/>
          </p:nvPr>
        </p:nvSpPr>
        <p:spPr/>
        <p:txBody>
          <a:bodyPr/>
          <a:lstStyle/>
          <a:p>
            <a:r>
              <a:rPr lang="en-US" dirty="0"/>
              <a:t>Lesson 39.2 Figure 10 </a:t>
            </a:r>
          </a:p>
        </p:txBody>
      </p:sp>
      <p:sp>
        <p:nvSpPr>
          <p:cNvPr id="5" name="TextBox 4">
            <a:extLst>
              <a:ext uri="{FF2B5EF4-FFF2-40B4-BE49-F238E27FC236}">
                <a16:creationId xmlns:a16="http://schemas.microsoft.com/office/drawing/2014/main" id="{C9A3055E-3792-6944-49F0-21FD86989734}"/>
              </a:ext>
            </a:extLst>
          </p:cNvPr>
          <p:cNvSpPr txBox="1"/>
          <p:nvPr/>
        </p:nvSpPr>
        <p:spPr>
          <a:xfrm>
            <a:off x="2286000" y="5715000"/>
            <a:ext cx="4572000" cy="246221"/>
          </a:xfrm>
          <a:prstGeom prst="rect">
            <a:avLst/>
          </a:prstGeom>
          <a:noFill/>
        </p:spPr>
        <p:txBody>
          <a:bodyPr wrap="square">
            <a:spAutoFit/>
          </a:bodyPr>
          <a:lstStyle/>
          <a:p>
            <a:pPr algn="ctr"/>
            <a:r>
              <a:rPr lang="en-US" sz="1000" dirty="0"/>
              <a:t>Mikael Häggström on Wikimedia Commons. "GHRH and GHIH."</a:t>
            </a:r>
          </a:p>
        </p:txBody>
      </p:sp>
      <p:pic>
        <p:nvPicPr>
          <p:cNvPr id="7" name="Content Placeholder 4" descr="The pituitary gland in the brain is labeled. Arrows point from the pituitary gland. The arrows are labeled &quot;Growth hormone (G H). G H R H (G H-releasing hormone) stimulates the release of G H. G H I N (G H-inhibiting hormone) inhibits the release of G H.&quot; One arrow points to the muscles where there is a label that says &quot;Muscle growth.&quot; One arrow points to the liver where there is a label that says &quot;The liver breaks down glycogen.&quot; The last arrow points to the abdomen where there is a label that says &quot;Adipocytes break down triglycerides.&quot; There is an arrow pointing from the liver to the bones of the arm where there is a label that says &quot;Bone growth.&quot; The arrow is labeled &quot;Insulin-like growth factors (IGFs) stimulate amino acid uptake by target cells, promoting protein synthesis.&quot;">
            <a:extLst>
              <a:ext uri="{FF2B5EF4-FFF2-40B4-BE49-F238E27FC236}">
                <a16:creationId xmlns:a16="http://schemas.microsoft.com/office/drawing/2014/main" id="{B504B475-A26D-C76F-D590-C7F781637694}"/>
              </a:ext>
            </a:extLst>
          </p:cNvPr>
          <p:cNvPicPr>
            <a:picLocks noGrp="1" noChangeAspect="1"/>
          </p:cNvPicPr>
          <p:nvPr>
            <p:ph idx="1"/>
          </p:nvPr>
        </p:nvPicPr>
        <p:blipFill>
          <a:blip r:embed="rId3"/>
          <a:srcRect l="26851" t="3667" r="26852" b="3000"/>
          <a:stretch/>
        </p:blipFill>
        <p:spPr>
          <a:xfrm>
            <a:off x="2476500" y="1062529"/>
            <a:ext cx="4191000" cy="4693920"/>
          </a:xfrm>
        </p:spPr>
      </p:pic>
    </p:spTree>
    <p:extLst>
      <p:ext uri="{BB962C8B-B14F-4D97-AF65-F5344CB8AC3E}">
        <p14:creationId xmlns:p14="http://schemas.microsoft.com/office/powerpoint/2010/main" val="124567630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A54EEA1-C5E7-F00A-E567-B20CA673419C}"/>
              </a:ext>
            </a:extLst>
          </p:cNvPr>
          <p:cNvSpPr>
            <a:spLocks noGrp="1"/>
          </p:cNvSpPr>
          <p:nvPr>
            <p:ph type="title"/>
          </p:nvPr>
        </p:nvSpPr>
        <p:spPr/>
        <p:txBody>
          <a:bodyPr/>
          <a:lstStyle/>
          <a:p>
            <a:r>
              <a:rPr lang="en-US" dirty="0"/>
              <a:t>Science and You</a:t>
            </a:r>
            <a:r>
              <a:rPr lang="en-US" sz="1400" baseline="-25000" dirty="0"/>
              <a:t>3</a:t>
            </a:r>
          </a:p>
        </p:txBody>
      </p:sp>
      <p:sp>
        <p:nvSpPr>
          <p:cNvPr id="5" name="Content Placeholder 4">
            <a:extLst>
              <a:ext uri="{FF2B5EF4-FFF2-40B4-BE49-F238E27FC236}">
                <a16:creationId xmlns:a16="http://schemas.microsoft.com/office/drawing/2014/main" id="{5DEBFB72-8A48-B01F-1FC5-B2DE0EBD4989}"/>
              </a:ext>
            </a:extLst>
          </p:cNvPr>
          <p:cNvSpPr>
            <a:spLocks noGrp="1"/>
          </p:cNvSpPr>
          <p:nvPr>
            <p:ph idx="1"/>
          </p:nvPr>
        </p:nvSpPr>
        <p:spPr>
          <a:xfrm>
            <a:off x="478971" y="1051560"/>
            <a:ext cx="8229600" cy="4892040"/>
          </a:xfrm>
        </p:spPr>
        <p:txBody>
          <a:bodyPr>
            <a:normAutofit fontScale="62500" lnSpcReduction="20000"/>
          </a:bodyPr>
          <a:lstStyle/>
          <a:p>
            <a:r>
              <a:rPr lang="en-US" dirty="0"/>
              <a:t>Career: Endocrinologist</a:t>
            </a:r>
          </a:p>
          <a:p>
            <a:r>
              <a:rPr lang="en-US" dirty="0"/>
              <a:t>An endocrinologist is a medical doctor who specializes in treating disorders of the endocrine glands, hormone systems, and glucose and lipid metabolic pathways. </a:t>
            </a:r>
          </a:p>
          <a:p>
            <a:r>
              <a:rPr lang="en-US" dirty="0"/>
              <a:t>An endocrine surgeon specializes in the surgical treatment of endocrine diseases and glands. </a:t>
            </a:r>
          </a:p>
          <a:p>
            <a:pPr marL="457200" indent="-457200">
              <a:buFont typeface="Arial" panose="020B0604020202020204" pitchFamily="34" charset="0"/>
              <a:buChar char="•"/>
            </a:pPr>
            <a:r>
              <a:rPr lang="en-US" dirty="0"/>
              <a:t>Endocrinologists are required to assess patients and diagnose endocrine disorders through extensive use of laboratory tests. Many endocrine diseases are diagnosed using tests that stimulate or suppress endocrine organ functioning. </a:t>
            </a:r>
          </a:p>
          <a:p>
            <a:pPr marL="457200" indent="-457200">
              <a:buFont typeface="Arial" panose="020B0604020202020204" pitchFamily="34" charset="0"/>
              <a:buChar char="•"/>
            </a:pPr>
            <a:r>
              <a:rPr lang="en-US" dirty="0"/>
              <a:t>Once a disease has been diagnosed, endocrinologists can prescribe lifestyle changes and/or medications to treat the disease. </a:t>
            </a:r>
          </a:p>
          <a:p>
            <a:pPr marL="457200" indent="-457200">
              <a:buFont typeface="Arial" panose="020B0604020202020204" pitchFamily="34" charset="0"/>
              <a:buChar char="•"/>
            </a:pPr>
            <a:r>
              <a:rPr lang="en-US" dirty="0"/>
              <a:t>Some cases of diabetes mellitus can be managed by exercise, weight loss, and a healthy diet; in other cases, medications may be required to enhance insulin release. If the disease cannot be controlled by these means, the endocrinologist may prescribe insulin injections.</a:t>
            </a:r>
          </a:p>
          <a:p>
            <a:pPr marL="457200" indent="-457200">
              <a:buFont typeface="Arial" panose="020B0604020202020204" pitchFamily="34" charset="0"/>
              <a:buChar char="•"/>
            </a:pPr>
            <a:r>
              <a:rPr lang="en-US" dirty="0"/>
              <a:t>In addition to clinical practice, endocrinologists may also be involved in primary research and development activities. For example, ongoing islet transplant research is investigating how healthy pancreas islet cells may be transplanted into diabetic patients.</a:t>
            </a:r>
          </a:p>
        </p:txBody>
      </p:sp>
    </p:spTree>
    <p:extLst>
      <p:ext uri="{BB962C8B-B14F-4D97-AF65-F5344CB8AC3E}">
        <p14:creationId xmlns:p14="http://schemas.microsoft.com/office/powerpoint/2010/main" val="423254068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053922F-19A6-80B1-5BD4-DD9FB628DCF2}"/>
              </a:ext>
            </a:extLst>
          </p:cNvPr>
          <p:cNvSpPr>
            <a:spLocks noGrp="1"/>
          </p:cNvSpPr>
          <p:nvPr>
            <p:ph type="title"/>
          </p:nvPr>
        </p:nvSpPr>
        <p:spPr/>
        <p:txBody>
          <a:bodyPr/>
          <a:lstStyle/>
          <a:p>
            <a:r>
              <a:rPr lang="en-US" dirty="0"/>
              <a:t>Hormonal Regulation of Stress </a:t>
            </a:r>
          </a:p>
        </p:txBody>
      </p:sp>
      <p:sp>
        <p:nvSpPr>
          <p:cNvPr id="5" name="Content Placeholder 4">
            <a:extLst>
              <a:ext uri="{FF2B5EF4-FFF2-40B4-BE49-F238E27FC236}">
                <a16:creationId xmlns:a16="http://schemas.microsoft.com/office/drawing/2014/main" id="{10BCF7BE-E39A-A13D-BF68-DA9306D1D7EB}"/>
              </a:ext>
            </a:extLst>
          </p:cNvPr>
          <p:cNvSpPr>
            <a:spLocks noGrp="1"/>
          </p:cNvSpPr>
          <p:nvPr>
            <p:ph idx="1"/>
          </p:nvPr>
        </p:nvSpPr>
        <p:spPr/>
        <p:txBody>
          <a:bodyPr>
            <a:normAutofit fontScale="85000" lnSpcReduction="20000"/>
          </a:bodyPr>
          <a:lstStyle/>
          <a:p>
            <a:r>
              <a:rPr lang="en-US" dirty="0"/>
              <a:t>When a threat or danger is perceived, the body responds by releasing hormones that will ready it for the "fight-or-flight" response. </a:t>
            </a:r>
          </a:p>
          <a:p>
            <a:r>
              <a:rPr lang="en-US" dirty="0"/>
              <a:t>The effects of this response are familiar to anyone who has been in a stressful situation: increased heart rate, dry mouth, and hair standing up.</a:t>
            </a:r>
          </a:p>
          <a:p>
            <a:pPr marL="457200" indent="-457200">
              <a:buFont typeface="Arial" panose="020B0604020202020204" pitchFamily="34" charset="0"/>
              <a:buChar char="•"/>
            </a:pPr>
            <a:r>
              <a:rPr lang="en-US" dirty="0"/>
              <a:t>The sympathetic nervous system regulates the stress response via the hypothalamus. </a:t>
            </a:r>
          </a:p>
          <a:p>
            <a:pPr marL="457200" indent="-457200">
              <a:buFont typeface="Arial" panose="020B0604020202020204" pitchFamily="34" charset="0"/>
              <a:buChar char="•"/>
            </a:pPr>
            <a:r>
              <a:rPr lang="en-US" dirty="0"/>
              <a:t>Stressful stimuli cause the hypothalamus to signal:</a:t>
            </a:r>
          </a:p>
          <a:p>
            <a:pPr marL="1200150" lvl="1" indent="-457200">
              <a:buFont typeface="Arial" panose="020B0604020202020204" pitchFamily="34" charset="0"/>
              <a:buChar char="•"/>
            </a:pPr>
            <a:r>
              <a:rPr lang="en-US" dirty="0"/>
              <a:t>The adrenal medulla via nerve impulses </a:t>
            </a:r>
          </a:p>
          <a:p>
            <a:pPr marL="1200150" lvl="1" indent="-457200">
              <a:buFont typeface="Arial" panose="020B0604020202020204" pitchFamily="34" charset="0"/>
              <a:buChar char="•"/>
            </a:pPr>
            <a:r>
              <a:rPr lang="en-US" dirty="0"/>
              <a:t>The adrenal cortex using the hormone </a:t>
            </a:r>
            <a:r>
              <a:rPr lang="en-US" b="1" dirty="0"/>
              <a:t>adrenocorticotropic hormone (ACTH), </a:t>
            </a:r>
            <a:r>
              <a:rPr lang="en-US" dirty="0"/>
              <a:t>which is produced by the anterior pituitary</a:t>
            </a:r>
          </a:p>
        </p:txBody>
      </p:sp>
    </p:spTree>
    <p:extLst>
      <p:ext uri="{BB962C8B-B14F-4D97-AF65-F5344CB8AC3E}">
        <p14:creationId xmlns:p14="http://schemas.microsoft.com/office/powerpoint/2010/main" val="314406687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E1AE15-C28C-A3C4-08E9-86A8FC61B772}"/>
              </a:ext>
            </a:extLst>
          </p:cNvPr>
          <p:cNvSpPr>
            <a:spLocks noGrp="1"/>
          </p:cNvSpPr>
          <p:nvPr>
            <p:ph type="title"/>
          </p:nvPr>
        </p:nvSpPr>
        <p:spPr/>
        <p:txBody>
          <a:bodyPr/>
          <a:lstStyle/>
          <a:p>
            <a:r>
              <a:rPr lang="en-US" dirty="0"/>
              <a:t>Short-Term Stress Response</a:t>
            </a:r>
          </a:p>
        </p:txBody>
      </p:sp>
      <p:sp>
        <p:nvSpPr>
          <p:cNvPr id="3" name="Content Placeholder 2">
            <a:extLst>
              <a:ext uri="{FF2B5EF4-FFF2-40B4-BE49-F238E27FC236}">
                <a16:creationId xmlns:a16="http://schemas.microsoft.com/office/drawing/2014/main" id="{E75DBCF3-4F7B-1C75-2195-957E5A6DCCDE}"/>
              </a:ext>
            </a:extLst>
          </p:cNvPr>
          <p:cNvSpPr>
            <a:spLocks noGrp="1"/>
          </p:cNvSpPr>
          <p:nvPr>
            <p:ph idx="1"/>
          </p:nvPr>
        </p:nvSpPr>
        <p:spPr>
          <a:xfrm>
            <a:off x="457200" y="1280160"/>
            <a:ext cx="8229600" cy="4739640"/>
          </a:xfrm>
        </p:spPr>
        <p:txBody>
          <a:bodyPr>
            <a:normAutofit fontScale="77500" lnSpcReduction="20000"/>
          </a:bodyPr>
          <a:lstStyle/>
          <a:p>
            <a:r>
              <a:rPr lang="en-US" dirty="0"/>
              <a:t>When presented with a stressful situation, the body responds by calling for the release of hormones that provide a burst of energy.</a:t>
            </a:r>
          </a:p>
          <a:p>
            <a:r>
              <a:rPr lang="en-US" dirty="0"/>
              <a:t>The hormones </a:t>
            </a:r>
            <a:r>
              <a:rPr lang="en-US" b="1" dirty="0"/>
              <a:t>epinephrine</a:t>
            </a:r>
            <a:r>
              <a:rPr lang="en-US" dirty="0"/>
              <a:t> (also known as adrenaline) and </a:t>
            </a:r>
            <a:r>
              <a:rPr lang="en-US" b="1" dirty="0"/>
              <a:t>norepinephrine</a:t>
            </a:r>
            <a:r>
              <a:rPr lang="en-US" dirty="0"/>
              <a:t> (also known as noradrenaline) are released by the adrenal medulla. </a:t>
            </a:r>
          </a:p>
          <a:p>
            <a:pPr marL="457200" indent="-457200">
              <a:buFont typeface="Arial" panose="020B0604020202020204" pitchFamily="34" charset="0"/>
              <a:buChar char="•"/>
            </a:pPr>
            <a:r>
              <a:rPr lang="en-US" dirty="0"/>
              <a:t>Epinephrine and norepinephrine increase blood glucose levels by stimulating the liver and skeletal muscles to break down glycogen and by stimulating glucose release by liver cells. </a:t>
            </a:r>
          </a:p>
          <a:p>
            <a:pPr marL="457200" indent="-457200">
              <a:buFont typeface="Arial" panose="020B0604020202020204" pitchFamily="34" charset="0"/>
              <a:buChar char="•"/>
            </a:pPr>
            <a:r>
              <a:rPr lang="en-US" dirty="0"/>
              <a:t>These hormones increase oxygen availability to cells by increasing the heart rate and dilating the bronchioles. </a:t>
            </a:r>
          </a:p>
          <a:p>
            <a:pPr marL="457200" indent="-457200">
              <a:buFont typeface="Arial" panose="020B0604020202020204" pitchFamily="34" charset="0"/>
              <a:buChar char="•"/>
            </a:pPr>
            <a:r>
              <a:rPr lang="en-US" dirty="0"/>
              <a:t>The hormones also prioritize body function by increasing blood supply to essential organs, such as the heart, brain, and skeletal muscles, while restricting blood flow to organs not in immediate need, such as the skin, digestive system, and kidneys. </a:t>
            </a:r>
          </a:p>
        </p:txBody>
      </p:sp>
    </p:spTree>
    <p:extLst>
      <p:ext uri="{BB962C8B-B14F-4D97-AF65-F5344CB8AC3E}">
        <p14:creationId xmlns:p14="http://schemas.microsoft.com/office/powerpoint/2010/main" val="236821017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8480C0-B496-FB38-4780-20AC4D845257}"/>
              </a:ext>
            </a:extLst>
          </p:cNvPr>
          <p:cNvSpPr>
            <a:spLocks noGrp="1"/>
          </p:cNvSpPr>
          <p:nvPr>
            <p:ph type="title"/>
          </p:nvPr>
        </p:nvSpPr>
        <p:spPr/>
        <p:txBody>
          <a:bodyPr/>
          <a:lstStyle/>
          <a:p>
            <a:r>
              <a:rPr lang="en-US" dirty="0"/>
              <a:t>Evolution Connection </a:t>
            </a:r>
          </a:p>
        </p:txBody>
      </p:sp>
      <p:sp>
        <p:nvSpPr>
          <p:cNvPr id="3" name="Content Placeholder 2">
            <a:extLst>
              <a:ext uri="{FF2B5EF4-FFF2-40B4-BE49-F238E27FC236}">
                <a16:creationId xmlns:a16="http://schemas.microsoft.com/office/drawing/2014/main" id="{F69D1D8E-166E-76A3-B141-01C46A298B92}"/>
              </a:ext>
            </a:extLst>
          </p:cNvPr>
          <p:cNvSpPr>
            <a:spLocks noGrp="1"/>
          </p:cNvSpPr>
          <p:nvPr>
            <p:ph idx="1"/>
          </p:nvPr>
        </p:nvSpPr>
        <p:spPr/>
        <p:txBody>
          <a:bodyPr>
            <a:normAutofit fontScale="85000" lnSpcReduction="20000"/>
          </a:bodyPr>
          <a:lstStyle/>
          <a:p>
            <a:r>
              <a:rPr lang="en-US" sz="2400" dirty="0"/>
              <a:t>Fight or Flight Response</a:t>
            </a:r>
          </a:p>
          <a:p>
            <a:r>
              <a:rPr lang="en-US" sz="2400" dirty="0"/>
              <a:t>The sympathetic division of the vertebrate autonomic nervous system has evolved the fight-or-flight response to counter stress-induced disruptions of homeostasis. </a:t>
            </a:r>
          </a:p>
          <a:p>
            <a:pPr marL="457200" indent="-457200">
              <a:buFont typeface="Arial" panose="020B0604020202020204" pitchFamily="34" charset="0"/>
              <a:buChar char="•"/>
            </a:pPr>
            <a:r>
              <a:rPr lang="en-US" sz="2400" dirty="0"/>
              <a:t>In the initial alarm phase, the sympathetic nervous system stimulates an increase in energy levels through increased blood glucose levels. This prepares the body for physical activity that may be required to respond to stress: to either fight for survival or flee from danger.</a:t>
            </a:r>
          </a:p>
          <a:p>
            <a:pPr marL="457200" indent="-457200">
              <a:buFont typeface="Arial" panose="020B0604020202020204" pitchFamily="34" charset="0"/>
              <a:buChar char="•"/>
            </a:pPr>
            <a:r>
              <a:rPr lang="en-US" sz="2400" dirty="0"/>
              <a:t>The body has evolved a response to counter long-term stress through the actions of the glucocorticoids, which ensure that long-term energy requirements can be met. The glucocorticoids mobilize lipid and protein reserves, stimulate gluconeogenesis, conserve glucose for use by neural tissue, and stimulate the conservation of salts and water. </a:t>
            </a:r>
          </a:p>
          <a:p>
            <a:r>
              <a:rPr lang="en-US" sz="2400" dirty="0"/>
              <a:t>The mechanisms to maintain homeostasis that are described here are those observed in the human body. However, the fight-or-flight response exists in some form in all vertebrates.</a:t>
            </a:r>
          </a:p>
        </p:txBody>
      </p:sp>
    </p:spTree>
    <p:extLst>
      <p:ext uri="{BB962C8B-B14F-4D97-AF65-F5344CB8AC3E}">
        <p14:creationId xmlns:p14="http://schemas.microsoft.com/office/powerpoint/2010/main" val="159074711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01A8AF-55F2-0F72-F69F-13491BBDDAC9}"/>
              </a:ext>
            </a:extLst>
          </p:cNvPr>
          <p:cNvSpPr>
            <a:spLocks noGrp="1"/>
          </p:cNvSpPr>
          <p:nvPr>
            <p:ph type="title"/>
          </p:nvPr>
        </p:nvSpPr>
        <p:spPr/>
        <p:txBody>
          <a:bodyPr/>
          <a:lstStyle/>
          <a:p>
            <a:r>
              <a:rPr lang="en-US" dirty="0"/>
              <a:t>Long-Term Stress Response</a:t>
            </a:r>
          </a:p>
        </p:txBody>
      </p:sp>
      <p:sp>
        <p:nvSpPr>
          <p:cNvPr id="3" name="Content Placeholder 2">
            <a:extLst>
              <a:ext uri="{FF2B5EF4-FFF2-40B4-BE49-F238E27FC236}">
                <a16:creationId xmlns:a16="http://schemas.microsoft.com/office/drawing/2014/main" id="{60D7F354-64BD-B771-C301-D73BE2609C1B}"/>
              </a:ext>
            </a:extLst>
          </p:cNvPr>
          <p:cNvSpPr>
            <a:spLocks noGrp="1"/>
          </p:cNvSpPr>
          <p:nvPr>
            <p:ph idx="1"/>
          </p:nvPr>
        </p:nvSpPr>
        <p:spPr>
          <a:xfrm>
            <a:off x="457200" y="1143000"/>
            <a:ext cx="8229600" cy="5257800"/>
          </a:xfrm>
        </p:spPr>
        <p:txBody>
          <a:bodyPr>
            <a:normAutofit fontScale="62500" lnSpcReduction="20000"/>
          </a:bodyPr>
          <a:lstStyle/>
          <a:p>
            <a:r>
              <a:rPr lang="en-US" dirty="0"/>
              <a:t>The hypothalamus triggers the release of ACTH from the anterior pituitary gland. The adrenal cortex is stimulated by ACTH to release steroid hormones called corticosteroids. </a:t>
            </a:r>
          </a:p>
          <a:p>
            <a:pPr marL="457200" indent="-457200">
              <a:buFont typeface="Arial" panose="020B0604020202020204" pitchFamily="34" charset="0"/>
              <a:buChar char="•"/>
            </a:pPr>
            <a:r>
              <a:rPr lang="en-US" b="1" dirty="0"/>
              <a:t>Corticosteroids</a:t>
            </a:r>
            <a:r>
              <a:rPr lang="en-US" dirty="0"/>
              <a:t> turn on transcription of certain genes in the nuclei of target cells. They change enzyme concentrations in the cytoplasm and affect cellular metabolism. </a:t>
            </a:r>
          </a:p>
          <a:p>
            <a:pPr marL="1200150" lvl="1" indent="-457200">
              <a:buFont typeface="Arial" panose="020B0604020202020204" pitchFamily="34" charset="0"/>
              <a:buChar char="•"/>
            </a:pPr>
            <a:r>
              <a:rPr lang="en-US" dirty="0"/>
              <a:t>There are two main corticosteroids: glucocorticoids, such as </a:t>
            </a:r>
            <a:r>
              <a:rPr lang="en-US" b="1" dirty="0"/>
              <a:t>cortisol</a:t>
            </a:r>
            <a:r>
              <a:rPr lang="en-US" dirty="0"/>
              <a:t>, and mineralocorticoids, such as aldosterone. </a:t>
            </a:r>
          </a:p>
          <a:p>
            <a:pPr marL="457200" indent="-457200">
              <a:buFont typeface="Arial" panose="020B0604020202020204" pitchFamily="34" charset="0"/>
              <a:buChar char="•"/>
            </a:pPr>
            <a:r>
              <a:rPr lang="en-US" dirty="0"/>
              <a:t>The glucocorticoids primarily affect glucose metabolism by stimulating glucose synthesis. </a:t>
            </a:r>
            <a:r>
              <a:rPr lang="en-US" b="1" dirty="0"/>
              <a:t>Glucocorticoids</a:t>
            </a:r>
            <a:r>
              <a:rPr lang="en-US" dirty="0"/>
              <a:t> also have anti-inflammatory properties through inhibition of the immune system. </a:t>
            </a:r>
          </a:p>
          <a:p>
            <a:pPr marL="457200" indent="-457200">
              <a:buFont typeface="Arial" panose="020B0604020202020204" pitchFamily="34" charset="0"/>
              <a:buChar char="•"/>
            </a:pPr>
            <a:r>
              <a:rPr lang="en-US" b="1" dirty="0"/>
              <a:t>Mineralocorticoids</a:t>
            </a:r>
            <a:r>
              <a:rPr lang="en-US" dirty="0"/>
              <a:t> function to regulate the ion and water balance of the body. The hormone aldosterone stimulates the reabsorption of water and sodium ions in the kidney, resulting in increased blood pressure and volume.</a:t>
            </a:r>
          </a:p>
          <a:p>
            <a:pPr marL="1200150" lvl="1" indent="-457200">
              <a:buFont typeface="Arial" panose="020B0604020202020204" pitchFamily="34" charset="0"/>
              <a:buChar char="•"/>
            </a:pPr>
            <a:r>
              <a:rPr lang="en-US" dirty="0"/>
              <a:t>Hypersecretion of glucocorticoids can cause a condition known as </a:t>
            </a:r>
            <a:r>
              <a:rPr lang="en-US" b="1" dirty="0"/>
              <a:t>Cushing's disease</a:t>
            </a:r>
            <a:r>
              <a:rPr lang="en-US" dirty="0"/>
              <a:t>, characterized by a shifting of fat storage areas of the body. Hyposecretion of the corticosteroids can cause </a:t>
            </a:r>
            <a:r>
              <a:rPr lang="en-US" b="1" dirty="0"/>
              <a:t>Addison's disease</a:t>
            </a:r>
            <a:r>
              <a:rPr lang="en-US" dirty="0"/>
              <a:t>, which may result in bronzing of the skin, hypoglycemia, and low electrolyte levels in the blood.</a:t>
            </a:r>
          </a:p>
        </p:txBody>
      </p:sp>
    </p:spTree>
    <p:extLst>
      <p:ext uri="{BB962C8B-B14F-4D97-AF65-F5344CB8AC3E}">
        <p14:creationId xmlns:p14="http://schemas.microsoft.com/office/powerpoint/2010/main" val="44848239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40E3BB-F65B-A648-9150-2C01B60F1B74}"/>
              </a:ext>
            </a:extLst>
          </p:cNvPr>
          <p:cNvSpPr>
            <a:spLocks noGrp="1"/>
          </p:cNvSpPr>
          <p:nvPr>
            <p:ph type="title"/>
          </p:nvPr>
        </p:nvSpPr>
        <p:spPr/>
        <p:txBody>
          <a:bodyPr/>
          <a:lstStyle/>
          <a:p>
            <a:r>
              <a:rPr lang="en-US" dirty="0"/>
              <a:t>Regulation of Hormone Production </a:t>
            </a:r>
          </a:p>
        </p:txBody>
      </p:sp>
      <p:sp>
        <p:nvSpPr>
          <p:cNvPr id="3" name="Content Placeholder 2">
            <a:extLst>
              <a:ext uri="{FF2B5EF4-FFF2-40B4-BE49-F238E27FC236}">
                <a16:creationId xmlns:a16="http://schemas.microsoft.com/office/drawing/2014/main" id="{4BECB536-E97E-D632-DC95-A0C9B15E3533}"/>
              </a:ext>
            </a:extLst>
          </p:cNvPr>
          <p:cNvSpPr>
            <a:spLocks noGrp="1"/>
          </p:cNvSpPr>
          <p:nvPr>
            <p:ph idx="1"/>
          </p:nvPr>
        </p:nvSpPr>
        <p:spPr/>
        <p:txBody>
          <a:bodyPr>
            <a:normAutofit fontScale="92500"/>
          </a:bodyPr>
          <a:lstStyle/>
          <a:p>
            <a:r>
              <a:rPr lang="en-US" dirty="0"/>
              <a:t>Hormone production and release are primarily controlled by negative feedback. </a:t>
            </a:r>
          </a:p>
          <a:p>
            <a:pPr marL="457200" indent="-457200">
              <a:buFont typeface="Arial" panose="020B0604020202020204" pitchFamily="34" charset="0"/>
              <a:buChar char="•"/>
            </a:pPr>
            <a:r>
              <a:rPr lang="en-US" dirty="0"/>
              <a:t>In negative feedback systems, a stimulus elicits the release of a substance; once the substance reaches a certain level, it sends a signal that stops further release of the substance. In this way, the concentration of hormones in blood is maintained within a narrow range. </a:t>
            </a:r>
          </a:p>
          <a:p>
            <a:pPr marL="457200" indent="-457200">
              <a:buFont typeface="Arial" panose="020B0604020202020204" pitchFamily="34" charset="0"/>
              <a:buChar char="•"/>
            </a:pPr>
            <a:r>
              <a:rPr lang="en-US" dirty="0"/>
              <a:t>There are three mechanisms by which endocrine glands are stimulated to synthesize and release hormones: humoral stimuli, hormonal stimuli, and neural stimuli.</a:t>
            </a:r>
          </a:p>
        </p:txBody>
      </p:sp>
    </p:spTree>
    <p:extLst>
      <p:ext uri="{BB962C8B-B14F-4D97-AF65-F5344CB8AC3E}">
        <p14:creationId xmlns:p14="http://schemas.microsoft.com/office/powerpoint/2010/main" val="18735415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DEBDF65-0202-0EE9-F955-2E44E514ACE6}"/>
              </a:ext>
            </a:extLst>
          </p:cNvPr>
          <p:cNvSpPr>
            <a:spLocks noGrp="1"/>
          </p:cNvSpPr>
          <p:nvPr>
            <p:ph type="title"/>
          </p:nvPr>
        </p:nvSpPr>
        <p:spPr/>
        <p:txBody>
          <a:bodyPr/>
          <a:lstStyle/>
          <a:p>
            <a:r>
              <a:rPr lang="en-US" dirty="0"/>
              <a:t>Hormone Regulation</a:t>
            </a:r>
            <a:r>
              <a:rPr lang="en-US" sz="1400" baseline="-25000" dirty="0"/>
              <a:t>2</a:t>
            </a:r>
          </a:p>
        </p:txBody>
      </p:sp>
      <p:sp>
        <p:nvSpPr>
          <p:cNvPr id="5" name="Content Placeholder 4">
            <a:extLst>
              <a:ext uri="{FF2B5EF4-FFF2-40B4-BE49-F238E27FC236}">
                <a16:creationId xmlns:a16="http://schemas.microsoft.com/office/drawing/2014/main" id="{32D0774D-FF42-21FD-5B58-C04C0C93341A}"/>
              </a:ext>
            </a:extLst>
          </p:cNvPr>
          <p:cNvSpPr>
            <a:spLocks noGrp="1"/>
          </p:cNvSpPr>
          <p:nvPr>
            <p:ph idx="1"/>
          </p:nvPr>
        </p:nvSpPr>
        <p:spPr>
          <a:xfrm>
            <a:off x="457200" y="1097280"/>
            <a:ext cx="4953000" cy="5394960"/>
          </a:xfrm>
        </p:spPr>
        <p:txBody>
          <a:bodyPr>
            <a:normAutofit fontScale="77500" lnSpcReduction="20000"/>
          </a:bodyPr>
          <a:lstStyle/>
          <a:p>
            <a:r>
              <a:rPr lang="en-US" dirty="0"/>
              <a:t>The hypothalamus sits right above the pituitary gland, which itself produces and releases several hormones in response to signals from the hypothalamus. </a:t>
            </a:r>
          </a:p>
          <a:p>
            <a:pPr marL="457200" indent="-457200">
              <a:buFont typeface="Arial" panose="020B0604020202020204" pitchFamily="34" charset="0"/>
              <a:buChar char="•"/>
            </a:pPr>
            <a:r>
              <a:rPr lang="en-US" dirty="0"/>
              <a:t>The pituitary gland has two components: anterior and posterior. </a:t>
            </a:r>
          </a:p>
          <a:p>
            <a:pPr marL="457200" indent="-457200">
              <a:buFont typeface="Arial" panose="020B0604020202020204" pitchFamily="34" charset="0"/>
              <a:buChar char="•"/>
            </a:pPr>
            <a:r>
              <a:rPr lang="en-US" dirty="0"/>
              <a:t>The anterior pituitary is composed of glandular cells that secrete protein hormones.</a:t>
            </a:r>
          </a:p>
          <a:p>
            <a:pPr marL="457200" indent="-457200">
              <a:buFont typeface="Arial" panose="020B0604020202020204" pitchFamily="34" charset="0"/>
              <a:buChar char="•"/>
            </a:pPr>
            <a:r>
              <a:rPr lang="en-US" dirty="0"/>
              <a:t>The posterior pituitary is an extension of the hypothalamus and is composed largely of the axons of neurosecretory cells from the hypothalamus. </a:t>
            </a:r>
          </a:p>
          <a:p>
            <a:pPr marL="457200" indent="-457200">
              <a:buFont typeface="Arial" panose="020B0604020202020204" pitchFamily="34" charset="0"/>
              <a:buChar char="•"/>
            </a:pPr>
            <a:r>
              <a:rPr lang="en-US" dirty="0"/>
              <a:t>Hormones from the hypothalamus can enter blood circulation when they are released at the posterior pituitary. </a:t>
            </a:r>
          </a:p>
        </p:txBody>
      </p:sp>
      <p:sp>
        <p:nvSpPr>
          <p:cNvPr id="8" name="TextBox 7">
            <a:extLst>
              <a:ext uri="{FF2B5EF4-FFF2-40B4-BE49-F238E27FC236}">
                <a16:creationId xmlns:a16="http://schemas.microsoft.com/office/drawing/2014/main" id="{A0124976-6C62-B53F-C34E-8F0368EF260F}"/>
              </a:ext>
            </a:extLst>
          </p:cNvPr>
          <p:cNvSpPr txBox="1"/>
          <p:nvPr/>
        </p:nvSpPr>
        <p:spPr>
          <a:xfrm>
            <a:off x="6490398" y="2057400"/>
            <a:ext cx="1447800" cy="307777"/>
          </a:xfrm>
          <a:prstGeom prst="rect">
            <a:avLst/>
          </a:prstGeom>
          <a:noFill/>
        </p:spPr>
        <p:txBody>
          <a:bodyPr wrap="square" rtlCol="0">
            <a:spAutoFit/>
          </a:bodyPr>
          <a:lstStyle/>
          <a:p>
            <a:pPr algn="ctr"/>
            <a:r>
              <a:rPr lang="en-US" sz="1400" b="1" dirty="0"/>
              <a:t>39.2 Figure 1</a:t>
            </a:r>
          </a:p>
        </p:txBody>
      </p:sp>
      <p:pic>
        <p:nvPicPr>
          <p:cNvPr id="9" name="Content Placeholder 6" descr="The illustration shows the human head and brain with a close up insert. In the insert, the thalamus at the center of the brain is labeled. The hypothalamus is color blue and is also labeled. It is located just below the thalamus. Below the hypothalamus is the infundibulum, which is colored orange. Below that are two areas. The left area (which would be closer to the front of the head) is labeled &quot;anterior pituitary&quot; and colored green. The right area (which would be closer to the back of the head) is labeled &quot;posterior pituitary&quot; and colored purple.">
            <a:extLst>
              <a:ext uri="{FF2B5EF4-FFF2-40B4-BE49-F238E27FC236}">
                <a16:creationId xmlns:a16="http://schemas.microsoft.com/office/drawing/2014/main" id="{E35E9C5F-F5FD-4E12-3034-9A68A1437102}"/>
              </a:ext>
            </a:extLst>
          </p:cNvPr>
          <p:cNvPicPr>
            <a:picLocks noChangeAspect="1"/>
          </p:cNvPicPr>
          <p:nvPr/>
        </p:nvPicPr>
        <p:blipFill>
          <a:blip r:embed="rId3"/>
          <a:srcRect l="4631" t="5334" r="4629" b="3000"/>
          <a:stretch/>
        </p:blipFill>
        <p:spPr>
          <a:xfrm>
            <a:off x="5347398" y="2522230"/>
            <a:ext cx="3733800" cy="2095500"/>
          </a:xfrm>
          <a:prstGeom prst="rect">
            <a:avLst/>
          </a:prstGeom>
        </p:spPr>
      </p:pic>
      <p:sp>
        <p:nvSpPr>
          <p:cNvPr id="3" name="TextBox 2">
            <a:extLst>
              <a:ext uri="{FF2B5EF4-FFF2-40B4-BE49-F238E27FC236}">
                <a16:creationId xmlns:a16="http://schemas.microsoft.com/office/drawing/2014/main" id="{E5EF77D1-C79C-592F-0ED7-58D36D9BF23E}"/>
              </a:ext>
            </a:extLst>
          </p:cNvPr>
          <p:cNvSpPr txBox="1"/>
          <p:nvPr/>
        </p:nvSpPr>
        <p:spPr>
          <a:xfrm>
            <a:off x="4925786" y="4659419"/>
            <a:ext cx="4577024" cy="215444"/>
          </a:xfrm>
          <a:prstGeom prst="rect">
            <a:avLst/>
          </a:prstGeom>
          <a:noFill/>
        </p:spPr>
        <p:txBody>
          <a:bodyPr wrap="square">
            <a:spAutoFit/>
          </a:bodyPr>
          <a:lstStyle/>
          <a:p>
            <a:pPr algn="ctr"/>
            <a:r>
              <a:rPr lang="en-US" sz="800" dirty="0"/>
              <a:t>OpenStax College on Wikimedia Commons. "Hypothalamus-pituitary complex."</a:t>
            </a:r>
          </a:p>
        </p:txBody>
      </p:sp>
    </p:spTree>
    <p:extLst>
      <p:ext uri="{BB962C8B-B14F-4D97-AF65-F5344CB8AC3E}">
        <p14:creationId xmlns:p14="http://schemas.microsoft.com/office/powerpoint/2010/main" val="290095517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35AA76-2654-6972-6785-632091F22E0A}"/>
              </a:ext>
            </a:extLst>
          </p:cNvPr>
          <p:cNvSpPr>
            <a:spLocks noGrp="1"/>
          </p:cNvSpPr>
          <p:nvPr>
            <p:ph type="title"/>
          </p:nvPr>
        </p:nvSpPr>
        <p:spPr/>
        <p:txBody>
          <a:bodyPr/>
          <a:lstStyle/>
          <a:p>
            <a:r>
              <a:rPr lang="en-US" dirty="0"/>
              <a:t>Lesson 39.2 Figure 11</a:t>
            </a:r>
          </a:p>
        </p:txBody>
      </p:sp>
      <p:sp>
        <p:nvSpPr>
          <p:cNvPr id="5" name="TextBox 4">
            <a:extLst>
              <a:ext uri="{FF2B5EF4-FFF2-40B4-BE49-F238E27FC236}">
                <a16:creationId xmlns:a16="http://schemas.microsoft.com/office/drawing/2014/main" id="{8B29A280-E116-C267-CA2E-A9FA066C26ED}"/>
              </a:ext>
            </a:extLst>
          </p:cNvPr>
          <p:cNvSpPr txBox="1"/>
          <p:nvPr/>
        </p:nvSpPr>
        <p:spPr>
          <a:xfrm>
            <a:off x="2286000" y="5715000"/>
            <a:ext cx="4572000" cy="246221"/>
          </a:xfrm>
          <a:prstGeom prst="rect">
            <a:avLst/>
          </a:prstGeom>
          <a:noFill/>
        </p:spPr>
        <p:txBody>
          <a:bodyPr wrap="square">
            <a:spAutoFit/>
          </a:bodyPr>
          <a:lstStyle/>
          <a:p>
            <a:pPr algn="ctr"/>
            <a:r>
              <a:rPr lang="en-US" sz="1000" dirty="0"/>
              <a:t>Mikael Häggström on Wikimedia Commons. "Thyroid system."</a:t>
            </a:r>
          </a:p>
        </p:txBody>
      </p:sp>
      <p:pic>
        <p:nvPicPr>
          <p:cNvPr id="7" name="Content Placeholder 4" descr="The hypothalamus is labeled in the center of the brain. An arrow pointing from that to the bottom of the brain is labeled &quot;Thyrotropin-releasing hormone (T R H).&quot; The arrow points to the anterior pituitary gland. There's an arrow pointing from that to the thyroid gland in the neck. The arrow is labeled &quot;Thyroid-stimulating hormone (T S H).&quot; Arrowing point away from the thyroid to the rest of the body and back to the brain. The arrows pointing back to the brain are labeled &quot;Negative feedback.&quot; The arrows pointing to the rest of the body are labeled &quot;Thyroid hormones (T 3 and T 4) Increased metabolism: Growth and development and increased catecholamine effect.&quot;">
            <a:extLst>
              <a:ext uri="{FF2B5EF4-FFF2-40B4-BE49-F238E27FC236}">
                <a16:creationId xmlns:a16="http://schemas.microsoft.com/office/drawing/2014/main" id="{7A0A4000-955E-406C-F47D-090965581927}"/>
              </a:ext>
            </a:extLst>
          </p:cNvPr>
          <p:cNvPicPr>
            <a:picLocks noGrp="1" noChangeAspect="1"/>
          </p:cNvPicPr>
          <p:nvPr>
            <p:ph idx="1"/>
          </p:nvPr>
        </p:nvPicPr>
        <p:blipFill>
          <a:blip r:embed="rId3"/>
          <a:srcRect l="27778" t="3667" r="23148" b="3000"/>
          <a:stretch/>
        </p:blipFill>
        <p:spPr>
          <a:xfrm>
            <a:off x="2362200" y="1045234"/>
            <a:ext cx="4419600" cy="4669766"/>
          </a:xfrm>
        </p:spPr>
      </p:pic>
    </p:spTree>
    <p:extLst>
      <p:ext uri="{BB962C8B-B14F-4D97-AF65-F5344CB8AC3E}">
        <p14:creationId xmlns:p14="http://schemas.microsoft.com/office/powerpoint/2010/main" val="369198726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5C6BAE-B744-7D07-608F-69FA588F32A4}"/>
              </a:ext>
            </a:extLst>
          </p:cNvPr>
          <p:cNvSpPr>
            <a:spLocks noGrp="1"/>
          </p:cNvSpPr>
          <p:nvPr>
            <p:ph type="title"/>
          </p:nvPr>
        </p:nvSpPr>
        <p:spPr/>
        <p:txBody>
          <a:bodyPr/>
          <a:lstStyle/>
          <a:p>
            <a:r>
              <a:rPr lang="en-US" dirty="0"/>
              <a:t>Humoral Stimuli</a:t>
            </a:r>
          </a:p>
        </p:txBody>
      </p:sp>
      <p:sp>
        <p:nvSpPr>
          <p:cNvPr id="3" name="Content Placeholder 2">
            <a:extLst>
              <a:ext uri="{FF2B5EF4-FFF2-40B4-BE49-F238E27FC236}">
                <a16:creationId xmlns:a16="http://schemas.microsoft.com/office/drawing/2014/main" id="{013D88B5-D692-B9AD-3491-5439854C6E84}"/>
              </a:ext>
            </a:extLst>
          </p:cNvPr>
          <p:cNvSpPr>
            <a:spLocks noGrp="1"/>
          </p:cNvSpPr>
          <p:nvPr>
            <p:ph idx="1"/>
          </p:nvPr>
        </p:nvSpPr>
        <p:spPr/>
        <p:txBody>
          <a:bodyPr/>
          <a:lstStyle/>
          <a:p>
            <a:r>
              <a:rPr lang="en-US" dirty="0"/>
              <a:t>A humoral stimulus refers to the control of hormone release in response to changes in extracellular fluids, such as blood or the ion concentration in the blood.</a:t>
            </a:r>
          </a:p>
          <a:p>
            <a:pPr marL="457200" indent="-457200">
              <a:buFont typeface="Arial" panose="020B0604020202020204" pitchFamily="34" charset="0"/>
              <a:buChar char="•"/>
            </a:pPr>
            <a:r>
              <a:rPr lang="en-US" dirty="0"/>
              <a:t>A rise in blood glucose levels triggers the pancreatic release of insulin. </a:t>
            </a:r>
          </a:p>
          <a:p>
            <a:pPr marL="457200" indent="-457200">
              <a:buFont typeface="Arial" panose="020B0604020202020204" pitchFamily="34" charset="0"/>
              <a:buChar char="•"/>
            </a:pPr>
            <a:r>
              <a:rPr lang="en-US" dirty="0"/>
              <a:t>Insulin causes blood glucose levels to drop, which signals the pancreas to stop producing insulin in a negative feedback loop.</a:t>
            </a:r>
          </a:p>
        </p:txBody>
      </p:sp>
    </p:spTree>
    <p:extLst>
      <p:ext uri="{BB962C8B-B14F-4D97-AF65-F5344CB8AC3E}">
        <p14:creationId xmlns:p14="http://schemas.microsoft.com/office/powerpoint/2010/main" val="326723779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44E395-FB2D-90D6-AE3D-170440B0000C}"/>
              </a:ext>
            </a:extLst>
          </p:cNvPr>
          <p:cNvSpPr>
            <a:spLocks noGrp="1"/>
          </p:cNvSpPr>
          <p:nvPr>
            <p:ph type="title"/>
          </p:nvPr>
        </p:nvSpPr>
        <p:spPr/>
        <p:txBody>
          <a:bodyPr/>
          <a:lstStyle/>
          <a:p>
            <a:r>
              <a:rPr lang="en-US" dirty="0"/>
              <a:t>Hormonal Stimuli </a:t>
            </a:r>
          </a:p>
        </p:txBody>
      </p:sp>
      <p:sp>
        <p:nvSpPr>
          <p:cNvPr id="3" name="Content Placeholder 2">
            <a:extLst>
              <a:ext uri="{FF2B5EF4-FFF2-40B4-BE49-F238E27FC236}">
                <a16:creationId xmlns:a16="http://schemas.microsoft.com/office/drawing/2014/main" id="{DD6FC0FA-8D31-C7E2-50AF-702E642506CD}"/>
              </a:ext>
            </a:extLst>
          </p:cNvPr>
          <p:cNvSpPr>
            <a:spLocks noGrp="1"/>
          </p:cNvSpPr>
          <p:nvPr>
            <p:ph idx="1"/>
          </p:nvPr>
        </p:nvSpPr>
        <p:spPr/>
        <p:txBody>
          <a:bodyPr>
            <a:normAutofit fontScale="85000" lnSpcReduction="20000"/>
          </a:bodyPr>
          <a:lstStyle/>
          <a:p>
            <a:r>
              <a:rPr lang="en-US" b="1" dirty="0"/>
              <a:t>Hormonal stimulus </a:t>
            </a:r>
            <a:r>
              <a:rPr lang="en-US" dirty="0"/>
              <a:t>refers to the release of a hormone in response to another hormone. Several endocrine glands release hormones when stimulated by hormones released by other endocrine glands. </a:t>
            </a:r>
          </a:p>
          <a:p>
            <a:pPr marL="457200" indent="-457200">
              <a:buFont typeface="Arial" panose="020B0604020202020204" pitchFamily="34" charset="0"/>
              <a:buChar char="•"/>
            </a:pPr>
            <a:r>
              <a:rPr lang="en-US" dirty="0"/>
              <a:t>The hypothalamus produces hormones that stimulate the anterior portion of the pituitary gland. </a:t>
            </a:r>
          </a:p>
          <a:p>
            <a:pPr marL="457200" indent="-457200">
              <a:buFont typeface="Arial" panose="020B0604020202020204" pitchFamily="34" charset="0"/>
              <a:buChar char="•"/>
            </a:pPr>
            <a:r>
              <a:rPr lang="en-US" dirty="0"/>
              <a:t>The anterior pituitary, in turn, releases hormones that regulate hormone production by other endocrine glands.</a:t>
            </a:r>
          </a:p>
          <a:p>
            <a:pPr marL="457200" indent="-457200">
              <a:buFont typeface="Arial" panose="020B0604020202020204" pitchFamily="34" charset="0"/>
              <a:buChar char="•"/>
            </a:pPr>
            <a:r>
              <a:rPr lang="en-US" dirty="0"/>
              <a:t>The anterior pituitary releases the thyroid-stimulating hormone, which then stimulates the thyroid gland to produce the hormones T3 and T4. </a:t>
            </a:r>
          </a:p>
          <a:p>
            <a:pPr marL="457200" indent="-457200">
              <a:buFont typeface="Arial" panose="020B0604020202020204" pitchFamily="34" charset="0"/>
              <a:buChar char="•"/>
            </a:pPr>
            <a:r>
              <a:rPr lang="en-US" dirty="0"/>
              <a:t>As blood concentrations of T3 and T4 rise, they inhibit both the pituitary and the hypothalamus in a negative feedback loop.</a:t>
            </a:r>
          </a:p>
        </p:txBody>
      </p:sp>
    </p:spTree>
    <p:extLst>
      <p:ext uri="{BB962C8B-B14F-4D97-AF65-F5344CB8AC3E}">
        <p14:creationId xmlns:p14="http://schemas.microsoft.com/office/powerpoint/2010/main" val="337744464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41C9CF-EF51-43F5-4FB1-A84363EAF726}"/>
              </a:ext>
            </a:extLst>
          </p:cNvPr>
          <p:cNvSpPr>
            <a:spLocks noGrp="1"/>
          </p:cNvSpPr>
          <p:nvPr>
            <p:ph type="title"/>
          </p:nvPr>
        </p:nvSpPr>
        <p:spPr/>
        <p:txBody>
          <a:bodyPr/>
          <a:lstStyle/>
          <a:p>
            <a:r>
              <a:rPr lang="en-US" dirty="0"/>
              <a:t>Neural Stimuli </a:t>
            </a:r>
          </a:p>
        </p:txBody>
      </p:sp>
      <p:sp>
        <p:nvSpPr>
          <p:cNvPr id="4" name="Content Placeholder 3">
            <a:extLst>
              <a:ext uri="{FF2B5EF4-FFF2-40B4-BE49-F238E27FC236}">
                <a16:creationId xmlns:a16="http://schemas.microsoft.com/office/drawing/2014/main" id="{E7149827-372F-15F0-5605-289E41FAD18E}"/>
              </a:ext>
            </a:extLst>
          </p:cNvPr>
          <p:cNvSpPr>
            <a:spLocks noGrp="1"/>
          </p:cNvSpPr>
          <p:nvPr>
            <p:ph idx="1"/>
          </p:nvPr>
        </p:nvSpPr>
        <p:spPr/>
        <p:txBody>
          <a:bodyPr>
            <a:normAutofit fontScale="77500" lnSpcReduction="20000"/>
          </a:bodyPr>
          <a:lstStyle/>
          <a:p>
            <a:r>
              <a:rPr lang="en-US" dirty="0"/>
              <a:t>The nervous system directly stimulates endocrine glands to release hormones, which is referred to as neural stimuli.</a:t>
            </a:r>
          </a:p>
          <a:p>
            <a:pPr marL="457200" indent="-457200">
              <a:buFont typeface="Arial" panose="020B0604020202020204" pitchFamily="34" charset="0"/>
              <a:buChar char="•"/>
            </a:pPr>
            <a:r>
              <a:rPr lang="en-US" dirty="0"/>
              <a:t>In a short-term stress response, the hormones epinephrine and norepinephrine are important for providing the bursts of energy required for the body to respond. </a:t>
            </a:r>
          </a:p>
          <a:p>
            <a:pPr marL="457200" indent="-457200">
              <a:buFont typeface="Arial" panose="020B0604020202020204" pitchFamily="34" charset="0"/>
              <a:buChar char="•"/>
            </a:pPr>
            <a:r>
              <a:rPr lang="en-US" dirty="0"/>
              <a:t>Neuronal signaling from the sympathetic nervous system directly stimulates the adrenal medulla to release the hormones epinephrine and norepinephrine in response to stress.</a:t>
            </a:r>
          </a:p>
        </p:txBody>
      </p:sp>
      <p:sp>
        <p:nvSpPr>
          <p:cNvPr id="7" name="TextBox 6">
            <a:extLst>
              <a:ext uri="{FF2B5EF4-FFF2-40B4-BE49-F238E27FC236}">
                <a16:creationId xmlns:a16="http://schemas.microsoft.com/office/drawing/2014/main" id="{38FE1EA5-045A-0B8F-09C7-6AA017778766}"/>
              </a:ext>
            </a:extLst>
          </p:cNvPr>
          <p:cNvSpPr txBox="1"/>
          <p:nvPr/>
        </p:nvSpPr>
        <p:spPr>
          <a:xfrm>
            <a:off x="1219200" y="3915189"/>
            <a:ext cx="1256943" cy="307777"/>
          </a:xfrm>
          <a:prstGeom prst="rect">
            <a:avLst/>
          </a:prstGeom>
          <a:noFill/>
        </p:spPr>
        <p:txBody>
          <a:bodyPr wrap="square" rtlCol="0">
            <a:spAutoFit/>
          </a:bodyPr>
          <a:lstStyle/>
          <a:p>
            <a:pPr algn="ctr"/>
            <a:r>
              <a:rPr lang="en-US" sz="1400" b="1" dirty="0"/>
              <a:t>39.2 Figure 12</a:t>
            </a:r>
          </a:p>
        </p:txBody>
      </p:sp>
      <p:pic>
        <p:nvPicPr>
          <p:cNvPr id="3" name="Content Placeholder 5" descr="Image of the molecular structures of norepinephrine (left) and epinephrine (right). Norepinephrine has a molecular structure consisting of a benzene ring with two side chains extending from it. The benzene ring is composed of six carbon atoms with alternating single and double bonds, while the side chains consist of carbon, hydrogen, and nitrogen atoms. One side chain contains an ethyl group and a hydroxyl group, while the other side chain contains a methyl group. Epinephrine has a molecular structure consisting of a benzene ring with three side chains extending from it. The benzene ring is composed of six carbon atoms with alternating single and double bonds, while the side chains consist of carbon, hydrogen, and oxygen atoms. One side chain contains an ethyl group and a hydroxyl group, another side chain contains a methyl group, and the third side chain contains an amino group.">
            <a:extLst>
              <a:ext uri="{FF2B5EF4-FFF2-40B4-BE49-F238E27FC236}">
                <a16:creationId xmlns:a16="http://schemas.microsoft.com/office/drawing/2014/main" id="{D7A6D936-4E74-9B21-9EDF-13532297EC4D}"/>
              </a:ext>
            </a:extLst>
          </p:cNvPr>
          <p:cNvPicPr>
            <a:picLocks noChangeAspect="1"/>
          </p:cNvPicPr>
          <p:nvPr/>
        </p:nvPicPr>
        <p:blipFill>
          <a:blip r:embed="rId3"/>
          <a:srcRect t="5000" b="43000"/>
          <a:stretch/>
        </p:blipFill>
        <p:spPr>
          <a:xfrm>
            <a:off x="2590799" y="3886198"/>
            <a:ext cx="5713895" cy="1650678"/>
          </a:xfrm>
          <a:prstGeom prst="rect">
            <a:avLst/>
          </a:prstGeom>
        </p:spPr>
      </p:pic>
      <p:sp>
        <p:nvSpPr>
          <p:cNvPr id="5" name="TextBox 4">
            <a:extLst>
              <a:ext uri="{FF2B5EF4-FFF2-40B4-BE49-F238E27FC236}">
                <a16:creationId xmlns:a16="http://schemas.microsoft.com/office/drawing/2014/main" id="{462985FB-3075-23F4-DA8E-F99691D38ACE}"/>
              </a:ext>
            </a:extLst>
          </p:cNvPr>
          <p:cNvSpPr txBox="1"/>
          <p:nvPr/>
        </p:nvSpPr>
        <p:spPr>
          <a:xfrm>
            <a:off x="2286000" y="5662068"/>
            <a:ext cx="4572000" cy="400110"/>
          </a:xfrm>
          <a:prstGeom prst="rect">
            <a:avLst/>
          </a:prstGeom>
          <a:noFill/>
        </p:spPr>
        <p:txBody>
          <a:bodyPr wrap="square">
            <a:spAutoFit/>
          </a:bodyPr>
          <a:lstStyle/>
          <a:p>
            <a:pPr algn="ctr"/>
            <a:r>
              <a:rPr lang="en-US" sz="1000" dirty="0"/>
              <a:t>Edgar181 on Wikimedia Commons. "Norepinephrine structure."</a:t>
            </a:r>
          </a:p>
          <a:p>
            <a:pPr algn="ctr"/>
            <a:r>
              <a:rPr lang="en-US" sz="1000" dirty="0"/>
              <a:t>Roland1952 on Wikimedia Commons. "Epinephrine structure."</a:t>
            </a:r>
          </a:p>
        </p:txBody>
      </p:sp>
    </p:spTree>
    <p:extLst>
      <p:ext uri="{BB962C8B-B14F-4D97-AF65-F5344CB8AC3E}">
        <p14:creationId xmlns:p14="http://schemas.microsoft.com/office/powerpoint/2010/main" val="230915024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BEBC44-10CC-DD1F-0A40-853138C0A50B}"/>
              </a:ext>
            </a:extLst>
          </p:cNvPr>
          <p:cNvSpPr>
            <a:spLocks noGrp="1"/>
          </p:cNvSpPr>
          <p:nvPr>
            <p:ph type="title"/>
          </p:nvPr>
        </p:nvSpPr>
        <p:spPr/>
        <p:txBody>
          <a:bodyPr/>
          <a:lstStyle/>
          <a:p>
            <a:r>
              <a:rPr lang="en-US" dirty="0"/>
              <a:t>Summary </a:t>
            </a:r>
          </a:p>
        </p:txBody>
      </p:sp>
      <p:sp>
        <p:nvSpPr>
          <p:cNvPr id="4" name="Content Placeholder 3">
            <a:extLst>
              <a:ext uri="{FF2B5EF4-FFF2-40B4-BE49-F238E27FC236}">
                <a16:creationId xmlns:a16="http://schemas.microsoft.com/office/drawing/2014/main" id="{FC1B594E-7DFA-DC68-9482-6A7A6B052107}"/>
              </a:ext>
            </a:extLst>
          </p:cNvPr>
          <p:cNvSpPr>
            <a:spLocks noGrp="1"/>
          </p:cNvSpPr>
          <p:nvPr>
            <p:ph idx="1"/>
          </p:nvPr>
        </p:nvSpPr>
        <p:spPr/>
        <p:txBody>
          <a:bodyPr>
            <a:normAutofit fontScale="77500" lnSpcReduction="20000"/>
          </a:bodyPr>
          <a:lstStyle/>
          <a:p>
            <a:pPr marL="457200" indent="-457200">
              <a:buFont typeface="Arial" panose="020B0604020202020204" pitchFamily="34" charset="0"/>
              <a:buChar char="•"/>
            </a:pPr>
            <a:r>
              <a:rPr lang="en-US" dirty="0"/>
              <a:t>Water levels in the body are controlled by antidiuretic hormone (ADH), which is produced in the hypothalamus and triggers the reabsorption of water by the kidneys.</a:t>
            </a:r>
          </a:p>
          <a:p>
            <a:pPr marL="457200" indent="-457200">
              <a:buFont typeface="Arial" panose="020B0604020202020204" pitchFamily="34" charset="0"/>
              <a:buChar char="•"/>
            </a:pPr>
            <a:r>
              <a:rPr lang="en-US" dirty="0"/>
              <a:t>The reproductive system is controlled by the gonadotropins follicle-stimulating hormone (FSH) and luteinizing hormone (LH), which are produced by the pituitary gland. </a:t>
            </a:r>
          </a:p>
          <a:p>
            <a:pPr marL="457200" indent="-457200">
              <a:buFont typeface="Arial" panose="020B0604020202020204" pitchFamily="34" charset="0"/>
              <a:buChar char="•"/>
            </a:pPr>
            <a:r>
              <a:rPr lang="en-US" dirty="0"/>
              <a:t>Insulin and glucagon work together to maintain blood glucose levels. </a:t>
            </a:r>
          </a:p>
          <a:p>
            <a:pPr marL="457200" indent="-457200">
              <a:buFont typeface="Arial" panose="020B0604020202020204" pitchFamily="34" charset="0"/>
              <a:buChar char="•"/>
            </a:pPr>
            <a:r>
              <a:rPr lang="en-US" dirty="0"/>
              <a:t>The body's basal metabolic rate is controlled by the thyroid hormones thyroxine (T4) and triiodothyronine (T3).</a:t>
            </a:r>
          </a:p>
          <a:p>
            <a:pPr marL="457200" indent="-457200">
              <a:buFont typeface="Arial" panose="020B0604020202020204" pitchFamily="34" charset="0"/>
              <a:buChar char="•"/>
            </a:pPr>
            <a:r>
              <a:rPr lang="en-US" dirty="0"/>
              <a:t>Parathyroid hormone (PTH) is produced by the parathyroid glands in response to low blood Ca2+ levels.</a:t>
            </a:r>
          </a:p>
          <a:p>
            <a:pPr marL="457200" indent="-457200">
              <a:buFont typeface="Arial" panose="020B0604020202020204" pitchFamily="34" charset="0"/>
              <a:buChar char="•"/>
            </a:pPr>
            <a:r>
              <a:rPr lang="en-US" dirty="0"/>
              <a:t>Hormone levels are primarily controlled through negative feedback, in which rising levels of a hormone inhibit its further release.</a:t>
            </a:r>
          </a:p>
          <a:p>
            <a:endParaRPr lang="en-US" dirty="0"/>
          </a:p>
          <a:p>
            <a:endParaRPr lang="en-US" dirty="0"/>
          </a:p>
        </p:txBody>
      </p:sp>
    </p:spTree>
    <p:extLst>
      <p:ext uri="{BB962C8B-B14F-4D97-AF65-F5344CB8AC3E}">
        <p14:creationId xmlns:p14="http://schemas.microsoft.com/office/powerpoint/2010/main" val="305627926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837ABF-8A74-7D16-5E9D-DD08BEAD4B4D}"/>
              </a:ext>
            </a:extLst>
          </p:cNvPr>
          <p:cNvSpPr>
            <a:spLocks noGrp="1"/>
          </p:cNvSpPr>
          <p:nvPr>
            <p:ph type="ctrTitle"/>
          </p:nvPr>
        </p:nvSpPr>
        <p:spPr>
          <a:xfrm>
            <a:off x="1143000" y="-2387600"/>
            <a:ext cx="6858000" cy="2387600"/>
          </a:xfrm>
        </p:spPr>
        <p:txBody>
          <a:bodyPr anchor="b"/>
          <a:lstStyle/>
          <a:p>
            <a:r>
              <a:rPr lang="en-US" dirty="0"/>
              <a:t>End of Hawkes Learning PowerPoint</a:t>
            </a:r>
          </a:p>
        </p:txBody>
      </p:sp>
      <p:pic>
        <p:nvPicPr>
          <p:cNvPr id="4" name="Picture 3">
            <a:extLst>
              <a:ext uri="{FF2B5EF4-FFF2-40B4-BE49-F238E27FC236}">
                <a16:creationId xmlns:a16="http://schemas.microsoft.com/office/drawing/2014/main" id="{D0F86EC0-8730-A033-A660-07D4E40AB7AE}"/>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 y="0"/>
            <a:ext cx="9144001" cy="6858000"/>
          </a:xfrm>
          <a:prstGeom prst="rect">
            <a:avLst/>
          </a:prstGeom>
        </p:spPr>
      </p:pic>
    </p:spTree>
    <p:extLst>
      <p:ext uri="{BB962C8B-B14F-4D97-AF65-F5344CB8AC3E}">
        <p14:creationId xmlns:p14="http://schemas.microsoft.com/office/powerpoint/2010/main" val="4714099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AED2512-43D7-AFD8-449A-94794C6DAB35}"/>
              </a:ext>
            </a:extLst>
          </p:cNvPr>
          <p:cNvSpPr>
            <a:spLocks noGrp="1"/>
          </p:cNvSpPr>
          <p:nvPr>
            <p:ph type="title"/>
          </p:nvPr>
        </p:nvSpPr>
        <p:spPr/>
        <p:txBody>
          <a:bodyPr/>
          <a:lstStyle/>
          <a:p>
            <a:r>
              <a:rPr lang="en-US" dirty="0"/>
              <a:t>Hormonal Regulation of the Excretory System</a:t>
            </a:r>
            <a:r>
              <a:rPr lang="en-US" sz="1400" baseline="-25000" dirty="0"/>
              <a:t>1</a:t>
            </a:r>
          </a:p>
        </p:txBody>
      </p:sp>
      <p:sp>
        <p:nvSpPr>
          <p:cNvPr id="6" name="Content Placeholder 5">
            <a:extLst>
              <a:ext uri="{FF2B5EF4-FFF2-40B4-BE49-F238E27FC236}">
                <a16:creationId xmlns:a16="http://schemas.microsoft.com/office/drawing/2014/main" id="{4AC5205A-47DE-7FD4-551A-BFB756ECF577}"/>
              </a:ext>
            </a:extLst>
          </p:cNvPr>
          <p:cNvSpPr>
            <a:spLocks noGrp="1"/>
          </p:cNvSpPr>
          <p:nvPr>
            <p:ph idx="1"/>
          </p:nvPr>
        </p:nvSpPr>
        <p:spPr>
          <a:xfrm>
            <a:off x="457200" y="1127760"/>
            <a:ext cx="8229600" cy="5196840"/>
          </a:xfrm>
        </p:spPr>
        <p:txBody>
          <a:bodyPr>
            <a:normAutofit fontScale="77500" lnSpcReduction="20000"/>
          </a:bodyPr>
          <a:lstStyle/>
          <a:p>
            <a:r>
              <a:rPr lang="en-US" dirty="0"/>
              <a:t>The water concentration of the body is monitored by </a:t>
            </a:r>
            <a:r>
              <a:rPr lang="en-US" b="1" dirty="0"/>
              <a:t>osmoreceptors</a:t>
            </a:r>
            <a:r>
              <a:rPr lang="en-US" dirty="0"/>
              <a:t> in the hypothalamus, which detect the concentration of electrolytes in the extracellular fluid. </a:t>
            </a:r>
          </a:p>
          <a:p>
            <a:pPr marL="457200" indent="-457200">
              <a:buFont typeface="Arial" panose="020B0604020202020204" pitchFamily="34" charset="0"/>
              <a:buChar char="•"/>
            </a:pPr>
            <a:r>
              <a:rPr lang="en-US" dirty="0"/>
              <a:t>The concentration of electrolytes in the blood rises when there is water loss caused by excessive perspiration, inadequate water intake, or low blood volume due to blood loss. </a:t>
            </a:r>
          </a:p>
          <a:p>
            <a:pPr marL="1200150" lvl="1" indent="-457200">
              <a:buFont typeface="Arial" panose="020B0604020202020204" pitchFamily="34" charset="0"/>
              <a:buChar char="•"/>
            </a:pPr>
            <a:r>
              <a:rPr lang="en-US" dirty="0"/>
              <a:t>An increase in blood electrolyte levels results in a neuronal signal being sent from the osmoreceptors in hypothalamic nuclei.</a:t>
            </a:r>
          </a:p>
          <a:p>
            <a:pPr marL="457200" indent="-457200">
              <a:buFont typeface="Arial" panose="020B0604020202020204" pitchFamily="34" charset="0"/>
              <a:buChar char="•"/>
            </a:pPr>
            <a:r>
              <a:rPr lang="en-US" dirty="0"/>
              <a:t>The hypothalamus produces a polypeptide hormone known as </a:t>
            </a:r>
            <a:r>
              <a:rPr lang="en-US" b="1" dirty="0"/>
              <a:t>antidiuretic hormone (ADH)</a:t>
            </a:r>
            <a:r>
              <a:rPr lang="en-US" dirty="0"/>
              <a:t>, which is transported to and released from the posterior pituitary gland.</a:t>
            </a:r>
          </a:p>
          <a:p>
            <a:pPr marL="1200150" lvl="1" indent="-457200">
              <a:buFont typeface="Arial" panose="020B0604020202020204" pitchFamily="34" charset="0"/>
              <a:buChar char="•"/>
            </a:pPr>
            <a:r>
              <a:rPr lang="en-US" dirty="0"/>
              <a:t>The principal action of ADH is to regulate the amount of water excreted by the kidneys. </a:t>
            </a:r>
          </a:p>
          <a:p>
            <a:pPr marL="1200150" lvl="1" indent="-457200">
              <a:buFont typeface="Arial" panose="020B0604020202020204" pitchFamily="34" charset="0"/>
              <a:buChar char="•"/>
            </a:pPr>
            <a:r>
              <a:rPr lang="en-US" dirty="0"/>
              <a:t>As ADH causes water reabsorption from the kidney tubules into the blood, the remaining salts and wastes in the tubules are concentrated in the urine. </a:t>
            </a:r>
          </a:p>
        </p:txBody>
      </p:sp>
    </p:spTree>
    <p:extLst>
      <p:ext uri="{BB962C8B-B14F-4D97-AF65-F5344CB8AC3E}">
        <p14:creationId xmlns:p14="http://schemas.microsoft.com/office/powerpoint/2010/main" val="8509105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AED2512-43D7-AFD8-449A-94794C6DAB35}"/>
              </a:ext>
            </a:extLst>
          </p:cNvPr>
          <p:cNvSpPr>
            <a:spLocks noGrp="1"/>
          </p:cNvSpPr>
          <p:nvPr>
            <p:ph type="title"/>
          </p:nvPr>
        </p:nvSpPr>
        <p:spPr/>
        <p:txBody>
          <a:bodyPr/>
          <a:lstStyle/>
          <a:p>
            <a:r>
              <a:rPr lang="en-US" dirty="0"/>
              <a:t>Hormonal Regulation of the Excretory System</a:t>
            </a:r>
            <a:r>
              <a:rPr lang="en-US" sz="1400" baseline="-25000" dirty="0"/>
              <a:t>2</a:t>
            </a:r>
          </a:p>
        </p:txBody>
      </p:sp>
      <p:sp>
        <p:nvSpPr>
          <p:cNvPr id="6" name="Content Placeholder 5">
            <a:extLst>
              <a:ext uri="{FF2B5EF4-FFF2-40B4-BE49-F238E27FC236}">
                <a16:creationId xmlns:a16="http://schemas.microsoft.com/office/drawing/2014/main" id="{4AC5205A-47DE-7FD4-551A-BFB756ECF577}"/>
              </a:ext>
            </a:extLst>
          </p:cNvPr>
          <p:cNvSpPr>
            <a:spLocks noGrp="1"/>
          </p:cNvSpPr>
          <p:nvPr>
            <p:ph idx="1"/>
          </p:nvPr>
        </p:nvSpPr>
        <p:spPr>
          <a:xfrm>
            <a:off x="457200" y="1295400"/>
            <a:ext cx="8229600" cy="5410200"/>
          </a:xfrm>
        </p:spPr>
        <p:txBody>
          <a:bodyPr>
            <a:normAutofit fontScale="70000" lnSpcReduction="20000"/>
          </a:bodyPr>
          <a:lstStyle/>
          <a:p>
            <a:r>
              <a:rPr lang="en-US" dirty="0"/>
              <a:t>Dehydration or physiological stress can cause an increase in blood osmolarity above 300 mOsm/L along with a decrease in blood pressure. This raises ADH secretion, resulting in water retention and an increase in blood pressure. </a:t>
            </a:r>
          </a:p>
          <a:p>
            <a:pPr marL="457200" indent="-457200">
              <a:buFont typeface="Arial" panose="020B0604020202020204" pitchFamily="34" charset="0"/>
              <a:buChar char="•"/>
            </a:pPr>
            <a:r>
              <a:rPr lang="en-US" dirty="0"/>
              <a:t>To increase water retention, ADH first needs to travel in the bloodstream from the posterior pituitary to the kidneys. </a:t>
            </a:r>
          </a:p>
          <a:p>
            <a:pPr marL="457200" indent="-457200">
              <a:buFont typeface="Arial" panose="020B0604020202020204" pitchFamily="34" charset="0"/>
              <a:buChar char="•"/>
            </a:pPr>
            <a:r>
              <a:rPr lang="en-US" dirty="0"/>
              <a:t>Once at the kidneys, ADH changes the kidneys to be more permeable to water by temporarily inserting aquaporins into the kidney tubules. </a:t>
            </a:r>
          </a:p>
          <a:p>
            <a:pPr marL="457200" indent="-457200">
              <a:buFont typeface="Arial" panose="020B0604020202020204" pitchFamily="34" charset="0"/>
              <a:buChar char="•"/>
            </a:pPr>
            <a:r>
              <a:rPr lang="en-US" dirty="0"/>
              <a:t>Water moves out of the kidney tubules through the aquaporins, reducing urine volume. The water is reabsorbed into the capillaries, lowering blood osmolarity back toward normal. </a:t>
            </a:r>
          </a:p>
          <a:p>
            <a:r>
              <a:rPr lang="en-US" dirty="0"/>
              <a:t>As blood osmolarity decreases, a negative feedback mechanism reduces osmoreceptor activity in the hypothalamus, and ADH secretion is reduced. </a:t>
            </a:r>
          </a:p>
          <a:p>
            <a:pPr marL="457200" indent="-457200">
              <a:buFont typeface="Arial" panose="020B0604020202020204" pitchFamily="34" charset="0"/>
              <a:buChar char="•"/>
            </a:pPr>
            <a:r>
              <a:rPr lang="en-US" dirty="0"/>
              <a:t>ADH release can be reduced by certain substances, including alcohol. </a:t>
            </a:r>
          </a:p>
          <a:p>
            <a:pPr marL="457200" indent="-457200">
              <a:buFont typeface="Arial" panose="020B0604020202020204" pitchFamily="34" charset="0"/>
              <a:buChar char="•"/>
            </a:pPr>
            <a:r>
              <a:rPr lang="en-US" dirty="0"/>
              <a:t>Chronic underproduction of ADH or a mutation in the ADH receptor results in </a:t>
            </a:r>
            <a:r>
              <a:rPr lang="en-US" b="1" dirty="0"/>
              <a:t>diabetes insipidus</a:t>
            </a:r>
            <a:r>
              <a:rPr lang="en-US" dirty="0"/>
              <a:t>. </a:t>
            </a:r>
          </a:p>
        </p:txBody>
      </p:sp>
    </p:spTree>
    <p:extLst>
      <p:ext uri="{BB962C8B-B14F-4D97-AF65-F5344CB8AC3E}">
        <p14:creationId xmlns:p14="http://schemas.microsoft.com/office/powerpoint/2010/main" val="6742590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AED2512-43D7-AFD8-449A-94794C6DAB35}"/>
              </a:ext>
            </a:extLst>
          </p:cNvPr>
          <p:cNvSpPr>
            <a:spLocks noGrp="1"/>
          </p:cNvSpPr>
          <p:nvPr>
            <p:ph type="title"/>
          </p:nvPr>
        </p:nvSpPr>
        <p:spPr/>
        <p:txBody>
          <a:bodyPr/>
          <a:lstStyle/>
          <a:p>
            <a:r>
              <a:rPr lang="en-US" dirty="0"/>
              <a:t>Hormonal Regulation of the Excretory System</a:t>
            </a:r>
            <a:r>
              <a:rPr lang="en-US" sz="1400" baseline="-25000" dirty="0"/>
              <a:t>3</a:t>
            </a:r>
          </a:p>
        </p:txBody>
      </p:sp>
      <p:sp>
        <p:nvSpPr>
          <p:cNvPr id="6" name="Content Placeholder 5">
            <a:extLst>
              <a:ext uri="{FF2B5EF4-FFF2-40B4-BE49-F238E27FC236}">
                <a16:creationId xmlns:a16="http://schemas.microsoft.com/office/drawing/2014/main" id="{4AC5205A-47DE-7FD4-551A-BFB756ECF577}"/>
              </a:ext>
            </a:extLst>
          </p:cNvPr>
          <p:cNvSpPr>
            <a:spLocks noGrp="1"/>
          </p:cNvSpPr>
          <p:nvPr>
            <p:ph idx="1"/>
          </p:nvPr>
        </p:nvSpPr>
        <p:spPr>
          <a:xfrm>
            <a:off x="457200" y="1143000"/>
            <a:ext cx="8229600" cy="4724400"/>
          </a:xfrm>
        </p:spPr>
        <p:txBody>
          <a:bodyPr>
            <a:normAutofit fontScale="92500"/>
          </a:bodyPr>
          <a:lstStyle/>
          <a:p>
            <a:r>
              <a:rPr lang="en-US" dirty="0"/>
              <a:t>Another hormone responsible for maintaining electrolyte concentrations is </a:t>
            </a:r>
            <a:r>
              <a:rPr lang="en-US" b="1" dirty="0"/>
              <a:t>aldosterone</a:t>
            </a:r>
            <a:r>
              <a:rPr lang="en-US" dirty="0"/>
              <a:t>, a steroid hormone that is produced by the adrenal cortex. </a:t>
            </a:r>
          </a:p>
          <a:p>
            <a:pPr marL="457200" indent="-457200">
              <a:buFont typeface="Arial" panose="020B0604020202020204" pitchFamily="34" charset="0"/>
              <a:buChar char="•"/>
            </a:pPr>
            <a:r>
              <a:rPr lang="en-US" dirty="0"/>
              <a:t>Aldosterone maintains proper water balance by enhancing Na</a:t>
            </a:r>
            <a:r>
              <a:rPr lang="en-US" baseline="30000" dirty="0"/>
              <a:t>+</a:t>
            </a:r>
            <a:r>
              <a:rPr lang="en-US" dirty="0"/>
              <a:t> reabsorption and K</a:t>
            </a:r>
            <a:r>
              <a:rPr lang="en-US" baseline="30000" dirty="0"/>
              <a:t>+</a:t>
            </a:r>
            <a:r>
              <a:rPr lang="en-US" dirty="0"/>
              <a:t> secretion from extracellular fluid of the cells in kidney tubules. </a:t>
            </a:r>
          </a:p>
          <a:p>
            <a:pPr marL="1200150" lvl="1" indent="-457200">
              <a:buFont typeface="Arial" panose="020B0604020202020204" pitchFamily="34" charset="0"/>
              <a:buChar char="•"/>
            </a:pPr>
            <a:r>
              <a:rPr lang="en-US" dirty="0"/>
              <a:t>Aldosterone is referred to as a </a:t>
            </a:r>
            <a:r>
              <a:rPr lang="en-US" b="1" dirty="0"/>
              <a:t>mineralocorticoid</a:t>
            </a:r>
            <a:r>
              <a:rPr lang="en-US" dirty="0"/>
              <a:t>, a corticosteroid that affects ion and water balance.</a:t>
            </a:r>
          </a:p>
          <a:p>
            <a:pPr marL="457200" indent="-457200">
              <a:buFont typeface="Arial" panose="020B0604020202020204" pitchFamily="34" charset="0"/>
              <a:buChar char="•"/>
            </a:pPr>
            <a:r>
              <a:rPr lang="en-US" dirty="0"/>
              <a:t>Aldosterone release is stimulated by a decrease in blood sodium levels, blood volume, or blood pressure, or an increase in blood potassium levels. </a:t>
            </a:r>
          </a:p>
        </p:txBody>
      </p:sp>
    </p:spTree>
    <p:extLst>
      <p:ext uri="{BB962C8B-B14F-4D97-AF65-F5344CB8AC3E}">
        <p14:creationId xmlns:p14="http://schemas.microsoft.com/office/powerpoint/2010/main" val="301578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AED2512-43D7-AFD8-449A-94794C6DAB35}"/>
              </a:ext>
            </a:extLst>
          </p:cNvPr>
          <p:cNvSpPr>
            <a:spLocks noGrp="1"/>
          </p:cNvSpPr>
          <p:nvPr>
            <p:ph type="title"/>
          </p:nvPr>
        </p:nvSpPr>
        <p:spPr/>
        <p:txBody>
          <a:bodyPr/>
          <a:lstStyle/>
          <a:p>
            <a:r>
              <a:rPr lang="en-US" dirty="0"/>
              <a:t>Hormonal Regulation of the Excretory System</a:t>
            </a:r>
            <a:r>
              <a:rPr lang="en-US" sz="1400" baseline="-25000" dirty="0"/>
              <a:t>4</a:t>
            </a:r>
          </a:p>
        </p:txBody>
      </p:sp>
      <p:sp>
        <p:nvSpPr>
          <p:cNvPr id="6" name="Content Placeholder 5">
            <a:extLst>
              <a:ext uri="{FF2B5EF4-FFF2-40B4-BE49-F238E27FC236}">
                <a16:creationId xmlns:a16="http://schemas.microsoft.com/office/drawing/2014/main" id="{4AC5205A-47DE-7FD4-551A-BFB756ECF577}"/>
              </a:ext>
            </a:extLst>
          </p:cNvPr>
          <p:cNvSpPr>
            <a:spLocks noGrp="1"/>
          </p:cNvSpPr>
          <p:nvPr>
            <p:ph idx="1"/>
          </p:nvPr>
        </p:nvSpPr>
        <p:spPr>
          <a:xfrm>
            <a:off x="457200" y="1143000"/>
            <a:ext cx="8229600" cy="4724400"/>
          </a:xfrm>
        </p:spPr>
        <p:txBody>
          <a:bodyPr>
            <a:normAutofit fontScale="85000" lnSpcReduction="10000"/>
          </a:bodyPr>
          <a:lstStyle/>
          <a:p>
            <a:r>
              <a:rPr lang="en-US" dirty="0"/>
              <a:t>When blood pressure drops, the renin-angiotensin-aldosterone system (RAAS) is activated. Cells in the juxtaglomerular apparatus detect this and release renin. </a:t>
            </a:r>
          </a:p>
          <a:p>
            <a:pPr marL="457200" indent="-457200">
              <a:buFont typeface="Arial" panose="020B0604020202020204" pitchFamily="34" charset="0"/>
              <a:buChar char="•"/>
            </a:pPr>
            <a:r>
              <a:rPr lang="en-US" b="1" dirty="0"/>
              <a:t>Renin</a:t>
            </a:r>
            <a:r>
              <a:rPr lang="en-US" dirty="0"/>
              <a:t>, an enzyme, circulates in the blood and reacts with a plasma protein produced by the liver called angiotensinogen. When angiotensinogen is cleaved by renin, it produces angiotensin I, which is then converted into angiotensin II in the lungs.</a:t>
            </a:r>
          </a:p>
          <a:p>
            <a:pPr marL="457200" indent="-457200">
              <a:buFont typeface="Arial" panose="020B0604020202020204" pitchFamily="34" charset="0"/>
              <a:buChar char="•"/>
            </a:pPr>
            <a:r>
              <a:rPr lang="en-US" dirty="0"/>
              <a:t>Angiotensin II functions as a hormone and causes the release of aldosterone by the adrenal cortex. </a:t>
            </a:r>
          </a:p>
          <a:p>
            <a:pPr marL="457200" indent="-457200">
              <a:buFont typeface="Arial" panose="020B0604020202020204" pitchFamily="34" charset="0"/>
              <a:buChar char="•"/>
            </a:pPr>
            <a:r>
              <a:rPr lang="en-US" dirty="0"/>
              <a:t>Angiotensin II, in addition to being a potent vasoconstrictor, also causes an increase in ADH and increased thirst, both of which help to raise blood pressure.</a:t>
            </a:r>
          </a:p>
        </p:txBody>
      </p:sp>
    </p:spTree>
    <p:extLst>
      <p:ext uri="{BB962C8B-B14F-4D97-AF65-F5344CB8AC3E}">
        <p14:creationId xmlns:p14="http://schemas.microsoft.com/office/powerpoint/2010/main" val="40009355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A69030-6FDC-1721-EE2F-C1F87EC4DE8D}"/>
              </a:ext>
            </a:extLst>
          </p:cNvPr>
          <p:cNvSpPr>
            <a:spLocks noGrp="1"/>
          </p:cNvSpPr>
          <p:nvPr>
            <p:ph type="title"/>
          </p:nvPr>
        </p:nvSpPr>
        <p:spPr/>
        <p:txBody>
          <a:bodyPr/>
          <a:lstStyle/>
          <a:p>
            <a:r>
              <a:rPr lang="en-US" dirty="0"/>
              <a:t>Lesson 39.2 Figure 2</a:t>
            </a:r>
          </a:p>
        </p:txBody>
      </p:sp>
      <p:sp>
        <p:nvSpPr>
          <p:cNvPr id="5" name="TextBox 4">
            <a:extLst>
              <a:ext uri="{FF2B5EF4-FFF2-40B4-BE49-F238E27FC236}">
                <a16:creationId xmlns:a16="http://schemas.microsoft.com/office/drawing/2014/main" id="{FCEAD9CB-73F4-2311-5091-0D67469ECDD0}"/>
              </a:ext>
            </a:extLst>
          </p:cNvPr>
          <p:cNvSpPr txBox="1"/>
          <p:nvPr/>
        </p:nvSpPr>
        <p:spPr>
          <a:xfrm>
            <a:off x="1943100" y="5715000"/>
            <a:ext cx="5257800" cy="246221"/>
          </a:xfrm>
          <a:prstGeom prst="rect">
            <a:avLst/>
          </a:prstGeom>
          <a:noFill/>
        </p:spPr>
        <p:txBody>
          <a:bodyPr wrap="square">
            <a:spAutoFit/>
          </a:bodyPr>
          <a:lstStyle/>
          <a:p>
            <a:pPr algn="ctr"/>
            <a:r>
              <a:rPr lang="en-US" sz="1000" dirty="0"/>
              <a:t>Mikael Häggström on Wikimedia Commons. "Renin-angiotensin-aldosterone system."</a:t>
            </a:r>
          </a:p>
        </p:txBody>
      </p:sp>
      <p:pic>
        <p:nvPicPr>
          <p:cNvPr id="7" name="Content Placeholder 5" descr="Part of the diagram shows a tree diagram that starts with &quot;Angiotensinogen.&quot; An arrow, labeled &quot;Renin,&quot; points from &quot;Angiotensinogen&quot; to &quot;Angiotensin 1.&quot; An arrow, labeled &quot;A C E&quot; and &quot;Triggers release of other hormones,&quot; points from &quot;Angiotensin 1&quot; to &quot;Angiotensin 2.&quot; Three arrows point from this. The first points to &quot;Direct effects: Causes arteries to constrict and increases cardiac output resulting in an increase in blood pressure and volume, Decreases glomerular filtration rate resulting in water retention, and Increases thirst.&quot; The second arrow points to &quot;A D H,&quot; which has an arrow pointing to &quot;Mediates insertion of aquaporins into nephron collecting duct cells; as a result, more water is reabsorbed into the blood and Increases sodium reabsorption in the medulla of the kidney.&quot; The third arrow pointing from &quot;Angiotensin 2&quot; points to &quot;Aldosterone,&quot; which has an arrow pointing to &quot;Causes nephron distal tubules to reabsorb more sodium ions and water, which increases blood volume.&quot; Another part of the diagram shows a human body with the organs. A label points to two places in the brain and is labeled &quot;A D H is made in the hypothalamus and released by the posterior pituitary.&quot; A label points to the heart and is labeled &quot;A N P is made by atrial cells in the heart.&quot; A label points to the kidneys and is labeled &quot;Renin is produced by the kidney.&quot; A label points to the adrenal glands and is labeled &quot;Aldosterone is produced by the adrenal glands, located on top of the kidneys.&quot; A label points to the liver and is labeled &quot;Angiotensin is made by the liver.&quot;">
            <a:extLst>
              <a:ext uri="{FF2B5EF4-FFF2-40B4-BE49-F238E27FC236}">
                <a16:creationId xmlns:a16="http://schemas.microsoft.com/office/drawing/2014/main" id="{45F9FE7F-F948-438C-F688-FC3D2EE4F16E}"/>
              </a:ext>
            </a:extLst>
          </p:cNvPr>
          <p:cNvPicPr>
            <a:picLocks noGrp="1" noChangeAspect="1"/>
          </p:cNvPicPr>
          <p:nvPr>
            <p:ph idx="1"/>
          </p:nvPr>
        </p:nvPicPr>
        <p:blipFill>
          <a:blip r:embed="rId3"/>
          <a:srcRect l="2779" t="3667" r="1852" b="3000"/>
          <a:stretch/>
        </p:blipFill>
        <p:spPr>
          <a:xfrm>
            <a:off x="507546" y="1228997"/>
            <a:ext cx="8128907" cy="4419600"/>
          </a:xfrm>
        </p:spPr>
      </p:pic>
    </p:spTree>
    <p:extLst>
      <p:ext uri="{BB962C8B-B14F-4D97-AF65-F5344CB8AC3E}">
        <p14:creationId xmlns:p14="http://schemas.microsoft.com/office/powerpoint/2010/main" val="3382864420"/>
      </p:ext>
    </p:extLst>
  </p:cSld>
  <p:clrMapOvr>
    <a:masterClrMapping/>
  </p:clrMapOvr>
</p:sld>
</file>

<file path=ppt/theme/theme1.xml><?xml version="1.0" encoding="utf-8"?>
<a:theme xmlns:a="http://schemas.openxmlformats.org/drawingml/2006/main" name="Office Theme">
  <a:themeElements>
    <a:clrScheme name="Custom 1">
      <a:dk1>
        <a:srgbClr val="366092"/>
      </a:dk1>
      <a:lt1>
        <a:srgbClr val="FFFFFF"/>
      </a:lt1>
      <a:dk2>
        <a:srgbClr val="4F81BD"/>
      </a:dk2>
      <a:lt2>
        <a:srgbClr val="FFFFFF"/>
      </a:lt2>
      <a:accent1>
        <a:srgbClr val="1F497D"/>
      </a:accent1>
      <a:accent2>
        <a:srgbClr val="366092"/>
      </a:accent2>
      <a:accent3>
        <a:srgbClr val="FFFFCC"/>
      </a:accent3>
      <a:accent4>
        <a:srgbClr val="B8CCE4"/>
      </a:accent4>
      <a:accent5>
        <a:srgbClr val="DBE5F1"/>
      </a:accent5>
      <a:accent6>
        <a:srgbClr val="C6D9F0"/>
      </a:accent6>
      <a:hlink>
        <a:srgbClr val="92CDDC"/>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4488</TotalTime>
  <Words>5392</Words>
  <Application>Microsoft Office PowerPoint</Application>
  <PresentationFormat>On-screen Show (4:3)</PresentationFormat>
  <Paragraphs>278</Paragraphs>
  <Slides>45</Slides>
  <Notes>15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45</vt:i4>
      </vt:variant>
    </vt:vector>
  </HeadingPairs>
  <TitlesOfParts>
    <vt:vector size="50" baseType="lpstr">
      <vt:lpstr>Arial</vt:lpstr>
      <vt:lpstr>Calibri</vt:lpstr>
      <vt:lpstr>Century Gothic</vt:lpstr>
      <vt:lpstr>Aptos</vt:lpstr>
      <vt:lpstr>Office Theme</vt:lpstr>
      <vt:lpstr>Lesson 39.2</vt:lpstr>
      <vt:lpstr>Objectives</vt:lpstr>
      <vt:lpstr>Hormone Regulation1</vt:lpstr>
      <vt:lpstr>Hormone Regulation2</vt:lpstr>
      <vt:lpstr>Hormonal Regulation of the Excretory System1</vt:lpstr>
      <vt:lpstr>Hormonal Regulation of the Excretory System2</vt:lpstr>
      <vt:lpstr>Hormonal Regulation of the Excretory System3</vt:lpstr>
      <vt:lpstr>Hormonal Regulation of the Excretory System4</vt:lpstr>
      <vt:lpstr>Lesson 39.2 Figure 2</vt:lpstr>
      <vt:lpstr>Hormone Regulation of the Reproductive System</vt:lpstr>
      <vt:lpstr>Regulation of the Testicular Reproductive System</vt:lpstr>
      <vt:lpstr>Science and You1</vt:lpstr>
      <vt:lpstr>Regulation of the Ovarian Reproductive System1 </vt:lpstr>
      <vt:lpstr>Lesson 39.2 Figure 4 </vt:lpstr>
      <vt:lpstr>Regulation of the Ovarian Reproductive System2 </vt:lpstr>
      <vt:lpstr>Regulation of Blood Glucose Levels by Insulin and Glucagon1</vt:lpstr>
      <vt:lpstr>Lesson 39.2 Figure 5 </vt:lpstr>
      <vt:lpstr>Regulation of Blood Glucose Levels by Insulin and Glucagon2</vt:lpstr>
      <vt:lpstr>Lesson 39.2 Figure 6</vt:lpstr>
      <vt:lpstr>Regulation of Blood Glucose Levels by Insulin and Glucagon3</vt:lpstr>
      <vt:lpstr>Lesson 39.2 Figure 7</vt:lpstr>
      <vt:lpstr>Regulation of Blood Glucose by Thyroid Hormones1</vt:lpstr>
      <vt:lpstr>Science and You2</vt:lpstr>
      <vt:lpstr>Regulation of Blood Glucose by Thyroid Hormones2</vt:lpstr>
      <vt:lpstr>Regulation of Blood Glucose by Thyroid Hormones3</vt:lpstr>
      <vt:lpstr>Think It Through</vt:lpstr>
      <vt:lpstr>Hormonal Control of Blood Calcium Levels1 </vt:lpstr>
      <vt:lpstr>Lesson 39.2 Figure 9</vt:lpstr>
      <vt:lpstr>Hormonal Control of Blood Calcium Levels2 </vt:lpstr>
      <vt:lpstr>Hormonal Regulation of Growth1</vt:lpstr>
      <vt:lpstr>Hormonal Regulation of Growth2</vt:lpstr>
      <vt:lpstr>Hormonal Regulation of Growth3</vt:lpstr>
      <vt:lpstr>Lesson 39.2 Figure 10 </vt:lpstr>
      <vt:lpstr>Science and You3</vt:lpstr>
      <vt:lpstr>Hormonal Regulation of Stress </vt:lpstr>
      <vt:lpstr>Short-Term Stress Response</vt:lpstr>
      <vt:lpstr>Evolution Connection </vt:lpstr>
      <vt:lpstr>Long-Term Stress Response</vt:lpstr>
      <vt:lpstr>Regulation of Hormone Production </vt:lpstr>
      <vt:lpstr>Lesson 39.2 Figure 11</vt:lpstr>
      <vt:lpstr>Humoral Stimuli</vt:lpstr>
      <vt:lpstr>Hormonal Stimuli </vt:lpstr>
      <vt:lpstr>Neural Stimuli </vt:lpstr>
      <vt:lpstr>Summary </vt:lpstr>
      <vt:lpstr>End of Hawkes Learning PowerPoint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Biology, 1st Edition</dc:title>
  <dc:creator>Hawkes Learning</dc:creator>
  <cp:lastModifiedBy>Riley Possanza</cp:lastModifiedBy>
  <cp:revision>185</cp:revision>
  <dcterms:created xsi:type="dcterms:W3CDTF">2013-04-26T14:43:13Z</dcterms:created>
  <dcterms:modified xsi:type="dcterms:W3CDTF">2024-10-23T15:56:13Z</dcterms:modified>
</cp:coreProperties>
</file>