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handoutMasterIdLst>
    <p:handoutMasterId r:id="rId35"/>
  </p:handoutMasterIdLst>
  <p:sldIdLst>
    <p:sldId id="272" r:id="rId2"/>
    <p:sldId id="264" r:id="rId3"/>
    <p:sldId id="280" r:id="rId4"/>
    <p:sldId id="281" r:id="rId5"/>
    <p:sldId id="282" r:id="rId6"/>
    <p:sldId id="283" r:id="rId7"/>
    <p:sldId id="284" r:id="rId8"/>
    <p:sldId id="285" r:id="rId9"/>
    <p:sldId id="286" r:id="rId10"/>
    <p:sldId id="287" r:id="rId11"/>
    <p:sldId id="288" r:id="rId12"/>
    <p:sldId id="289" r:id="rId13"/>
    <p:sldId id="290" r:id="rId14"/>
    <p:sldId id="271" r:id="rId15"/>
    <p:sldId id="292" r:id="rId16"/>
    <p:sldId id="293" r:id="rId17"/>
    <p:sldId id="291" r:id="rId18"/>
    <p:sldId id="294" r:id="rId19"/>
    <p:sldId id="295" r:id="rId20"/>
    <p:sldId id="296" r:id="rId21"/>
    <p:sldId id="297" r:id="rId22"/>
    <p:sldId id="276" r:id="rId23"/>
    <p:sldId id="298" r:id="rId24"/>
    <p:sldId id="275" r:id="rId25"/>
    <p:sldId id="278" r:id="rId26"/>
    <p:sldId id="279" r:id="rId27"/>
    <p:sldId id="273" r:id="rId28"/>
    <p:sldId id="299" r:id="rId29"/>
    <p:sldId id="274" r:id="rId30"/>
    <p:sldId id="277" r:id="rId31"/>
    <p:sldId id="267" r:id="rId32"/>
    <p:sldId id="300" r:id="rId33"/>
  </p:sldIdLst>
  <p:sldSz cx="9144000" cy="6858000" type="screen4x3"/>
  <p:notesSz cx="6858000" cy="9144000"/>
  <p:embeddedFontLst>
    <p:embeddedFont>
      <p:font typeface="Century Gothic" panose="020B0502020202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6410" autoAdjust="0"/>
  </p:normalViewPr>
  <p:slideViewPr>
    <p:cSldViewPr>
      <p:cViewPr varScale="1">
        <p:scale>
          <a:sx n="95" d="100"/>
          <a:sy n="95" d="100"/>
        </p:scale>
        <p:origin x="2100" y="114"/>
      </p:cViewPr>
      <p:guideLst>
        <p:guide orient="horz" pos="2160"/>
        <p:guide pos="2880"/>
      </p:guideLst>
    </p:cSldViewPr>
  </p:slideViewPr>
  <p:outlineViewPr>
    <p:cViewPr>
      <p:scale>
        <a:sx n="33" d="100"/>
        <a:sy n="33" d="100"/>
      </p:scale>
      <p:origin x="0" y="-1675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The diencephalon is the posterior portion of the forebrain. It is located at the center of the brain, above the brain stem.</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428376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The islets of Langerhans are clusters of endocrine cells found in the pancreas; they stain lighter than surrounding cells.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424579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This shows the structure of melatonin. Carbon atoms are shown as the black spine that runs the length of the molecule; hydrogens are shown as the white, short nodules; oxygens are shown as red, medium-sized nodules on the left and right; and nitrogen is shown as blue and connected to the spine.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367880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The sella turcica is a groove in the skull within which the pituitary gland sits.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61080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(a) The pituitary gland is located at the base of the brain and is connected to the (b) hypothalamus by the pituitary stalk.</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48747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This illustration shows the location of the thyroid gland.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222623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The parathyroid glands are located on the posterior, or back, of the thyroid gland.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1729956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The adrenal glands are located at the top of the kidneys.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326657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In this cross section of a human adrenal gland, the zona glomerulosa, zona fasciculata, and zona reticularis appear as layers between the outer fibrous capsule and inner medulla.</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1279743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The pancreas is found underneath the stomach and points toward the spleen. The pancreas contains clusters of cells known as islets of Langerhans.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3366477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64746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39.3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Endocrine Glands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7DEE-E697-ACC4-562C-25277FC967F7}"/>
              </a:ext>
            </a:extLst>
          </p:cNvPr>
          <p:cNvSpPr>
            <a:spLocks noGrp="1"/>
          </p:cNvSpPr>
          <p:nvPr>
            <p:ph type="title"/>
          </p:nvPr>
        </p:nvSpPr>
        <p:spPr/>
        <p:txBody>
          <a:bodyPr/>
          <a:lstStyle/>
          <a:p>
            <a:r>
              <a:rPr lang="en-US" dirty="0"/>
              <a:t>Lesson 39.3 Figure 4 </a:t>
            </a:r>
          </a:p>
        </p:txBody>
      </p:sp>
      <p:pic>
        <p:nvPicPr>
          <p:cNvPr id="6" name="Content Placeholder 5" descr="The image shows the location of the thyroid gland. The thyroid is located in the neck beneath the larynx and in front of the trachea. It consists of right and left lobes.">
            <a:extLst>
              <a:ext uri="{FF2B5EF4-FFF2-40B4-BE49-F238E27FC236}">
                <a16:creationId xmlns:a16="http://schemas.microsoft.com/office/drawing/2014/main" id="{816977EA-DECC-F6F9-198A-630E810A4EB1}"/>
              </a:ext>
            </a:extLst>
          </p:cNvPr>
          <p:cNvPicPr>
            <a:picLocks noGrp="1" noChangeAspect="1"/>
          </p:cNvPicPr>
          <p:nvPr>
            <p:ph idx="1"/>
          </p:nvPr>
        </p:nvPicPr>
        <p:blipFill>
          <a:blip r:embed="rId3"/>
          <a:srcRect l="17593" t="5334" r="16668" b="1334"/>
          <a:stretch/>
        </p:blipFill>
        <p:spPr>
          <a:xfrm>
            <a:off x="1866900" y="1295400"/>
            <a:ext cx="5410200" cy="4267200"/>
          </a:xfrm>
        </p:spPr>
      </p:pic>
    </p:spTree>
    <p:extLst>
      <p:ext uri="{BB962C8B-B14F-4D97-AF65-F5344CB8AC3E}">
        <p14:creationId xmlns:p14="http://schemas.microsoft.com/office/powerpoint/2010/main" val="330484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AC90-98B6-EE4D-FA1F-32F116601426}"/>
              </a:ext>
            </a:extLst>
          </p:cNvPr>
          <p:cNvSpPr>
            <a:spLocks noGrp="1"/>
          </p:cNvSpPr>
          <p:nvPr>
            <p:ph type="title"/>
          </p:nvPr>
        </p:nvSpPr>
        <p:spPr/>
        <p:txBody>
          <a:bodyPr/>
          <a:lstStyle/>
          <a:p>
            <a:r>
              <a:rPr lang="en-US" dirty="0"/>
              <a:t>Thyroid Gland</a:t>
            </a:r>
            <a:r>
              <a:rPr lang="en-US" sz="1400" baseline="-25000" dirty="0"/>
              <a:t>2</a:t>
            </a:r>
          </a:p>
        </p:txBody>
      </p:sp>
      <p:sp>
        <p:nvSpPr>
          <p:cNvPr id="3" name="Content Placeholder 2">
            <a:extLst>
              <a:ext uri="{FF2B5EF4-FFF2-40B4-BE49-F238E27FC236}">
                <a16:creationId xmlns:a16="http://schemas.microsoft.com/office/drawing/2014/main" id="{1B23E352-962E-337C-1D8C-2ABFE60D4490}"/>
              </a:ext>
            </a:extLst>
          </p:cNvPr>
          <p:cNvSpPr>
            <a:spLocks noGrp="1"/>
          </p:cNvSpPr>
          <p:nvPr>
            <p:ph idx="1"/>
          </p:nvPr>
        </p:nvSpPr>
        <p:spPr/>
        <p:txBody>
          <a:bodyPr>
            <a:normAutofit fontScale="85000" lnSpcReduction="20000"/>
          </a:bodyPr>
          <a:lstStyle/>
          <a:p>
            <a:r>
              <a:rPr lang="en-US" dirty="0"/>
              <a:t>Thyroid follicle cells synthesize the hormone thyroxine (T4) and triiodothyronine (T3).</a:t>
            </a:r>
          </a:p>
          <a:p>
            <a:r>
              <a:rPr lang="en-US" dirty="0"/>
              <a:t>Follicle cells are stimulated to release stored T3 and T4 by thyroid-stimulating hormone (TSH), which is produced by the anterior pituitary. </a:t>
            </a:r>
          </a:p>
          <a:p>
            <a:r>
              <a:rPr lang="en-US" dirty="0"/>
              <a:t>A third hormone, calcitonin, is produced by the </a:t>
            </a:r>
            <a:r>
              <a:rPr lang="en-US" b="1" dirty="0"/>
              <a:t>parafollicular cells </a:t>
            </a:r>
            <a:r>
              <a:rPr lang="en-US" dirty="0"/>
              <a:t>of the thyroid and either releases hormones or inhibits them.</a:t>
            </a:r>
          </a:p>
          <a:p>
            <a:r>
              <a:rPr lang="en-US" dirty="0"/>
              <a:t>Calcitonin release is not controlled by TSH but instead is released when calcium ion (Ca2+) concentrations in the blood rise.</a:t>
            </a:r>
          </a:p>
          <a:p>
            <a:pPr lvl="1"/>
            <a:r>
              <a:rPr lang="en-US" dirty="0"/>
              <a:t>Calcitonin functions to help regulate calcium concentrations in body fluids. </a:t>
            </a:r>
          </a:p>
        </p:txBody>
      </p:sp>
    </p:spTree>
    <p:extLst>
      <p:ext uri="{BB962C8B-B14F-4D97-AF65-F5344CB8AC3E}">
        <p14:creationId xmlns:p14="http://schemas.microsoft.com/office/powerpoint/2010/main" val="13932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4253-BED6-9261-9CD8-79D767FC7FE6}"/>
              </a:ext>
            </a:extLst>
          </p:cNvPr>
          <p:cNvSpPr>
            <a:spLocks noGrp="1"/>
          </p:cNvSpPr>
          <p:nvPr>
            <p:ph type="title"/>
          </p:nvPr>
        </p:nvSpPr>
        <p:spPr/>
        <p:txBody>
          <a:bodyPr/>
          <a:lstStyle/>
          <a:p>
            <a:r>
              <a:rPr lang="en-US" dirty="0"/>
              <a:t>Parathyroid Gland</a:t>
            </a:r>
          </a:p>
        </p:txBody>
      </p:sp>
      <p:sp>
        <p:nvSpPr>
          <p:cNvPr id="3" name="Content Placeholder 2">
            <a:extLst>
              <a:ext uri="{FF2B5EF4-FFF2-40B4-BE49-F238E27FC236}">
                <a16:creationId xmlns:a16="http://schemas.microsoft.com/office/drawing/2014/main" id="{3ACC1DB1-AF40-191D-11D0-F9B11ED96743}"/>
              </a:ext>
            </a:extLst>
          </p:cNvPr>
          <p:cNvSpPr>
            <a:spLocks noGrp="1"/>
          </p:cNvSpPr>
          <p:nvPr>
            <p:ph idx="1"/>
          </p:nvPr>
        </p:nvSpPr>
        <p:spPr/>
        <p:txBody>
          <a:bodyPr>
            <a:normAutofit fontScale="85000" lnSpcReduction="10000"/>
          </a:bodyPr>
          <a:lstStyle/>
          <a:p>
            <a:r>
              <a:rPr lang="en-US" sz="2400" dirty="0"/>
              <a:t>Most people have four </a:t>
            </a:r>
            <a:r>
              <a:rPr lang="en-US" sz="2400" b="1" dirty="0"/>
              <a:t>parathyroid glands.</a:t>
            </a:r>
            <a:r>
              <a:rPr lang="en-US" sz="2400" dirty="0"/>
              <a:t> These glands are located on the posterior surface of the thyroid gland. </a:t>
            </a:r>
          </a:p>
          <a:p>
            <a:pPr lvl="1"/>
            <a:r>
              <a:rPr lang="en-US" sz="2400" dirty="0"/>
              <a:t>There is a superior gland and an inferior gland associated with each of the thyroid's two lobes. </a:t>
            </a:r>
          </a:p>
          <a:p>
            <a:r>
              <a:rPr lang="en-US" sz="2400" dirty="0"/>
              <a:t>The parathyroid glands produce parathyroid hormone (PTH). PTH increases blood calcium concentrations when calcium ion levels fall below normal by doing the following:</a:t>
            </a:r>
          </a:p>
          <a:p>
            <a:pPr lvl="1"/>
            <a:r>
              <a:rPr lang="en-US" sz="2400" dirty="0"/>
              <a:t>It enhances reabsorption of Ca</a:t>
            </a:r>
            <a:r>
              <a:rPr lang="en-US" sz="2400" baseline="30000" dirty="0"/>
              <a:t>2+ </a:t>
            </a:r>
            <a:r>
              <a:rPr lang="en-US" sz="2400" dirty="0"/>
              <a:t>by the kidneys.</a:t>
            </a:r>
          </a:p>
          <a:p>
            <a:pPr lvl="1"/>
            <a:r>
              <a:rPr lang="en-US" sz="2400" dirty="0"/>
              <a:t>It stimulates osteoclast activity and inhibits osteoblast activity.</a:t>
            </a:r>
          </a:p>
          <a:p>
            <a:pPr lvl="1"/>
            <a:r>
              <a:rPr lang="en-US" sz="2400" dirty="0"/>
              <a:t>It stimulates synthesis and secretion of calcitriol by the kidneys, which enhances Ca</a:t>
            </a:r>
            <a:r>
              <a:rPr lang="en-US" sz="2400" baseline="30000" dirty="0"/>
              <a:t>2+ </a:t>
            </a:r>
            <a:r>
              <a:rPr lang="en-US" sz="2400" dirty="0"/>
              <a:t>absorption by the digestive system.</a:t>
            </a:r>
          </a:p>
          <a:p>
            <a:endParaRPr lang="en-US" sz="2400" dirty="0"/>
          </a:p>
          <a:p>
            <a:pPr marL="0" indent="0">
              <a:buNone/>
            </a:pPr>
            <a:r>
              <a:rPr lang="en-US" sz="2400" dirty="0"/>
              <a:t>PTH is produced by chief cells of the parathyroid. PTH and calcitonin work in opposition to one another to maintain homeostatic Ca</a:t>
            </a:r>
            <a:r>
              <a:rPr lang="en-US" sz="2400" baseline="30000" dirty="0"/>
              <a:t>2+ </a:t>
            </a:r>
            <a:r>
              <a:rPr lang="en-US" sz="2400" dirty="0"/>
              <a:t>levels in body fluids.</a:t>
            </a:r>
          </a:p>
        </p:txBody>
      </p:sp>
    </p:spTree>
    <p:extLst>
      <p:ext uri="{BB962C8B-B14F-4D97-AF65-F5344CB8AC3E}">
        <p14:creationId xmlns:p14="http://schemas.microsoft.com/office/powerpoint/2010/main" val="360060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349E-D70E-4CDA-9AF1-527EB4F2DAED}"/>
              </a:ext>
            </a:extLst>
          </p:cNvPr>
          <p:cNvSpPr>
            <a:spLocks noGrp="1"/>
          </p:cNvSpPr>
          <p:nvPr>
            <p:ph type="title"/>
          </p:nvPr>
        </p:nvSpPr>
        <p:spPr/>
        <p:txBody>
          <a:bodyPr/>
          <a:lstStyle/>
          <a:p>
            <a:r>
              <a:rPr lang="en-US" dirty="0"/>
              <a:t>Lesson 39.3 Figure 5</a:t>
            </a:r>
          </a:p>
        </p:txBody>
      </p:sp>
      <p:pic>
        <p:nvPicPr>
          <p:cNvPr id="6" name="Content Placeholder 6" descr="The diagram showing the parathyroid gland points to illustrations of the bone, which says &quot;Release calcium and phosphorus,&quot; the kidneys, which says &quot;Reduce calcium Vitamin D activation,&quot; and the intestines, which says &quot;Calcium and phosphorus absorption.&quot;">
            <a:extLst>
              <a:ext uri="{FF2B5EF4-FFF2-40B4-BE49-F238E27FC236}">
                <a16:creationId xmlns:a16="http://schemas.microsoft.com/office/drawing/2014/main" id="{A5E3CC33-85E8-FEC5-B28D-DF5251A364A4}"/>
              </a:ext>
            </a:extLst>
          </p:cNvPr>
          <p:cNvPicPr>
            <a:picLocks noGrp="1" noChangeAspect="1"/>
          </p:cNvPicPr>
          <p:nvPr>
            <p:ph idx="1"/>
          </p:nvPr>
        </p:nvPicPr>
        <p:blipFill>
          <a:blip r:embed="rId3"/>
          <a:srcRect l="23148" t="5334" r="22222"/>
          <a:stretch/>
        </p:blipFill>
        <p:spPr>
          <a:xfrm>
            <a:off x="2165797" y="1219200"/>
            <a:ext cx="4812406" cy="4632960"/>
          </a:xfrm>
        </p:spPr>
      </p:pic>
    </p:spTree>
    <p:extLst>
      <p:ext uri="{BB962C8B-B14F-4D97-AF65-F5344CB8AC3E}">
        <p14:creationId xmlns:p14="http://schemas.microsoft.com/office/powerpoint/2010/main" val="4204717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94881" y="1295400"/>
            <a:ext cx="8229600" cy="1524000"/>
          </a:xfrm>
        </p:spPr>
        <p:txBody>
          <a:bodyPr/>
          <a:lstStyle/>
          <a:p>
            <a:pPr marL="457200" indent="-457200">
              <a:buFont typeface="Arial" panose="020B0604020202020204" pitchFamily="34" charset="0"/>
              <a:buChar char="•"/>
            </a:pPr>
            <a:r>
              <a:rPr lang="en-US" dirty="0"/>
              <a:t>With respect to calcium regulation, what hormones are produced by the thyroid and parathyroid?</a:t>
            </a:r>
          </a:p>
          <a:p>
            <a:pPr marL="457200" indent="-457200">
              <a:buFont typeface="Arial" panose="020B0604020202020204" pitchFamily="34" charset="0"/>
              <a:buChar char="•"/>
            </a:pPr>
            <a:r>
              <a:rPr lang="en-US" dirty="0"/>
              <a:t>How do they regulate calcium levels? </a:t>
            </a:r>
          </a:p>
        </p:txBody>
      </p:sp>
    </p:spTree>
    <p:extLst>
      <p:ext uri="{BB962C8B-B14F-4D97-AF65-F5344CB8AC3E}">
        <p14:creationId xmlns:p14="http://schemas.microsoft.com/office/powerpoint/2010/main" val="1933572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7EDC69-2DD6-6C6A-22D2-193AC7B08DA2}"/>
              </a:ext>
            </a:extLst>
          </p:cNvPr>
          <p:cNvSpPr>
            <a:spLocks noGrp="1"/>
          </p:cNvSpPr>
          <p:nvPr>
            <p:ph type="title"/>
          </p:nvPr>
        </p:nvSpPr>
        <p:spPr/>
        <p:txBody>
          <a:bodyPr/>
          <a:lstStyle/>
          <a:p>
            <a:r>
              <a:rPr lang="en-US" dirty="0"/>
              <a:t>Adrenal Glands </a:t>
            </a:r>
          </a:p>
        </p:txBody>
      </p:sp>
      <p:sp>
        <p:nvSpPr>
          <p:cNvPr id="5" name="Content Placeholder 4">
            <a:extLst>
              <a:ext uri="{FF2B5EF4-FFF2-40B4-BE49-F238E27FC236}">
                <a16:creationId xmlns:a16="http://schemas.microsoft.com/office/drawing/2014/main" id="{8C7795E8-D084-556F-EB92-5ED4EA67F7CA}"/>
              </a:ext>
            </a:extLst>
          </p:cNvPr>
          <p:cNvSpPr>
            <a:spLocks noGrp="1"/>
          </p:cNvSpPr>
          <p:nvPr>
            <p:ph idx="1"/>
          </p:nvPr>
        </p:nvSpPr>
        <p:spPr>
          <a:xfrm>
            <a:off x="457200" y="1280160"/>
            <a:ext cx="4724400" cy="4572000"/>
          </a:xfrm>
        </p:spPr>
        <p:txBody>
          <a:bodyPr>
            <a:normAutofit/>
          </a:bodyPr>
          <a:lstStyle/>
          <a:p>
            <a:r>
              <a:rPr lang="en-US" dirty="0"/>
              <a:t>The </a:t>
            </a:r>
            <a:r>
              <a:rPr lang="en-US" b="1" dirty="0"/>
              <a:t>adrenal glands </a:t>
            </a:r>
            <a:r>
              <a:rPr lang="en-US" dirty="0"/>
              <a:t>are associated with the kidneys; one gland is located on top of each kidney. </a:t>
            </a:r>
          </a:p>
          <a:p>
            <a:pPr marL="457200" indent="-457200">
              <a:buFont typeface="Arial" panose="020B0604020202020204" pitchFamily="34" charset="0"/>
              <a:buChar char="•"/>
            </a:pPr>
            <a:r>
              <a:rPr lang="en-US" dirty="0"/>
              <a:t>The adrenal glands consist of an outer adrenal cortex and an inner adrenal medulla. </a:t>
            </a:r>
          </a:p>
          <a:p>
            <a:pPr marL="457200" indent="-457200">
              <a:buFont typeface="Arial" panose="020B0604020202020204" pitchFamily="34" charset="0"/>
              <a:buChar char="•"/>
            </a:pPr>
            <a:r>
              <a:rPr lang="en-US" dirty="0"/>
              <a:t>These regions secrete different hormones.</a:t>
            </a:r>
          </a:p>
        </p:txBody>
      </p:sp>
      <p:sp>
        <p:nvSpPr>
          <p:cNvPr id="8" name="TextBox 7">
            <a:extLst>
              <a:ext uri="{FF2B5EF4-FFF2-40B4-BE49-F238E27FC236}">
                <a16:creationId xmlns:a16="http://schemas.microsoft.com/office/drawing/2014/main" id="{8E5691E8-3A1C-5805-313A-02B8DBA34635}"/>
              </a:ext>
            </a:extLst>
          </p:cNvPr>
          <p:cNvSpPr txBox="1"/>
          <p:nvPr/>
        </p:nvSpPr>
        <p:spPr>
          <a:xfrm>
            <a:off x="6298223" y="1581313"/>
            <a:ext cx="1447800" cy="307777"/>
          </a:xfrm>
          <a:prstGeom prst="rect">
            <a:avLst/>
          </a:prstGeom>
          <a:noFill/>
        </p:spPr>
        <p:txBody>
          <a:bodyPr wrap="square" rtlCol="0">
            <a:spAutoFit/>
          </a:bodyPr>
          <a:lstStyle/>
          <a:p>
            <a:pPr algn="ctr"/>
            <a:r>
              <a:rPr lang="en-US" sz="1400" b="1" dirty="0"/>
              <a:t>39.3 Figure 6</a:t>
            </a:r>
          </a:p>
        </p:txBody>
      </p:sp>
      <p:pic>
        <p:nvPicPr>
          <p:cNvPr id="9" name="Content Placeholder 6" descr="The image displays the location of the adrenal glands. The adrenal glands are lumpy, irregular structures located on top of the kidneys.">
            <a:extLst>
              <a:ext uri="{FF2B5EF4-FFF2-40B4-BE49-F238E27FC236}">
                <a16:creationId xmlns:a16="http://schemas.microsoft.com/office/drawing/2014/main" id="{E269A272-89C0-FED8-78C9-42CBD47B8B7A}"/>
              </a:ext>
            </a:extLst>
          </p:cNvPr>
          <p:cNvPicPr>
            <a:picLocks noChangeAspect="1"/>
          </p:cNvPicPr>
          <p:nvPr/>
        </p:nvPicPr>
        <p:blipFill>
          <a:blip r:embed="rId3"/>
          <a:srcRect l="23148" t="13319" r="23148" b="6000"/>
          <a:stretch/>
        </p:blipFill>
        <p:spPr>
          <a:xfrm>
            <a:off x="5307623" y="1889090"/>
            <a:ext cx="3429000" cy="2861961"/>
          </a:xfrm>
          <a:prstGeom prst="rect">
            <a:avLst/>
          </a:prstGeom>
        </p:spPr>
      </p:pic>
      <p:sp>
        <p:nvSpPr>
          <p:cNvPr id="3" name="TextBox 2">
            <a:extLst>
              <a:ext uri="{FF2B5EF4-FFF2-40B4-BE49-F238E27FC236}">
                <a16:creationId xmlns:a16="http://schemas.microsoft.com/office/drawing/2014/main" id="{6B44CF0A-1B3C-7712-1643-C647BB7EBB85}"/>
              </a:ext>
            </a:extLst>
          </p:cNvPr>
          <p:cNvSpPr txBox="1"/>
          <p:nvPr/>
        </p:nvSpPr>
        <p:spPr>
          <a:xfrm>
            <a:off x="5707673" y="4876577"/>
            <a:ext cx="2628900" cy="400110"/>
          </a:xfrm>
          <a:prstGeom prst="rect">
            <a:avLst/>
          </a:prstGeom>
          <a:noFill/>
        </p:spPr>
        <p:txBody>
          <a:bodyPr wrap="square">
            <a:spAutoFit/>
          </a:bodyPr>
          <a:lstStyle/>
          <a:p>
            <a:pPr algn="ctr"/>
            <a:r>
              <a:rPr lang="en-US" sz="1000" dirty="0"/>
              <a:t>National Cancer Institute on Wikimedia Commons. "Kidney and adrenal gland."</a:t>
            </a:r>
          </a:p>
        </p:txBody>
      </p:sp>
    </p:spTree>
    <p:extLst>
      <p:ext uri="{BB962C8B-B14F-4D97-AF65-F5344CB8AC3E}">
        <p14:creationId xmlns:p14="http://schemas.microsoft.com/office/powerpoint/2010/main" val="40557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EF7E-E610-ECC2-9DF3-0B1615862A75}"/>
              </a:ext>
            </a:extLst>
          </p:cNvPr>
          <p:cNvSpPr>
            <a:spLocks noGrp="1"/>
          </p:cNvSpPr>
          <p:nvPr>
            <p:ph type="title"/>
          </p:nvPr>
        </p:nvSpPr>
        <p:spPr/>
        <p:txBody>
          <a:bodyPr/>
          <a:lstStyle/>
          <a:p>
            <a:r>
              <a:rPr lang="en-US" dirty="0"/>
              <a:t>Adrenal Cortex</a:t>
            </a:r>
            <a:r>
              <a:rPr lang="en-US" sz="1400" baseline="-25000" dirty="0"/>
              <a:t>1</a:t>
            </a:r>
          </a:p>
        </p:txBody>
      </p:sp>
      <p:sp>
        <p:nvSpPr>
          <p:cNvPr id="3" name="Content Placeholder 2">
            <a:extLst>
              <a:ext uri="{FF2B5EF4-FFF2-40B4-BE49-F238E27FC236}">
                <a16:creationId xmlns:a16="http://schemas.microsoft.com/office/drawing/2014/main" id="{B6B2D354-2AC4-D773-1AB4-C184C53FEC1F}"/>
              </a:ext>
            </a:extLst>
          </p:cNvPr>
          <p:cNvSpPr>
            <a:spLocks noGrp="1"/>
          </p:cNvSpPr>
          <p:nvPr>
            <p:ph idx="1"/>
          </p:nvPr>
        </p:nvSpPr>
        <p:spPr>
          <a:xfrm>
            <a:off x="457200" y="1280160"/>
            <a:ext cx="4191000" cy="4572000"/>
          </a:xfrm>
        </p:spPr>
        <p:txBody>
          <a:bodyPr>
            <a:normAutofit fontScale="85000" lnSpcReduction="20000"/>
          </a:bodyPr>
          <a:lstStyle/>
          <a:p>
            <a:r>
              <a:rPr lang="en-US" dirty="0"/>
              <a:t>The </a:t>
            </a:r>
            <a:r>
              <a:rPr lang="en-US" b="1" dirty="0"/>
              <a:t>adrenal cortex </a:t>
            </a:r>
            <a:r>
              <a:rPr lang="en-US" dirty="0"/>
              <a:t>is made up of layers of epithelial cells and associated capillary networks.</a:t>
            </a:r>
          </a:p>
          <a:p>
            <a:r>
              <a:rPr lang="en-US" dirty="0"/>
              <a:t> </a:t>
            </a:r>
          </a:p>
          <a:p>
            <a:r>
              <a:rPr lang="en-US" dirty="0"/>
              <a:t>These layers form three distinct regions:</a:t>
            </a:r>
          </a:p>
          <a:p>
            <a:pPr marL="457200" indent="-457200">
              <a:buFont typeface="Arial" panose="020B0604020202020204" pitchFamily="34" charset="0"/>
              <a:buChar char="•"/>
            </a:pPr>
            <a:r>
              <a:rPr lang="en-US" dirty="0"/>
              <a:t> An outer zona glomerulosa that produces mineralocorticoids</a:t>
            </a:r>
          </a:p>
          <a:p>
            <a:pPr marL="457200" indent="-457200">
              <a:buFont typeface="Arial" panose="020B0604020202020204" pitchFamily="34" charset="0"/>
              <a:buChar char="•"/>
            </a:pPr>
            <a:r>
              <a:rPr lang="en-US" dirty="0"/>
              <a:t>A middle zona fasciculata that produces glucocorticoids</a:t>
            </a:r>
          </a:p>
          <a:p>
            <a:pPr marL="457200" indent="-457200">
              <a:buFont typeface="Arial" panose="020B0604020202020204" pitchFamily="34" charset="0"/>
              <a:buChar char="•"/>
            </a:pPr>
            <a:r>
              <a:rPr lang="en-US" dirty="0"/>
              <a:t>An inner zona reticularis that produces androgens</a:t>
            </a:r>
          </a:p>
        </p:txBody>
      </p:sp>
      <p:sp>
        <p:nvSpPr>
          <p:cNvPr id="6" name="TextBox 5">
            <a:extLst>
              <a:ext uri="{FF2B5EF4-FFF2-40B4-BE49-F238E27FC236}">
                <a16:creationId xmlns:a16="http://schemas.microsoft.com/office/drawing/2014/main" id="{E600C585-5B5F-07FE-429D-BB5A530D5896}"/>
              </a:ext>
            </a:extLst>
          </p:cNvPr>
          <p:cNvSpPr txBox="1"/>
          <p:nvPr/>
        </p:nvSpPr>
        <p:spPr>
          <a:xfrm>
            <a:off x="6238870" y="1524000"/>
            <a:ext cx="1524000" cy="307777"/>
          </a:xfrm>
          <a:prstGeom prst="rect">
            <a:avLst/>
          </a:prstGeom>
          <a:noFill/>
        </p:spPr>
        <p:txBody>
          <a:bodyPr wrap="square" rtlCol="0">
            <a:spAutoFit/>
          </a:bodyPr>
          <a:lstStyle/>
          <a:p>
            <a:pPr algn="ctr"/>
            <a:r>
              <a:rPr lang="en-US" sz="1400" b="1" dirty="0"/>
              <a:t>39.3 Figure 7</a:t>
            </a:r>
          </a:p>
        </p:txBody>
      </p:sp>
      <p:pic>
        <p:nvPicPr>
          <p:cNvPr id="9" name="Content Placeholder 5" descr="Cross-sectional image of a human adrenal gland showcasing distinct layers within. The outermost layer, the zona glomerulosa, the middle layer, the zona fasciculata, and the inner layer, the zona reticularis, are clearly visible. These layers are situated between the fibrous capsule that surrounds the gland and the inner medulla.">
            <a:extLst>
              <a:ext uri="{FF2B5EF4-FFF2-40B4-BE49-F238E27FC236}">
                <a16:creationId xmlns:a16="http://schemas.microsoft.com/office/drawing/2014/main" id="{039C18DF-4E4F-6EEF-03DF-1D6A4E273188}"/>
              </a:ext>
            </a:extLst>
          </p:cNvPr>
          <p:cNvPicPr>
            <a:picLocks noChangeAspect="1"/>
          </p:cNvPicPr>
          <p:nvPr/>
        </p:nvPicPr>
        <p:blipFill>
          <a:blip r:embed="rId3"/>
          <a:srcRect l="13889" t="5334" r="13889" b="3000"/>
          <a:stretch/>
        </p:blipFill>
        <p:spPr>
          <a:xfrm>
            <a:off x="5019670" y="1835964"/>
            <a:ext cx="3962400" cy="2794000"/>
          </a:xfrm>
          <a:prstGeom prst="rect">
            <a:avLst/>
          </a:prstGeom>
        </p:spPr>
      </p:pic>
      <p:sp>
        <p:nvSpPr>
          <p:cNvPr id="7" name="TextBox 6">
            <a:extLst>
              <a:ext uri="{FF2B5EF4-FFF2-40B4-BE49-F238E27FC236}">
                <a16:creationId xmlns:a16="http://schemas.microsoft.com/office/drawing/2014/main" id="{0168EF05-90C2-B04A-D6BE-1B02D226EF87}"/>
              </a:ext>
            </a:extLst>
          </p:cNvPr>
          <p:cNvSpPr txBox="1"/>
          <p:nvPr/>
        </p:nvSpPr>
        <p:spPr>
          <a:xfrm>
            <a:off x="4800600" y="4629964"/>
            <a:ext cx="4572000" cy="246221"/>
          </a:xfrm>
          <a:prstGeom prst="rect">
            <a:avLst/>
          </a:prstGeom>
          <a:noFill/>
        </p:spPr>
        <p:txBody>
          <a:bodyPr wrap="square">
            <a:spAutoFit/>
          </a:bodyPr>
          <a:lstStyle/>
          <a:p>
            <a:pPr algn="ctr"/>
            <a:r>
              <a:rPr lang="en-US" sz="1000" dirty="0"/>
              <a:t>Jpogi on Wikimedia Commons. "Adrenal gland."</a:t>
            </a:r>
          </a:p>
        </p:txBody>
      </p:sp>
    </p:spTree>
    <p:extLst>
      <p:ext uri="{BB962C8B-B14F-4D97-AF65-F5344CB8AC3E}">
        <p14:creationId xmlns:p14="http://schemas.microsoft.com/office/powerpoint/2010/main" val="318088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02F9-FFD1-B20C-F829-517F9A3A2366}"/>
              </a:ext>
            </a:extLst>
          </p:cNvPr>
          <p:cNvSpPr>
            <a:spLocks noGrp="1"/>
          </p:cNvSpPr>
          <p:nvPr>
            <p:ph type="title"/>
          </p:nvPr>
        </p:nvSpPr>
        <p:spPr/>
        <p:txBody>
          <a:bodyPr/>
          <a:lstStyle/>
          <a:p>
            <a:r>
              <a:rPr lang="en-US" dirty="0"/>
              <a:t>Adrenal Cortex</a:t>
            </a:r>
            <a:r>
              <a:rPr lang="en-US" sz="1400" baseline="-25000" dirty="0"/>
              <a:t>2</a:t>
            </a:r>
          </a:p>
        </p:txBody>
      </p:sp>
      <p:sp>
        <p:nvSpPr>
          <p:cNvPr id="3" name="Content Placeholder 2">
            <a:extLst>
              <a:ext uri="{FF2B5EF4-FFF2-40B4-BE49-F238E27FC236}">
                <a16:creationId xmlns:a16="http://schemas.microsoft.com/office/drawing/2014/main" id="{92451DD0-3CBD-DC46-EBE2-BF1830D23C2E}"/>
              </a:ext>
            </a:extLst>
          </p:cNvPr>
          <p:cNvSpPr>
            <a:spLocks noGrp="1"/>
          </p:cNvSpPr>
          <p:nvPr>
            <p:ph idx="1"/>
          </p:nvPr>
        </p:nvSpPr>
        <p:spPr/>
        <p:txBody>
          <a:bodyPr>
            <a:normAutofit fontScale="70000" lnSpcReduction="20000"/>
          </a:bodyPr>
          <a:lstStyle/>
          <a:p>
            <a:r>
              <a:rPr lang="en-US" dirty="0"/>
              <a:t>The main mineralocorticoid is aldosterone, which regulates the concentration of Na+ ions in urine, sweat, saliva, and the pancreas. </a:t>
            </a:r>
          </a:p>
          <a:p>
            <a:r>
              <a:rPr lang="en-US" dirty="0"/>
              <a:t>Aldosterone release from the adrenal cortex is stimulated by a decrease in blood concentrations of Na+, blood volume, or blood pressure, or by an increase in blood potassium levels.</a:t>
            </a:r>
          </a:p>
          <a:p>
            <a:pPr marL="0" indent="0">
              <a:buNone/>
            </a:pPr>
            <a:endParaRPr lang="en-US" dirty="0"/>
          </a:p>
          <a:p>
            <a:pPr marL="0" indent="0">
              <a:buNone/>
            </a:pPr>
            <a:r>
              <a:rPr lang="en-US" dirty="0"/>
              <a:t>The three main glucocorticoids are cortisol, corticosterone, and cortisone. </a:t>
            </a:r>
          </a:p>
          <a:p>
            <a:pPr lvl="1"/>
            <a:r>
              <a:rPr lang="en-US" dirty="0"/>
              <a:t>The glucocorticoids stimulate the synthesis of glucose and gluconeogenesis by liver cells, and they promote the release of fatty acids from adipose tissue. </a:t>
            </a:r>
          </a:p>
          <a:p>
            <a:pPr lvl="1"/>
            <a:r>
              <a:rPr lang="en-US" dirty="0"/>
              <a:t>The adrenal cortex also produces small amounts of testosterone precursor.</a:t>
            </a:r>
          </a:p>
          <a:p>
            <a:pPr lvl="1"/>
            <a:r>
              <a:rPr lang="en-US" dirty="0"/>
              <a:t>Testosterone secretion is regulated by both the hypothalamus and the anterior pituitary gland. The hypothalamus sends releasing hormones that stimulate the release of gonadotropins from the anterior pituitary gland. </a:t>
            </a:r>
          </a:p>
        </p:txBody>
      </p:sp>
    </p:spTree>
    <p:extLst>
      <p:ext uri="{BB962C8B-B14F-4D97-AF65-F5344CB8AC3E}">
        <p14:creationId xmlns:p14="http://schemas.microsoft.com/office/powerpoint/2010/main" val="1871737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9CBC9-E5EF-DF64-3FAC-87526BAB569D}"/>
              </a:ext>
            </a:extLst>
          </p:cNvPr>
          <p:cNvSpPr>
            <a:spLocks noGrp="1"/>
          </p:cNvSpPr>
          <p:nvPr>
            <p:ph type="title"/>
          </p:nvPr>
        </p:nvSpPr>
        <p:spPr/>
        <p:txBody>
          <a:bodyPr/>
          <a:lstStyle/>
          <a:p>
            <a:r>
              <a:rPr lang="en-US" dirty="0"/>
              <a:t>Adrenal Medulla</a:t>
            </a:r>
          </a:p>
        </p:txBody>
      </p:sp>
      <p:sp>
        <p:nvSpPr>
          <p:cNvPr id="3" name="Content Placeholder 2">
            <a:extLst>
              <a:ext uri="{FF2B5EF4-FFF2-40B4-BE49-F238E27FC236}">
                <a16:creationId xmlns:a16="http://schemas.microsoft.com/office/drawing/2014/main" id="{4DFADD13-D2EF-4858-ED73-7DEF0B8790F1}"/>
              </a:ext>
            </a:extLst>
          </p:cNvPr>
          <p:cNvSpPr>
            <a:spLocks noGrp="1"/>
          </p:cNvSpPr>
          <p:nvPr>
            <p:ph idx="1"/>
          </p:nvPr>
        </p:nvSpPr>
        <p:spPr/>
        <p:txBody>
          <a:bodyPr>
            <a:normAutofit fontScale="70000" lnSpcReduction="20000"/>
          </a:bodyPr>
          <a:lstStyle/>
          <a:p>
            <a:pPr marL="0" indent="0">
              <a:buNone/>
            </a:pPr>
            <a:r>
              <a:rPr lang="en-US" dirty="0"/>
              <a:t>The </a:t>
            </a:r>
            <a:r>
              <a:rPr lang="en-US" b="1" dirty="0"/>
              <a:t>adrenal medulla </a:t>
            </a:r>
            <a:r>
              <a:rPr lang="en-US" dirty="0"/>
              <a:t>contains large, irregularly shaped cells that are closely associated with blood vessels. These cells are innervated by nerve fibers from the autonomic nervous system.</a:t>
            </a:r>
          </a:p>
          <a:p>
            <a:r>
              <a:rPr lang="en-US" dirty="0"/>
              <a:t>The adrenal medulla contains two types of secretory cells: one that produces epinephrine and another that produces norepinephrine. Epinephrine is the primary adrenal medulla hormone accounting for 75 to 80% of its secretions. </a:t>
            </a:r>
          </a:p>
          <a:p>
            <a:pPr lvl="1"/>
            <a:r>
              <a:rPr lang="en-US" dirty="0"/>
              <a:t>Epinephrine and norepinephrine increase heart rate, breathing rate, cardiac muscle contractions, blood pressure, and blood glucose levels. They also accelerate the breakdown of glucose in skeletal muscles and stored fats in adipose tissue.</a:t>
            </a:r>
          </a:p>
          <a:p>
            <a:r>
              <a:rPr lang="en-US" dirty="0"/>
              <a:t>The release of epinephrine and norepinephrine is stimulated by neural impulses from the sympathetic nervous system. </a:t>
            </a:r>
          </a:p>
          <a:p>
            <a:pPr lvl="1"/>
            <a:r>
              <a:rPr lang="en-US" dirty="0"/>
              <a:t>Secretion of these hormones is stimulated by the release of the neurotransmitter acetylcholine from the sympathetic nerve fibers that innervate the adrenal medulla. </a:t>
            </a:r>
          </a:p>
        </p:txBody>
      </p:sp>
    </p:spTree>
    <p:extLst>
      <p:ext uri="{BB962C8B-B14F-4D97-AF65-F5344CB8AC3E}">
        <p14:creationId xmlns:p14="http://schemas.microsoft.com/office/powerpoint/2010/main" val="1147216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41C89-0110-5505-E664-9A82013C3D75}"/>
              </a:ext>
            </a:extLst>
          </p:cNvPr>
          <p:cNvSpPr>
            <a:spLocks noGrp="1"/>
          </p:cNvSpPr>
          <p:nvPr>
            <p:ph type="title"/>
          </p:nvPr>
        </p:nvSpPr>
        <p:spPr/>
        <p:txBody>
          <a:bodyPr/>
          <a:lstStyle/>
          <a:p>
            <a:r>
              <a:rPr lang="en-US" dirty="0"/>
              <a:t>Pancreas</a:t>
            </a:r>
            <a:r>
              <a:rPr lang="en-US" sz="1400" baseline="-25000" dirty="0"/>
              <a:t>1</a:t>
            </a:r>
          </a:p>
        </p:txBody>
      </p:sp>
      <p:sp>
        <p:nvSpPr>
          <p:cNvPr id="3" name="Content Placeholder 2">
            <a:extLst>
              <a:ext uri="{FF2B5EF4-FFF2-40B4-BE49-F238E27FC236}">
                <a16:creationId xmlns:a16="http://schemas.microsoft.com/office/drawing/2014/main" id="{48FF4E8D-5A95-702C-0D6B-89FCE32D8A44}"/>
              </a:ext>
            </a:extLst>
          </p:cNvPr>
          <p:cNvSpPr>
            <a:spLocks noGrp="1"/>
          </p:cNvSpPr>
          <p:nvPr>
            <p:ph idx="1"/>
          </p:nvPr>
        </p:nvSpPr>
        <p:spPr>
          <a:xfrm>
            <a:off x="457200" y="1280160"/>
            <a:ext cx="8229600" cy="2148840"/>
          </a:xfrm>
        </p:spPr>
        <p:txBody>
          <a:bodyPr>
            <a:normAutofit fontScale="92500" lnSpcReduction="20000"/>
          </a:bodyPr>
          <a:lstStyle/>
          <a:p>
            <a:pPr marL="0" indent="0">
              <a:buNone/>
            </a:pPr>
            <a:r>
              <a:rPr lang="en-US" dirty="0"/>
              <a:t>The </a:t>
            </a:r>
            <a:r>
              <a:rPr lang="en-US" b="1" dirty="0"/>
              <a:t>pancreas</a:t>
            </a:r>
            <a:r>
              <a:rPr lang="en-US" dirty="0"/>
              <a:t> is an elongated organ that is located between the stomach and the proximal portion of the small intestine. It contains both exocrine cells that excrete digestive enzymes and endocrine cells that release hormones. It is sometimes referred to as a heterocrine gland because it has both endocrine and exocrine functions.</a:t>
            </a:r>
          </a:p>
        </p:txBody>
      </p:sp>
      <p:sp>
        <p:nvSpPr>
          <p:cNvPr id="5" name="TextBox 4">
            <a:extLst>
              <a:ext uri="{FF2B5EF4-FFF2-40B4-BE49-F238E27FC236}">
                <a16:creationId xmlns:a16="http://schemas.microsoft.com/office/drawing/2014/main" id="{9A676AB2-0940-A59E-AD2E-D59CAC5FEA12}"/>
              </a:ext>
            </a:extLst>
          </p:cNvPr>
          <p:cNvSpPr txBox="1"/>
          <p:nvPr/>
        </p:nvSpPr>
        <p:spPr>
          <a:xfrm>
            <a:off x="762000" y="3429000"/>
            <a:ext cx="1524000" cy="307777"/>
          </a:xfrm>
          <a:prstGeom prst="rect">
            <a:avLst/>
          </a:prstGeom>
          <a:noFill/>
        </p:spPr>
        <p:txBody>
          <a:bodyPr wrap="square" rtlCol="0">
            <a:spAutoFit/>
          </a:bodyPr>
          <a:lstStyle/>
          <a:p>
            <a:pPr algn="ctr"/>
            <a:r>
              <a:rPr lang="en-US" sz="1400" b="1" dirty="0"/>
              <a:t>39.3 Figure 8</a:t>
            </a:r>
          </a:p>
        </p:txBody>
      </p:sp>
      <p:pic>
        <p:nvPicPr>
          <p:cNvPr id="6" name="Content Placeholder 6" descr="Image depicting the anatomical location of the pancreas situated beneath the stomach and oriented towards the spleen. Within the pancreas, distinct clusters of cells called the islets of Langerhans can be observed. These islets are specialized regions of the pancreas involved in the production and secretion of various hormones, including insulin and glucagon, which play essential roles in regulating blood sugar levels.">
            <a:extLst>
              <a:ext uri="{FF2B5EF4-FFF2-40B4-BE49-F238E27FC236}">
                <a16:creationId xmlns:a16="http://schemas.microsoft.com/office/drawing/2014/main" id="{E8680B3D-FDCC-2BF2-1621-6D489CC2A9C1}"/>
              </a:ext>
            </a:extLst>
          </p:cNvPr>
          <p:cNvPicPr>
            <a:picLocks noChangeAspect="1"/>
          </p:cNvPicPr>
          <p:nvPr/>
        </p:nvPicPr>
        <p:blipFill>
          <a:blip r:embed="rId3"/>
          <a:srcRect l="1851" t="5334" r="2778" b="1334"/>
          <a:stretch/>
        </p:blipFill>
        <p:spPr>
          <a:xfrm>
            <a:off x="2049235" y="3200400"/>
            <a:ext cx="5045529" cy="2743200"/>
          </a:xfrm>
          <a:prstGeom prst="rect">
            <a:avLst/>
          </a:prstGeom>
        </p:spPr>
      </p:pic>
    </p:spTree>
    <p:extLst>
      <p:ext uri="{BB962C8B-B14F-4D97-AF65-F5344CB8AC3E}">
        <p14:creationId xmlns:p14="http://schemas.microsoft.com/office/powerpoint/2010/main" val="3525349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0" y="1219200"/>
            <a:ext cx="8686800" cy="2850011"/>
          </a:xfrm>
          <a:prstGeom prst="rect">
            <a:avLst/>
          </a:prstGeom>
          <a:noFill/>
        </p:spPr>
        <p:txBody>
          <a:bodyPr wrap="square">
            <a:spAutoFit/>
          </a:bodyPr>
          <a:lstStyle/>
          <a:p>
            <a:pPr lvl="1">
              <a:spcBef>
                <a:spcPts val="0"/>
              </a:spcBef>
            </a:pPr>
            <a:r>
              <a:rPr lang="en-US" b="1" dirty="0">
                <a:effectLst/>
                <a:latin typeface="Calibri" panose="020F0502020204030204" pitchFamily="34" charset="0"/>
                <a:ea typeface="Times New Roman" panose="02020603050405020304" pitchFamily="18" charset="0"/>
                <a:cs typeface="Aptos" panose="020B0004020202020204" pitchFamily="34" charset="0"/>
              </a:rPr>
              <a:t>Describe</a:t>
            </a:r>
            <a:r>
              <a:rPr lang="en-US" dirty="0">
                <a:effectLst/>
                <a:latin typeface="Calibri" panose="020F0502020204030204" pitchFamily="34" charset="0"/>
                <a:ea typeface="Times New Roman" panose="02020603050405020304" pitchFamily="18" charset="0"/>
                <a:cs typeface="Aptos" panose="020B0004020202020204" pitchFamily="34" charset="0"/>
              </a:rPr>
              <a:t> the role of different glands in the endocrine system.</a:t>
            </a:r>
            <a:endParaRPr lang="en-US" dirty="0">
              <a:effectLst/>
              <a:latin typeface="Aptos" panose="020B0004020202020204" pitchFamily="34" charset="0"/>
              <a:ea typeface="Calibri" panose="020F0502020204030204" pitchFamily="34" charset="0"/>
              <a:cs typeface="Aptos" panose="020B0004020202020204" pitchFamily="34" charset="0"/>
            </a:endParaRPr>
          </a:p>
          <a:p>
            <a:pPr lvl="1">
              <a:spcBef>
                <a:spcPts val="0"/>
              </a:spcBef>
            </a:pPr>
            <a:r>
              <a:rPr lang="en-US" b="1" dirty="0">
                <a:effectLst/>
                <a:latin typeface="Calibri" panose="020F0502020204030204" pitchFamily="34" charset="0"/>
                <a:ea typeface="Times New Roman" panose="02020603050405020304" pitchFamily="18" charset="0"/>
                <a:cs typeface="Aptos" panose="020B0004020202020204" pitchFamily="34" charset="0"/>
              </a:rPr>
              <a:t>Explain</a:t>
            </a:r>
            <a:r>
              <a:rPr lang="en-US" dirty="0">
                <a:effectLst/>
                <a:latin typeface="Calibri" panose="020F0502020204030204" pitchFamily="34" charset="0"/>
                <a:ea typeface="Times New Roman" panose="02020603050405020304" pitchFamily="18" charset="0"/>
                <a:cs typeface="Aptos" panose="020B0004020202020204" pitchFamily="34" charset="0"/>
              </a:rPr>
              <a:t> how the different glands work together to maintain homeostasis.</a:t>
            </a:r>
            <a:endParaRPr lang="en-US" dirty="0">
              <a:effectLst/>
              <a:latin typeface="Aptos" panose="020B0004020202020204" pitchFamily="34" charset="0"/>
              <a:ea typeface="Calibri" panose="020F0502020204030204" pitchFamily="34" charset="0"/>
              <a:cs typeface="Aptos" panose="020B0004020202020204" pitchFamily="34" charset="0"/>
            </a:endParaRPr>
          </a:p>
          <a:p>
            <a:pPr marL="457200" indent="-457200">
              <a:buFont typeface="Arial" panose="020B0604020202020204" pitchFamily="34" charset="0"/>
              <a:buChar char="•"/>
              <a:tabLst>
                <a:tab pos="457200" algn="l"/>
              </a:tabLst>
            </a:pPr>
            <a:endParaRPr lang="en-US" dirty="0"/>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7514-C26B-E871-C775-693F2FC1AA01}"/>
              </a:ext>
            </a:extLst>
          </p:cNvPr>
          <p:cNvSpPr>
            <a:spLocks noGrp="1"/>
          </p:cNvSpPr>
          <p:nvPr>
            <p:ph type="title"/>
          </p:nvPr>
        </p:nvSpPr>
        <p:spPr/>
        <p:txBody>
          <a:bodyPr/>
          <a:lstStyle/>
          <a:p>
            <a:r>
              <a:rPr lang="en-US" dirty="0"/>
              <a:t>Pancreas</a:t>
            </a:r>
            <a:r>
              <a:rPr lang="en-US" sz="1400" baseline="-25000" dirty="0"/>
              <a:t>2</a:t>
            </a:r>
          </a:p>
        </p:txBody>
      </p:sp>
      <p:sp>
        <p:nvSpPr>
          <p:cNvPr id="3" name="Content Placeholder 2">
            <a:extLst>
              <a:ext uri="{FF2B5EF4-FFF2-40B4-BE49-F238E27FC236}">
                <a16:creationId xmlns:a16="http://schemas.microsoft.com/office/drawing/2014/main" id="{C00B07A3-922E-120A-C5A6-938AFA921E7C}"/>
              </a:ext>
            </a:extLst>
          </p:cNvPr>
          <p:cNvSpPr>
            <a:spLocks noGrp="1"/>
          </p:cNvSpPr>
          <p:nvPr>
            <p:ph idx="1"/>
          </p:nvPr>
        </p:nvSpPr>
        <p:spPr>
          <a:xfrm>
            <a:off x="457199" y="1280160"/>
            <a:ext cx="4906877" cy="4572000"/>
          </a:xfrm>
        </p:spPr>
        <p:txBody>
          <a:bodyPr>
            <a:normAutofit fontScale="92500" lnSpcReduction="20000"/>
          </a:bodyPr>
          <a:lstStyle/>
          <a:p>
            <a:r>
              <a:rPr lang="en-US" dirty="0"/>
              <a:t>The endocrine cells of the pancreas form clusters called pancreatic islets, or the </a:t>
            </a:r>
            <a:r>
              <a:rPr lang="en-US" b="1" dirty="0"/>
              <a:t>islets of Langerhans</a:t>
            </a:r>
            <a:r>
              <a:rPr lang="en-US" dirty="0"/>
              <a:t>. </a:t>
            </a:r>
          </a:p>
          <a:p>
            <a:r>
              <a:rPr lang="en-US" dirty="0"/>
              <a:t>The pancreatic islets contain two primary cell types: </a:t>
            </a:r>
          </a:p>
          <a:p>
            <a:r>
              <a:rPr lang="en-US" b="1" dirty="0"/>
              <a:t>Alpha cells</a:t>
            </a:r>
            <a:r>
              <a:rPr lang="en-US" dirty="0"/>
              <a:t> which produce the hormone glucagon</a:t>
            </a:r>
          </a:p>
          <a:p>
            <a:r>
              <a:rPr lang="en-US" b="1" dirty="0"/>
              <a:t>Beta cells</a:t>
            </a:r>
            <a:r>
              <a:rPr lang="en-US" dirty="0"/>
              <a:t> which produce the hormone insulin </a:t>
            </a:r>
          </a:p>
          <a:p>
            <a:r>
              <a:rPr lang="en-US" dirty="0"/>
              <a:t>These hormones regulate blood glucose levels. </a:t>
            </a:r>
          </a:p>
          <a:p>
            <a:endParaRPr lang="en-US" dirty="0"/>
          </a:p>
          <a:p>
            <a:endParaRPr lang="en-US" dirty="0"/>
          </a:p>
        </p:txBody>
      </p:sp>
      <p:sp>
        <p:nvSpPr>
          <p:cNvPr id="5" name="TextBox 4">
            <a:extLst>
              <a:ext uri="{FF2B5EF4-FFF2-40B4-BE49-F238E27FC236}">
                <a16:creationId xmlns:a16="http://schemas.microsoft.com/office/drawing/2014/main" id="{ECE40B4B-9273-703B-5477-305B9AB6FF75}"/>
              </a:ext>
            </a:extLst>
          </p:cNvPr>
          <p:cNvSpPr txBox="1"/>
          <p:nvPr/>
        </p:nvSpPr>
        <p:spPr>
          <a:xfrm>
            <a:off x="6478279" y="1421962"/>
            <a:ext cx="1524000" cy="307777"/>
          </a:xfrm>
          <a:prstGeom prst="rect">
            <a:avLst/>
          </a:prstGeom>
          <a:noFill/>
        </p:spPr>
        <p:txBody>
          <a:bodyPr wrap="square" rtlCol="0">
            <a:spAutoFit/>
          </a:bodyPr>
          <a:lstStyle/>
          <a:p>
            <a:pPr algn="ctr"/>
            <a:r>
              <a:rPr lang="en-US" sz="1400" b="1" dirty="0"/>
              <a:t>39.3 Figure 9</a:t>
            </a:r>
          </a:p>
        </p:txBody>
      </p:sp>
      <p:pic>
        <p:nvPicPr>
          <p:cNvPr id="6" name="Content Placeholder 5" descr="The micrograph shows purple-stained cells in a white tissue. The white tissue is surrounded by tissue that stains pink. The islets of Langerhans are clusters of endocrine cells found in the pancreas.">
            <a:extLst>
              <a:ext uri="{FF2B5EF4-FFF2-40B4-BE49-F238E27FC236}">
                <a16:creationId xmlns:a16="http://schemas.microsoft.com/office/drawing/2014/main" id="{F3CE1EC6-5759-FDC7-303F-B88596DD558C}"/>
              </a:ext>
            </a:extLst>
          </p:cNvPr>
          <p:cNvPicPr>
            <a:picLocks noChangeAspect="1"/>
          </p:cNvPicPr>
          <p:nvPr/>
        </p:nvPicPr>
        <p:blipFill>
          <a:blip r:embed="rId3"/>
          <a:srcRect l="5555" t="5334" r="5557" b="6000"/>
          <a:stretch/>
        </p:blipFill>
        <p:spPr>
          <a:xfrm>
            <a:off x="5446141" y="1740625"/>
            <a:ext cx="3588274" cy="1988502"/>
          </a:xfrm>
          <a:prstGeom prst="rect">
            <a:avLst/>
          </a:prstGeom>
        </p:spPr>
      </p:pic>
      <p:sp>
        <p:nvSpPr>
          <p:cNvPr id="7" name="TextBox 6">
            <a:extLst>
              <a:ext uri="{FF2B5EF4-FFF2-40B4-BE49-F238E27FC236}">
                <a16:creationId xmlns:a16="http://schemas.microsoft.com/office/drawing/2014/main" id="{BE300BDB-A6FC-6D69-D3B5-7E009ACB7E7F}"/>
              </a:ext>
            </a:extLst>
          </p:cNvPr>
          <p:cNvSpPr txBox="1"/>
          <p:nvPr/>
        </p:nvSpPr>
        <p:spPr>
          <a:xfrm>
            <a:off x="5526417" y="3770995"/>
            <a:ext cx="3427721" cy="400110"/>
          </a:xfrm>
          <a:prstGeom prst="rect">
            <a:avLst/>
          </a:prstGeom>
          <a:noFill/>
        </p:spPr>
        <p:txBody>
          <a:bodyPr wrap="square">
            <a:spAutoFit/>
          </a:bodyPr>
          <a:lstStyle/>
          <a:p>
            <a:pPr algn="ctr"/>
            <a:r>
              <a:rPr lang="en-US" sz="1000" dirty="0"/>
              <a:t>Berkshire Community College Bioscience Image Library on Wikimedia Commons. "Islets of Langerhans."</a:t>
            </a:r>
          </a:p>
        </p:txBody>
      </p:sp>
    </p:spTree>
    <p:extLst>
      <p:ext uri="{BB962C8B-B14F-4D97-AF65-F5344CB8AC3E}">
        <p14:creationId xmlns:p14="http://schemas.microsoft.com/office/powerpoint/2010/main" val="940630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4ACC-5730-7546-C58D-92CF2CB1A57C}"/>
              </a:ext>
            </a:extLst>
          </p:cNvPr>
          <p:cNvSpPr>
            <a:spLocks noGrp="1"/>
          </p:cNvSpPr>
          <p:nvPr>
            <p:ph type="title"/>
          </p:nvPr>
        </p:nvSpPr>
        <p:spPr/>
        <p:txBody>
          <a:bodyPr/>
          <a:lstStyle/>
          <a:p>
            <a:r>
              <a:rPr lang="en-US" dirty="0"/>
              <a:t>Pineal Gland</a:t>
            </a:r>
          </a:p>
        </p:txBody>
      </p:sp>
      <p:sp>
        <p:nvSpPr>
          <p:cNvPr id="3" name="Content Placeholder 2">
            <a:extLst>
              <a:ext uri="{FF2B5EF4-FFF2-40B4-BE49-F238E27FC236}">
                <a16:creationId xmlns:a16="http://schemas.microsoft.com/office/drawing/2014/main" id="{66D488F9-ECE9-5B7A-7082-31DDDCE1BBA9}"/>
              </a:ext>
            </a:extLst>
          </p:cNvPr>
          <p:cNvSpPr>
            <a:spLocks noGrp="1"/>
          </p:cNvSpPr>
          <p:nvPr>
            <p:ph idx="1"/>
          </p:nvPr>
        </p:nvSpPr>
        <p:spPr>
          <a:xfrm>
            <a:off x="457200" y="1280160"/>
            <a:ext cx="5105400" cy="4572000"/>
          </a:xfrm>
        </p:spPr>
        <p:txBody>
          <a:bodyPr>
            <a:normAutofit fontScale="77500" lnSpcReduction="20000"/>
          </a:bodyPr>
          <a:lstStyle/>
          <a:p>
            <a:r>
              <a:rPr lang="en-US" dirty="0"/>
              <a:t>The pineal gland produces melatonin. The rate of melatonin production is affected by the photoperiod.</a:t>
            </a:r>
          </a:p>
          <a:p>
            <a:r>
              <a:rPr lang="en-US" dirty="0"/>
              <a:t>Collaterals from the visual pathways innervate the pineal gland. During the day, little melatonin is produced.</a:t>
            </a:r>
          </a:p>
          <a:p>
            <a:pPr lvl="1"/>
            <a:r>
              <a:rPr lang="en-US" dirty="0"/>
              <a:t>Melatonin production increases during the dark. </a:t>
            </a:r>
          </a:p>
          <a:p>
            <a:r>
              <a:rPr lang="en-US" dirty="0"/>
              <a:t>Melatonin is an effective antioxidant, protecting the central nervous system from free radicals.</a:t>
            </a:r>
          </a:p>
          <a:p>
            <a:endParaRPr lang="en-US" dirty="0"/>
          </a:p>
          <a:p>
            <a:pPr marL="0" indent="0">
              <a:buNone/>
            </a:pPr>
            <a:r>
              <a:rPr lang="en-US" dirty="0"/>
              <a:t>Melatonin is involved in biological rhythms, particularly circadian rhythms, such as the sleep-wake cycle and eating habits.</a:t>
            </a:r>
          </a:p>
        </p:txBody>
      </p:sp>
      <p:sp>
        <p:nvSpPr>
          <p:cNvPr id="5" name="TextBox 4">
            <a:extLst>
              <a:ext uri="{FF2B5EF4-FFF2-40B4-BE49-F238E27FC236}">
                <a16:creationId xmlns:a16="http://schemas.microsoft.com/office/drawing/2014/main" id="{D6FFE8FC-4F06-D7FB-EDE0-6E97C1801984}"/>
              </a:ext>
            </a:extLst>
          </p:cNvPr>
          <p:cNvSpPr txBox="1"/>
          <p:nvPr/>
        </p:nvSpPr>
        <p:spPr>
          <a:xfrm>
            <a:off x="6524484" y="1429582"/>
            <a:ext cx="1600200" cy="307777"/>
          </a:xfrm>
          <a:prstGeom prst="rect">
            <a:avLst/>
          </a:prstGeom>
          <a:noFill/>
        </p:spPr>
        <p:txBody>
          <a:bodyPr wrap="square" rtlCol="0">
            <a:spAutoFit/>
          </a:bodyPr>
          <a:lstStyle/>
          <a:p>
            <a:pPr algn="ctr"/>
            <a:r>
              <a:rPr lang="en-US" sz="1400" b="1" dirty="0"/>
              <a:t>39.3 Figure 10</a:t>
            </a:r>
          </a:p>
        </p:txBody>
      </p:sp>
      <p:pic>
        <p:nvPicPr>
          <p:cNvPr id="6" name="Content Placeholder 5" descr="Melatonin, a neurohormone, possesses a molecular structure characterized by a fused ring system. It consists of a central indole ring, comprised of six carbon atoms fused with a five-membered oxygen-containing ring. Attached to the indole ring are two side chains: one containing an ethyl group and the other consisting of a hydroxyl group.">
            <a:extLst>
              <a:ext uri="{FF2B5EF4-FFF2-40B4-BE49-F238E27FC236}">
                <a16:creationId xmlns:a16="http://schemas.microsoft.com/office/drawing/2014/main" id="{46EC0696-33F2-5F40-392E-56702E175D3B}"/>
              </a:ext>
            </a:extLst>
          </p:cNvPr>
          <p:cNvPicPr>
            <a:picLocks noChangeAspect="1"/>
          </p:cNvPicPr>
          <p:nvPr/>
        </p:nvPicPr>
        <p:blipFill>
          <a:blip r:embed="rId3"/>
          <a:srcRect l="14815" t="8667" r="13889" b="5999"/>
          <a:stretch/>
        </p:blipFill>
        <p:spPr>
          <a:xfrm>
            <a:off x="5410200" y="1737359"/>
            <a:ext cx="3631752" cy="2414879"/>
          </a:xfrm>
          <a:prstGeom prst="rect">
            <a:avLst/>
          </a:prstGeom>
        </p:spPr>
      </p:pic>
      <p:sp>
        <p:nvSpPr>
          <p:cNvPr id="7" name="TextBox 6">
            <a:extLst>
              <a:ext uri="{FF2B5EF4-FFF2-40B4-BE49-F238E27FC236}">
                <a16:creationId xmlns:a16="http://schemas.microsoft.com/office/drawing/2014/main" id="{0278967E-E7C7-48E0-3138-CAE399EFEB5E}"/>
              </a:ext>
            </a:extLst>
          </p:cNvPr>
          <p:cNvSpPr txBox="1"/>
          <p:nvPr/>
        </p:nvSpPr>
        <p:spPr>
          <a:xfrm>
            <a:off x="5038584" y="4274159"/>
            <a:ext cx="4572000" cy="246221"/>
          </a:xfrm>
          <a:prstGeom prst="rect">
            <a:avLst/>
          </a:prstGeom>
          <a:noFill/>
        </p:spPr>
        <p:txBody>
          <a:bodyPr wrap="square">
            <a:spAutoFit/>
          </a:bodyPr>
          <a:lstStyle/>
          <a:p>
            <a:pPr algn="ctr"/>
            <a:r>
              <a:rPr lang="en-US" sz="1000" dirty="0"/>
              <a:t>Jynto on Wikimedia Commons. "Melatonin molecule."</a:t>
            </a:r>
          </a:p>
        </p:txBody>
      </p:sp>
    </p:spTree>
    <p:extLst>
      <p:ext uri="{BB962C8B-B14F-4D97-AF65-F5344CB8AC3E}">
        <p14:creationId xmlns:p14="http://schemas.microsoft.com/office/powerpoint/2010/main" val="1844603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097280"/>
            <a:ext cx="8229600" cy="4846320"/>
          </a:xfrm>
        </p:spPr>
        <p:txBody>
          <a:bodyPr>
            <a:normAutofit fontScale="55000" lnSpcReduction="20000"/>
          </a:bodyPr>
          <a:lstStyle/>
          <a:p>
            <a:r>
              <a:rPr lang="en-US" sz="3800" dirty="0"/>
              <a:t>A circadian rhythm is an approximately 24-hour cycle of behavior and/or physiology and is controlled by an internal timekeeper, the circadian clock. </a:t>
            </a:r>
          </a:p>
          <a:p>
            <a:pPr marL="457200" indent="-457200">
              <a:buFont typeface="Arial" panose="020B0604020202020204" pitchFamily="34" charset="0"/>
              <a:buChar char="•"/>
            </a:pPr>
            <a:r>
              <a:rPr lang="en-US" sz="3800" dirty="0"/>
              <a:t>This clock generates an internal 24-hour rhythm that is synchronized to the daily light/dark cycle. </a:t>
            </a:r>
          </a:p>
          <a:p>
            <a:r>
              <a:rPr lang="en-US" sz="3800" dirty="0"/>
              <a:t>One of the outputs of the circadian clock is the secretion of melatonin. Melatonin acts on receptors throughout your body to encourage sleep. </a:t>
            </a:r>
          </a:p>
          <a:p>
            <a:pPr marL="457200" indent="-457200">
              <a:buFont typeface="Arial" panose="020B0604020202020204" pitchFamily="34" charset="0"/>
              <a:buChar char="•"/>
            </a:pPr>
            <a:r>
              <a:rPr lang="en-US" sz="3800" dirty="0"/>
              <a:t>Watching TV at night, looking at a computer, or checking your phone while getting ready for bed can all decrease or delay melatonin production, making it harder for you to fall asleep and stay asleep.</a:t>
            </a:r>
          </a:p>
          <a:p>
            <a:r>
              <a:rPr lang="en-US" sz="3800" dirty="0"/>
              <a:t>Sleep is essential for brain repair, memory formation, and a host of other cognitive functions. </a:t>
            </a:r>
          </a:p>
          <a:p>
            <a:pPr marL="457200" indent="-457200">
              <a:buFont typeface="Arial" panose="020B0604020202020204" pitchFamily="34" charset="0"/>
              <a:buChar char="•"/>
            </a:pPr>
            <a:r>
              <a:rPr lang="en-US" sz="3800" dirty="0"/>
              <a:t>Chronic sleep deprivation has been linked to high blood pressure, diabetes, heart attack, heart failure, and stroke. </a:t>
            </a:r>
          </a:p>
          <a:p>
            <a:r>
              <a:rPr lang="en-US" sz="3800" dirty="0"/>
              <a:t>For these reasons, many scientists and doctors advocate good sleep hygiene which involves maintaining a consistent bedtime and avoiding the use of bright lights, televisions, or other screens within the hour before bed</a:t>
            </a:r>
            <a:r>
              <a:rPr lang="en-US" dirty="0"/>
              <a:t>. </a:t>
            </a:r>
          </a:p>
        </p:txBody>
      </p:sp>
    </p:spTree>
    <p:extLst>
      <p:ext uri="{BB962C8B-B14F-4D97-AF65-F5344CB8AC3E}">
        <p14:creationId xmlns:p14="http://schemas.microsoft.com/office/powerpoint/2010/main" val="1146028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9A82-B09A-4961-BB79-04E5F456D075}"/>
              </a:ext>
            </a:extLst>
          </p:cNvPr>
          <p:cNvSpPr>
            <a:spLocks noGrp="1"/>
          </p:cNvSpPr>
          <p:nvPr>
            <p:ph type="title"/>
          </p:nvPr>
        </p:nvSpPr>
        <p:spPr/>
        <p:txBody>
          <a:bodyPr/>
          <a:lstStyle/>
          <a:p>
            <a:r>
              <a:rPr lang="en-US" dirty="0"/>
              <a:t>Gonads</a:t>
            </a:r>
          </a:p>
        </p:txBody>
      </p:sp>
      <p:sp>
        <p:nvSpPr>
          <p:cNvPr id="3" name="Content Placeholder 2">
            <a:extLst>
              <a:ext uri="{FF2B5EF4-FFF2-40B4-BE49-F238E27FC236}">
                <a16:creationId xmlns:a16="http://schemas.microsoft.com/office/drawing/2014/main" id="{9DDC2917-79A9-FA2D-CC0F-170379E989E9}"/>
              </a:ext>
            </a:extLst>
          </p:cNvPr>
          <p:cNvSpPr>
            <a:spLocks noGrp="1"/>
          </p:cNvSpPr>
          <p:nvPr>
            <p:ph idx="1"/>
          </p:nvPr>
        </p:nvSpPr>
        <p:spPr/>
        <p:txBody>
          <a:bodyPr/>
          <a:lstStyle/>
          <a:p>
            <a:r>
              <a:rPr lang="en-US" dirty="0"/>
              <a:t>The gonads—the testes and ovaries—produce steroid hormones. </a:t>
            </a:r>
          </a:p>
          <a:p>
            <a:r>
              <a:rPr lang="en-US" dirty="0"/>
              <a:t>The testes produce androgens, testosterone being the most prominent, which allow for the development of secondary sex characteristics and the production of sperm cells. </a:t>
            </a:r>
          </a:p>
          <a:p>
            <a:r>
              <a:rPr lang="en-US" dirty="0"/>
              <a:t>The ovaries produce estradiol and progesterone, which cause secondary sex characteristics and prepare the body for childbirth.</a:t>
            </a:r>
          </a:p>
        </p:txBody>
      </p:sp>
    </p:spTree>
    <p:extLst>
      <p:ext uri="{BB962C8B-B14F-4D97-AF65-F5344CB8AC3E}">
        <p14:creationId xmlns:p14="http://schemas.microsoft.com/office/powerpoint/2010/main" val="2980988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Endocrine Glands and Their Associated Hormones</a:t>
            </a:r>
            <a:r>
              <a:rPr lang="en-US" sz="1400" baseline="-25000" dirty="0"/>
              <a:t>1</a:t>
            </a:r>
            <a:r>
              <a:rPr lang="en-US" dirty="0"/>
              <a:t> </a:t>
            </a:r>
          </a:p>
        </p:txBody>
      </p:sp>
      <p:graphicFrame>
        <p:nvGraphicFramePr>
          <p:cNvPr id="4" name="Content Placeholder 3" descr="Table 1: Endocrine Glands and Their Associated Hormones. &#10;&#10;The hypothalamus produces releasing and inhibiting hormones that regulate hormone release from pituitary gland, produce oxytocin, and produce uterine contractions and milk secretion in females. It also produces antidiuretic hormone (A D H) helps with water reabsorption from kidneys and vasoconstriction to increase blood pressure.&#10;&#10;The pituitary gland (anterior) is an endocrine gland that is associated with the growth hormone (G H) which promotes growth of body tissues, protein synthesis, and metabolic functions. It also is associated with prolactin (P R L) which promotes milk production and thyroid-stimulating hormone (T S H) which stimulates thyroid hormone release. Other associated hormones include adrenocorticotropic hormone (A C T H) which stimulates hormone release by adrenal cortex and glucocorticoids as well as follicle-stimulating hormone (F S H 0) which stimulates gamete production (both ova and sperm) and secretion of estradiol. Luteinizing hormone (L H) stimulates androgen production by gonads, ovulation, and secretion of progesterone. Melanocyte-stimulating hormone (M S H) stimulates melanocytes of the skin, increasing melanin pigment production.&#10;">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145037864"/>
              </p:ext>
            </p:extLst>
          </p:nvPr>
        </p:nvGraphicFramePr>
        <p:xfrm>
          <a:off x="381000" y="1044617"/>
          <a:ext cx="8305800" cy="4898983"/>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522627793"/>
                    </a:ext>
                  </a:extLst>
                </a:gridCol>
                <a:gridCol w="2667000">
                  <a:extLst>
                    <a:ext uri="{9D8B030D-6E8A-4147-A177-3AD203B41FA5}">
                      <a16:colId xmlns:a16="http://schemas.microsoft.com/office/drawing/2014/main" val="4293862904"/>
                    </a:ext>
                  </a:extLst>
                </a:gridCol>
                <a:gridCol w="4191000">
                  <a:extLst>
                    <a:ext uri="{9D8B030D-6E8A-4147-A177-3AD203B41FA5}">
                      <a16:colId xmlns:a16="http://schemas.microsoft.com/office/drawing/2014/main" val="1570581887"/>
                    </a:ext>
                  </a:extLst>
                </a:gridCol>
              </a:tblGrid>
              <a:tr h="568545">
                <a:tc>
                  <a:txBody>
                    <a:bodyPr/>
                    <a:lstStyle/>
                    <a:p>
                      <a:pPr algn="l"/>
                      <a:r>
                        <a:rPr lang="en-IN" sz="1200" b="0" dirty="0">
                          <a:solidFill>
                            <a:schemeClr val="bg1"/>
                          </a:solidFill>
                          <a:effectLst/>
                          <a:latin typeface="+mn-lt"/>
                        </a:rPr>
                        <a:t>Endocrine Gland </a:t>
                      </a:r>
                    </a:p>
                  </a:txBody>
                  <a:tcPr anchor="ctr"/>
                </a:tc>
                <a:tc>
                  <a:txBody>
                    <a:bodyPr/>
                    <a:lstStyle/>
                    <a:p>
                      <a:pPr algn="l"/>
                      <a:r>
                        <a:rPr lang="en-IN" sz="1200" b="0" dirty="0">
                          <a:solidFill>
                            <a:schemeClr val="bg1"/>
                          </a:solidFill>
                          <a:effectLst/>
                          <a:latin typeface="+mn-lt"/>
                        </a:rPr>
                        <a:t>Associated Hormones</a:t>
                      </a:r>
                    </a:p>
                  </a:txBody>
                  <a:tcPr anchor="ctr"/>
                </a:tc>
                <a:tc>
                  <a:txBody>
                    <a:bodyPr/>
                    <a:lstStyle/>
                    <a:p>
                      <a:pPr algn="l"/>
                      <a:r>
                        <a:rPr lang="en-IN" sz="1200" b="0" dirty="0">
                          <a:solidFill>
                            <a:schemeClr val="bg1"/>
                          </a:solidFill>
                          <a:effectLst/>
                          <a:latin typeface="+mn-lt"/>
                        </a:rPr>
                        <a:t>Effect </a:t>
                      </a:r>
                    </a:p>
                  </a:txBody>
                  <a:tcPr anchor="ctr"/>
                </a:tc>
                <a:extLst>
                  <a:ext uri="{0D108BD9-81ED-4DB2-BD59-A6C34878D82A}">
                    <a16:rowId xmlns:a16="http://schemas.microsoft.com/office/drawing/2014/main" val="1420373151"/>
                  </a:ext>
                </a:extLst>
              </a:tr>
              <a:tr h="805308">
                <a:tc rowSpan="2">
                  <a:txBody>
                    <a:bodyPr/>
                    <a:lstStyle/>
                    <a:p>
                      <a:r>
                        <a:rPr lang="en-IN" sz="1200" b="0" dirty="0">
                          <a:solidFill>
                            <a:srgbClr val="1F497D"/>
                          </a:solidFill>
                          <a:effectLst/>
                          <a:latin typeface="+mn-lt"/>
                        </a:rPr>
                        <a:t>Hypothalamus </a:t>
                      </a:r>
                    </a:p>
                  </a:txBody>
                  <a:tcPr anchor="ctr"/>
                </a:tc>
                <a:tc>
                  <a:txBody>
                    <a:bodyPr/>
                    <a:lstStyle/>
                    <a:p>
                      <a:r>
                        <a:rPr lang="en-IN" sz="1200" b="0" dirty="0">
                          <a:solidFill>
                            <a:srgbClr val="1F497D"/>
                          </a:solidFill>
                          <a:effectLst/>
                          <a:latin typeface="+mn-lt"/>
                        </a:rPr>
                        <a:t>releasing and inhibiting hormones</a:t>
                      </a:r>
                    </a:p>
                  </a:txBody>
                  <a:tcPr anchor="ctr"/>
                </a:tc>
                <a:tc>
                  <a:txBody>
                    <a:bodyPr/>
                    <a:lstStyle/>
                    <a:p>
                      <a:r>
                        <a:rPr lang="en-US" sz="1200" b="0" dirty="0">
                          <a:solidFill>
                            <a:srgbClr val="1F497D"/>
                          </a:solidFill>
                          <a:effectLst/>
                          <a:latin typeface="+mn-lt"/>
                        </a:rPr>
                        <a:t>regulate hormone release from pituitary gland; produce oxytocin; produce uterine contractions and milk secretion in females</a:t>
                      </a:r>
                      <a:endParaRPr lang="en-IN" sz="1200" b="0" dirty="0">
                        <a:solidFill>
                          <a:srgbClr val="1F497D"/>
                        </a:solidFill>
                        <a:effectLst/>
                        <a:latin typeface="+mn-lt"/>
                      </a:endParaRPr>
                    </a:p>
                  </a:txBody>
                  <a:tcPr anchor="ctr"/>
                </a:tc>
                <a:extLst>
                  <a:ext uri="{0D108BD9-81ED-4DB2-BD59-A6C34878D82A}">
                    <a16:rowId xmlns:a16="http://schemas.microsoft.com/office/drawing/2014/main" val="3412931234"/>
                  </a:ext>
                </a:extLst>
              </a:tr>
              <a:tr h="531146">
                <a:tc vMerge="1">
                  <a:txBody>
                    <a:bodyPr/>
                    <a:lstStyle/>
                    <a:p>
                      <a:endParaRPr lang="en-US"/>
                    </a:p>
                  </a:txBody>
                  <a:tcPr/>
                </a:tc>
                <a:tc>
                  <a:txBody>
                    <a:bodyPr/>
                    <a:lstStyle/>
                    <a:p>
                      <a:r>
                        <a:rPr lang="en-IN" sz="1200" b="0" dirty="0">
                          <a:solidFill>
                            <a:srgbClr val="1F497D"/>
                          </a:solidFill>
                          <a:effectLst/>
                          <a:latin typeface="+mn-lt"/>
                        </a:rPr>
                        <a:t>antidiuretic hormone (ADH)</a:t>
                      </a:r>
                    </a:p>
                  </a:txBody>
                  <a:tcPr anchor="ctr"/>
                </a:tc>
                <a:tc>
                  <a:txBody>
                    <a:bodyPr/>
                    <a:lstStyle/>
                    <a:p>
                      <a:r>
                        <a:rPr lang="en-US" sz="1200" b="0" dirty="0">
                          <a:solidFill>
                            <a:srgbClr val="1F497D"/>
                          </a:solidFill>
                          <a:effectLst/>
                          <a:latin typeface="+mn-lt"/>
                        </a:rPr>
                        <a:t>water reabsorption from kidneys; vasoconstriction to increase blood pressure</a:t>
                      </a:r>
                      <a:endParaRPr lang="en-IN" sz="1200" b="0" dirty="0">
                        <a:solidFill>
                          <a:srgbClr val="1F497D"/>
                        </a:solidFill>
                        <a:effectLst/>
                        <a:latin typeface="+mn-lt"/>
                      </a:endParaRPr>
                    </a:p>
                  </a:txBody>
                  <a:tcPr anchor="ctr"/>
                </a:tc>
                <a:extLst>
                  <a:ext uri="{0D108BD9-81ED-4DB2-BD59-A6C34878D82A}">
                    <a16:rowId xmlns:a16="http://schemas.microsoft.com/office/drawing/2014/main" val="2299448523"/>
                  </a:ext>
                </a:extLst>
              </a:tr>
              <a:tr h="447393">
                <a:tc rowSpan="7">
                  <a:txBody>
                    <a:bodyPr/>
                    <a:lstStyle/>
                    <a:p>
                      <a:r>
                        <a:rPr lang="en-IN" sz="1200" b="0" dirty="0">
                          <a:solidFill>
                            <a:srgbClr val="1F497D"/>
                          </a:solidFill>
                          <a:effectLst/>
                          <a:latin typeface="+mn-lt"/>
                        </a:rPr>
                        <a:t>Pituitary (Anterior)</a:t>
                      </a:r>
                    </a:p>
                  </a:txBody>
                  <a:tcPr anchor="ctr"/>
                </a:tc>
                <a:tc>
                  <a:txBody>
                    <a:bodyPr/>
                    <a:lstStyle/>
                    <a:p>
                      <a:r>
                        <a:rPr lang="en-IN" sz="1200" b="0" dirty="0">
                          <a:solidFill>
                            <a:srgbClr val="1F497D"/>
                          </a:solidFill>
                          <a:effectLst/>
                          <a:latin typeface="+mn-lt"/>
                        </a:rPr>
                        <a:t>growth hormone (GH)</a:t>
                      </a:r>
                    </a:p>
                  </a:txBody>
                  <a:tcPr anchor="ctr"/>
                </a:tc>
                <a:tc>
                  <a:txBody>
                    <a:bodyPr/>
                    <a:lstStyle/>
                    <a:p>
                      <a:r>
                        <a:rPr lang="en-US" sz="1200" b="0" dirty="0">
                          <a:solidFill>
                            <a:srgbClr val="1F497D"/>
                          </a:solidFill>
                          <a:effectLst/>
                          <a:latin typeface="+mn-lt"/>
                        </a:rPr>
                        <a:t>promotes growth of body tissues; protein synthesis; metabolic functions</a:t>
                      </a:r>
                      <a:endParaRPr lang="en-IN" sz="1200" b="0" dirty="0">
                        <a:solidFill>
                          <a:srgbClr val="1F497D"/>
                        </a:solidFill>
                        <a:effectLst/>
                        <a:latin typeface="+mn-lt"/>
                      </a:endParaRPr>
                    </a:p>
                  </a:txBody>
                  <a:tcPr anchor="ctr"/>
                </a:tc>
                <a:extLst>
                  <a:ext uri="{0D108BD9-81ED-4DB2-BD59-A6C34878D82A}">
                    <a16:rowId xmlns:a16="http://schemas.microsoft.com/office/drawing/2014/main" val="1548708678"/>
                  </a:ext>
                </a:extLst>
              </a:tr>
              <a:tr h="268436">
                <a:tc vMerge="1">
                  <a:txBody>
                    <a:bodyPr/>
                    <a:lstStyle/>
                    <a:p>
                      <a:endParaRPr lang="en-US"/>
                    </a:p>
                  </a:txBody>
                  <a:tcPr/>
                </a:tc>
                <a:tc>
                  <a:txBody>
                    <a:bodyPr/>
                    <a:lstStyle/>
                    <a:p>
                      <a:r>
                        <a:rPr lang="en-IN" sz="1200" b="0" dirty="0">
                          <a:solidFill>
                            <a:srgbClr val="1F497D"/>
                          </a:solidFill>
                          <a:effectLst/>
                          <a:latin typeface="+mn-lt"/>
                        </a:rPr>
                        <a:t>prolactin (PRL)</a:t>
                      </a:r>
                    </a:p>
                  </a:txBody>
                  <a:tcPr anchor="ctr"/>
                </a:tc>
                <a:tc>
                  <a:txBody>
                    <a:bodyPr/>
                    <a:lstStyle/>
                    <a:p>
                      <a:r>
                        <a:rPr lang="en-IN" sz="1200" b="0" dirty="0">
                          <a:solidFill>
                            <a:srgbClr val="1F497D"/>
                          </a:solidFill>
                          <a:effectLst/>
                          <a:latin typeface="+mn-lt"/>
                        </a:rPr>
                        <a:t>promotes milk production</a:t>
                      </a:r>
                    </a:p>
                  </a:txBody>
                  <a:tcPr anchor="ctr"/>
                </a:tc>
                <a:extLst>
                  <a:ext uri="{0D108BD9-81ED-4DB2-BD59-A6C34878D82A}">
                    <a16:rowId xmlns:a16="http://schemas.microsoft.com/office/drawing/2014/main" val="1524759134"/>
                  </a:ext>
                </a:extLst>
              </a:tr>
              <a:tr h="268436">
                <a:tc vMerge="1">
                  <a:txBody>
                    <a:bodyPr/>
                    <a:lstStyle/>
                    <a:p>
                      <a:endParaRPr lang="en-US"/>
                    </a:p>
                  </a:txBody>
                  <a:tcPr/>
                </a:tc>
                <a:tc>
                  <a:txBody>
                    <a:bodyPr/>
                    <a:lstStyle/>
                    <a:p>
                      <a:r>
                        <a:rPr lang="en-IN" sz="1200" b="0" dirty="0">
                          <a:solidFill>
                            <a:srgbClr val="1F497D"/>
                          </a:solidFill>
                          <a:effectLst/>
                          <a:latin typeface="+mn-lt"/>
                        </a:rPr>
                        <a:t>thyroid-stimulating hormone (TSH)</a:t>
                      </a:r>
                    </a:p>
                  </a:txBody>
                  <a:tcPr anchor="ctr"/>
                </a:tc>
                <a:tc>
                  <a:txBody>
                    <a:bodyPr/>
                    <a:lstStyle/>
                    <a:p>
                      <a:r>
                        <a:rPr lang="en-IN" sz="1200" b="0" dirty="0">
                          <a:solidFill>
                            <a:srgbClr val="1F497D"/>
                          </a:solidFill>
                          <a:effectLst/>
                          <a:latin typeface="+mn-lt"/>
                        </a:rPr>
                        <a:t>stimulates thyroid hormone release</a:t>
                      </a:r>
                    </a:p>
                  </a:txBody>
                  <a:tcPr anchor="ctr"/>
                </a:tc>
                <a:extLst>
                  <a:ext uri="{0D108BD9-81ED-4DB2-BD59-A6C34878D82A}">
                    <a16:rowId xmlns:a16="http://schemas.microsoft.com/office/drawing/2014/main" val="748833647"/>
                  </a:ext>
                </a:extLst>
              </a:tr>
              <a:tr h="447393">
                <a:tc vMerge="1">
                  <a:txBody>
                    <a:bodyPr/>
                    <a:lstStyle/>
                    <a:p>
                      <a:endParaRPr lang="en-US"/>
                    </a:p>
                  </a:txBody>
                  <a:tcPr/>
                </a:tc>
                <a:tc>
                  <a:txBody>
                    <a:bodyPr/>
                    <a:lstStyle/>
                    <a:p>
                      <a:r>
                        <a:rPr lang="en-IN" sz="1200" b="0" dirty="0">
                          <a:solidFill>
                            <a:srgbClr val="1F497D"/>
                          </a:solidFill>
                          <a:effectLst/>
                          <a:latin typeface="+mn-lt"/>
                        </a:rPr>
                        <a:t>adrenocorticotropic hormone (ACTH)</a:t>
                      </a:r>
                    </a:p>
                  </a:txBody>
                  <a:tcPr anchor="ctr"/>
                </a:tc>
                <a:tc>
                  <a:txBody>
                    <a:bodyPr/>
                    <a:lstStyle/>
                    <a:p>
                      <a:r>
                        <a:rPr lang="en-US" sz="1200" b="0" dirty="0">
                          <a:solidFill>
                            <a:srgbClr val="1F497D"/>
                          </a:solidFill>
                          <a:effectLst/>
                          <a:latin typeface="+mn-lt"/>
                        </a:rPr>
                        <a:t>stimulates hormone release by adrenal cortex; glucocorticoids</a:t>
                      </a:r>
                      <a:endParaRPr lang="en-IN" sz="1200" b="0" dirty="0">
                        <a:solidFill>
                          <a:srgbClr val="1F497D"/>
                        </a:solidFill>
                        <a:effectLst/>
                        <a:latin typeface="+mn-lt"/>
                      </a:endParaRPr>
                    </a:p>
                  </a:txBody>
                  <a:tcPr anchor="ctr"/>
                </a:tc>
                <a:extLst>
                  <a:ext uri="{0D108BD9-81ED-4DB2-BD59-A6C34878D82A}">
                    <a16:rowId xmlns:a16="http://schemas.microsoft.com/office/drawing/2014/main" val="173239082"/>
                  </a:ext>
                </a:extLst>
              </a:tr>
              <a:tr h="447393">
                <a:tc vMerge="1">
                  <a:txBody>
                    <a:bodyPr/>
                    <a:lstStyle/>
                    <a:p>
                      <a:endParaRPr lang="en-US"/>
                    </a:p>
                  </a:txBody>
                  <a:tcPr/>
                </a:tc>
                <a:tc>
                  <a:txBody>
                    <a:bodyPr/>
                    <a:lstStyle/>
                    <a:p>
                      <a:r>
                        <a:rPr lang="en-IN" sz="1200" b="0" dirty="0">
                          <a:solidFill>
                            <a:srgbClr val="1F497D"/>
                          </a:solidFill>
                          <a:effectLst/>
                          <a:latin typeface="+mn-lt"/>
                        </a:rPr>
                        <a:t>follicle-stimulating hormone (FSH0)</a:t>
                      </a:r>
                    </a:p>
                  </a:txBody>
                  <a:tcPr anchor="ctr"/>
                </a:tc>
                <a:tc>
                  <a:txBody>
                    <a:bodyPr/>
                    <a:lstStyle/>
                    <a:p>
                      <a:r>
                        <a:rPr lang="en-US" sz="1200" b="0" dirty="0">
                          <a:solidFill>
                            <a:srgbClr val="1F497D"/>
                          </a:solidFill>
                          <a:effectLst/>
                          <a:latin typeface="+mn-lt"/>
                        </a:rPr>
                        <a:t>stimulates gamete production (both ova and sperm); secretion of estradiol</a:t>
                      </a:r>
                      <a:endParaRPr lang="en-IN" sz="1200" b="0" dirty="0">
                        <a:solidFill>
                          <a:srgbClr val="1F497D"/>
                        </a:solidFill>
                        <a:effectLst/>
                        <a:latin typeface="+mn-lt"/>
                      </a:endParaRPr>
                    </a:p>
                  </a:txBody>
                  <a:tcPr anchor="ctr"/>
                </a:tc>
                <a:extLst>
                  <a:ext uri="{0D108BD9-81ED-4DB2-BD59-A6C34878D82A}">
                    <a16:rowId xmlns:a16="http://schemas.microsoft.com/office/drawing/2014/main" val="3729961905"/>
                  </a:ext>
                </a:extLst>
              </a:tr>
              <a:tr h="626351">
                <a:tc vMerge="1">
                  <a:txBody>
                    <a:bodyPr/>
                    <a:lstStyle/>
                    <a:p>
                      <a:endParaRPr lang="en-US"/>
                    </a:p>
                  </a:txBody>
                  <a:tcPr/>
                </a:tc>
                <a:tc>
                  <a:txBody>
                    <a:bodyPr/>
                    <a:lstStyle/>
                    <a:p>
                      <a:r>
                        <a:rPr lang="en-IN" sz="1200" b="0" dirty="0">
                          <a:solidFill>
                            <a:srgbClr val="1F497D"/>
                          </a:solidFill>
                          <a:effectLst/>
                          <a:latin typeface="+mn-lt"/>
                        </a:rPr>
                        <a:t>luteinizing hormone (LH)</a:t>
                      </a:r>
                    </a:p>
                  </a:txBody>
                  <a:tcPr anchor="ctr"/>
                </a:tc>
                <a:tc>
                  <a:txBody>
                    <a:bodyPr/>
                    <a:lstStyle/>
                    <a:p>
                      <a:r>
                        <a:rPr lang="en-US" sz="1200" b="0" dirty="0">
                          <a:solidFill>
                            <a:srgbClr val="1F497D"/>
                          </a:solidFill>
                          <a:effectLst/>
                          <a:latin typeface="+mn-lt"/>
                        </a:rPr>
                        <a:t>stimulates androgen production by gonads; ovulation; secretion of progesterone</a:t>
                      </a:r>
                      <a:endParaRPr lang="en-IN" sz="1200" b="0" dirty="0">
                        <a:solidFill>
                          <a:srgbClr val="1F497D"/>
                        </a:solidFill>
                        <a:effectLst/>
                        <a:latin typeface="+mn-lt"/>
                      </a:endParaRPr>
                    </a:p>
                  </a:txBody>
                  <a:tcPr anchor="ctr"/>
                </a:tc>
                <a:extLst>
                  <a:ext uri="{0D108BD9-81ED-4DB2-BD59-A6C34878D82A}">
                    <a16:rowId xmlns:a16="http://schemas.microsoft.com/office/drawing/2014/main" val="1956700147"/>
                  </a:ext>
                </a:extLst>
              </a:tr>
              <a:tr h="447393">
                <a:tc vMerge="1">
                  <a:txBody>
                    <a:bodyPr/>
                    <a:lstStyle/>
                    <a:p>
                      <a:endParaRPr lang="en-US"/>
                    </a:p>
                  </a:txBody>
                  <a:tcPr/>
                </a:tc>
                <a:tc>
                  <a:txBody>
                    <a:bodyPr/>
                    <a:lstStyle/>
                    <a:p>
                      <a:r>
                        <a:rPr lang="en-IN" sz="1200" b="0" dirty="0">
                          <a:solidFill>
                            <a:srgbClr val="1F497D"/>
                          </a:solidFill>
                          <a:effectLst/>
                          <a:latin typeface="+mn-lt"/>
                        </a:rPr>
                        <a:t>melanocyte-stimulating hormone (MSH)</a:t>
                      </a:r>
                    </a:p>
                  </a:txBody>
                  <a:tcPr anchor="ctr"/>
                </a:tc>
                <a:tc>
                  <a:txBody>
                    <a:bodyPr/>
                    <a:lstStyle/>
                    <a:p>
                      <a:r>
                        <a:rPr lang="en-US" sz="1200" b="0" dirty="0">
                          <a:solidFill>
                            <a:srgbClr val="1F497D"/>
                          </a:solidFill>
                          <a:effectLst/>
                          <a:latin typeface="+mn-lt"/>
                        </a:rPr>
                        <a:t>stimulates melanocytes of the skin, increasing melanin pigment production</a:t>
                      </a:r>
                      <a:endParaRPr lang="en-IN" sz="1200" b="0" dirty="0">
                        <a:solidFill>
                          <a:srgbClr val="1F497D"/>
                        </a:solidFill>
                        <a:effectLst/>
                        <a:latin typeface="+mn-lt"/>
                      </a:endParaRPr>
                    </a:p>
                  </a:txBody>
                  <a:tcPr anchor="ctr"/>
                </a:tc>
                <a:extLst>
                  <a:ext uri="{0D108BD9-81ED-4DB2-BD59-A6C34878D82A}">
                    <a16:rowId xmlns:a16="http://schemas.microsoft.com/office/drawing/2014/main" val="3791623090"/>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Endocrine Glands and Their Associated Hormones</a:t>
            </a:r>
            <a:r>
              <a:rPr lang="en-US" sz="1400" baseline="-25000" dirty="0"/>
              <a:t>2</a:t>
            </a:r>
            <a:r>
              <a:rPr lang="en-US" dirty="0"/>
              <a:t> (Cont.)</a:t>
            </a:r>
          </a:p>
        </p:txBody>
      </p:sp>
      <p:graphicFrame>
        <p:nvGraphicFramePr>
          <p:cNvPr id="4" name="Content Placeholder 3" descr="Table 1: Endocrine Glands and Their Associated Hormones continued. The Pituitary gland (posterior) is associated with antidiuretic hormone (A D H) which stimulates water reabsorption by kidneys. Oxytocin stimulates uterine contractions during childbirth, milk ejection, and stimulates ductus deferens and prostate gland contraction during emission.&#10;The thyroid gland is associated with thyroxine and triiodothyronine which  stimulate and maintain metabolism; growth and development. Calcitonin reduces calcium ion levels.&#10;&#10;The parathyroid gland is associated with parathyroid hormone (P T H) which increases calcium ion levels.&#10;&#10;The adrenal (Cortex) is associated with aldosterone which increases blood sodium ion levels and increases potassium ion secretion. It is also associated with ,cortisol, corticosterone, and cortisone which increase blood glucose levels and anti-inflammatory effects. &#10;&#10;The adrenal (medulla) is associated with epinephrine and norepinephrine which stimulate fight-or-flight response, increase blood glucose levels, and increase metabolic activities.&#10;&#10;The pancreas is associated with insulin which reduced blood glucose levels. As well as glucagon which increases blood glucose levels. &#10;&#10;The pineal gland is associated with melatonin which regulates some biological rhythms and protects the central nervous system from free radicals.">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420644347"/>
              </p:ext>
            </p:extLst>
          </p:nvPr>
        </p:nvGraphicFramePr>
        <p:xfrm>
          <a:off x="457200" y="1066800"/>
          <a:ext cx="8229601" cy="4903383"/>
        </p:xfrm>
        <a:graphic>
          <a:graphicData uri="http://schemas.openxmlformats.org/drawingml/2006/table">
            <a:tbl>
              <a:tblPr firstRow="1" bandRow="1">
                <a:tableStyleId>{5C22544A-7EE6-4342-B048-85BDC9FD1C3A}</a:tableStyleId>
              </a:tblPr>
              <a:tblGrid>
                <a:gridCol w="1186250">
                  <a:extLst>
                    <a:ext uri="{9D8B030D-6E8A-4147-A177-3AD203B41FA5}">
                      <a16:colId xmlns:a16="http://schemas.microsoft.com/office/drawing/2014/main" val="1522627793"/>
                    </a:ext>
                  </a:extLst>
                </a:gridCol>
                <a:gridCol w="2224216">
                  <a:extLst>
                    <a:ext uri="{9D8B030D-6E8A-4147-A177-3AD203B41FA5}">
                      <a16:colId xmlns:a16="http://schemas.microsoft.com/office/drawing/2014/main" val="4293862904"/>
                    </a:ext>
                  </a:extLst>
                </a:gridCol>
                <a:gridCol w="4819135">
                  <a:extLst>
                    <a:ext uri="{9D8B030D-6E8A-4147-A177-3AD203B41FA5}">
                      <a16:colId xmlns:a16="http://schemas.microsoft.com/office/drawing/2014/main" val="1570581887"/>
                    </a:ext>
                  </a:extLst>
                </a:gridCol>
              </a:tblGrid>
              <a:tr h="708833">
                <a:tc>
                  <a:txBody>
                    <a:bodyPr/>
                    <a:lstStyle/>
                    <a:p>
                      <a:pPr algn="l"/>
                      <a:r>
                        <a:rPr lang="en-IN" sz="1200" b="0" dirty="0">
                          <a:solidFill>
                            <a:schemeClr val="bg1"/>
                          </a:solidFill>
                          <a:effectLst/>
                          <a:latin typeface="+mn-lt"/>
                        </a:rPr>
                        <a:t>Endocrine Gland</a:t>
                      </a:r>
                    </a:p>
                  </a:txBody>
                  <a:tcPr anchor="ctr"/>
                </a:tc>
                <a:tc>
                  <a:txBody>
                    <a:bodyPr/>
                    <a:lstStyle/>
                    <a:p>
                      <a:pPr algn="l"/>
                      <a:r>
                        <a:rPr lang="en-IN" sz="1200" b="0" dirty="0">
                          <a:solidFill>
                            <a:schemeClr val="bg1"/>
                          </a:solidFill>
                          <a:effectLst/>
                          <a:latin typeface="+mn-lt"/>
                        </a:rPr>
                        <a:t>Associated Hormones</a:t>
                      </a:r>
                    </a:p>
                  </a:txBody>
                  <a:tcPr anchor="ctr"/>
                </a:tc>
                <a:tc>
                  <a:txBody>
                    <a:bodyPr/>
                    <a:lstStyle/>
                    <a:p>
                      <a:pPr algn="l"/>
                      <a:r>
                        <a:rPr lang="en-IN" sz="1200" b="0" dirty="0">
                          <a:solidFill>
                            <a:schemeClr val="bg1"/>
                          </a:solidFill>
                          <a:effectLst/>
                          <a:latin typeface="+mn-lt"/>
                        </a:rPr>
                        <a:t>Effect </a:t>
                      </a:r>
                    </a:p>
                  </a:txBody>
                  <a:tcPr anchor="ctr"/>
                </a:tc>
                <a:extLst>
                  <a:ext uri="{0D108BD9-81ED-4DB2-BD59-A6C34878D82A}">
                    <a16:rowId xmlns:a16="http://schemas.microsoft.com/office/drawing/2014/main" val="1420373151"/>
                  </a:ext>
                </a:extLst>
              </a:tr>
              <a:tr h="354417">
                <a:tc rowSpan="2">
                  <a:txBody>
                    <a:bodyPr/>
                    <a:lstStyle/>
                    <a:p>
                      <a:r>
                        <a:rPr lang="en-IN" sz="1200" b="0" dirty="0">
                          <a:solidFill>
                            <a:srgbClr val="1F497D"/>
                          </a:solidFill>
                          <a:effectLst/>
                          <a:latin typeface="+mn-lt"/>
                        </a:rPr>
                        <a:t>Pituitary (Posterior)</a:t>
                      </a:r>
                    </a:p>
                  </a:txBody>
                  <a:tcPr anchor="ctr"/>
                </a:tc>
                <a:tc>
                  <a:txBody>
                    <a:bodyPr/>
                    <a:lstStyle/>
                    <a:p>
                      <a:r>
                        <a:rPr lang="en-IN" sz="1200" b="0" dirty="0">
                          <a:solidFill>
                            <a:srgbClr val="1F497D"/>
                          </a:solidFill>
                          <a:effectLst/>
                          <a:latin typeface="+mn-lt"/>
                        </a:rPr>
                        <a:t>antidiuretic hormone (ADH)</a:t>
                      </a:r>
                    </a:p>
                  </a:txBody>
                  <a:tcPr anchor="ctr"/>
                </a:tc>
                <a:tc>
                  <a:txBody>
                    <a:bodyPr/>
                    <a:lstStyle/>
                    <a:p>
                      <a:r>
                        <a:rPr lang="en-US" sz="1200" b="0" dirty="0">
                          <a:solidFill>
                            <a:srgbClr val="1F497D"/>
                          </a:solidFill>
                          <a:effectLst/>
                          <a:latin typeface="+mn-lt"/>
                        </a:rPr>
                        <a:t>stimulates water reabsorption by kidneys</a:t>
                      </a:r>
                      <a:endParaRPr lang="en-IN" sz="1200" b="0" dirty="0">
                        <a:solidFill>
                          <a:srgbClr val="1F497D"/>
                        </a:solidFill>
                        <a:effectLst/>
                        <a:latin typeface="+mn-lt"/>
                      </a:endParaRPr>
                    </a:p>
                  </a:txBody>
                  <a:tcPr anchor="ctr"/>
                </a:tc>
                <a:extLst>
                  <a:ext uri="{0D108BD9-81ED-4DB2-BD59-A6C34878D82A}">
                    <a16:rowId xmlns:a16="http://schemas.microsoft.com/office/drawing/2014/main" val="3412931234"/>
                  </a:ext>
                </a:extLst>
              </a:tr>
              <a:tr h="493612">
                <a:tc vMerge="1">
                  <a:txBody>
                    <a:bodyPr/>
                    <a:lstStyle/>
                    <a:p>
                      <a:endParaRPr lang="en-US"/>
                    </a:p>
                  </a:txBody>
                  <a:tcPr/>
                </a:tc>
                <a:tc>
                  <a:txBody>
                    <a:bodyPr/>
                    <a:lstStyle/>
                    <a:p>
                      <a:r>
                        <a:rPr lang="en-IN" sz="1200" b="0" dirty="0">
                          <a:solidFill>
                            <a:srgbClr val="1F497D"/>
                          </a:solidFill>
                          <a:effectLst/>
                          <a:latin typeface="+mn-lt"/>
                        </a:rPr>
                        <a:t>oxytocin</a:t>
                      </a:r>
                    </a:p>
                  </a:txBody>
                  <a:tcPr anchor="ctr"/>
                </a:tc>
                <a:tc>
                  <a:txBody>
                    <a:bodyPr/>
                    <a:lstStyle/>
                    <a:p>
                      <a:r>
                        <a:rPr lang="en-US" sz="1200" b="0" dirty="0">
                          <a:solidFill>
                            <a:srgbClr val="1F497D"/>
                          </a:solidFill>
                          <a:effectLst/>
                          <a:latin typeface="+mn-lt"/>
                        </a:rPr>
                        <a:t>stimulates uterine contractions during childbirth; milk ejection; stimulates ductus deferens and prostate gland contraction during emission</a:t>
                      </a:r>
                      <a:endParaRPr lang="en-IN" sz="1200" b="0" dirty="0">
                        <a:solidFill>
                          <a:srgbClr val="1F497D"/>
                        </a:solidFill>
                        <a:effectLst/>
                        <a:latin typeface="+mn-lt"/>
                      </a:endParaRPr>
                    </a:p>
                  </a:txBody>
                  <a:tcPr anchor="ctr"/>
                </a:tc>
                <a:extLst>
                  <a:ext uri="{0D108BD9-81ED-4DB2-BD59-A6C34878D82A}">
                    <a16:rowId xmlns:a16="http://schemas.microsoft.com/office/drawing/2014/main" val="3320163413"/>
                  </a:ext>
                </a:extLst>
              </a:tr>
              <a:tr h="354417">
                <a:tc rowSpan="2">
                  <a:txBody>
                    <a:bodyPr/>
                    <a:lstStyle/>
                    <a:p>
                      <a:r>
                        <a:rPr lang="en-IN" sz="1200" b="0" dirty="0">
                          <a:solidFill>
                            <a:srgbClr val="1F497D"/>
                          </a:solidFill>
                          <a:effectLst/>
                          <a:latin typeface="+mn-lt"/>
                        </a:rPr>
                        <a:t>Thyroid</a:t>
                      </a:r>
                    </a:p>
                  </a:txBody>
                  <a:tcPr anchor="ctr"/>
                </a:tc>
                <a:tc>
                  <a:txBody>
                    <a:bodyPr/>
                    <a:lstStyle/>
                    <a:p>
                      <a:r>
                        <a:rPr lang="en-IN" sz="1200" b="0" dirty="0">
                          <a:solidFill>
                            <a:srgbClr val="1F497D"/>
                          </a:solidFill>
                          <a:effectLst/>
                          <a:latin typeface="+mn-lt"/>
                        </a:rPr>
                        <a:t>thyroxine, triiodothyronine</a:t>
                      </a:r>
                    </a:p>
                  </a:txBody>
                  <a:tcPr anchor="ctr"/>
                </a:tc>
                <a:tc>
                  <a:txBody>
                    <a:bodyPr/>
                    <a:lstStyle/>
                    <a:p>
                      <a:r>
                        <a:rPr lang="en-US" sz="1200" b="0" dirty="0">
                          <a:solidFill>
                            <a:srgbClr val="1F497D"/>
                          </a:solidFill>
                          <a:effectLst/>
                          <a:latin typeface="+mn-lt"/>
                        </a:rPr>
                        <a:t>stimulate and maintain metabolism; growth and development</a:t>
                      </a:r>
                      <a:endParaRPr lang="en-IN" sz="1200" b="0" dirty="0">
                        <a:solidFill>
                          <a:srgbClr val="1F497D"/>
                        </a:solidFill>
                        <a:effectLst/>
                        <a:latin typeface="+mn-lt"/>
                      </a:endParaRPr>
                    </a:p>
                  </a:txBody>
                  <a:tcPr anchor="ctr"/>
                </a:tc>
                <a:extLst>
                  <a:ext uri="{0D108BD9-81ED-4DB2-BD59-A6C34878D82A}">
                    <a16:rowId xmlns:a16="http://schemas.microsoft.com/office/drawing/2014/main" val="1548708678"/>
                  </a:ext>
                </a:extLst>
              </a:tr>
              <a:tr h="354417">
                <a:tc vMerge="1">
                  <a:txBody>
                    <a:bodyPr/>
                    <a:lstStyle/>
                    <a:p>
                      <a:endParaRPr lang="en-US"/>
                    </a:p>
                  </a:txBody>
                  <a:tcPr/>
                </a:tc>
                <a:tc>
                  <a:txBody>
                    <a:bodyPr/>
                    <a:lstStyle/>
                    <a:p>
                      <a:r>
                        <a:rPr lang="en-IN" sz="1200" b="0" dirty="0">
                          <a:solidFill>
                            <a:srgbClr val="1F497D"/>
                          </a:solidFill>
                          <a:effectLst/>
                          <a:latin typeface="+mn-lt"/>
                        </a:rPr>
                        <a:t>calcitonin</a:t>
                      </a:r>
                    </a:p>
                  </a:txBody>
                  <a:tcPr anchor="ctr"/>
                </a:tc>
                <a:tc>
                  <a:txBody>
                    <a:bodyPr/>
                    <a:lstStyle/>
                    <a:p>
                      <a:r>
                        <a:rPr lang="en-IN" sz="1200" b="0" dirty="0">
                          <a:solidFill>
                            <a:srgbClr val="1F497D"/>
                          </a:solidFill>
                          <a:effectLst/>
                          <a:latin typeface="+mn-lt"/>
                        </a:rPr>
                        <a:t>reduces blood Ca</a:t>
                      </a:r>
                      <a:r>
                        <a:rPr lang="en-IN" sz="1200" b="0" baseline="30000" dirty="0">
                          <a:solidFill>
                            <a:srgbClr val="1F497D"/>
                          </a:solidFill>
                          <a:effectLst/>
                          <a:latin typeface="+mn-lt"/>
                        </a:rPr>
                        <a:t>2+ </a:t>
                      </a:r>
                      <a:r>
                        <a:rPr lang="en-IN" sz="1200" b="0" dirty="0">
                          <a:solidFill>
                            <a:srgbClr val="1F497D"/>
                          </a:solidFill>
                          <a:effectLst/>
                          <a:latin typeface="+mn-lt"/>
                        </a:rPr>
                        <a:t>levels</a:t>
                      </a:r>
                    </a:p>
                  </a:txBody>
                  <a:tcPr anchor="ctr"/>
                </a:tc>
                <a:extLst>
                  <a:ext uri="{0D108BD9-81ED-4DB2-BD59-A6C34878D82A}">
                    <a16:rowId xmlns:a16="http://schemas.microsoft.com/office/drawing/2014/main" val="2915536401"/>
                  </a:ext>
                </a:extLst>
              </a:tr>
              <a:tr h="378655">
                <a:tc>
                  <a:txBody>
                    <a:bodyPr/>
                    <a:lstStyle/>
                    <a:p>
                      <a:r>
                        <a:rPr lang="en-IN" sz="1200" b="0" dirty="0">
                          <a:solidFill>
                            <a:srgbClr val="1F497D"/>
                          </a:solidFill>
                          <a:effectLst/>
                          <a:latin typeface="+mn-lt"/>
                        </a:rPr>
                        <a:t>Parathyroid</a:t>
                      </a:r>
                    </a:p>
                  </a:txBody>
                  <a:tcPr anchor="ctr"/>
                </a:tc>
                <a:tc>
                  <a:txBody>
                    <a:bodyPr/>
                    <a:lstStyle/>
                    <a:p>
                      <a:r>
                        <a:rPr lang="en-IN" sz="1200" b="0" dirty="0">
                          <a:solidFill>
                            <a:srgbClr val="1F497D"/>
                          </a:solidFill>
                          <a:effectLst/>
                          <a:latin typeface="+mn-lt"/>
                        </a:rPr>
                        <a:t>parathyroid hormone (PTH)</a:t>
                      </a:r>
                    </a:p>
                  </a:txBody>
                  <a:tcPr anchor="ctr"/>
                </a:tc>
                <a:tc>
                  <a:txBody>
                    <a:bodyPr/>
                    <a:lstStyle/>
                    <a:p>
                      <a:r>
                        <a:rPr lang="en-IN" sz="1200" b="0" dirty="0">
                          <a:solidFill>
                            <a:srgbClr val="1F497D"/>
                          </a:solidFill>
                          <a:effectLst/>
                          <a:latin typeface="+mn-lt"/>
                        </a:rPr>
                        <a:t>increases blood Ca</a:t>
                      </a:r>
                      <a:r>
                        <a:rPr lang="en-IN" sz="1200" b="0" baseline="30000" dirty="0">
                          <a:solidFill>
                            <a:srgbClr val="1F497D"/>
                          </a:solidFill>
                          <a:effectLst/>
                          <a:latin typeface="+mn-lt"/>
                        </a:rPr>
                        <a:t>2+ </a:t>
                      </a:r>
                      <a:r>
                        <a:rPr lang="en-IN" sz="1200" b="0" dirty="0">
                          <a:solidFill>
                            <a:srgbClr val="1F497D"/>
                          </a:solidFill>
                          <a:effectLst/>
                          <a:latin typeface="+mn-lt"/>
                        </a:rPr>
                        <a:t>levels</a:t>
                      </a:r>
                    </a:p>
                  </a:txBody>
                  <a:tcPr anchor="ctr"/>
                </a:tc>
                <a:extLst>
                  <a:ext uri="{0D108BD9-81ED-4DB2-BD59-A6C34878D82A}">
                    <a16:rowId xmlns:a16="http://schemas.microsoft.com/office/drawing/2014/main" val="2157668464"/>
                  </a:ext>
                </a:extLst>
              </a:tr>
              <a:tr h="354417">
                <a:tc rowSpan="2">
                  <a:txBody>
                    <a:bodyPr/>
                    <a:lstStyle/>
                    <a:p>
                      <a:r>
                        <a:rPr lang="en-IN" sz="1200" b="0" dirty="0">
                          <a:solidFill>
                            <a:srgbClr val="1F497D"/>
                          </a:solidFill>
                          <a:effectLst/>
                          <a:latin typeface="+mn-lt"/>
                        </a:rPr>
                        <a:t>Adrenal (Cortex)</a:t>
                      </a:r>
                    </a:p>
                  </a:txBody>
                  <a:tcPr anchor="ctr"/>
                </a:tc>
                <a:tc>
                  <a:txBody>
                    <a:bodyPr/>
                    <a:lstStyle/>
                    <a:p>
                      <a:r>
                        <a:rPr lang="en-IN" sz="1200" b="0" dirty="0">
                          <a:solidFill>
                            <a:srgbClr val="1F497D"/>
                          </a:solidFill>
                          <a:effectLst/>
                          <a:latin typeface="+mn-lt"/>
                        </a:rPr>
                        <a:t>aldosterone</a:t>
                      </a:r>
                    </a:p>
                  </a:txBody>
                  <a:tcPr anchor="ctr"/>
                </a:tc>
                <a:tc>
                  <a:txBody>
                    <a:bodyPr/>
                    <a:lstStyle/>
                    <a:p>
                      <a:r>
                        <a:rPr lang="en-US" sz="1200" b="0" dirty="0">
                          <a:solidFill>
                            <a:srgbClr val="1F497D"/>
                          </a:solidFill>
                          <a:effectLst/>
                          <a:latin typeface="+mn-lt"/>
                        </a:rPr>
                        <a:t>increases blood Na</a:t>
                      </a:r>
                      <a:r>
                        <a:rPr lang="en-US" sz="1200" b="0" baseline="30000" dirty="0">
                          <a:solidFill>
                            <a:srgbClr val="1F497D"/>
                          </a:solidFill>
                          <a:effectLst/>
                          <a:latin typeface="+mn-lt"/>
                        </a:rPr>
                        <a:t>+</a:t>
                      </a:r>
                      <a:r>
                        <a:rPr lang="en-US" sz="1200" b="0" dirty="0">
                          <a:solidFill>
                            <a:srgbClr val="1F497D"/>
                          </a:solidFill>
                          <a:effectLst/>
                          <a:latin typeface="+mn-lt"/>
                        </a:rPr>
                        <a:t> levels; increases K</a:t>
                      </a:r>
                      <a:r>
                        <a:rPr lang="en-US" sz="1200" b="0" baseline="30000" dirty="0">
                          <a:solidFill>
                            <a:srgbClr val="1F497D"/>
                          </a:solidFill>
                          <a:effectLst/>
                          <a:latin typeface="+mn-lt"/>
                        </a:rPr>
                        <a:t>+</a:t>
                      </a:r>
                      <a:r>
                        <a:rPr lang="en-US" sz="1200" b="0" dirty="0">
                          <a:solidFill>
                            <a:srgbClr val="1F497D"/>
                          </a:solidFill>
                          <a:effectLst/>
                          <a:latin typeface="+mn-lt"/>
                        </a:rPr>
                        <a:t> secretion</a:t>
                      </a:r>
                      <a:endParaRPr lang="en-IN" sz="1200" b="0" dirty="0">
                        <a:solidFill>
                          <a:srgbClr val="1F497D"/>
                        </a:solidFill>
                        <a:effectLst/>
                        <a:latin typeface="+mn-lt"/>
                      </a:endParaRPr>
                    </a:p>
                  </a:txBody>
                  <a:tcPr anchor="ctr"/>
                </a:tc>
                <a:extLst>
                  <a:ext uri="{0D108BD9-81ED-4DB2-BD59-A6C34878D82A}">
                    <a16:rowId xmlns:a16="http://schemas.microsoft.com/office/drawing/2014/main" val="236598913"/>
                  </a:ext>
                </a:extLst>
              </a:tr>
              <a:tr h="354417">
                <a:tc vMerge="1">
                  <a:txBody>
                    <a:bodyPr/>
                    <a:lstStyle/>
                    <a:p>
                      <a:endParaRPr lang="en-US"/>
                    </a:p>
                  </a:txBody>
                  <a:tcPr/>
                </a:tc>
                <a:tc>
                  <a:txBody>
                    <a:bodyPr/>
                    <a:lstStyle/>
                    <a:p>
                      <a:r>
                        <a:rPr lang="en-IN" sz="1200" b="0" dirty="0">
                          <a:solidFill>
                            <a:srgbClr val="1F497D"/>
                          </a:solidFill>
                          <a:effectLst/>
                          <a:latin typeface="+mn-lt"/>
                        </a:rPr>
                        <a:t>cortisol, corticosterone, cortisone</a:t>
                      </a:r>
                    </a:p>
                  </a:txBody>
                  <a:tcPr anchor="ctr"/>
                </a:tc>
                <a:tc>
                  <a:txBody>
                    <a:bodyPr/>
                    <a:lstStyle/>
                    <a:p>
                      <a:r>
                        <a:rPr lang="en-US" sz="1200" b="0" dirty="0">
                          <a:solidFill>
                            <a:srgbClr val="1F497D"/>
                          </a:solidFill>
                          <a:effectLst/>
                          <a:latin typeface="+mn-lt"/>
                        </a:rPr>
                        <a:t>increase blood glucose levels; anti-inflammatory effects</a:t>
                      </a:r>
                      <a:endParaRPr lang="en-IN" sz="1200" b="0" dirty="0">
                        <a:solidFill>
                          <a:srgbClr val="1F497D"/>
                        </a:solidFill>
                        <a:effectLst/>
                        <a:latin typeface="+mn-lt"/>
                      </a:endParaRPr>
                    </a:p>
                  </a:txBody>
                  <a:tcPr anchor="ctr"/>
                </a:tc>
                <a:extLst>
                  <a:ext uri="{0D108BD9-81ED-4DB2-BD59-A6C34878D82A}">
                    <a16:rowId xmlns:a16="http://schemas.microsoft.com/office/drawing/2014/main" val="933336603"/>
                  </a:ext>
                </a:extLst>
              </a:tr>
              <a:tr h="493612">
                <a:tc>
                  <a:txBody>
                    <a:bodyPr/>
                    <a:lstStyle/>
                    <a:p>
                      <a:r>
                        <a:rPr lang="en-IN" sz="1200" b="0" dirty="0">
                          <a:solidFill>
                            <a:srgbClr val="1F497D"/>
                          </a:solidFill>
                          <a:effectLst/>
                          <a:latin typeface="+mn-lt"/>
                        </a:rPr>
                        <a:t>Adrenal (Medulla)</a:t>
                      </a:r>
                    </a:p>
                  </a:txBody>
                  <a:tcPr anchor="ctr"/>
                </a:tc>
                <a:tc>
                  <a:txBody>
                    <a:bodyPr/>
                    <a:lstStyle/>
                    <a:p>
                      <a:r>
                        <a:rPr lang="en-IN" sz="1200" b="0" dirty="0">
                          <a:solidFill>
                            <a:srgbClr val="1F497D"/>
                          </a:solidFill>
                          <a:effectLst/>
                          <a:latin typeface="+mn-lt"/>
                        </a:rPr>
                        <a:t>epinephrine, norepinephrine</a:t>
                      </a:r>
                    </a:p>
                  </a:txBody>
                  <a:tcPr anchor="ctr"/>
                </a:tc>
                <a:tc>
                  <a:txBody>
                    <a:bodyPr/>
                    <a:lstStyle/>
                    <a:p>
                      <a:r>
                        <a:rPr lang="en-US" sz="1200" b="0" dirty="0">
                          <a:solidFill>
                            <a:srgbClr val="1F497D"/>
                          </a:solidFill>
                          <a:effectLst/>
                          <a:latin typeface="+mn-lt"/>
                        </a:rPr>
                        <a:t>stimulate fight-or-flight response; increase blood glucose levels; increase metabolic activities</a:t>
                      </a:r>
                      <a:endParaRPr lang="en-IN" sz="1200" b="0" dirty="0">
                        <a:solidFill>
                          <a:srgbClr val="1F497D"/>
                        </a:solidFill>
                        <a:effectLst/>
                        <a:latin typeface="+mn-lt"/>
                      </a:endParaRPr>
                    </a:p>
                  </a:txBody>
                  <a:tcPr anchor="ctr"/>
                </a:tc>
                <a:extLst>
                  <a:ext uri="{0D108BD9-81ED-4DB2-BD59-A6C34878D82A}">
                    <a16:rowId xmlns:a16="http://schemas.microsoft.com/office/drawing/2014/main" val="1255562150"/>
                  </a:ext>
                </a:extLst>
              </a:tr>
              <a:tr h="299693">
                <a:tc rowSpan="2">
                  <a:txBody>
                    <a:bodyPr/>
                    <a:lstStyle/>
                    <a:p>
                      <a:r>
                        <a:rPr lang="en-IN" sz="1200" b="0" dirty="0">
                          <a:solidFill>
                            <a:srgbClr val="1F497D"/>
                          </a:solidFill>
                          <a:effectLst/>
                          <a:latin typeface="+mn-lt"/>
                        </a:rPr>
                        <a:t>Pancreas</a:t>
                      </a:r>
                    </a:p>
                  </a:txBody>
                  <a:tcPr anchor="ctr"/>
                </a:tc>
                <a:tc>
                  <a:txBody>
                    <a:bodyPr/>
                    <a:lstStyle/>
                    <a:p>
                      <a:r>
                        <a:rPr lang="en-IN" sz="1200" b="0" dirty="0">
                          <a:solidFill>
                            <a:srgbClr val="1F497D"/>
                          </a:solidFill>
                          <a:effectLst/>
                          <a:latin typeface="+mn-lt"/>
                        </a:rPr>
                        <a:t>insulin</a:t>
                      </a:r>
                    </a:p>
                  </a:txBody>
                  <a:tcPr anchor="ctr"/>
                </a:tc>
                <a:tc>
                  <a:txBody>
                    <a:bodyPr/>
                    <a:lstStyle/>
                    <a:p>
                      <a:r>
                        <a:rPr lang="en-IN" sz="1200" b="0" dirty="0">
                          <a:solidFill>
                            <a:srgbClr val="1F497D"/>
                          </a:solidFill>
                          <a:effectLst/>
                          <a:latin typeface="+mn-lt"/>
                        </a:rPr>
                        <a:t>reduces blood glucose levels</a:t>
                      </a:r>
                    </a:p>
                  </a:txBody>
                  <a:tcPr anchor="ctr"/>
                </a:tc>
                <a:extLst>
                  <a:ext uri="{0D108BD9-81ED-4DB2-BD59-A6C34878D82A}">
                    <a16:rowId xmlns:a16="http://schemas.microsoft.com/office/drawing/2014/main" val="2394974768"/>
                  </a:ext>
                </a:extLst>
              </a:tr>
              <a:tr h="299693">
                <a:tc vMerge="1">
                  <a:txBody>
                    <a:bodyPr/>
                    <a:lstStyle/>
                    <a:p>
                      <a:endParaRPr lang="en-US"/>
                    </a:p>
                  </a:txBody>
                  <a:tcPr/>
                </a:tc>
                <a:tc>
                  <a:txBody>
                    <a:bodyPr/>
                    <a:lstStyle/>
                    <a:p>
                      <a:r>
                        <a:rPr lang="en-IN" sz="1200" b="0" dirty="0">
                          <a:solidFill>
                            <a:srgbClr val="1F497D"/>
                          </a:solidFill>
                          <a:effectLst/>
                          <a:latin typeface="+mn-lt"/>
                        </a:rPr>
                        <a:t>glucagon</a:t>
                      </a:r>
                    </a:p>
                  </a:txBody>
                  <a:tcPr anchor="ctr"/>
                </a:tc>
                <a:tc>
                  <a:txBody>
                    <a:bodyPr/>
                    <a:lstStyle/>
                    <a:p>
                      <a:r>
                        <a:rPr lang="en-IN" sz="1200" b="0" dirty="0">
                          <a:solidFill>
                            <a:srgbClr val="1F497D"/>
                          </a:solidFill>
                          <a:effectLst/>
                          <a:latin typeface="+mn-lt"/>
                        </a:rPr>
                        <a:t>increases blood glucose levels</a:t>
                      </a:r>
                    </a:p>
                  </a:txBody>
                  <a:tcPr anchor="ctr"/>
                </a:tc>
                <a:extLst>
                  <a:ext uri="{0D108BD9-81ED-4DB2-BD59-A6C34878D82A}">
                    <a16:rowId xmlns:a16="http://schemas.microsoft.com/office/drawing/2014/main" val="910866597"/>
                  </a:ext>
                </a:extLst>
              </a:tr>
              <a:tr h="354417">
                <a:tc>
                  <a:txBody>
                    <a:bodyPr/>
                    <a:lstStyle/>
                    <a:p>
                      <a:r>
                        <a:rPr lang="en-IN" sz="1200" b="0" dirty="0">
                          <a:solidFill>
                            <a:srgbClr val="1F497D"/>
                          </a:solidFill>
                          <a:effectLst/>
                          <a:latin typeface="+mn-lt"/>
                        </a:rPr>
                        <a:t>Pineal Gland</a:t>
                      </a:r>
                    </a:p>
                  </a:txBody>
                  <a:tcPr anchor="ctr"/>
                </a:tc>
                <a:tc>
                  <a:txBody>
                    <a:bodyPr/>
                    <a:lstStyle/>
                    <a:p>
                      <a:r>
                        <a:rPr lang="en-IN" sz="1200" b="0" dirty="0">
                          <a:solidFill>
                            <a:srgbClr val="1F497D"/>
                          </a:solidFill>
                          <a:effectLst/>
                          <a:latin typeface="+mn-lt"/>
                        </a:rPr>
                        <a:t>melatonin</a:t>
                      </a:r>
                    </a:p>
                  </a:txBody>
                  <a:tcPr anchor="ctr"/>
                </a:tc>
                <a:tc>
                  <a:txBody>
                    <a:bodyPr/>
                    <a:lstStyle/>
                    <a:p>
                      <a:r>
                        <a:rPr lang="en-US" sz="1200" b="0" dirty="0">
                          <a:solidFill>
                            <a:srgbClr val="1F497D"/>
                          </a:solidFill>
                          <a:effectLst/>
                          <a:latin typeface="+mn-lt"/>
                        </a:rPr>
                        <a:t>regulates some biological rhythms and protects CNS from free radicals</a:t>
                      </a:r>
                      <a:endParaRPr lang="en-IN" sz="1200" b="0" dirty="0">
                        <a:solidFill>
                          <a:srgbClr val="1F497D"/>
                        </a:solidFill>
                        <a:effectLst/>
                        <a:latin typeface="+mn-lt"/>
                      </a:endParaRPr>
                    </a:p>
                  </a:txBody>
                  <a:tcPr anchor="ctr"/>
                </a:tc>
                <a:extLst>
                  <a:ext uri="{0D108BD9-81ED-4DB2-BD59-A6C34878D82A}">
                    <a16:rowId xmlns:a16="http://schemas.microsoft.com/office/drawing/2014/main" val="4147740017"/>
                  </a:ext>
                </a:extLst>
              </a:tr>
            </a:tbl>
          </a:graphicData>
        </a:graphic>
      </p:graphicFrame>
    </p:spTree>
    <p:extLst>
      <p:ext uri="{BB962C8B-B14F-4D97-AF65-F5344CB8AC3E}">
        <p14:creationId xmlns:p14="http://schemas.microsoft.com/office/powerpoint/2010/main" val="425145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Endocrine Glands and Their Associated Hormones</a:t>
            </a:r>
            <a:r>
              <a:rPr lang="en-US" sz="1400" baseline="-25000" dirty="0"/>
              <a:t>3</a:t>
            </a:r>
            <a:r>
              <a:rPr lang="en-US" dirty="0"/>
              <a:t> (Cont.)</a:t>
            </a:r>
          </a:p>
        </p:txBody>
      </p:sp>
      <p:graphicFrame>
        <p:nvGraphicFramePr>
          <p:cNvPr id="4" name="Content Placeholder 3" descr="Table 1: Endocrine Glands and Their Associated Hormones continued. The testes are associated with androgens which regulate, promote, increase, or maintain sperm production and male secondary sexual characteristics. &#10;&#10;The ovaries are associated with estrogen which promotes uterine lining growth and female secondary sexual characteristics; as well as progestins which promote and maintain uterine lining growth.">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4250140627"/>
              </p:ext>
            </p:extLst>
          </p:nvPr>
        </p:nvGraphicFramePr>
        <p:xfrm>
          <a:off x="457200" y="1185545"/>
          <a:ext cx="8229600" cy="1618615"/>
        </p:xfrm>
        <a:graphic>
          <a:graphicData uri="http://schemas.openxmlformats.org/drawingml/2006/table">
            <a:tbl>
              <a:tblPr firstRow="1" bandRow="1">
                <a:tableStyleId>{5C22544A-7EE6-4342-B048-85BDC9FD1C3A}</a:tableStyleId>
              </a:tblPr>
              <a:tblGrid>
                <a:gridCol w="1186250">
                  <a:extLst>
                    <a:ext uri="{9D8B030D-6E8A-4147-A177-3AD203B41FA5}">
                      <a16:colId xmlns:a16="http://schemas.microsoft.com/office/drawing/2014/main" val="1522627793"/>
                    </a:ext>
                  </a:extLst>
                </a:gridCol>
                <a:gridCol w="2224216">
                  <a:extLst>
                    <a:ext uri="{9D8B030D-6E8A-4147-A177-3AD203B41FA5}">
                      <a16:colId xmlns:a16="http://schemas.microsoft.com/office/drawing/2014/main" val="4293862904"/>
                    </a:ext>
                  </a:extLst>
                </a:gridCol>
                <a:gridCol w="4819134">
                  <a:extLst>
                    <a:ext uri="{9D8B030D-6E8A-4147-A177-3AD203B41FA5}">
                      <a16:colId xmlns:a16="http://schemas.microsoft.com/office/drawing/2014/main" val="1570581887"/>
                    </a:ext>
                  </a:extLst>
                </a:gridCol>
              </a:tblGrid>
              <a:tr h="612775">
                <a:tc>
                  <a:txBody>
                    <a:bodyPr/>
                    <a:lstStyle/>
                    <a:p>
                      <a:pPr algn="l"/>
                      <a:r>
                        <a:rPr lang="en-IN" sz="1200" b="0" dirty="0">
                          <a:solidFill>
                            <a:schemeClr val="bg1"/>
                          </a:solidFill>
                          <a:effectLst/>
                          <a:latin typeface="+mn-lt"/>
                        </a:rPr>
                        <a:t>Endocrine Gland</a:t>
                      </a:r>
                    </a:p>
                  </a:txBody>
                  <a:tcPr anchor="ctr"/>
                </a:tc>
                <a:tc>
                  <a:txBody>
                    <a:bodyPr/>
                    <a:lstStyle/>
                    <a:p>
                      <a:pPr algn="l"/>
                      <a:r>
                        <a:rPr lang="en-IN" sz="1200" b="0" dirty="0">
                          <a:solidFill>
                            <a:schemeClr val="bg1"/>
                          </a:solidFill>
                          <a:effectLst/>
                          <a:latin typeface="+mn-lt"/>
                        </a:rPr>
                        <a:t>Associated Hormones</a:t>
                      </a:r>
                    </a:p>
                  </a:txBody>
                  <a:tcPr anchor="ctr"/>
                </a:tc>
                <a:tc>
                  <a:txBody>
                    <a:bodyPr/>
                    <a:lstStyle/>
                    <a:p>
                      <a:pPr algn="l"/>
                      <a:r>
                        <a:rPr lang="en-IN" sz="1200" b="0" dirty="0">
                          <a:solidFill>
                            <a:schemeClr val="bg1"/>
                          </a:solidFill>
                          <a:effectLst/>
                          <a:latin typeface="+mn-lt"/>
                        </a:rPr>
                        <a:t>Effect </a:t>
                      </a:r>
                    </a:p>
                  </a:txBody>
                  <a:tcPr anchor="ctr"/>
                </a:tc>
                <a:extLst>
                  <a:ext uri="{0D108BD9-81ED-4DB2-BD59-A6C34878D82A}">
                    <a16:rowId xmlns:a16="http://schemas.microsoft.com/office/drawing/2014/main" val="1420373151"/>
                  </a:ext>
                </a:extLst>
              </a:tr>
              <a:tr h="306388">
                <a:tc>
                  <a:txBody>
                    <a:bodyPr/>
                    <a:lstStyle/>
                    <a:p>
                      <a:r>
                        <a:rPr lang="en-IN" sz="1200" b="0" dirty="0">
                          <a:solidFill>
                            <a:srgbClr val="1F497D"/>
                          </a:solidFill>
                          <a:effectLst/>
                          <a:latin typeface="+mn-lt"/>
                        </a:rPr>
                        <a:t>Testes</a:t>
                      </a:r>
                    </a:p>
                  </a:txBody>
                  <a:tcPr anchor="ctr"/>
                </a:tc>
                <a:tc>
                  <a:txBody>
                    <a:bodyPr/>
                    <a:lstStyle/>
                    <a:p>
                      <a:r>
                        <a:rPr lang="en-IN" sz="1200" b="0" dirty="0">
                          <a:solidFill>
                            <a:srgbClr val="1F497D"/>
                          </a:solidFill>
                          <a:effectLst/>
                          <a:latin typeface="+mn-lt"/>
                        </a:rPr>
                        <a:t>androgens</a:t>
                      </a:r>
                    </a:p>
                  </a:txBody>
                  <a:tcPr anchor="ctr"/>
                </a:tc>
                <a:tc>
                  <a:txBody>
                    <a:bodyPr/>
                    <a:lstStyle/>
                    <a:p>
                      <a:r>
                        <a:rPr lang="en-US" sz="1200" b="0" dirty="0">
                          <a:solidFill>
                            <a:srgbClr val="1F497D"/>
                          </a:solidFill>
                          <a:effectLst/>
                          <a:latin typeface="+mn-lt"/>
                        </a:rPr>
                        <a:t>regulate, promote, increase, or maintain sperm production; male secondary sexual characteristics</a:t>
                      </a:r>
                      <a:endParaRPr lang="en-IN" sz="1200" b="0" dirty="0">
                        <a:solidFill>
                          <a:srgbClr val="1F497D"/>
                        </a:solidFill>
                        <a:effectLst/>
                        <a:latin typeface="+mn-lt"/>
                      </a:endParaRPr>
                    </a:p>
                  </a:txBody>
                  <a:tcPr anchor="ctr"/>
                </a:tc>
                <a:extLst>
                  <a:ext uri="{0D108BD9-81ED-4DB2-BD59-A6C34878D82A}">
                    <a16:rowId xmlns:a16="http://schemas.microsoft.com/office/drawing/2014/main" val="473574188"/>
                  </a:ext>
                </a:extLst>
              </a:tr>
              <a:tr h="182880">
                <a:tc rowSpan="2">
                  <a:txBody>
                    <a:bodyPr/>
                    <a:lstStyle/>
                    <a:p>
                      <a:r>
                        <a:rPr lang="en-IN" sz="1200" b="0" dirty="0">
                          <a:solidFill>
                            <a:srgbClr val="1F497D"/>
                          </a:solidFill>
                          <a:effectLst/>
                          <a:latin typeface="+mn-lt"/>
                        </a:rPr>
                        <a:t>Ovaries </a:t>
                      </a:r>
                    </a:p>
                  </a:txBody>
                  <a:tcPr anchor="ctr"/>
                </a:tc>
                <a:tc>
                  <a:txBody>
                    <a:bodyPr/>
                    <a:lstStyle/>
                    <a:p>
                      <a:r>
                        <a:rPr lang="en-IN" sz="1200" b="0" dirty="0">
                          <a:solidFill>
                            <a:srgbClr val="1F497D"/>
                          </a:solidFill>
                          <a:effectLst/>
                          <a:latin typeface="+mn-lt"/>
                        </a:rPr>
                        <a:t>estrogen</a:t>
                      </a:r>
                    </a:p>
                  </a:txBody>
                  <a:tcPr anchor="ctr"/>
                </a:tc>
                <a:tc>
                  <a:txBody>
                    <a:bodyPr/>
                    <a:lstStyle/>
                    <a:p>
                      <a:r>
                        <a:rPr lang="en-US" sz="1200" b="0" dirty="0">
                          <a:solidFill>
                            <a:srgbClr val="1F497D"/>
                          </a:solidFill>
                          <a:effectLst/>
                          <a:latin typeface="+mn-lt"/>
                        </a:rPr>
                        <a:t>promotes uterine lining growth; female secondary sexual characteristics</a:t>
                      </a:r>
                      <a:endParaRPr lang="en-IN" sz="1200" b="0" dirty="0">
                        <a:solidFill>
                          <a:srgbClr val="1F497D"/>
                        </a:solidFill>
                        <a:effectLst/>
                        <a:latin typeface="+mn-lt"/>
                      </a:endParaRPr>
                    </a:p>
                  </a:txBody>
                  <a:tcPr anchor="ctr"/>
                </a:tc>
                <a:extLst>
                  <a:ext uri="{0D108BD9-81ED-4DB2-BD59-A6C34878D82A}">
                    <a16:rowId xmlns:a16="http://schemas.microsoft.com/office/drawing/2014/main" val="3710201331"/>
                  </a:ext>
                </a:extLst>
              </a:tr>
              <a:tr h="137160">
                <a:tc vMerge="1">
                  <a:txBody>
                    <a:bodyPr/>
                    <a:lstStyle/>
                    <a:p>
                      <a:endParaRPr lang="en-US"/>
                    </a:p>
                  </a:txBody>
                  <a:tcPr/>
                </a:tc>
                <a:tc>
                  <a:txBody>
                    <a:bodyPr/>
                    <a:lstStyle/>
                    <a:p>
                      <a:r>
                        <a:rPr lang="en-IN" sz="1200" b="0" dirty="0">
                          <a:solidFill>
                            <a:srgbClr val="1F497D"/>
                          </a:solidFill>
                          <a:effectLst/>
                          <a:latin typeface="+mn-lt"/>
                        </a:rPr>
                        <a:t>progestins</a:t>
                      </a:r>
                    </a:p>
                  </a:txBody>
                  <a:tcPr anchor="ctr"/>
                </a:tc>
                <a:tc>
                  <a:txBody>
                    <a:bodyPr/>
                    <a:lstStyle/>
                    <a:p>
                      <a:r>
                        <a:rPr lang="en-US" sz="1200" b="0" dirty="0">
                          <a:solidFill>
                            <a:srgbClr val="1F497D"/>
                          </a:solidFill>
                          <a:effectLst/>
                          <a:latin typeface="+mn-lt"/>
                        </a:rPr>
                        <a:t>promote and maintain uterine lining growth</a:t>
                      </a:r>
                      <a:endParaRPr lang="en-IN" sz="1200" b="0" dirty="0">
                        <a:solidFill>
                          <a:srgbClr val="1F497D"/>
                        </a:solidFill>
                        <a:effectLst/>
                        <a:latin typeface="+mn-lt"/>
                      </a:endParaRPr>
                    </a:p>
                  </a:txBody>
                  <a:tcPr anchor="ctr"/>
                </a:tc>
                <a:extLst>
                  <a:ext uri="{0D108BD9-81ED-4DB2-BD59-A6C34878D82A}">
                    <a16:rowId xmlns:a16="http://schemas.microsoft.com/office/drawing/2014/main" val="2007794240"/>
                  </a:ext>
                </a:extLst>
              </a:tr>
            </a:tbl>
          </a:graphicData>
        </a:graphic>
      </p:graphicFrame>
    </p:spTree>
    <p:extLst>
      <p:ext uri="{BB962C8B-B14F-4D97-AF65-F5344CB8AC3E}">
        <p14:creationId xmlns:p14="http://schemas.microsoft.com/office/powerpoint/2010/main" val="2139449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6BBB36-C1FC-026C-9E89-1BE2CFF7691B}"/>
              </a:ext>
            </a:extLst>
          </p:cNvPr>
          <p:cNvSpPr>
            <a:spLocks noGrp="1"/>
          </p:cNvSpPr>
          <p:nvPr>
            <p:ph type="title"/>
          </p:nvPr>
        </p:nvSpPr>
        <p:spPr/>
        <p:txBody>
          <a:bodyPr/>
          <a:lstStyle/>
          <a:p>
            <a:r>
              <a:rPr lang="en-US" dirty="0"/>
              <a:t>Organs with Secondary Endocrine Functions</a:t>
            </a:r>
            <a:r>
              <a:rPr lang="en-US" sz="1400" baseline="-25000" dirty="0"/>
              <a:t>1</a:t>
            </a:r>
          </a:p>
        </p:txBody>
      </p:sp>
      <p:sp>
        <p:nvSpPr>
          <p:cNvPr id="6" name="Content Placeholder 5">
            <a:extLst>
              <a:ext uri="{FF2B5EF4-FFF2-40B4-BE49-F238E27FC236}">
                <a16:creationId xmlns:a16="http://schemas.microsoft.com/office/drawing/2014/main" id="{39C2D4F0-2775-CEFA-B397-1DEE9909ACB2}"/>
              </a:ext>
            </a:extLst>
          </p:cNvPr>
          <p:cNvSpPr>
            <a:spLocks noGrp="1"/>
          </p:cNvSpPr>
          <p:nvPr>
            <p:ph idx="1"/>
          </p:nvPr>
        </p:nvSpPr>
        <p:spPr/>
        <p:txBody>
          <a:bodyPr>
            <a:normAutofit fontScale="70000" lnSpcReduction="20000"/>
          </a:bodyPr>
          <a:lstStyle/>
          <a:p>
            <a:r>
              <a:rPr lang="en-US" dirty="0"/>
              <a:t>There are several organs whose primary functions are non-endocrine but also possess endocrine functions. These include the heart, kidneys, intestines, thymus, gonads, and adipose tissue.</a:t>
            </a:r>
          </a:p>
          <a:p>
            <a:r>
              <a:rPr lang="en-US" dirty="0"/>
              <a:t>The heart possesses endocrine cells in the walls of the atria that are specialized cardiac muscle cells. These cells release the hormone </a:t>
            </a:r>
            <a:r>
              <a:rPr lang="en-US" b="1" dirty="0"/>
              <a:t>atrial natriuretic peptide (ANP) </a:t>
            </a:r>
            <a:r>
              <a:rPr lang="en-US" dirty="0"/>
              <a:t>in response to increased blood volume.</a:t>
            </a:r>
          </a:p>
          <a:p>
            <a:pPr marL="1200150" lvl="1" indent="-457200">
              <a:buFont typeface="Arial" panose="020B0604020202020204" pitchFamily="34" charset="0"/>
              <a:buChar char="•"/>
            </a:pPr>
            <a:r>
              <a:rPr lang="en-US" dirty="0"/>
              <a:t>ANP causes a reduction in blood volume and blood pressure through and reduces the concentration of Na</a:t>
            </a:r>
            <a:r>
              <a:rPr lang="en-US" baseline="30000" dirty="0"/>
              <a:t>+</a:t>
            </a:r>
            <a:r>
              <a:rPr lang="en-US" dirty="0"/>
              <a:t> in the blood.</a:t>
            </a:r>
          </a:p>
          <a:p>
            <a:r>
              <a:rPr lang="en-US" dirty="0"/>
              <a:t>The gastrointestinal (GI) tract produces several hormones that aid in digestion. The endocrine cells are in the mucosa of the GI tract throughout the stomach and small intestine. </a:t>
            </a:r>
          </a:p>
          <a:p>
            <a:pPr marL="457200" indent="-457200">
              <a:buFont typeface="Arial" panose="020B0604020202020204" pitchFamily="34" charset="0"/>
              <a:buChar char="•"/>
            </a:pPr>
            <a:r>
              <a:rPr lang="en-US" dirty="0"/>
              <a:t>Some of the hormones produced include gastrin, secretin, and cholecystokinin, which are secreted in the presence of food. </a:t>
            </a:r>
          </a:p>
          <a:p>
            <a:r>
              <a:rPr lang="en-US" dirty="0"/>
              <a:t>Others act on other organs, such as the pancreas, gallbladder, and liver. They trigger the release of gastric juices, which help to break down and digest food in the GI tract.</a:t>
            </a:r>
          </a:p>
          <a:p>
            <a:endParaRPr lang="en-US" dirty="0"/>
          </a:p>
        </p:txBody>
      </p:sp>
    </p:spTree>
    <p:extLst>
      <p:ext uri="{BB962C8B-B14F-4D97-AF65-F5344CB8AC3E}">
        <p14:creationId xmlns:p14="http://schemas.microsoft.com/office/powerpoint/2010/main" val="176985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D4B1-CBE2-6901-60F2-02F174F37938}"/>
              </a:ext>
            </a:extLst>
          </p:cNvPr>
          <p:cNvSpPr>
            <a:spLocks noGrp="1"/>
          </p:cNvSpPr>
          <p:nvPr>
            <p:ph type="title"/>
          </p:nvPr>
        </p:nvSpPr>
        <p:spPr/>
        <p:txBody>
          <a:bodyPr/>
          <a:lstStyle/>
          <a:p>
            <a:r>
              <a:rPr lang="en-US" dirty="0"/>
              <a:t>Organs with Secondary Endocrine Function</a:t>
            </a:r>
            <a:r>
              <a:rPr lang="en-US" sz="1400" baseline="-25000" dirty="0"/>
              <a:t>2</a:t>
            </a:r>
          </a:p>
        </p:txBody>
      </p:sp>
      <p:sp>
        <p:nvSpPr>
          <p:cNvPr id="3" name="Content Placeholder 2">
            <a:extLst>
              <a:ext uri="{FF2B5EF4-FFF2-40B4-BE49-F238E27FC236}">
                <a16:creationId xmlns:a16="http://schemas.microsoft.com/office/drawing/2014/main" id="{97028BB5-4406-E91A-990A-66FAEB46DE82}"/>
              </a:ext>
            </a:extLst>
          </p:cNvPr>
          <p:cNvSpPr>
            <a:spLocks noGrp="1"/>
          </p:cNvSpPr>
          <p:nvPr>
            <p:ph idx="1"/>
          </p:nvPr>
        </p:nvSpPr>
        <p:spPr/>
        <p:txBody>
          <a:bodyPr>
            <a:normAutofit fontScale="85000" lnSpcReduction="20000"/>
          </a:bodyPr>
          <a:lstStyle/>
          <a:p>
            <a:r>
              <a:rPr lang="en-US" dirty="0"/>
              <a:t>The adrenal glands associated with the kidneys are major endocrine glands, the kidneys themselves also possess </a:t>
            </a:r>
            <a:r>
              <a:rPr lang="en-US" b="1" dirty="0"/>
              <a:t>endocrine function</a:t>
            </a:r>
            <a:r>
              <a:rPr lang="en-US" dirty="0"/>
              <a:t>. </a:t>
            </a:r>
          </a:p>
          <a:p>
            <a:pPr marL="457200" indent="-457200">
              <a:buFont typeface="Arial" panose="020B0604020202020204" pitchFamily="34" charset="0"/>
              <a:buChar char="•"/>
            </a:pPr>
            <a:r>
              <a:rPr lang="en-US" dirty="0"/>
              <a:t>Renin is released in response to decreased blood volume or pressure and is part of the renin-angiotensin-aldosterone system that leads to the release of aldosterone. </a:t>
            </a:r>
          </a:p>
          <a:p>
            <a:pPr marL="457200" indent="-457200">
              <a:buFont typeface="Arial" panose="020B0604020202020204" pitchFamily="34" charset="0"/>
              <a:buChar char="•"/>
            </a:pPr>
            <a:r>
              <a:rPr lang="en-US" dirty="0"/>
              <a:t>The kidneys also release calcitriol, which aids in the absorption of Ca2+ and phosphate ions. </a:t>
            </a:r>
          </a:p>
          <a:p>
            <a:pPr marL="457200" indent="-457200">
              <a:buFont typeface="Arial" panose="020B0604020202020204" pitchFamily="34" charset="0"/>
              <a:buChar char="•"/>
            </a:pPr>
            <a:r>
              <a:rPr lang="en-US" b="1" dirty="0"/>
              <a:t>Erythropoietin (EPO) </a:t>
            </a:r>
            <a:r>
              <a:rPr lang="en-US" dirty="0"/>
              <a:t>is a protein hormone that triggers the formation of red blood cells in the bone marrow. EPO is released in response to low oxygen levels.</a:t>
            </a:r>
          </a:p>
          <a:p>
            <a:pPr marL="1200150" lvl="1" indent="-457200">
              <a:buFont typeface="Arial" panose="020B0604020202020204" pitchFamily="34" charset="0"/>
              <a:buChar char="•"/>
            </a:pPr>
            <a:r>
              <a:rPr lang="en-US" dirty="0"/>
              <a:t>Because red blood cells are oxygen carriers, increased production results in greater oxygen delivery throughout the body. </a:t>
            </a:r>
          </a:p>
        </p:txBody>
      </p:sp>
    </p:spTree>
    <p:extLst>
      <p:ext uri="{BB962C8B-B14F-4D97-AF65-F5344CB8AC3E}">
        <p14:creationId xmlns:p14="http://schemas.microsoft.com/office/powerpoint/2010/main" val="1564746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Thymus </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2148840"/>
          </a:xfrm>
        </p:spPr>
        <p:txBody>
          <a:bodyPr>
            <a:normAutofit fontScale="92500" lnSpcReduction="20000"/>
          </a:bodyPr>
          <a:lstStyle/>
          <a:p>
            <a:r>
              <a:rPr lang="en-US" dirty="0"/>
              <a:t>The thymus is found behind the sternum; it is most prominent in infants, becoming smaller in size through adulthood.</a:t>
            </a:r>
          </a:p>
          <a:p>
            <a:r>
              <a:rPr lang="en-US" dirty="0"/>
              <a:t>The thymus produces hormones referred to as thymosins, which contribute to the development of the immune response.</a:t>
            </a:r>
          </a:p>
        </p:txBody>
      </p:sp>
      <p:sp>
        <p:nvSpPr>
          <p:cNvPr id="5" name="TextBox 4">
            <a:extLst>
              <a:ext uri="{FF2B5EF4-FFF2-40B4-BE49-F238E27FC236}">
                <a16:creationId xmlns:a16="http://schemas.microsoft.com/office/drawing/2014/main" id="{D65254A7-12DF-38B5-EECD-881880BD27B4}"/>
              </a:ext>
            </a:extLst>
          </p:cNvPr>
          <p:cNvSpPr txBox="1"/>
          <p:nvPr/>
        </p:nvSpPr>
        <p:spPr>
          <a:xfrm>
            <a:off x="472440" y="3581400"/>
            <a:ext cx="1600200" cy="307777"/>
          </a:xfrm>
          <a:prstGeom prst="rect">
            <a:avLst/>
          </a:prstGeom>
          <a:noFill/>
        </p:spPr>
        <p:txBody>
          <a:bodyPr wrap="square" rtlCol="0">
            <a:spAutoFit/>
          </a:bodyPr>
          <a:lstStyle/>
          <a:p>
            <a:pPr algn="ctr"/>
            <a:r>
              <a:rPr lang="en-US" sz="1400" b="1" dirty="0"/>
              <a:t>39.3 Figure 11</a:t>
            </a:r>
          </a:p>
        </p:txBody>
      </p:sp>
      <p:pic>
        <p:nvPicPr>
          <p:cNvPr id="6" name="Content Placeholder 6" descr="Illustration depicting the anatomical location and relative size of the thymus in both an adult and a child. In the image, the thymus gland is shown in the upper part of the chest, situated behind the sternum (breastbone) and above the heart. The thymus appears more prominent in the child, indicating its relatively larger size during early development. The thymus plays a crucial role in immune system development, particularly in the maturation and differentiation of T lymphocytes.">
            <a:extLst>
              <a:ext uri="{FF2B5EF4-FFF2-40B4-BE49-F238E27FC236}">
                <a16:creationId xmlns:a16="http://schemas.microsoft.com/office/drawing/2014/main" id="{43FC92D0-F0AD-F58C-63F8-FB3C75DCAB9D}"/>
              </a:ext>
            </a:extLst>
          </p:cNvPr>
          <p:cNvPicPr>
            <a:picLocks noChangeAspect="1"/>
          </p:cNvPicPr>
          <p:nvPr/>
        </p:nvPicPr>
        <p:blipFill>
          <a:blip r:embed="rId2"/>
          <a:srcRect t="5333" b="28000"/>
          <a:stretch/>
        </p:blipFill>
        <p:spPr>
          <a:xfrm>
            <a:off x="1905000" y="3429000"/>
            <a:ext cx="6172200" cy="2286000"/>
          </a:xfrm>
          <a:prstGeom prst="rect">
            <a:avLst/>
          </a:prstGeom>
        </p:spPr>
      </p:pic>
    </p:spTree>
    <p:extLst>
      <p:ext uri="{BB962C8B-B14F-4D97-AF65-F5344CB8AC3E}">
        <p14:creationId xmlns:p14="http://schemas.microsoft.com/office/powerpoint/2010/main" val="2900955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8E2F-F60E-8094-3CB8-47B5305E680A}"/>
              </a:ext>
            </a:extLst>
          </p:cNvPr>
          <p:cNvSpPr>
            <a:spLocks noGrp="1"/>
          </p:cNvSpPr>
          <p:nvPr>
            <p:ph type="title"/>
          </p:nvPr>
        </p:nvSpPr>
        <p:spPr/>
        <p:txBody>
          <a:bodyPr/>
          <a:lstStyle/>
          <a:p>
            <a:r>
              <a:rPr lang="en-US" dirty="0"/>
              <a:t>Endocrine Glands </a:t>
            </a:r>
          </a:p>
        </p:txBody>
      </p:sp>
      <p:sp>
        <p:nvSpPr>
          <p:cNvPr id="3" name="Content Placeholder 2">
            <a:extLst>
              <a:ext uri="{FF2B5EF4-FFF2-40B4-BE49-F238E27FC236}">
                <a16:creationId xmlns:a16="http://schemas.microsoft.com/office/drawing/2014/main" id="{A8D0759C-47D6-C9BE-A203-B193354F3965}"/>
              </a:ext>
            </a:extLst>
          </p:cNvPr>
          <p:cNvSpPr>
            <a:spLocks noGrp="1"/>
          </p:cNvSpPr>
          <p:nvPr>
            <p:ph idx="1"/>
          </p:nvPr>
        </p:nvSpPr>
        <p:spPr/>
        <p:txBody>
          <a:bodyPr>
            <a:normAutofit fontScale="92500" lnSpcReduction="20000"/>
          </a:bodyPr>
          <a:lstStyle/>
          <a:p>
            <a:r>
              <a:rPr lang="en-US" dirty="0"/>
              <a:t>The endocrine and nervous systems use chemical signals to communicate and regulate the body's physiology. </a:t>
            </a:r>
          </a:p>
          <a:p>
            <a:r>
              <a:rPr lang="en-US" dirty="0"/>
              <a:t>The endocrine system releases hormones that act on target cells to regulate development, growth, energy metabolism, reproduction, and many behaviors. </a:t>
            </a:r>
          </a:p>
          <a:p>
            <a:r>
              <a:rPr lang="en-US" dirty="0"/>
              <a:t>The nervous system releases neurotransmitters or neurohormones that regulate neurons, muscle cells, and endocrine cells. </a:t>
            </a:r>
          </a:p>
          <a:p>
            <a:pPr lvl="1"/>
            <a:r>
              <a:rPr lang="en-US" dirty="0"/>
              <a:t>Because the neurons can regulate the release of hormones, the nervous and endocrine systems work in a coordinated manner to regulate the body's physiology.</a:t>
            </a:r>
          </a:p>
        </p:txBody>
      </p:sp>
    </p:spTree>
    <p:extLst>
      <p:ext uri="{BB962C8B-B14F-4D97-AF65-F5344CB8AC3E}">
        <p14:creationId xmlns:p14="http://schemas.microsoft.com/office/powerpoint/2010/main" val="196399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A358-3CCD-47F6-36F9-032370D06A4F}"/>
              </a:ext>
            </a:extLst>
          </p:cNvPr>
          <p:cNvSpPr>
            <a:spLocks noGrp="1"/>
          </p:cNvSpPr>
          <p:nvPr>
            <p:ph type="title"/>
          </p:nvPr>
        </p:nvSpPr>
        <p:spPr/>
        <p:txBody>
          <a:bodyPr/>
          <a:lstStyle/>
          <a:p>
            <a:r>
              <a:rPr lang="en-US" dirty="0"/>
              <a:t>Adipose Tissue </a:t>
            </a:r>
          </a:p>
        </p:txBody>
      </p:sp>
      <p:sp>
        <p:nvSpPr>
          <p:cNvPr id="3" name="Content Placeholder 2">
            <a:extLst>
              <a:ext uri="{FF2B5EF4-FFF2-40B4-BE49-F238E27FC236}">
                <a16:creationId xmlns:a16="http://schemas.microsoft.com/office/drawing/2014/main" id="{CFBCBCEA-A8DF-AF5F-8F6E-AE20C3671A05}"/>
              </a:ext>
            </a:extLst>
          </p:cNvPr>
          <p:cNvSpPr>
            <a:spLocks noGrp="1"/>
          </p:cNvSpPr>
          <p:nvPr>
            <p:ph idx="1"/>
          </p:nvPr>
        </p:nvSpPr>
        <p:spPr>
          <a:xfrm>
            <a:off x="457200" y="1280160"/>
            <a:ext cx="8229600" cy="4511040"/>
          </a:xfrm>
        </p:spPr>
        <p:txBody>
          <a:bodyPr>
            <a:normAutofit fontScale="92500" lnSpcReduction="20000"/>
          </a:bodyPr>
          <a:lstStyle/>
          <a:p>
            <a:r>
              <a:rPr lang="en-US" dirty="0"/>
              <a:t>Adipose tissue is a connective tissue found throughout the body. It produces the hormone leptin in response to food intake. </a:t>
            </a:r>
          </a:p>
          <a:p>
            <a:pPr marL="457200" indent="-457200">
              <a:buFont typeface="Arial" panose="020B0604020202020204" pitchFamily="34" charset="0"/>
              <a:buChar char="•"/>
            </a:pPr>
            <a:r>
              <a:rPr lang="en-US" b="1" dirty="0"/>
              <a:t>Leptin</a:t>
            </a:r>
            <a:r>
              <a:rPr lang="en-US" dirty="0"/>
              <a:t> increases the activity of anorexigenic neurons and decreases that of orexigenic neurons producing a feeling of satiety after eating and affecting appetite and reducing the urge for further eating. </a:t>
            </a:r>
          </a:p>
          <a:p>
            <a:r>
              <a:rPr lang="en-US" dirty="0"/>
              <a:t>Leptin is also associated with reproduction. It must be present for gonadotropin-releasing hormone (GnRH) and gonadotropin synthesis to occur. </a:t>
            </a:r>
          </a:p>
          <a:p>
            <a:pPr marL="457200" indent="-457200">
              <a:buFont typeface="Arial" panose="020B0604020202020204" pitchFamily="34" charset="0"/>
              <a:buChar char="•"/>
            </a:pPr>
            <a:r>
              <a:rPr lang="en-US" dirty="0"/>
              <a:t>Extremely thin females may enter puberty late; however, if adipose levels increase, more leptin will be produced, improving fertility.</a:t>
            </a:r>
          </a:p>
        </p:txBody>
      </p:sp>
    </p:spTree>
    <p:extLst>
      <p:ext uri="{BB962C8B-B14F-4D97-AF65-F5344CB8AC3E}">
        <p14:creationId xmlns:p14="http://schemas.microsoft.com/office/powerpoint/2010/main" val="3825922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Summary </a:t>
            </a:r>
            <a:endParaRPr lang="en-US" sz="3200" dirty="0">
              <a:solidFill>
                <a:schemeClr val="accent1"/>
              </a:solidFill>
            </a:endParaRPr>
          </a:p>
        </p:txBody>
      </p:sp>
      <p:sp>
        <p:nvSpPr>
          <p:cNvPr id="13315" name="Rectangle 3"/>
          <p:cNvSpPr>
            <a:spLocks noGrp="1"/>
          </p:cNvSpPr>
          <p:nvPr>
            <p:ph idx="1"/>
          </p:nvPr>
        </p:nvSpPr>
        <p:spPr>
          <a:xfrm>
            <a:off x="457200" y="1280160"/>
            <a:ext cx="8229600" cy="4739640"/>
          </a:xfrm>
          <a:prstGeom prst="rect">
            <a:avLst/>
          </a:prstGeom>
        </p:spPr>
        <p:txBody>
          <a:bodyPr>
            <a:normAutofit fontScale="85000" lnSpcReduction="20000"/>
          </a:bodyPr>
          <a:lstStyle/>
          <a:p>
            <a:pPr>
              <a:tabLst>
                <a:tab pos="461963" algn="l"/>
              </a:tabLst>
            </a:pPr>
            <a:r>
              <a:rPr lang="en-US" i="0" dirty="0">
                <a:solidFill>
                  <a:schemeClr val="tx1"/>
                </a:solidFill>
              </a:rPr>
              <a:t>The anterior pituitary receives products from the hypothalamus by the hypophyseal portal system and produces six hormones while the posterior pituitary is an extension of the brain and releases hormones produced by the hypothalamus.</a:t>
            </a:r>
          </a:p>
          <a:p>
            <a:pPr>
              <a:tabLst>
                <a:tab pos="461963" algn="l"/>
              </a:tabLst>
            </a:pPr>
            <a:r>
              <a:rPr lang="en-US" i="0" dirty="0">
                <a:solidFill>
                  <a:schemeClr val="tx1"/>
                </a:solidFill>
              </a:rPr>
              <a:t>The adrenal glands consist of the renal cortex and renal medulla. The adrenal cortex produces the corticosteroids, glucocorticoids, and mineralocorticoids while the adrenal medulla produces the catecholamines epinephrine and norepinephrine.</a:t>
            </a:r>
          </a:p>
          <a:p>
            <a:pPr>
              <a:tabLst>
                <a:tab pos="461963" algn="l"/>
              </a:tabLst>
            </a:pPr>
            <a:r>
              <a:rPr lang="en-US" i="0" dirty="0">
                <a:solidFill>
                  <a:schemeClr val="tx1"/>
                </a:solidFill>
              </a:rPr>
              <a:t>Clusters of endocrine cells in the pancreas form the islets of Langerhans, which are composed of alpha cells that release glucagon and beta cells that release insulin.</a:t>
            </a:r>
          </a:p>
          <a:p>
            <a:pPr>
              <a:tabLst>
                <a:tab pos="461963" algn="l"/>
              </a:tabLst>
            </a:pPr>
            <a:r>
              <a:rPr lang="en-US" i="0" dirty="0">
                <a:solidFill>
                  <a:schemeClr val="tx1"/>
                </a:solidFill>
              </a:rPr>
              <a:t>Some organs possess endocrine activity as a secondary function but have another primary function. </a:t>
            </a:r>
          </a:p>
          <a:p>
            <a:pPr>
              <a:tabLst>
                <a:tab pos="461963" algn="l"/>
              </a:tabLst>
            </a:pPr>
            <a:endParaRPr lang="en-US" i="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4975-6629-D4F6-B169-3CFDD4EBD49D}"/>
              </a:ext>
            </a:extLst>
          </p:cNvPr>
          <p:cNvSpPr>
            <a:spLocks noGrp="1"/>
          </p:cNvSpPr>
          <p:nvPr>
            <p:ph type="title"/>
          </p:nvPr>
        </p:nvSpPr>
        <p:spPr/>
        <p:txBody>
          <a:bodyPr/>
          <a:lstStyle/>
          <a:p>
            <a:r>
              <a:rPr lang="en-US" dirty="0"/>
              <a:t>Hypothalamic-Pituitary Axis</a:t>
            </a:r>
          </a:p>
        </p:txBody>
      </p:sp>
      <p:sp>
        <p:nvSpPr>
          <p:cNvPr id="3" name="Content Placeholder 2">
            <a:extLst>
              <a:ext uri="{FF2B5EF4-FFF2-40B4-BE49-F238E27FC236}">
                <a16:creationId xmlns:a16="http://schemas.microsoft.com/office/drawing/2014/main" id="{B37D57B0-FB97-78C5-1758-125130F679A8}"/>
              </a:ext>
            </a:extLst>
          </p:cNvPr>
          <p:cNvSpPr>
            <a:spLocks noGrp="1"/>
          </p:cNvSpPr>
          <p:nvPr>
            <p:ph idx="1"/>
          </p:nvPr>
        </p:nvSpPr>
        <p:spPr>
          <a:xfrm>
            <a:off x="465909" y="1112520"/>
            <a:ext cx="8305800" cy="2834640"/>
          </a:xfrm>
        </p:spPr>
        <p:txBody>
          <a:bodyPr>
            <a:normAutofit lnSpcReduction="10000"/>
          </a:bodyPr>
          <a:lstStyle/>
          <a:p>
            <a:pPr marL="285750" indent="-285750">
              <a:buFont typeface="Arial" panose="020B0604020202020204" pitchFamily="34" charset="0"/>
              <a:buChar char="•"/>
            </a:pPr>
            <a:r>
              <a:rPr lang="en-US" sz="1800" dirty="0"/>
              <a:t>The </a:t>
            </a:r>
            <a:r>
              <a:rPr lang="en-US" sz="1800" b="1" dirty="0"/>
              <a:t>hypothalamus</a:t>
            </a:r>
            <a:r>
              <a:rPr lang="en-US" sz="1800" dirty="0"/>
              <a:t> in vertebrates integrates the endocrine and nervous systems.</a:t>
            </a:r>
          </a:p>
          <a:p>
            <a:pPr marL="285750" indent="-285750">
              <a:buFont typeface="Arial" panose="020B0604020202020204" pitchFamily="34" charset="0"/>
              <a:buChar char="•"/>
            </a:pPr>
            <a:r>
              <a:rPr lang="en-US" sz="1800" dirty="0"/>
              <a:t>It is an endocrine organ located in the diencephalon of the brain and receives input from the body and other brain areas and initiates endocrine responses to environmental changes. </a:t>
            </a:r>
          </a:p>
          <a:p>
            <a:pPr marL="285750" indent="-285750">
              <a:buFont typeface="Arial" panose="020B0604020202020204" pitchFamily="34" charset="0"/>
              <a:buChar char="•"/>
            </a:pPr>
            <a:r>
              <a:rPr lang="en-US" sz="1800" dirty="0"/>
              <a:t>The hypothalamus also acts as an endocrine organ, synthesizing hormones and transporting them along axons to the posterior pituitary gland. </a:t>
            </a:r>
          </a:p>
          <a:p>
            <a:pPr marL="1028700" lvl="1">
              <a:buFont typeface="Arial" panose="020B0604020202020204" pitchFamily="34" charset="0"/>
              <a:buChar char="•"/>
            </a:pPr>
            <a:r>
              <a:rPr lang="en-US" sz="1800" dirty="0"/>
              <a:t>It synthesizes and secretes regulatory hormones that control the endocrine cells in the anterior pituitary gland. </a:t>
            </a:r>
          </a:p>
          <a:p>
            <a:r>
              <a:rPr lang="en-US" sz="1800" dirty="0"/>
              <a:t>The hypothalamus contains autonomic centers that control endocrine cells in the adrenal medulla via neuronal control.</a:t>
            </a:r>
          </a:p>
        </p:txBody>
      </p:sp>
      <p:sp>
        <p:nvSpPr>
          <p:cNvPr id="6" name="TextBox 5">
            <a:extLst>
              <a:ext uri="{FF2B5EF4-FFF2-40B4-BE49-F238E27FC236}">
                <a16:creationId xmlns:a16="http://schemas.microsoft.com/office/drawing/2014/main" id="{7052463A-4D96-B85C-0598-9B91C54CBEE9}"/>
              </a:ext>
            </a:extLst>
          </p:cNvPr>
          <p:cNvSpPr txBox="1"/>
          <p:nvPr/>
        </p:nvSpPr>
        <p:spPr>
          <a:xfrm>
            <a:off x="3200400" y="3947160"/>
            <a:ext cx="1219200" cy="307777"/>
          </a:xfrm>
          <a:prstGeom prst="rect">
            <a:avLst/>
          </a:prstGeom>
          <a:noFill/>
        </p:spPr>
        <p:txBody>
          <a:bodyPr wrap="square" rtlCol="0">
            <a:spAutoFit/>
          </a:bodyPr>
          <a:lstStyle/>
          <a:p>
            <a:pPr algn="ctr"/>
            <a:r>
              <a:rPr lang="en-US" sz="1400" b="1" dirty="0"/>
              <a:t>39.3 Figure 1 </a:t>
            </a:r>
          </a:p>
        </p:txBody>
      </p:sp>
      <p:pic>
        <p:nvPicPr>
          <p:cNvPr id="9" name="Content Placeholder 5" descr="A front and side view of the brain that indicates the diencephalon">
            <a:extLst>
              <a:ext uri="{FF2B5EF4-FFF2-40B4-BE49-F238E27FC236}">
                <a16:creationId xmlns:a16="http://schemas.microsoft.com/office/drawing/2014/main" id="{8E12796F-D3C3-8136-B159-39F60F0CB71F}"/>
              </a:ext>
            </a:extLst>
          </p:cNvPr>
          <p:cNvPicPr>
            <a:picLocks noChangeAspect="1"/>
          </p:cNvPicPr>
          <p:nvPr/>
        </p:nvPicPr>
        <p:blipFill>
          <a:blip r:embed="rId3"/>
          <a:srcRect l="1733" t="8156" r="1043" b="5178"/>
          <a:stretch/>
        </p:blipFill>
        <p:spPr>
          <a:xfrm>
            <a:off x="4595404" y="3814103"/>
            <a:ext cx="4000500" cy="1981200"/>
          </a:xfrm>
          <a:prstGeom prst="rect">
            <a:avLst/>
          </a:prstGeom>
        </p:spPr>
      </p:pic>
      <p:sp>
        <p:nvSpPr>
          <p:cNvPr id="7" name="TextBox 6">
            <a:extLst>
              <a:ext uri="{FF2B5EF4-FFF2-40B4-BE49-F238E27FC236}">
                <a16:creationId xmlns:a16="http://schemas.microsoft.com/office/drawing/2014/main" id="{79FD68FA-B2E7-03F7-7E9A-7BBAF7875C8D}"/>
              </a:ext>
            </a:extLst>
          </p:cNvPr>
          <p:cNvSpPr txBox="1"/>
          <p:nvPr/>
        </p:nvSpPr>
        <p:spPr>
          <a:xfrm>
            <a:off x="4310743" y="5796224"/>
            <a:ext cx="4572000" cy="215444"/>
          </a:xfrm>
          <a:prstGeom prst="rect">
            <a:avLst/>
          </a:prstGeom>
          <a:noFill/>
        </p:spPr>
        <p:txBody>
          <a:bodyPr wrap="square">
            <a:spAutoFit/>
          </a:bodyPr>
          <a:lstStyle/>
          <a:p>
            <a:pPr algn="ctr"/>
            <a:r>
              <a:rPr lang="en-US" sz="800" dirty="0"/>
              <a:t>Anatomography maintained by Life Science Databases (LSDB) on Wikimedia Commons. "Diencephalon."</a:t>
            </a:r>
          </a:p>
        </p:txBody>
      </p:sp>
    </p:spTree>
    <p:extLst>
      <p:ext uri="{BB962C8B-B14F-4D97-AF65-F5344CB8AC3E}">
        <p14:creationId xmlns:p14="http://schemas.microsoft.com/office/powerpoint/2010/main" val="3411325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4733C-2082-021F-188A-E8175C59D3EE}"/>
              </a:ext>
            </a:extLst>
          </p:cNvPr>
          <p:cNvSpPr>
            <a:spLocks noGrp="1"/>
          </p:cNvSpPr>
          <p:nvPr>
            <p:ph type="title"/>
          </p:nvPr>
        </p:nvSpPr>
        <p:spPr/>
        <p:txBody>
          <a:bodyPr/>
          <a:lstStyle/>
          <a:p>
            <a:r>
              <a:rPr lang="en-US" dirty="0"/>
              <a:t>Pituitary Gland </a:t>
            </a:r>
          </a:p>
        </p:txBody>
      </p:sp>
      <p:sp>
        <p:nvSpPr>
          <p:cNvPr id="3" name="Content Placeholder 2">
            <a:extLst>
              <a:ext uri="{FF2B5EF4-FFF2-40B4-BE49-F238E27FC236}">
                <a16:creationId xmlns:a16="http://schemas.microsoft.com/office/drawing/2014/main" id="{01E05A0D-FEAE-C871-F0F1-A871BB0D9E96}"/>
              </a:ext>
            </a:extLst>
          </p:cNvPr>
          <p:cNvSpPr>
            <a:spLocks noGrp="1"/>
          </p:cNvSpPr>
          <p:nvPr>
            <p:ph idx="1"/>
          </p:nvPr>
        </p:nvSpPr>
        <p:spPr>
          <a:xfrm>
            <a:off x="457199" y="1280160"/>
            <a:ext cx="5562601" cy="4572000"/>
          </a:xfrm>
        </p:spPr>
        <p:txBody>
          <a:bodyPr>
            <a:normAutofit fontScale="62500" lnSpcReduction="20000"/>
          </a:bodyPr>
          <a:lstStyle/>
          <a:p>
            <a:pPr marL="0" indent="0">
              <a:buNone/>
            </a:pPr>
            <a:r>
              <a:rPr lang="en-US" dirty="0"/>
              <a:t>The </a:t>
            </a:r>
            <a:r>
              <a:rPr lang="en-US" b="1" dirty="0"/>
              <a:t>pituitary gland</a:t>
            </a:r>
            <a:r>
              <a:rPr lang="en-US" dirty="0"/>
              <a:t>, sometimes called the hypophysis or "master gland," is located at the base of the brain in the sella turcica, a groove of the sphenoid bone of the skull.</a:t>
            </a:r>
          </a:p>
          <a:p>
            <a:r>
              <a:rPr lang="en-US" dirty="0"/>
              <a:t>It is attached to the hypothalamus via a stalk called the pituitary stalk. </a:t>
            </a:r>
          </a:p>
          <a:p>
            <a:r>
              <a:rPr lang="en-US" dirty="0"/>
              <a:t>The anterior portion of the pituitary gland is regulated by releasing or release-inhibiting hormones produced by the hypothalamus.</a:t>
            </a:r>
          </a:p>
          <a:p>
            <a:r>
              <a:rPr lang="en-US" dirty="0"/>
              <a:t>The posterior pituitary receives signals via neurosecretory cells to release hormones produced by the hypothalamus. </a:t>
            </a:r>
          </a:p>
          <a:p>
            <a:r>
              <a:rPr lang="en-US" dirty="0"/>
              <a:t>The pituitary has two distinct regions—the anterior pituitary and the posterior pituitary—which secrete nine different peptide or protein hormones between them. </a:t>
            </a:r>
          </a:p>
          <a:p>
            <a:r>
              <a:rPr lang="en-US" dirty="0"/>
              <a:t>The posterior lobe of the pituitary gland contains axons of the hypothalamic neurons.</a:t>
            </a:r>
          </a:p>
          <a:p>
            <a:endParaRPr lang="en-US" dirty="0"/>
          </a:p>
        </p:txBody>
      </p:sp>
      <p:sp>
        <p:nvSpPr>
          <p:cNvPr id="5" name="TextBox 4">
            <a:extLst>
              <a:ext uri="{FF2B5EF4-FFF2-40B4-BE49-F238E27FC236}">
                <a16:creationId xmlns:a16="http://schemas.microsoft.com/office/drawing/2014/main" id="{04BE51E5-40E0-34CC-ED3C-B22FFC305137}"/>
              </a:ext>
            </a:extLst>
          </p:cNvPr>
          <p:cNvSpPr txBox="1"/>
          <p:nvPr/>
        </p:nvSpPr>
        <p:spPr>
          <a:xfrm>
            <a:off x="6858000" y="1280160"/>
            <a:ext cx="1600200" cy="307777"/>
          </a:xfrm>
          <a:prstGeom prst="rect">
            <a:avLst/>
          </a:prstGeom>
          <a:noFill/>
        </p:spPr>
        <p:txBody>
          <a:bodyPr wrap="square" rtlCol="0">
            <a:spAutoFit/>
          </a:bodyPr>
          <a:lstStyle/>
          <a:p>
            <a:pPr algn="ctr"/>
            <a:r>
              <a:rPr lang="en-US" sz="1400" b="1" dirty="0"/>
              <a:t>39.3 Figure 2</a:t>
            </a:r>
          </a:p>
        </p:txBody>
      </p:sp>
      <p:pic>
        <p:nvPicPr>
          <p:cNvPr id="6" name="Content Placeholder 5" descr="A reproduction of the skull from the top shows the location of the sella turcica.">
            <a:extLst>
              <a:ext uri="{FF2B5EF4-FFF2-40B4-BE49-F238E27FC236}">
                <a16:creationId xmlns:a16="http://schemas.microsoft.com/office/drawing/2014/main" id="{0AC7EBDC-D869-C58D-99D5-7D7F71FF0EFD}"/>
              </a:ext>
            </a:extLst>
          </p:cNvPr>
          <p:cNvPicPr>
            <a:picLocks noChangeAspect="1"/>
          </p:cNvPicPr>
          <p:nvPr/>
        </p:nvPicPr>
        <p:blipFill>
          <a:blip r:embed="rId3"/>
          <a:srcRect l="28703" t="17000" r="27778" b="24666"/>
          <a:stretch/>
        </p:blipFill>
        <p:spPr>
          <a:xfrm>
            <a:off x="6110417" y="1587937"/>
            <a:ext cx="2865120" cy="2133600"/>
          </a:xfrm>
          <a:prstGeom prst="rect">
            <a:avLst/>
          </a:prstGeom>
        </p:spPr>
      </p:pic>
      <p:sp>
        <p:nvSpPr>
          <p:cNvPr id="7" name="TextBox 6">
            <a:extLst>
              <a:ext uri="{FF2B5EF4-FFF2-40B4-BE49-F238E27FC236}">
                <a16:creationId xmlns:a16="http://schemas.microsoft.com/office/drawing/2014/main" id="{7B7120BA-5D95-5407-6F8D-A17FAB8D0FDA}"/>
              </a:ext>
            </a:extLst>
          </p:cNvPr>
          <p:cNvSpPr txBox="1"/>
          <p:nvPr/>
        </p:nvSpPr>
        <p:spPr>
          <a:xfrm>
            <a:off x="5256977" y="3783093"/>
            <a:ext cx="4572000" cy="246221"/>
          </a:xfrm>
          <a:prstGeom prst="rect">
            <a:avLst/>
          </a:prstGeom>
          <a:noFill/>
        </p:spPr>
        <p:txBody>
          <a:bodyPr wrap="square">
            <a:spAutoFit/>
          </a:bodyPr>
          <a:lstStyle/>
          <a:p>
            <a:pPr algn="ctr"/>
            <a:r>
              <a:rPr lang="en-US" sz="1000" dirty="0"/>
              <a:t>BodyParts3D on Wikimedia Commons. "Sella turcica."</a:t>
            </a:r>
          </a:p>
        </p:txBody>
      </p:sp>
    </p:spTree>
    <p:extLst>
      <p:ext uri="{BB962C8B-B14F-4D97-AF65-F5344CB8AC3E}">
        <p14:creationId xmlns:p14="http://schemas.microsoft.com/office/powerpoint/2010/main" val="221897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5665-37DA-0BF4-4E2D-0A8DBB2EC242}"/>
              </a:ext>
            </a:extLst>
          </p:cNvPr>
          <p:cNvSpPr>
            <a:spLocks noGrp="1"/>
          </p:cNvSpPr>
          <p:nvPr>
            <p:ph type="title"/>
          </p:nvPr>
        </p:nvSpPr>
        <p:spPr/>
        <p:txBody>
          <a:bodyPr/>
          <a:lstStyle/>
          <a:p>
            <a:r>
              <a:rPr lang="en-US" dirty="0"/>
              <a:t>Lesson 39.3 Figure 3</a:t>
            </a:r>
          </a:p>
        </p:txBody>
      </p:sp>
      <p:pic>
        <p:nvPicPr>
          <p:cNvPr id="6" name="Content Placeholder 5" descr="The pituitary gland sits at the base of the brain, just above the brain stem. It is lobe-shaped and hangs down from the hypothalamus, to which it is connected via a narrow stalk. The anterior part of the pituitary is toward the front, and the posterior end is toward the back.">
            <a:extLst>
              <a:ext uri="{FF2B5EF4-FFF2-40B4-BE49-F238E27FC236}">
                <a16:creationId xmlns:a16="http://schemas.microsoft.com/office/drawing/2014/main" id="{6AFA6FD0-8A20-B6CC-CC49-7590EB6586D4}"/>
              </a:ext>
            </a:extLst>
          </p:cNvPr>
          <p:cNvPicPr>
            <a:picLocks noGrp="1" noChangeAspect="1"/>
          </p:cNvPicPr>
          <p:nvPr>
            <p:ph idx="1"/>
          </p:nvPr>
        </p:nvPicPr>
        <p:blipFill>
          <a:blip r:embed="rId3"/>
          <a:srcRect t="5333" b="23000"/>
          <a:stretch/>
        </p:blipFill>
        <p:spPr>
          <a:xfrm>
            <a:off x="457200" y="1790700"/>
            <a:ext cx="8229600" cy="3276600"/>
          </a:xfrm>
        </p:spPr>
      </p:pic>
    </p:spTree>
    <p:extLst>
      <p:ext uri="{BB962C8B-B14F-4D97-AF65-F5344CB8AC3E}">
        <p14:creationId xmlns:p14="http://schemas.microsoft.com/office/powerpoint/2010/main" val="3504536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BD55-9482-1645-D04F-795D774B55FB}"/>
              </a:ext>
            </a:extLst>
          </p:cNvPr>
          <p:cNvSpPr>
            <a:spLocks noGrp="1"/>
          </p:cNvSpPr>
          <p:nvPr>
            <p:ph type="title"/>
          </p:nvPr>
        </p:nvSpPr>
        <p:spPr/>
        <p:txBody>
          <a:bodyPr/>
          <a:lstStyle/>
          <a:p>
            <a:r>
              <a:rPr lang="en-US" dirty="0"/>
              <a:t>Anterior Pituitary </a:t>
            </a:r>
          </a:p>
        </p:txBody>
      </p:sp>
      <p:sp>
        <p:nvSpPr>
          <p:cNvPr id="3" name="Content Placeholder 2">
            <a:extLst>
              <a:ext uri="{FF2B5EF4-FFF2-40B4-BE49-F238E27FC236}">
                <a16:creationId xmlns:a16="http://schemas.microsoft.com/office/drawing/2014/main" id="{FE4C812A-7FEB-3098-AA2E-305C736DBC47}"/>
              </a:ext>
            </a:extLst>
          </p:cNvPr>
          <p:cNvSpPr>
            <a:spLocks noGrp="1"/>
          </p:cNvSpPr>
          <p:nvPr>
            <p:ph idx="1"/>
          </p:nvPr>
        </p:nvSpPr>
        <p:spPr/>
        <p:txBody>
          <a:bodyPr>
            <a:normAutofit fontScale="70000" lnSpcReduction="20000"/>
          </a:bodyPr>
          <a:lstStyle/>
          <a:p>
            <a:pPr marL="0" indent="0">
              <a:buNone/>
            </a:pPr>
            <a:r>
              <a:rPr lang="en-US" dirty="0"/>
              <a:t>The </a:t>
            </a:r>
            <a:r>
              <a:rPr lang="en-US" b="1" dirty="0"/>
              <a:t>anterior pituitary gland</a:t>
            </a:r>
            <a:r>
              <a:rPr lang="en-US" dirty="0"/>
              <a:t>, or adenohypophysis, is surrounded by a capillary network that extends from the hypothalamus, down along the infundibulum, and to the anterior pituitary. </a:t>
            </a:r>
          </a:p>
          <a:p>
            <a:r>
              <a:rPr lang="en-US" dirty="0"/>
              <a:t>This capillary network is a part of the </a:t>
            </a:r>
            <a:r>
              <a:rPr lang="en-US" b="1" dirty="0"/>
              <a:t>hypophyseal portal system </a:t>
            </a:r>
            <a:r>
              <a:rPr lang="en-US" dirty="0"/>
              <a:t>that carries substances from the hypothalamus to the anterior pituitary and hormones from the anterior pituitary into the circulatory system. </a:t>
            </a:r>
          </a:p>
          <a:p>
            <a:r>
              <a:rPr lang="en-US" dirty="0"/>
              <a:t>The anterior pituitary produces seven hormones: growth hormone (GH), prolactin (PRL), thyroid-stimulating hormone (TSH), melanocyte-stimulating hormone (MSH), adrenocorticotropic hormone (ACTH), follicle-stimulating hormone (FSH), and luteinizing hormone (LH). </a:t>
            </a:r>
          </a:p>
          <a:p>
            <a:pPr marL="0" indent="0">
              <a:buNone/>
            </a:pPr>
            <a:r>
              <a:rPr lang="en-US" dirty="0"/>
              <a:t>While these hormones are produced by the anterior pituitary, their production is controlled by regulatory hormones produced by the hypothalamus. </a:t>
            </a:r>
          </a:p>
          <a:p>
            <a:r>
              <a:rPr lang="en-US" dirty="0"/>
              <a:t>Negative feedback then regulates how much of these regulatory hormones are released and how much anterior pituitary hormone is secreted.</a:t>
            </a:r>
          </a:p>
        </p:txBody>
      </p:sp>
    </p:spTree>
    <p:extLst>
      <p:ext uri="{BB962C8B-B14F-4D97-AF65-F5344CB8AC3E}">
        <p14:creationId xmlns:p14="http://schemas.microsoft.com/office/powerpoint/2010/main" val="120173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F95A-F397-B06F-2B68-78097DDAA888}"/>
              </a:ext>
            </a:extLst>
          </p:cNvPr>
          <p:cNvSpPr>
            <a:spLocks noGrp="1"/>
          </p:cNvSpPr>
          <p:nvPr>
            <p:ph type="title"/>
          </p:nvPr>
        </p:nvSpPr>
        <p:spPr/>
        <p:txBody>
          <a:bodyPr/>
          <a:lstStyle/>
          <a:p>
            <a:r>
              <a:rPr lang="en-US" dirty="0"/>
              <a:t>Posterior Pituitary </a:t>
            </a:r>
          </a:p>
        </p:txBody>
      </p:sp>
      <p:sp>
        <p:nvSpPr>
          <p:cNvPr id="3" name="Content Placeholder 2">
            <a:extLst>
              <a:ext uri="{FF2B5EF4-FFF2-40B4-BE49-F238E27FC236}">
                <a16:creationId xmlns:a16="http://schemas.microsoft.com/office/drawing/2014/main" id="{821D273D-63AF-B93E-B297-1D5D38F154D6}"/>
              </a:ext>
            </a:extLst>
          </p:cNvPr>
          <p:cNvSpPr>
            <a:spLocks noGrp="1"/>
          </p:cNvSpPr>
          <p:nvPr>
            <p:ph idx="1"/>
          </p:nvPr>
        </p:nvSpPr>
        <p:spPr/>
        <p:txBody>
          <a:bodyPr>
            <a:normAutofit fontScale="70000" lnSpcReduction="20000"/>
          </a:bodyPr>
          <a:lstStyle/>
          <a:p>
            <a:r>
              <a:rPr lang="en-US" dirty="0"/>
              <a:t>The </a:t>
            </a:r>
            <a:r>
              <a:rPr lang="en-US" b="1" dirty="0"/>
              <a:t>posterior pituitary </a:t>
            </a:r>
            <a:r>
              <a:rPr lang="en-US" dirty="0"/>
              <a:t>is significantly different in structure from the anterior pituitary. </a:t>
            </a:r>
          </a:p>
          <a:p>
            <a:pPr lvl="1"/>
            <a:r>
              <a:rPr lang="en-US" dirty="0"/>
              <a:t>It is a part of the brain, extending down from the hypothalamus, and contains mostly nerve fibers and neuroglial cells, which support axons that extend from the hypothalamus to the posterior pituitary. </a:t>
            </a:r>
          </a:p>
          <a:p>
            <a:pPr lvl="1"/>
            <a:r>
              <a:rPr lang="en-US" dirty="0"/>
              <a:t>The posterior pituitary and the infundibulum together are referred to as the neurohypophysis.</a:t>
            </a:r>
          </a:p>
          <a:p>
            <a:r>
              <a:rPr lang="en-US" dirty="0"/>
              <a:t>The hormones antidiuretic hormone (ADH), also known as vasopressin, and oxytocin are produced by neurons in the hypothalamus and transported along the infundibulum to the posterior pituitary. </a:t>
            </a:r>
          </a:p>
          <a:p>
            <a:pPr lvl="1"/>
            <a:r>
              <a:rPr lang="en-US" dirty="0"/>
              <a:t>These hormones are considered to be posterior pituitary hormones even though they are produced by the hypothalamus because this is where they are released into the circulatory system. </a:t>
            </a:r>
          </a:p>
          <a:p>
            <a:r>
              <a:rPr lang="en-US" dirty="0"/>
              <a:t>The posterior pituitary itself does not produce hormones but instead stores hormones produced by the hypothalamus and releases them into the bloodstream.</a:t>
            </a:r>
          </a:p>
        </p:txBody>
      </p:sp>
    </p:spTree>
    <p:extLst>
      <p:ext uri="{BB962C8B-B14F-4D97-AF65-F5344CB8AC3E}">
        <p14:creationId xmlns:p14="http://schemas.microsoft.com/office/powerpoint/2010/main" val="763476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7F30-C608-15B9-4499-DE0F23B297E9}"/>
              </a:ext>
            </a:extLst>
          </p:cNvPr>
          <p:cNvSpPr>
            <a:spLocks noGrp="1"/>
          </p:cNvSpPr>
          <p:nvPr>
            <p:ph type="title"/>
          </p:nvPr>
        </p:nvSpPr>
        <p:spPr/>
        <p:txBody>
          <a:bodyPr/>
          <a:lstStyle/>
          <a:p>
            <a:r>
              <a:rPr lang="en-US" dirty="0"/>
              <a:t>Thyroid Gland</a:t>
            </a:r>
            <a:r>
              <a:rPr lang="en-US" sz="1400" baseline="-25000" dirty="0"/>
              <a:t>1</a:t>
            </a:r>
            <a:r>
              <a:rPr lang="en-US" dirty="0"/>
              <a:t> </a:t>
            </a:r>
          </a:p>
        </p:txBody>
      </p:sp>
      <p:sp>
        <p:nvSpPr>
          <p:cNvPr id="3" name="Content Placeholder 2">
            <a:extLst>
              <a:ext uri="{FF2B5EF4-FFF2-40B4-BE49-F238E27FC236}">
                <a16:creationId xmlns:a16="http://schemas.microsoft.com/office/drawing/2014/main" id="{35B5D150-8F01-4BE2-F6E8-977C728140D6}"/>
              </a:ext>
            </a:extLst>
          </p:cNvPr>
          <p:cNvSpPr>
            <a:spLocks noGrp="1"/>
          </p:cNvSpPr>
          <p:nvPr>
            <p:ph idx="1"/>
          </p:nvPr>
        </p:nvSpPr>
        <p:spPr/>
        <p:txBody>
          <a:bodyPr>
            <a:normAutofit fontScale="77500" lnSpcReduction="20000"/>
          </a:bodyPr>
          <a:lstStyle/>
          <a:p>
            <a:r>
              <a:rPr lang="en-US" dirty="0"/>
              <a:t>The </a:t>
            </a:r>
            <a:r>
              <a:rPr lang="en-US" b="1" dirty="0"/>
              <a:t>thyroid gland </a:t>
            </a:r>
            <a:r>
              <a:rPr lang="en-US" dirty="0"/>
              <a:t>is located in the neck, just below the larynx and in front of the trachea.</a:t>
            </a:r>
          </a:p>
          <a:p>
            <a:pPr lvl="1"/>
            <a:r>
              <a:rPr lang="en-US" dirty="0"/>
              <a:t>It is a butterfly-shaped gland with two lobes that are connected by the isthmus and has a dark red color due to its extensive network of blood vessels. </a:t>
            </a:r>
          </a:p>
          <a:p>
            <a:r>
              <a:rPr lang="en-US" dirty="0"/>
              <a:t>When the thyroid swells due to dysfunction, it can be felt under the skin of the neck.</a:t>
            </a:r>
          </a:p>
          <a:p>
            <a:r>
              <a:rPr lang="en-US" dirty="0"/>
              <a:t>The thyroid gland is made up of many spherical thyroid follicles, which are lined with a simple cuboidal epithelium. </a:t>
            </a:r>
          </a:p>
          <a:p>
            <a:r>
              <a:rPr lang="en-US" dirty="0"/>
              <a:t>These follicles contain a viscous fluid, called colloid, which stores the glycoprotein thyroglobulin, the precursor to the thyroid hormones. </a:t>
            </a:r>
          </a:p>
          <a:p>
            <a:pPr lvl="1"/>
            <a:r>
              <a:rPr lang="en-US" dirty="0"/>
              <a:t>The follicles produce hormones that can be stored in the colloid or released into the surrounding capillary network.</a:t>
            </a:r>
          </a:p>
        </p:txBody>
      </p:sp>
    </p:spTree>
    <p:extLst>
      <p:ext uri="{BB962C8B-B14F-4D97-AF65-F5344CB8AC3E}">
        <p14:creationId xmlns:p14="http://schemas.microsoft.com/office/powerpoint/2010/main" val="250163159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4380</TotalTime>
  <Words>3185</Words>
  <Application>Microsoft Office PowerPoint</Application>
  <PresentationFormat>On-screen Show (4:3)</PresentationFormat>
  <Paragraphs>250</Paragraphs>
  <Slides>32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Century Gothic</vt:lpstr>
      <vt:lpstr>Aptos</vt:lpstr>
      <vt:lpstr>Office Theme</vt:lpstr>
      <vt:lpstr>Lesson 39.3</vt:lpstr>
      <vt:lpstr>Objectives</vt:lpstr>
      <vt:lpstr>Endocrine Glands </vt:lpstr>
      <vt:lpstr>Hypothalamic-Pituitary Axis</vt:lpstr>
      <vt:lpstr>Pituitary Gland </vt:lpstr>
      <vt:lpstr>Lesson 39.3 Figure 3</vt:lpstr>
      <vt:lpstr>Anterior Pituitary </vt:lpstr>
      <vt:lpstr>Posterior Pituitary </vt:lpstr>
      <vt:lpstr>Thyroid Gland1 </vt:lpstr>
      <vt:lpstr>Lesson 39.3 Figure 4 </vt:lpstr>
      <vt:lpstr>Thyroid Gland2</vt:lpstr>
      <vt:lpstr>Parathyroid Gland</vt:lpstr>
      <vt:lpstr>Lesson 39.3 Figure 5</vt:lpstr>
      <vt:lpstr>Think It Through</vt:lpstr>
      <vt:lpstr>Adrenal Glands </vt:lpstr>
      <vt:lpstr>Adrenal Cortex1</vt:lpstr>
      <vt:lpstr>Adrenal Cortex2</vt:lpstr>
      <vt:lpstr>Adrenal Medulla</vt:lpstr>
      <vt:lpstr>Pancreas1</vt:lpstr>
      <vt:lpstr>Pancreas2</vt:lpstr>
      <vt:lpstr>Pineal Gland</vt:lpstr>
      <vt:lpstr>Science and You</vt:lpstr>
      <vt:lpstr>Gonads</vt:lpstr>
      <vt:lpstr>Table 1: Endocrine Glands and Their Associated Hormones1 </vt:lpstr>
      <vt:lpstr>Table 1: Endocrine Glands and Their Associated Hormones2 (Cont.)</vt:lpstr>
      <vt:lpstr>Table 1: Endocrine Glands and Their Associated Hormones3 (Cont.)</vt:lpstr>
      <vt:lpstr>Organs with Secondary Endocrine Functions1</vt:lpstr>
      <vt:lpstr>Organs with Secondary Endocrine Function2</vt:lpstr>
      <vt:lpstr>Thymus </vt:lpstr>
      <vt:lpstr>Adipose Tissue </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189</cp:revision>
  <dcterms:created xsi:type="dcterms:W3CDTF">2013-04-26T14:43:13Z</dcterms:created>
  <dcterms:modified xsi:type="dcterms:W3CDTF">2024-10-23T16:06:30Z</dcterms:modified>
</cp:coreProperties>
</file>