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handoutMasterIdLst>
    <p:handoutMasterId r:id="rId23"/>
  </p:handoutMasterIdLst>
  <p:sldIdLst>
    <p:sldId id="272" r:id="rId2"/>
    <p:sldId id="264" r:id="rId3"/>
    <p:sldId id="277" r:id="rId4"/>
    <p:sldId id="278" r:id="rId5"/>
    <p:sldId id="280" r:id="rId6"/>
    <p:sldId id="281" r:id="rId7"/>
    <p:sldId id="282" r:id="rId8"/>
    <p:sldId id="271" r:id="rId9"/>
    <p:sldId id="283" r:id="rId10"/>
    <p:sldId id="284" r:id="rId11"/>
    <p:sldId id="292" r:id="rId12"/>
    <p:sldId id="276" r:id="rId13"/>
    <p:sldId id="286" r:id="rId14"/>
    <p:sldId id="287" r:id="rId15"/>
    <p:sldId id="288" r:id="rId16"/>
    <p:sldId id="268" r:id="rId17"/>
    <p:sldId id="289" r:id="rId18"/>
    <p:sldId id="291" r:id="rId19"/>
    <p:sldId id="290" r:id="rId20"/>
    <p:sldId id="293" r:id="rId21"/>
  </p:sldIdLst>
  <p:sldSz cx="9144000" cy="6858000" type="screen4x3"/>
  <p:notesSz cx="6858000" cy="9144000"/>
  <p:embeddedFontLst>
    <p:embeddedFont>
      <p:font typeface="Century Gothic" panose="020B050202020202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92" autoAdjust="0"/>
    <p:restoredTop sz="86410" autoAdjust="0"/>
  </p:normalViewPr>
  <p:slideViewPr>
    <p:cSldViewPr>
      <p:cViewPr>
        <p:scale>
          <a:sx n="100" d="100"/>
          <a:sy n="100" d="100"/>
        </p:scale>
        <p:origin x="2106"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10/8/2024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10/8/2024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a:t>
            </a:fld>
            <a:endParaRPr lang="en-US" dirty="0"/>
          </a:p>
        </p:txBody>
      </p:sp>
    </p:spTree>
    <p:extLst>
      <p:ext uri="{BB962C8B-B14F-4D97-AF65-F5344CB8AC3E}">
        <p14:creationId xmlns:p14="http://schemas.microsoft.com/office/powerpoint/2010/main" val="2357003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18</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138873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1644183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1107178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2328290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32093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3342089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601099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3599978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graphicFrame>
        <p:nvGraphicFramePr>
          <p:cNvPr id="2" name="Table 1" descr="Table of the approximate percentages of oxygen, carbon, hydrogen, and nitrogen in living organisms, humans, compared to the nonliving world, the atmosphere and Earth's crust.">
            <a:extLst>
              <a:ext uri="{FF2B5EF4-FFF2-40B4-BE49-F238E27FC236}">
                <a16:creationId xmlns:a16="http://schemas.microsoft.com/office/drawing/2014/main" id="{7752BC44-D9D7-973A-D839-65E26F7F18B2}"/>
              </a:ext>
            </a:extLst>
          </p:cNvPr>
          <p:cNvGraphicFramePr>
            <a:graphicFrameLocks noGrp="1"/>
          </p:cNvGraphicFramePr>
          <p:nvPr userDrawn="1">
            <p:extLst>
              <p:ext uri="{D42A27DB-BD31-4B8C-83A1-F6EECF244321}">
                <p14:modId xmlns:p14="http://schemas.microsoft.com/office/powerpoint/2010/main" val="186948695"/>
              </p:ext>
            </p:extLst>
          </p:nvPr>
        </p:nvGraphicFramePr>
        <p:xfrm>
          <a:off x="1485900" y="4013200"/>
          <a:ext cx="6096000" cy="18542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1522627793"/>
                    </a:ext>
                  </a:extLst>
                </a:gridCol>
                <a:gridCol w="1524000">
                  <a:extLst>
                    <a:ext uri="{9D8B030D-6E8A-4147-A177-3AD203B41FA5}">
                      <a16:colId xmlns:a16="http://schemas.microsoft.com/office/drawing/2014/main" val="4293862904"/>
                    </a:ext>
                  </a:extLst>
                </a:gridCol>
                <a:gridCol w="1524000">
                  <a:extLst>
                    <a:ext uri="{9D8B030D-6E8A-4147-A177-3AD203B41FA5}">
                      <a16:colId xmlns:a16="http://schemas.microsoft.com/office/drawing/2014/main" val="1570581887"/>
                    </a:ext>
                  </a:extLst>
                </a:gridCol>
                <a:gridCol w="1524000">
                  <a:extLst>
                    <a:ext uri="{9D8B030D-6E8A-4147-A177-3AD203B41FA5}">
                      <a16:colId xmlns:a16="http://schemas.microsoft.com/office/drawing/2014/main" val="435066104"/>
                    </a:ext>
                  </a:extLst>
                </a:gridCol>
              </a:tblGrid>
              <a:tr h="370840">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extLst>
                  <a:ext uri="{0D108BD9-81ED-4DB2-BD59-A6C34878D82A}">
                    <a16:rowId xmlns:a16="http://schemas.microsoft.com/office/drawing/2014/main" val="1420373151"/>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3412931234"/>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1548708678"/>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2157668464"/>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236598913"/>
                  </a:ext>
                </a:extLst>
              </a:tr>
            </a:tbl>
          </a:graphicData>
        </a:graphic>
      </p:graphicFrame>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wmf"/><Relationship Id="rId5" Type="http://schemas.openxmlformats.org/officeDocument/2006/relationships/oleObject" Target="../embeddings/oleObject2.bin"/><Relationship Id="rId4" Type="http://schemas.openxmlformats.org/officeDocument/2006/relationships/image" Target="../media/image15.wmf"/></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Prokaryotic Cells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CF7E7-5D25-6A7E-E3D8-95196528B088}"/>
              </a:ext>
            </a:extLst>
          </p:cNvPr>
          <p:cNvSpPr>
            <a:spLocks noGrp="1"/>
          </p:cNvSpPr>
          <p:nvPr>
            <p:ph type="title"/>
          </p:nvPr>
        </p:nvSpPr>
        <p:spPr/>
        <p:txBody>
          <a:bodyPr/>
          <a:lstStyle/>
          <a:p>
            <a:r>
              <a:rPr lang="en-IN" dirty="0"/>
              <a:t>Cell Theory</a:t>
            </a:r>
            <a:r>
              <a:rPr lang="en-IN" sz="1400" baseline="-25000" dirty="0"/>
              <a:t>1</a:t>
            </a:r>
          </a:p>
        </p:txBody>
      </p:sp>
      <p:sp>
        <p:nvSpPr>
          <p:cNvPr id="3" name="Content Placeholder 2">
            <a:extLst>
              <a:ext uri="{FF2B5EF4-FFF2-40B4-BE49-F238E27FC236}">
                <a16:creationId xmlns:a16="http://schemas.microsoft.com/office/drawing/2014/main" id="{29B3E6CA-1F87-F057-118F-7B116502E74C}"/>
              </a:ext>
            </a:extLst>
          </p:cNvPr>
          <p:cNvSpPr>
            <a:spLocks noGrp="1"/>
          </p:cNvSpPr>
          <p:nvPr>
            <p:ph idx="1"/>
          </p:nvPr>
        </p:nvSpPr>
        <p:spPr/>
        <p:txBody>
          <a:bodyPr>
            <a:normAutofit/>
          </a:bodyPr>
          <a:lstStyle/>
          <a:p>
            <a:r>
              <a:rPr lang="en-US" sz="2400" dirty="0"/>
              <a:t>Antony van Leeuwenhoek crafted lenses to observe single-celled "animalcules" in the 1600s.</a:t>
            </a:r>
          </a:p>
          <a:p>
            <a:r>
              <a:rPr lang="en-US" sz="2400" dirty="0"/>
              <a:t>Robert Hooke coined the term "cell" after viewing box-like structures in cork tissue through a lens.</a:t>
            </a:r>
          </a:p>
          <a:p>
            <a:r>
              <a:rPr lang="en-US" sz="2400" dirty="0"/>
              <a:t>Van Leeuwenhoek discovered bacteria and protozoa, while improvements enabled seeing components inside cells.</a:t>
            </a:r>
          </a:p>
          <a:p>
            <a:r>
              <a:rPr lang="en-US" sz="2400" dirty="0"/>
              <a:t>Schleiden and Schwann proposed the first two tenets of </a:t>
            </a:r>
            <a:r>
              <a:rPr lang="en-US" sz="2400" b="1" dirty="0"/>
              <a:t>cell theory</a:t>
            </a:r>
            <a:r>
              <a:rPr lang="en-US" sz="2400" dirty="0"/>
              <a:t>: all organisms are made of cells, and cells are the basic units of life.</a:t>
            </a:r>
          </a:p>
          <a:p>
            <a:pPr lvl="1"/>
            <a:r>
              <a:rPr lang="en-US" sz="2400" dirty="0"/>
              <a:t>The third tenet, that all cells arise from pre-existing cells, was added later.</a:t>
            </a:r>
            <a:endParaRPr lang="en-IN" sz="2400" dirty="0"/>
          </a:p>
        </p:txBody>
      </p:sp>
    </p:spTree>
    <p:extLst>
      <p:ext uri="{BB962C8B-B14F-4D97-AF65-F5344CB8AC3E}">
        <p14:creationId xmlns:p14="http://schemas.microsoft.com/office/powerpoint/2010/main" val="3869562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02BEA-AAD2-A5A1-5EE4-730E40E02C09}"/>
              </a:ext>
            </a:extLst>
          </p:cNvPr>
          <p:cNvSpPr>
            <a:spLocks noGrp="1"/>
          </p:cNvSpPr>
          <p:nvPr>
            <p:ph type="title"/>
          </p:nvPr>
        </p:nvSpPr>
        <p:spPr/>
        <p:txBody>
          <a:bodyPr/>
          <a:lstStyle/>
          <a:p>
            <a:r>
              <a:rPr lang="en-IN" dirty="0"/>
              <a:t>Cell Theory</a:t>
            </a:r>
            <a:r>
              <a:rPr lang="en-IN" sz="1400" baseline="-25000" dirty="0"/>
              <a:t>2</a:t>
            </a:r>
            <a:endParaRPr lang="en-US" dirty="0"/>
          </a:p>
        </p:txBody>
      </p:sp>
      <p:sp>
        <p:nvSpPr>
          <p:cNvPr id="3" name="Content Placeholder 2">
            <a:extLst>
              <a:ext uri="{FF2B5EF4-FFF2-40B4-BE49-F238E27FC236}">
                <a16:creationId xmlns:a16="http://schemas.microsoft.com/office/drawing/2014/main" id="{80A76369-9D09-9308-137F-ABBC7C926447}"/>
              </a:ext>
            </a:extLst>
          </p:cNvPr>
          <p:cNvSpPr>
            <a:spLocks noGrp="1"/>
          </p:cNvSpPr>
          <p:nvPr>
            <p:ph idx="1"/>
          </p:nvPr>
        </p:nvSpPr>
        <p:spPr/>
        <p:txBody>
          <a:bodyPr>
            <a:normAutofit fontScale="85000" lnSpcReduction="10000"/>
          </a:bodyPr>
          <a:lstStyle/>
          <a:p>
            <a:pPr marL="0" indent="0">
              <a:buNone/>
            </a:pPr>
            <a:r>
              <a:rPr lang="en-US" dirty="0"/>
              <a:t>Modern Cell Theory</a:t>
            </a:r>
          </a:p>
          <a:p>
            <a:pPr marL="514350" indent="-514350">
              <a:buFont typeface="+mj-lt"/>
              <a:buAutoNum type="arabicPeriod"/>
            </a:pPr>
            <a:r>
              <a:rPr lang="en-US" dirty="0"/>
              <a:t>All known living things are made up of one or more cells.</a:t>
            </a:r>
          </a:p>
          <a:p>
            <a:pPr marL="514350" indent="-514350">
              <a:buFont typeface="+mj-lt"/>
              <a:buAutoNum type="arabicPeriod"/>
            </a:pPr>
            <a:r>
              <a:rPr lang="en-US" dirty="0"/>
              <a:t>All living cells arise from pre-existing cells by division.</a:t>
            </a:r>
          </a:p>
          <a:p>
            <a:pPr marL="514350" indent="-514350">
              <a:buFont typeface="+mj-lt"/>
              <a:buAutoNum type="arabicPeriod"/>
            </a:pPr>
            <a:r>
              <a:rPr lang="en-US" dirty="0"/>
              <a:t>The cell is the fundamental unit of structure and function in all living organisms.</a:t>
            </a:r>
          </a:p>
          <a:p>
            <a:pPr marL="514350" indent="-514350">
              <a:buFont typeface="+mj-lt"/>
              <a:buAutoNum type="arabicPeriod"/>
            </a:pPr>
            <a:r>
              <a:rPr lang="en-US" dirty="0"/>
              <a:t>The activity of an organism depends on the total activity of independent cells.</a:t>
            </a:r>
          </a:p>
          <a:p>
            <a:pPr marL="514350" indent="-514350">
              <a:buFont typeface="+mj-lt"/>
              <a:buAutoNum type="arabicPeriod"/>
            </a:pPr>
            <a:r>
              <a:rPr lang="en-US" dirty="0"/>
              <a:t>Energy flow (metabolism) occurs within cells.</a:t>
            </a:r>
          </a:p>
          <a:p>
            <a:pPr marL="514350" indent="-514350">
              <a:buFont typeface="+mj-lt"/>
              <a:buAutoNum type="arabicPeriod"/>
            </a:pPr>
            <a:r>
              <a:rPr lang="en-US" dirty="0"/>
              <a:t>Cells contain DNA in chromosomes and RNA in the nucleus and cytoplasm.</a:t>
            </a:r>
          </a:p>
          <a:p>
            <a:pPr marL="514350" indent="-514350">
              <a:buFont typeface="+mj-lt"/>
              <a:buAutoNum type="arabicPeriod"/>
            </a:pPr>
            <a:r>
              <a:rPr lang="en-US" dirty="0"/>
              <a:t>All cells are basically the same in chemical composition in organisms of similar species.</a:t>
            </a:r>
          </a:p>
        </p:txBody>
      </p:sp>
    </p:spTree>
    <p:extLst>
      <p:ext uri="{BB962C8B-B14F-4D97-AF65-F5344CB8AC3E}">
        <p14:creationId xmlns:p14="http://schemas.microsoft.com/office/powerpoint/2010/main" val="66081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600" baseline="-25000" dirty="0"/>
              <a:t>1</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a:xfrm>
            <a:off x="457200" y="1097280"/>
            <a:ext cx="8229600" cy="4846320"/>
          </a:xfrm>
        </p:spPr>
        <p:txBody>
          <a:bodyPr>
            <a:noAutofit/>
          </a:bodyPr>
          <a:lstStyle/>
          <a:p>
            <a:r>
              <a:rPr lang="en-US" sz="2000" dirty="0"/>
              <a:t>Career: Cytotechnologist</a:t>
            </a:r>
          </a:p>
          <a:p>
            <a:pPr marL="457200" indent="-457200" defTabSz="717550">
              <a:buFont typeface="Arial" panose="020B0604020202020204" pitchFamily="34" charset="0"/>
              <a:buChar char="•"/>
            </a:pPr>
            <a:r>
              <a:rPr lang="en-US" sz="2000" dirty="0"/>
              <a:t>Pap smear is a medical test where a sample of cells is taken from a patient’s uterine cervix and sent to a lab to be examined.</a:t>
            </a:r>
          </a:p>
          <a:p>
            <a:pPr marL="457200" indent="-457200" defTabSz="717550">
              <a:buFont typeface="Arial" panose="020B0604020202020204" pitchFamily="34" charset="0"/>
              <a:buChar char="•"/>
            </a:pPr>
            <a:r>
              <a:rPr lang="en-US" sz="2000" dirty="0"/>
              <a:t>A cytotechnologist stains and studies the cells under microscope and analyze the cells for abnormalities.</a:t>
            </a:r>
          </a:p>
          <a:p>
            <a:pPr marL="457200" indent="-457200" defTabSz="717550">
              <a:buFont typeface="Arial" panose="020B0604020202020204" pitchFamily="34" charset="0"/>
              <a:buChar char="•"/>
            </a:pPr>
            <a:r>
              <a:rPr lang="en-US" sz="2000" dirty="0"/>
              <a:t>Early detection improves treatment outcomes.</a:t>
            </a:r>
          </a:p>
        </p:txBody>
      </p:sp>
      <p:sp>
        <p:nvSpPr>
          <p:cNvPr id="5" name="TextBox 4">
            <a:extLst>
              <a:ext uri="{FF2B5EF4-FFF2-40B4-BE49-F238E27FC236}">
                <a16:creationId xmlns:a16="http://schemas.microsoft.com/office/drawing/2014/main" id="{96487BF0-52ED-5242-6534-F91EF3E22929}"/>
              </a:ext>
            </a:extLst>
          </p:cNvPr>
          <p:cNvSpPr txBox="1"/>
          <p:nvPr/>
        </p:nvSpPr>
        <p:spPr>
          <a:xfrm>
            <a:off x="2286000" y="5752305"/>
            <a:ext cx="4572000" cy="246221"/>
          </a:xfrm>
          <a:prstGeom prst="rect">
            <a:avLst/>
          </a:prstGeom>
          <a:noFill/>
        </p:spPr>
        <p:txBody>
          <a:bodyPr wrap="square">
            <a:spAutoFit/>
          </a:bodyPr>
          <a:lstStyle/>
          <a:p>
            <a:pPr algn="ctr"/>
            <a:r>
              <a:rPr lang="en-IN" sz="1000" dirty="0">
                <a:solidFill>
                  <a:schemeClr val="bg1"/>
                </a:solidFill>
              </a:rPr>
              <a:t>Ed Uthman, MD on Wikimedia Commons. "HPV."</a:t>
            </a:r>
          </a:p>
        </p:txBody>
      </p:sp>
      <p:sp>
        <p:nvSpPr>
          <p:cNvPr id="6" name="TextBox 5">
            <a:extLst>
              <a:ext uri="{FF2B5EF4-FFF2-40B4-BE49-F238E27FC236}">
                <a16:creationId xmlns:a16="http://schemas.microsoft.com/office/drawing/2014/main" id="{4E191DAF-4BA7-CEB1-EF20-0650925C102C}"/>
              </a:ext>
              <a:ext uri="{C183D7F6-B498-43B3-948B-1728B52AA6E4}">
                <adec:decorative xmlns:adec="http://schemas.microsoft.com/office/drawing/2017/decorative" val="0"/>
              </a:ext>
            </a:extLst>
          </p:cNvPr>
          <p:cNvSpPr txBox="1"/>
          <p:nvPr/>
        </p:nvSpPr>
        <p:spPr>
          <a:xfrm>
            <a:off x="2438400" y="5352196"/>
            <a:ext cx="4267200" cy="523220"/>
          </a:xfrm>
          <a:prstGeom prst="rect">
            <a:avLst/>
          </a:prstGeom>
          <a:noFill/>
        </p:spPr>
        <p:txBody>
          <a:bodyPr wrap="square" rtlCol="0">
            <a:spAutoFit/>
          </a:bodyPr>
          <a:lstStyle/>
          <a:p>
            <a:pPr algn="ctr"/>
            <a:r>
              <a:rPr lang="en-US" sz="1400" b="1" dirty="0">
                <a:solidFill>
                  <a:schemeClr val="bg1"/>
                </a:solidFill>
              </a:rPr>
              <a:t>4.1 Figure 6: </a:t>
            </a:r>
            <a:r>
              <a:rPr lang="en-US" sz="1400" dirty="0">
                <a:solidFill>
                  <a:schemeClr val="bg1"/>
                </a:solidFill>
              </a:rPr>
              <a:t>Normal uterine cervical cells are on the left, while cells infected with HPV are on the right.</a:t>
            </a:r>
            <a:r>
              <a:rPr lang="en-US" sz="1400" b="1" dirty="0">
                <a:solidFill>
                  <a:schemeClr val="bg1"/>
                </a:solidFill>
              </a:rPr>
              <a:t> </a:t>
            </a:r>
          </a:p>
        </p:txBody>
      </p:sp>
      <p:pic>
        <p:nvPicPr>
          <p:cNvPr id="7" name="Content Placeholder 6" descr="The cervical cells on the left appear thin and papery, and they are overlapping. The cervical cells on the right appear bloated and do not overlap as much.">
            <a:extLst>
              <a:ext uri="{FF2B5EF4-FFF2-40B4-BE49-F238E27FC236}">
                <a16:creationId xmlns:a16="http://schemas.microsoft.com/office/drawing/2014/main" id="{63320A01-D9CC-4584-1036-3AFCB81824A4}"/>
              </a:ext>
            </a:extLst>
          </p:cNvPr>
          <p:cNvPicPr>
            <a:picLocks noChangeAspect="1"/>
          </p:cNvPicPr>
          <p:nvPr/>
        </p:nvPicPr>
        <p:blipFill>
          <a:blip r:embed="rId3"/>
          <a:srcRect l="10185" t="4751" r="10185" b="3676"/>
          <a:stretch/>
        </p:blipFill>
        <p:spPr>
          <a:xfrm>
            <a:off x="2971800" y="3278204"/>
            <a:ext cx="3200400" cy="2044684"/>
          </a:xfrm>
          <a:prstGeom prst="rect">
            <a:avLst/>
          </a:prstGeom>
          <a:solidFill>
            <a:schemeClr val="accent1"/>
          </a:solidFill>
        </p:spPr>
      </p:pic>
    </p:spTree>
    <p:extLst>
      <p:ext uri="{BB962C8B-B14F-4D97-AF65-F5344CB8AC3E}">
        <p14:creationId xmlns:p14="http://schemas.microsoft.com/office/powerpoint/2010/main" val="1146028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004EC-5A14-F546-BA2B-229130F2CEFA}"/>
              </a:ext>
            </a:extLst>
          </p:cNvPr>
          <p:cNvSpPr>
            <a:spLocks noGrp="1"/>
          </p:cNvSpPr>
          <p:nvPr>
            <p:ph type="title"/>
          </p:nvPr>
        </p:nvSpPr>
        <p:spPr/>
        <p:txBody>
          <a:bodyPr/>
          <a:lstStyle/>
          <a:p>
            <a:r>
              <a:rPr lang="en-US" dirty="0"/>
              <a:t>Components of Prokaryotic Cells</a:t>
            </a:r>
            <a:endParaRPr lang="en-IN" dirty="0"/>
          </a:p>
        </p:txBody>
      </p:sp>
      <p:sp>
        <p:nvSpPr>
          <p:cNvPr id="3" name="Content Placeholder 2">
            <a:extLst>
              <a:ext uri="{FF2B5EF4-FFF2-40B4-BE49-F238E27FC236}">
                <a16:creationId xmlns:a16="http://schemas.microsoft.com/office/drawing/2014/main" id="{57517851-1C8A-AB3E-DDB0-869F813F94B8}"/>
              </a:ext>
            </a:extLst>
          </p:cNvPr>
          <p:cNvSpPr>
            <a:spLocks noGrp="1"/>
          </p:cNvSpPr>
          <p:nvPr>
            <p:ph idx="1"/>
          </p:nvPr>
        </p:nvSpPr>
        <p:spPr>
          <a:xfrm>
            <a:off x="228600" y="1219200"/>
            <a:ext cx="4800600" cy="4572000"/>
          </a:xfrm>
        </p:spPr>
        <p:txBody>
          <a:bodyPr>
            <a:normAutofit fontScale="85000" lnSpcReduction="20000"/>
          </a:bodyPr>
          <a:lstStyle/>
          <a:p>
            <a:r>
              <a:rPr lang="en-IN" sz="2400" dirty="0"/>
              <a:t>Prokaryotes like Bacteria and Archaea are single-celled, while eukaryotes include animals, plants, fungi, and protists.</a:t>
            </a:r>
          </a:p>
          <a:p>
            <a:r>
              <a:rPr lang="en-IN" sz="2400" dirty="0"/>
              <a:t>All cells have a </a:t>
            </a:r>
            <a:r>
              <a:rPr lang="en-IN" sz="2400" b="1" dirty="0"/>
              <a:t>plasma membrane</a:t>
            </a:r>
            <a:r>
              <a:rPr lang="en-IN" sz="2400" dirty="0"/>
              <a:t>, </a:t>
            </a:r>
            <a:r>
              <a:rPr lang="en-IN" sz="2400" b="1" dirty="0"/>
              <a:t>cytoplasm</a:t>
            </a:r>
            <a:r>
              <a:rPr lang="en-IN" sz="2400" dirty="0"/>
              <a:t>, </a:t>
            </a:r>
            <a:r>
              <a:rPr lang="en-IN" sz="2400" b="1" dirty="0"/>
              <a:t>DNA</a:t>
            </a:r>
            <a:r>
              <a:rPr lang="en-IN" sz="2400" dirty="0"/>
              <a:t>, and </a:t>
            </a:r>
            <a:r>
              <a:rPr lang="en-IN" sz="2400" b="1" dirty="0"/>
              <a:t>ribosomes</a:t>
            </a:r>
            <a:r>
              <a:rPr lang="en-IN" sz="2400" dirty="0"/>
              <a:t> in common.</a:t>
            </a:r>
          </a:p>
          <a:p>
            <a:r>
              <a:rPr lang="en-IN" sz="2400" dirty="0"/>
              <a:t>A </a:t>
            </a:r>
            <a:r>
              <a:rPr lang="en-IN" sz="2400" b="1" dirty="0"/>
              <a:t>prokaryote</a:t>
            </a:r>
            <a:r>
              <a:rPr lang="en-IN" sz="2400" dirty="0"/>
              <a:t> lacks a nucleus, having its DNA in the central </a:t>
            </a:r>
            <a:r>
              <a:rPr lang="en-IN" sz="2400" b="1" dirty="0"/>
              <a:t>nucleoid</a:t>
            </a:r>
            <a:r>
              <a:rPr lang="en-IN" sz="2400" dirty="0"/>
              <a:t> region instead.</a:t>
            </a:r>
          </a:p>
          <a:p>
            <a:pPr lvl="1"/>
            <a:r>
              <a:rPr lang="en-IN" sz="2400" dirty="0"/>
              <a:t>Often have a peptidoglycan cell wall to maintain shape and prevent dehydration</a:t>
            </a:r>
          </a:p>
          <a:p>
            <a:pPr lvl="1"/>
            <a:r>
              <a:rPr lang="en-IN" sz="2400" dirty="0"/>
              <a:t>Often have a polysaccharide capsule (slime-like covering made of carbohydrates) to attach to surfaces</a:t>
            </a:r>
          </a:p>
        </p:txBody>
      </p:sp>
      <p:sp>
        <p:nvSpPr>
          <p:cNvPr id="6" name="TextBox 5">
            <a:extLst>
              <a:ext uri="{FF2B5EF4-FFF2-40B4-BE49-F238E27FC236}">
                <a16:creationId xmlns:a16="http://schemas.microsoft.com/office/drawing/2014/main" id="{1DB21C62-D9F0-83E4-F99D-D1A69D4309FD}"/>
              </a:ext>
              <a:ext uri="{C183D7F6-B498-43B3-948B-1728B52AA6E4}">
                <adec:decorative xmlns:adec="http://schemas.microsoft.com/office/drawing/2017/decorative" val="0"/>
              </a:ext>
            </a:extLst>
          </p:cNvPr>
          <p:cNvSpPr txBox="1"/>
          <p:nvPr/>
        </p:nvSpPr>
        <p:spPr>
          <a:xfrm>
            <a:off x="6332764" y="1825823"/>
            <a:ext cx="1181100" cy="307777"/>
          </a:xfrm>
          <a:prstGeom prst="rect">
            <a:avLst/>
          </a:prstGeom>
          <a:noFill/>
        </p:spPr>
        <p:txBody>
          <a:bodyPr wrap="square" rtlCol="0">
            <a:spAutoFit/>
          </a:bodyPr>
          <a:lstStyle/>
          <a:p>
            <a:pPr algn="ctr"/>
            <a:r>
              <a:rPr lang="en-US" sz="1400" b="1" dirty="0"/>
              <a:t>4.1 Figure 7</a:t>
            </a:r>
          </a:p>
        </p:txBody>
      </p:sp>
      <p:pic>
        <p:nvPicPr>
          <p:cNvPr id="4" name="Content Placeholder 6" descr="In this illustration, the prokaryotic cell has an oval shape. The circular chromosome is concentrated in a region called the nucleoid. The fluid inside the cell is called the cytoplasm. Ribosomes, depicted as small circles, float in the cytoplasm, as do plasmids. The cytoplasm is encased by a plasma membrane, which in turn is encased by a cell wall. A capsule surrounds the cell wall. The bacterium depicted has a flagellum protruding from one narrow end, and several pili (singular: pilus) protruding from the capsule. Fibriae are small protrusions that project from the capsule in all directions.">
            <a:extLst>
              <a:ext uri="{FF2B5EF4-FFF2-40B4-BE49-F238E27FC236}">
                <a16:creationId xmlns:a16="http://schemas.microsoft.com/office/drawing/2014/main" id="{CA83E7C4-0C4A-E3C6-172A-59BD7F240D55}"/>
              </a:ext>
            </a:extLst>
          </p:cNvPr>
          <p:cNvPicPr>
            <a:picLocks noChangeAspect="1"/>
          </p:cNvPicPr>
          <p:nvPr/>
        </p:nvPicPr>
        <p:blipFill>
          <a:blip r:embed="rId3"/>
          <a:srcRect l="16667" t="5334" r="16667" b="1334"/>
          <a:stretch/>
        </p:blipFill>
        <p:spPr>
          <a:xfrm>
            <a:off x="5159829" y="2133600"/>
            <a:ext cx="3526971" cy="2743200"/>
          </a:xfrm>
          <a:prstGeom prst="rect">
            <a:avLst/>
          </a:prstGeom>
        </p:spPr>
      </p:pic>
    </p:spTree>
    <p:extLst>
      <p:ext uri="{BB962C8B-B14F-4D97-AF65-F5344CB8AC3E}">
        <p14:creationId xmlns:p14="http://schemas.microsoft.com/office/powerpoint/2010/main" val="484069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600" baseline="-25000" dirty="0"/>
              <a:t>2</a:t>
            </a:r>
            <a:endParaRPr lang="en-US" sz="1600"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fontScale="92500" lnSpcReduction="10000"/>
          </a:bodyPr>
          <a:lstStyle/>
          <a:p>
            <a:r>
              <a:rPr lang="en-US" dirty="0"/>
              <a:t>Career: Microbiologist</a:t>
            </a:r>
          </a:p>
          <a:p>
            <a:pPr marL="457200" indent="-457200">
              <a:buFont typeface="Arial" panose="020B0604020202020204" pitchFamily="34" charset="0"/>
              <a:buChar char="•"/>
            </a:pPr>
            <a:r>
              <a:rPr lang="en-US" dirty="0"/>
              <a:t>Washing hands prevents the spread of microbes, tiny organisms seen only through microscopes.</a:t>
            </a:r>
          </a:p>
          <a:p>
            <a:pPr marL="457200" indent="-457200">
              <a:buFont typeface="Arial" panose="020B0604020202020204" pitchFamily="34" charset="0"/>
              <a:buChar char="•"/>
            </a:pPr>
            <a:r>
              <a:rPr lang="en-US" dirty="0"/>
              <a:t>Not all microbes cause disease; some are beneficial, like those producing vitamin K.</a:t>
            </a:r>
          </a:p>
          <a:p>
            <a:pPr marL="457200" indent="-457200">
              <a:buFont typeface="Arial" panose="020B0604020202020204" pitchFamily="34" charset="0"/>
              <a:buChar char="•"/>
            </a:pPr>
            <a:r>
              <a:rPr lang="en-US" b="1" dirty="0"/>
              <a:t>Microbiologists</a:t>
            </a:r>
            <a:r>
              <a:rPr lang="en-US" dirty="0"/>
              <a:t> study microbes and work in food, veterinary, medical, and pharmaceutical industries.</a:t>
            </a:r>
          </a:p>
          <a:p>
            <a:pPr marL="457200" indent="-457200">
              <a:buFont typeface="Arial" panose="020B0604020202020204" pitchFamily="34" charset="0"/>
              <a:buChar char="•"/>
            </a:pPr>
            <a:r>
              <a:rPr lang="en-US" dirty="0"/>
              <a:t>Environmental microbiologists use microbes for bioremediation of pollutants and contaminants.</a:t>
            </a:r>
          </a:p>
          <a:p>
            <a:pPr marL="457200" indent="-457200">
              <a:buFont typeface="Arial" panose="020B0604020202020204" pitchFamily="34" charset="0"/>
              <a:buChar char="•"/>
            </a:pPr>
            <a:r>
              <a:rPr lang="en-US" dirty="0"/>
              <a:t>Microbiologists also work in bioinformatics, creating models for situations like bacterial epidemics.</a:t>
            </a:r>
          </a:p>
        </p:txBody>
      </p:sp>
    </p:spTree>
    <p:extLst>
      <p:ext uri="{BB962C8B-B14F-4D97-AF65-F5344CB8AC3E}">
        <p14:creationId xmlns:p14="http://schemas.microsoft.com/office/powerpoint/2010/main" val="1947534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26006-2852-B0E5-0B45-3254B246BB9B}"/>
              </a:ext>
            </a:extLst>
          </p:cNvPr>
          <p:cNvSpPr>
            <a:spLocks noGrp="1"/>
          </p:cNvSpPr>
          <p:nvPr>
            <p:ph type="title"/>
          </p:nvPr>
        </p:nvSpPr>
        <p:spPr/>
        <p:txBody>
          <a:bodyPr/>
          <a:lstStyle/>
          <a:p>
            <a:r>
              <a:rPr lang="en-IN" dirty="0"/>
              <a:t>Cell Size</a:t>
            </a:r>
            <a:r>
              <a:rPr lang="en-IN" sz="1600" baseline="-25000" dirty="0"/>
              <a:t>1</a:t>
            </a:r>
          </a:p>
        </p:txBody>
      </p:sp>
      <p:sp>
        <p:nvSpPr>
          <p:cNvPr id="3" name="Content Placeholder 2">
            <a:extLst>
              <a:ext uri="{FF2B5EF4-FFF2-40B4-BE49-F238E27FC236}">
                <a16:creationId xmlns:a16="http://schemas.microsoft.com/office/drawing/2014/main" id="{571C411E-4A33-0FCF-7654-0282B82D0467}"/>
              </a:ext>
            </a:extLst>
          </p:cNvPr>
          <p:cNvSpPr>
            <a:spLocks noGrp="1"/>
          </p:cNvSpPr>
          <p:nvPr>
            <p:ph idx="1"/>
          </p:nvPr>
        </p:nvSpPr>
        <p:spPr>
          <a:xfrm>
            <a:off x="457199" y="1280160"/>
            <a:ext cx="4267201" cy="4572000"/>
          </a:xfrm>
        </p:spPr>
        <p:txBody>
          <a:bodyPr/>
          <a:lstStyle/>
          <a:p>
            <a:pPr marL="0" indent="0">
              <a:buNone/>
            </a:pPr>
            <a:r>
              <a:rPr lang="en-IN" dirty="0"/>
              <a:t>Prokaryotes (0.1</a:t>
            </a:r>
            <a:r>
              <a:rPr lang="en-IN" dirty="0">
                <a:latin typeface="Calibri" panose="020F0502020204030204" pitchFamily="34" charset="0"/>
                <a:ea typeface="Calibri" panose="020F0502020204030204" pitchFamily="34" charset="0"/>
                <a:cs typeface="Calibri" panose="020F0502020204030204" pitchFamily="34" charset="0"/>
              </a:rPr>
              <a:t>–</a:t>
            </a:r>
            <a:r>
              <a:rPr lang="en-IN" dirty="0"/>
              <a:t>5.0 </a:t>
            </a:r>
            <a:r>
              <a:rPr lang="el-GR" dirty="0"/>
              <a:t>μ</a:t>
            </a:r>
            <a:r>
              <a:rPr lang="en-IN" dirty="0"/>
              <a:t>m) are smaller than eukaryotes (10</a:t>
            </a:r>
            <a:r>
              <a:rPr lang="en-IN" dirty="0">
                <a:latin typeface="Calibri" panose="020F0502020204030204" pitchFamily="34" charset="0"/>
                <a:ea typeface="Calibri" panose="020F0502020204030204" pitchFamily="34" charset="0"/>
                <a:cs typeface="Calibri" panose="020F0502020204030204" pitchFamily="34" charset="0"/>
              </a:rPr>
              <a:t>–</a:t>
            </a:r>
            <a:r>
              <a:rPr lang="en-IN" dirty="0"/>
              <a:t>100 </a:t>
            </a:r>
            <a:r>
              <a:rPr lang="el-GR" dirty="0"/>
              <a:t>μ</a:t>
            </a:r>
            <a:r>
              <a:rPr lang="en-IN" dirty="0"/>
              <a:t>m).</a:t>
            </a:r>
          </a:p>
          <a:p>
            <a:r>
              <a:rPr lang="en-IN" dirty="0"/>
              <a:t>Allows efficient diffusion in prokaryotes while eukaryotes have structural adaptations for intracellular transport.</a:t>
            </a:r>
          </a:p>
        </p:txBody>
      </p:sp>
      <p:sp>
        <p:nvSpPr>
          <p:cNvPr id="6" name="TextBox 5">
            <a:extLst>
              <a:ext uri="{FF2B5EF4-FFF2-40B4-BE49-F238E27FC236}">
                <a16:creationId xmlns:a16="http://schemas.microsoft.com/office/drawing/2014/main" id="{24B438FC-FF3B-CCC8-2D56-659747E36AA3}"/>
              </a:ext>
              <a:ext uri="{C183D7F6-B498-43B3-948B-1728B52AA6E4}">
                <adec:decorative xmlns:adec="http://schemas.microsoft.com/office/drawing/2017/decorative" val="0"/>
              </a:ext>
            </a:extLst>
          </p:cNvPr>
          <p:cNvSpPr txBox="1"/>
          <p:nvPr/>
        </p:nvSpPr>
        <p:spPr>
          <a:xfrm>
            <a:off x="4848225" y="1034832"/>
            <a:ext cx="1181100" cy="307777"/>
          </a:xfrm>
          <a:prstGeom prst="rect">
            <a:avLst/>
          </a:prstGeom>
          <a:noFill/>
        </p:spPr>
        <p:txBody>
          <a:bodyPr wrap="square" rtlCol="0">
            <a:spAutoFit/>
          </a:bodyPr>
          <a:lstStyle/>
          <a:p>
            <a:pPr algn="ctr"/>
            <a:r>
              <a:rPr lang="en-US" sz="1400" b="1" dirty="0"/>
              <a:t>4.1 Figure 8</a:t>
            </a:r>
          </a:p>
        </p:txBody>
      </p:sp>
      <p:pic>
        <p:nvPicPr>
          <p:cNvPr id="4" name="Content Placeholder 6" descr="The graphic goes from 0.1 nanometers to 1 kilometer. The electron microscope limits are from around 1 nanometer to 100 micrometers. The light microscope limits are from around 100 nanometers to 1 millimeter. The observation with the naked eye limits are around 1 millimeter to 100 meters. There are examples with illustrations for each size on the scale. The hydrogen atom is a little less than 0.1 nanometers. The simple molecule is around 1 nanometer. A protein is around 5 nanometers. Cellular organoids is around 20 nanometers. A virus is about 50 nanometers. A bacterium is around 1 micrometer. A mitochondria is about 2 micrometers. An animal cell is around 25 micrometers. A plant cell is around 50 micrometers. A mouse is around 1 centimeter. A human is around 1 meter. A blue whale is around 10 meters. The largest Sequoia tree ranges from around 6 meters to over 1 kilometer.">
            <a:extLst>
              <a:ext uri="{FF2B5EF4-FFF2-40B4-BE49-F238E27FC236}">
                <a16:creationId xmlns:a16="http://schemas.microsoft.com/office/drawing/2014/main" id="{2360F803-D117-C662-4102-0BBF847CEEAB}"/>
              </a:ext>
            </a:extLst>
          </p:cNvPr>
          <p:cNvPicPr>
            <a:picLocks noChangeAspect="1"/>
          </p:cNvPicPr>
          <p:nvPr/>
        </p:nvPicPr>
        <p:blipFill>
          <a:blip r:embed="rId3"/>
          <a:srcRect l="36111" t="3667" r="36111" b="1334"/>
          <a:stretch/>
        </p:blipFill>
        <p:spPr>
          <a:xfrm>
            <a:off x="6019800" y="1066800"/>
            <a:ext cx="2590800" cy="4922520"/>
          </a:xfrm>
          <a:prstGeom prst="rect">
            <a:avLst/>
          </a:prstGeom>
        </p:spPr>
      </p:pic>
    </p:spTree>
    <p:extLst>
      <p:ext uri="{BB962C8B-B14F-4D97-AF65-F5344CB8AC3E}">
        <p14:creationId xmlns:p14="http://schemas.microsoft.com/office/powerpoint/2010/main" val="1759483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093076"/>
            <a:ext cx="6088796" cy="4774324"/>
          </a:xfrm>
        </p:spPr>
        <p:txBody>
          <a:bodyPr>
            <a:normAutofit fontScale="92500" lnSpcReduction="10000"/>
          </a:bodyPr>
          <a:lstStyle/>
          <a:p>
            <a:r>
              <a:rPr lang="en-US" dirty="0"/>
              <a:t>As a group, use Figure 8 to estimate the diameter (distance across) and radius (half the distance across) of a typical bacterial cell and a typical animal cell. Then, assuming that both are spherical cells, calculate the surface area and volume of each. Next, determine the surface-area-to-volume ratio for each. How do they compare? (Note: The surface area of a sphere with a radius of </a:t>
            </a:r>
            <a:r>
              <a:rPr lang="en-US" i="1" dirty="0"/>
              <a:t>r</a:t>
            </a:r>
            <a:r>
              <a:rPr lang="en-US" dirty="0"/>
              <a:t> is given by         , while the volume of a sphere with a radius of </a:t>
            </a:r>
            <a:r>
              <a:rPr lang="en-US" i="1" dirty="0"/>
              <a:t>r</a:t>
            </a:r>
            <a:r>
              <a:rPr lang="en-US" dirty="0"/>
              <a:t> is given by        .)</a:t>
            </a:r>
          </a:p>
        </p:txBody>
      </p:sp>
      <p:graphicFrame>
        <p:nvGraphicFramePr>
          <p:cNvPr id="5" name="Object 4" descr="Four times pi times r squared">
            <a:extLst>
              <a:ext uri="{FF2B5EF4-FFF2-40B4-BE49-F238E27FC236}">
                <a16:creationId xmlns:a16="http://schemas.microsoft.com/office/drawing/2014/main" id="{3029F39C-3097-713E-4D2B-18EA249ED423}"/>
              </a:ext>
            </a:extLst>
          </p:cNvPr>
          <p:cNvGraphicFramePr>
            <a:graphicFrameLocks noChangeAspect="1"/>
          </p:cNvGraphicFramePr>
          <p:nvPr>
            <p:extLst>
              <p:ext uri="{D42A27DB-BD31-4B8C-83A1-F6EECF244321}">
                <p14:modId xmlns:p14="http://schemas.microsoft.com/office/powerpoint/2010/main" val="1577677482"/>
              </p:ext>
            </p:extLst>
          </p:nvPr>
        </p:nvGraphicFramePr>
        <p:xfrm>
          <a:off x="5257800" y="4267200"/>
          <a:ext cx="771525" cy="457200"/>
        </p:xfrm>
        <a:graphic>
          <a:graphicData uri="http://schemas.openxmlformats.org/presentationml/2006/ole">
            <mc:AlternateContent xmlns:mc="http://schemas.openxmlformats.org/markup-compatibility/2006">
              <mc:Choice xmlns:v="urn:schemas-microsoft-com:vml" Requires="v">
                <p:oleObj name="Equation" r:id="rId3" imgW="342720" imgH="203040" progId="Equation.DSMT4">
                  <p:embed/>
                </p:oleObj>
              </mc:Choice>
              <mc:Fallback>
                <p:oleObj name="Equation" r:id="rId3" imgW="342720" imgH="203040" progId="Equation.DSMT4">
                  <p:embed/>
                  <p:pic>
                    <p:nvPicPr>
                      <p:cNvPr id="0" name=""/>
                      <p:cNvPicPr/>
                      <p:nvPr/>
                    </p:nvPicPr>
                    <p:blipFill>
                      <a:blip r:embed="rId4"/>
                      <a:stretch>
                        <a:fillRect/>
                      </a:stretch>
                    </p:blipFill>
                    <p:spPr>
                      <a:xfrm>
                        <a:off x="5257800" y="4267200"/>
                        <a:ext cx="771525" cy="457200"/>
                      </a:xfrm>
                      <a:prstGeom prst="rect">
                        <a:avLst/>
                      </a:prstGeom>
                    </p:spPr>
                  </p:pic>
                </p:oleObj>
              </mc:Fallback>
            </mc:AlternateContent>
          </a:graphicData>
        </a:graphic>
      </p:graphicFrame>
      <p:graphicFrame>
        <p:nvGraphicFramePr>
          <p:cNvPr id="7" name="Object 6" descr="Four times pi times r raised to the third power all divided by three">
            <a:extLst>
              <a:ext uri="{FF2B5EF4-FFF2-40B4-BE49-F238E27FC236}">
                <a16:creationId xmlns:a16="http://schemas.microsoft.com/office/drawing/2014/main" id="{BD1409C3-31C5-3C5B-95E8-5BC64EEDBAC1}"/>
              </a:ext>
            </a:extLst>
          </p:cNvPr>
          <p:cNvGraphicFramePr>
            <a:graphicFrameLocks noChangeAspect="1"/>
          </p:cNvGraphicFramePr>
          <p:nvPr>
            <p:extLst>
              <p:ext uri="{D42A27DB-BD31-4B8C-83A1-F6EECF244321}">
                <p14:modId xmlns:p14="http://schemas.microsoft.com/office/powerpoint/2010/main" val="905728533"/>
              </p:ext>
            </p:extLst>
          </p:nvPr>
        </p:nvGraphicFramePr>
        <p:xfrm>
          <a:off x="2514600" y="4953000"/>
          <a:ext cx="533400" cy="606973"/>
        </p:xfrm>
        <a:graphic>
          <a:graphicData uri="http://schemas.openxmlformats.org/presentationml/2006/ole">
            <mc:AlternateContent xmlns:mc="http://schemas.openxmlformats.org/markup-compatibility/2006">
              <mc:Choice xmlns:v="urn:schemas-microsoft-com:vml" Requires="v">
                <p:oleObj name="Equation" r:id="rId5" imgW="368280" imgH="419040" progId="Equation.DSMT4">
                  <p:embed/>
                </p:oleObj>
              </mc:Choice>
              <mc:Fallback>
                <p:oleObj name="Equation" r:id="rId5" imgW="368280" imgH="419040" progId="Equation.DSMT4">
                  <p:embed/>
                  <p:pic>
                    <p:nvPicPr>
                      <p:cNvPr id="0" name=""/>
                      <p:cNvPicPr/>
                      <p:nvPr/>
                    </p:nvPicPr>
                    <p:blipFill>
                      <a:blip r:embed="rId6"/>
                      <a:stretch>
                        <a:fillRect/>
                      </a:stretch>
                    </p:blipFill>
                    <p:spPr>
                      <a:xfrm>
                        <a:off x="2514600" y="4953000"/>
                        <a:ext cx="533400" cy="606973"/>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A4D76983-B633-5E91-DAC7-974C04EA5B99}"/>
              </a:ext>
              <a:ext uri="{C183D7F6-B498-43B3-948B-1728B52AA6E4}">
                <adec:decorative xmlns:adec="http://schemas.microsoft.com/office/drawing/2017/decorative" val="0"/>
              </a:ext>
            </a:extLst>
          </p:cNvPr>
          <p:cNvSpPr txBox="1"/>
          <p:nvPr/>
        </p:nvSpPr>
        <p:spPr>
          <a:xfrm>
            <a:off x="7192310" y="1042452"/>
            <a:ext cx="1181100" cy="307777"/>
          </a:xfrm>
          <a:prstGeom prst="rect">
            <a:avLst/>
          </a:prstGeom>
          <a:noFill/>
        </p:spPr>
        <p:txBody>
          <a:bodyPr wrap="square" rtlCol="0">
            <a:spAutoFit/>
          </a:bodyPr>
          <a:lstStyle/>
          <a:p>
            <a:pPr algn="ctr"/>
            <a:r>
              <a:rPr lang="en-US" sz="1400" b="1" dirty="0"/>
              <a:t>4.1 Figure 8</a:t>
            </a:r>
          </a:p>
        </p:txBody>
      </p:sp>
      <p:pic>
        <p:nvPicPr>
          <p:cNvPr id="4" name="Content Placeholder 6" descr="The graphic goes from 0.1 nanometers to 1 kilometer. The electron microscope limits are from around 1 nanometer to 100 micrometers. The light microscope limits are from around 100 nanometers to 1 millimeter. The observation with the naked eye limits are around 1 millimeter to 100 meters. There are examples with illustrations for each size on the scale. The hydrogen atom is a little less than 0.1 nanometers. The simple molecule is around 1 nanometer. A protein is around 5 nanometers. Cellular organoids is around 20 nanometers. A virus is about 50 nanometers. A bacterium is around 1 micrometer. A mitochondria is about 2 micrometers. An animal cell is around 25 micrometers. A plant cell is around 50 micrometers. A mouse is around 1 centimeter. A human is around 1 meter. A blue whale is around 10 meters. The largest Sequoia tree ranges from around 6 meters to over 1 kilometer.">
            <a:extLst>
              <a:ext uri="{FF2B5EF4-FFF2-40B4-BE49-F238E27FC236}">
                <a16:creationId xmlns:a16="http://schemas.microsoft.com/office/drawing/2014/main" id="{17D2E319-F8ED-E999-D447-D7FC5AD7B19B}"/>
              </a:ext>
            </a:extLst>
          </p:cNvPr>
          <p:cNvPicPr>
            <a:picLocks noChangeAspect="1"/>
          </p:cNvPicPr>
          <p:nvPr/>
        </p:nvPicPr>
        <p:blipFill>
          <a:blip r:embed="rId7"/>
          <a:srcRect l="36111" t="3667" r="36111" b="1334"/>
          <a:stretch/>
        </p:blipFill>
        <p:spPr>
          <a:xfrm>
            <a:off x="6545996" y="1295400"/>
            <a:ext cx="2473728" cy="4700082"/>
          </a:xfrm>
          <a:prstGeom prst="rect">
            <a:avLst/>
          </a:prstGeom>
        </p:spPr>
      </p:pic>
    </p:spTree>
    <p:extLst>
      <p:ext uri="{BB962C8B-B14F-4D97-AF65-F5344CB8AC3E}">
        <p14:creationId xmlns:p14="http://schemas.microsoft.com/office/powerpoint/2010/main" val="2069639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DE145-714C-1D87-9A3E-2B09091AA290}"/>
              </a:ext>
            </a:extLst>
          </p:cNvPr>
          <p:cNvSpPr>
            <a:spLocks noGrp="1"/>
          </p:cNvSpPr>
          <p:nvPr>
            <p:ph type="title"/>
          </p:nvPr>
        </p:nvSpPr>
        <p:spPr/>
        <p:txBody>
          <a:bodyPr/>
          <a:lstStyle/>
          <a:p>
            <a:r>
              <a:rPr lang="en-IN" dirty="0"/>
              <a:t>Cell Size</a:t>
            </a:r>
            <a:r>
              <a:rPr lang="en-IN" sz="1600" baseline="-25000" dirty="0"/>
              <a:t>2</a:t>
            </a:r>
            <a:endParaRPr lang="en-IN" dirty="0"/>
          </a:p>
        </p:txBody>
      </p:sp>
      <p:sp>
        <p:nvSpPr>
          <p:cNvPr id="3" name="Content Placeholder 2">
            <a:extLst>
              <a:ext uri="{FF2B5EF4-FFF2-40B4-BE49-F238E27FC236}">
                <a16:creationId xmlns:a16="http://schemas.microsoft.com/office/drawing/2014/main" id="{52C1519E-E8BB-9E30-46A2-356C632869EC}"/>
              </a:ext>
            </a:extLst>
          </p:cNvPr>
          <p:cNvSpPr>
            <a:spLocks noGrp="1"/>
          </p:cNvSpPr>
          <p:nvPr>
            <p:ph idx="1"/>
          </p:nvPr>
        </p:nvSpPr>
        <p:spPr/>
        <p:txBody>
          <a:bodyPr>
            <a:normAutofit/>
          </a:bodyPr>
          <a:lstStyle/>
          <a:p>
            <a:r>
              <a:rPr lang="en-US" sz="2400" dirty="0"/>
              <a:t>Cells need small size for an efficient surface area-to-volume ratio that enables diffusion.</a:t>
            </a:r>
          </a:p>
          <a:p>
            <a:r>
              <a:rPr lang="en-US" sz="2400" dirty="0"/>
              <a:t>Larger cells adapt by dividing, increasing surface area, becoming flat and elongated, or developing organelles (eukaryotes).</a:t>
            </a:r>
            <a:endParaRPr lang="en-IN" sz="2400" dirty="0"/>
          </a:p>
        </p:txBody>
      </p:sp>
      <p:sp>
        <p:nvSpPr>
          <p:cNvPr id="8" name="TextBox 7">
            <a:extLst>
              <a:ext uri="{FF2B5EF4-FFF2-40B4-BE49-F238E27FC236}">
                <a16:creationId xmlns:a16="http://schemas.microsoft.com/office/drawing/2014/main" id="{04D95FF8-2E9E-D1C0-DEC8-A610A258ADF5}"/>
              </a:ext>
              <a:ext uri="{C183D7F6-B498-43B3-948B-1728B52AA6E4}">
                <adec:decorative xmlns:adec="http://schemas.microsoft.com/office/drawing/2017/decorative" val="0"/>
              </a:ext>
            </a:extLst>
          </p:cNvPr>
          <p:cNvSpPr txBox="1"/>
          <p:nvPr/>
        </p:nvSpPr>
        <p:spPr>
          <a:xfrm>
            <a:off x="2019300" y="3412271"/>
            <a:ext cx="1181100" cy="307777"/>
          </a:xfrm>
          <a:prstGeom prst="rect">
            <a:avLst/>
          </a:prstGeom>
          <a:noFill/>
        </p:spPr>
        <p:txBody>
          <a:bodyPr wrap="square" rtlCol="0">
            <a:spAutoFit/>
          </a:bodyPr>
          <a:lstStyle/>
          <a:p>
            <a:pPr algn="ctr"/>
            <a:r>
              <a:rPr lang="en-US" sz="1400" b="1" dirty="0"/>
              <a:t>4.1 Figure 9</a:t>
            </a:r>
          </a:p>
        </p:txBody>
      </p:sp>
      <p:sp>
        <p:nvSpPr>
          <p:cNvPr id="7" name="TextBox 6">
            <a:extLst>
              <a:ext uri="{FF2B5EF4-FFF2-40B4-BE49-F238E27FC236}">
                <a16:creationId xmlns:a16="http://schemas.microsoft.com/office/drawing/2014/main" id="{98CCA7EF-F95D-5FEB-CA4F-6CABB454C0FA}"/>
              </a:ext>
            </a:extLst>
          </p:cNvPr>
          <p:cNvSpPr txBox="1"/>
          <p:nvPr/>
        </p:nvSpPr>
        <p:spPr>
          <a:xfrm>
            <a:off x="3200400" y="5698204"/>
            <a:ext cx="4572000" cy="246221"/>
          </a:xfrm>
          <a:prstGeom prst="rect">
            <a:avLst/>
          </a:prstGeom>
          <a:noFill/>
        </p:spPr>
        <p:txBody>
          <a:bodyPr wrap="square">
            <a:spAutoFit/>
          </a:bodyPr>
          <a:lstStyle/>
          <a:p>
            <a:pPr algn="ctr"/>
            <a:r>
              <a:rPr lang="en-IN" sz="1000" dirty="0"/>
              <a:t>Christinelmiller on Wikimedia Commons. "Surface-area-to-volume ratio."</a:t>
            </a:r>
          </a:p>
        </p:txBody>
      </p:sp>
      <p:pic>
        <p:nvPicPr>
          <p:cNvPr id="4" name="Content Placeholder 6" descr="A single green cube is shown and labeled as a 1 centimeter cube cell with a surface area of 6 centimeters squared, a volume of 1 centimeter cubed, and a surface-area-to-volume ration of 6 to 1. A bigger cube is shown and is made up of two green cubes and 6 blue cubes. It is labeled as a 2 centimeter cube cell with a surface area of 24 centimeters squared, a volume of 8 centimeters cubed, and a surface-area-to-volume ratio of 3 to 1. An even bigger cube is shown and is made of up three green cubes and 25 blue cubes. It is labeled as a 3 centimeter cell and has a surface area of 54 centimeters squared, a volume of 27 centimeters cubed, and a surface-area-to-volume ratio of 2 to 1.">
            <a:extLst>
              <a:ext uri="{FF2B5EF4-FFF2-40B4-BE49-F238E27FC236}">
                <a16:creationId xmlns:a16="http://schemas.microsoft.com/office/drawing/2014/main" id="{83EF10DF-8406-9095-8BCD-8B0BDE351B6E}"/>
              </a:ext>
            </a:extLst>
          </p:cNvPr>
          <p:cNvPicPr>
            <a:picLocks noChangeAspect="1"/>
          </p:cNvPicPr>
          <p:nvPr/>
        </p:nvPicPr>
        <p:blipFill>
          <a:blip r:embed="rId2"/>
          <a:srcRect l="7407" t="5334" r="6481" b="3368"/>
          <a:stretch/>
        </p:blipFill>
        <p:spPr>
          <a:xfrm>
            <a:off x="3124200" y="2915402"/>
            <a:ext cx="4724400" cy="2782802"/>
          </a:xfrm>
          <a:prstGeom prst="rect">
            <a:avLst/>
          </a:prstGeom>
        </p:spPr>
      </p:pic>
    </p:spTree>
    <p:extLst>
      <p:ext uri="{BB962C8B-B14F-4D97-AF65-F5344CB8AC3E}">
        <p14:creationId xmlns:p14="http://schemas.microsoft.com/office/powerpoint/2010/main" val="3792425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600" baseline="-25000" dirty="0"/>
              <a:t>2</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615440"/>
          </a:xfrm>
        </p:spPr>
        <p:txBody>
          <a:bodyPr/>
          <a:lstStyle/>
          <a:p>
            <a:r>
              <a:rPr lang="en-US" dirty="0"/>
              <a:t>Prokaryotic cells are much smaller than eukaryotic cells. What advantages might small cell size confer on a cell? What advantages might large cell size have?</a:t>
            </a:r>
          </a:p>
        </p:txBody>
      </p:sp>
    </p:spTree>
    <p:extLst>
      <p:ext uri="{BB962C8B-B14F-4D97-AF65-F5344CB8AC3E}">
        <p14:creationId xmlns:p14="http://schemas.microsoft.com/office/powerpoint/2010/main" val="2997878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AE7AE-4CC5-EE53-04D0-1F72B9436D32}"/>
              </a:ext>
            </a:extLst>
          </p:cNvPr>
          <p:cNvSpPr>
            <a:spLocks noGrp="1"/>
          </p:cNvSpPr>
          <p:nvPr>
            <p:ph type="title"/>
          </p:nvPr>
        </p:nvSpPr>
        <p:spPr/>
        <p:txBody>
          <a:bodyPr/>
          <a:lstStyle/>
          <a:p>
            <a:r>
              <a:rPr lang="en-IN" dirty="0"/>
              <a:t>Summary</a:t>
            </a:r>
          </a:p>
        </p:txBody>
      </p:sp>
      <p:sp>
        <p:nvSpPr>
          <p:cNvPr id="3" name="Content Placeholder 2">
            <a:extLst>
              <a:ext uri="{FF2B5EF4-FFF2-40B4-BE49-F238E27FC236}">
                <a16:creationId xmlns:a16="http://schemas.microsoft.com/office/drawing/2014/main" id="{21B36B39-F438-6A73-08B6-AA655524C8B4}"/>
              </a:ext>
            </a:extLst>
          </p:cNvPr>
          <p:cNvSpPr>
            <a:spLocks noGrp="1"/>
          </p:cNvSpPr>
          <p:nvPr>
            <p:ph idx="1"/>
          </p:nvPr>
        </p:nvSpPr>
        <p:spPr/>
        <p:txBody>
          <a:bodyPr>
            <a:normAutofit/>
          </a:bodyPr>
          <a:lstStyle/>
          <a:p>
            <a:pPr marL="0" indent="0">
              <a:buNone/>
            </a:pPr>
            <a:r>
              <a:rPr lang="en-US" dirty="0"/>
              <a:t>Unified Cell Theory</a:t>
            </a:r>
          </a:p>
          <a:p>
            <a:r>
              <a:rPr lang="en-US" dirty="0"/>
              <a:t>A cell is the smallest unit of life.</a:t>
            </a:r>
          </a:p>
          <a:p>
            <a:r>
              <a:rPr lang="en-US" dirty="0"/>
              <a:t>One or more cells comprise all organisms</a:t>
            </a:r>
          </a:p>
          <a:p>
            <a:r>
              <a:rPr lang="en-US" dirty="0"/>
              <a:t>New cells arise from existing cells</a:t>
            </a:r>
          </a:p>
          <a:p>
            <a:pPr marL="0" indent="0">
              <a:buNone/>
            </a:pPr>
            <a:r>
              <a:rPr lang="en-US" dirty="0"/>
              <a:t>Microscopes are required to study microscopic cells.</a:t>
            </a:r>
          </a:p>
          <a:p>
            <a:r>
              <a:rPr lang="en-US" dirty="0"/>
              <a:t>Electron microscopes offer higher magnification and resolution than light microscopes.</a:t>
            </a:r>
          </a:p>
          <a:p>
            <a:pPr marL="0" indent="0">
              <a:buNone/>
            </a:pPr>
            <a:r>
              <a:rPr lang="en-US" dirty="0"/>
              <a:t>Prokaryotes are single-celled organisms with cytoplasm, ribosomes, and unbound DNA.</a:t>
            </a:r>
          </a:p>
        </p:txBody>
      </p:sp>
    </p:spTree>
    <p:extLst>
      <p:ext uri="{BB962C8B-B14F-4D97-AF65-F5344CB8AC3E}">
        <p14:creationId xmlns:p14="http://schemas.microsoft.com/office/powerpoint/2010/main" val="1765722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453253"/>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Compare</a:t>
            </a:r>
            <a:r>
              <a:rPr lang="en-US" dirty="0"/>
              <a:t> and contrast light microscopy and electron microscopy.</a:t>
            </a:r>
          </a:p>
          <a:p>
            <a:pPr marL="457200" indent="-457200">
              <a:buFont typeface="Arial" panose="020B0604020202020204" pitchFamily="34" charset="0"/>
              <a:buChar char="•"/>
              <a:tabLst>
                <a:tab pos="457200" algn="l"/>
              </a:tabLst>
            </a:pPr>
            <a:r>
              <a:rPr lang="en-US" b="1" dirty="0"/>
              <a:t>Compare</a:t>
            </a:r>
            <a:r>
              <a:rPr lang="en-US" dirty="0"/>
              <a:t> and contrast prokaryotic and eukaryotic cells.</a:t>
            </a:r>
          </a:p>
          <a:p>
            <a:pPr marL="457200" indent="-457200">
              <a:buFont typeface="Arial" panose="020B0604020202020204" pitchFamily="34" charset="0"/>
              <a:buChar char="•"/>
              <a:tabLst>
                <a:tab pos="457200" algn="l"/>
              </a:tabLst>
            </a:pPr>
            <a:r>
              <a:rPr lang="en-US" b="1" dirty="0"/>
              <a:t>Describe</a:t>
            </a:r>
            <a:r>
              <a:rPr lang="en-US" dirty="0"/>
              <a:t> the role of cells in organisms.</a:t>
            </a:r>
          </a:p>
          <a:p>
            <a:pPr marL="457200" indent="-457200">
              <a:buFont typeface="Arial" panose="020B0604020202020204" pitchFamily="34" charset="0"/>
              <a:buChar char="•"/>
              <a:tabLst>
                <a:tab pos="457200" algn="l"/>
              </a:tabLst>
            </a:pPr>
            <a:r>
              <a:rPr lang="en-US" b="1" dirty="0"/>
              <a:t>Explain</a:t>
            </a:r>
            <a:r>
              <a:rPr lang="en-US" dirty="0"/>
              <a:t> why cells must be small.</a:t>
            </a:r>
          </a:p>
          <a:p>
            <a:pPr marL="457200" indent="-457200">
              <a:buFont typeface="Arial" panose="020B0604020202020204" pitchFamily="34" charset="0"/>
              <a:buChar char="•"/>
              <a:tabLst>
                <a:tab pos="457200" algn="l"/>
              </a:tabLst>
            </a:pPr>
            <a:r>
              <a:rPr lang="en-US" b="1" dirty="0"/>
              <a:t>Summarize</a:t>
            </a:r>
            <a:r>
              <a:rPr lang="en-US" dirty="0"/>
              <a:t> cell theory.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48037E7D-3E91-A190-96AE-EB330CCD16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F762D-35D6-F04B-9031-3384452E0636}"/>
              </a:ext>
            </a:extLst>
          </p:cNvPr>
          <p:cNvSpPr>
            <a:spLocks noGrp="1"/>
          </p:cNvSpPr>
          <p:nvPr>
            <p:ph type="title"/>
          </p:nvPr>
        </p:nvSpPr>
        <p:spPr/>
        <p:txBody>
          <a:bodyPr/>
          <a:lstStyle/>
          <a:p>
            <a:r>
              <a:rPr lang="en-IN" dirty="0"/>
              <a:t>Cell Structure</a:t>
            </a:r>
          </a:p>
        </p:txBody>
      </p:sp>
      <p:sp>
        <p:nvSpPr>
          <p:cNvPr id="3" name="Content Placeholder 2">
            <a:extLst>
              <a:ext uri="{FF2B5EF4-FFF2-40B4-BE49-F238E27FC236}">
                <a16:creationId xmlns:a16="http://schemas.microsoft.com/office/drawing/2014/main" id="{5E755B1F-7ABA-A271-6312-04CD67F72731}"/>
              </a:ext>
            </a:extLst>
          </p:cNvPr>
          <p:cNvSpPr>
            <a:spLocks noGrp="1"/>
          </p:cNvSpPr>
          <p:nvPr>
            <p:ph idx="1"/>
          </p:nvPr>
        </p:nvSpPr>
        <p:spPr/>
        <p:txBody>
          <a:bodyPr>
            <a:normAutofit/>
          </a:bodyPr>
          <a:lstStyle/>
          <a:p>
            <a:r>
              <a:rPr lang="en-US" sz="2200" dirty="0"/>
              <a:t>Cells are the basic building blocks that make up the human body, just like bricks form a wall.</a:t>
            </a:r>
          </a:p>
          <a:p>
            <a:r>
              <a:rPr lang="en-US" sz="2200" dirty="0"/>
              <a:t>The human body is constructed from many specialized cell types, each performing a vital role for growth, development, and maintenance.</a:t>
            </a:r>
          </a:p>
          <a:p>
            <a:r>
              <a:rPr lang="en-US" sz="2200" dirty="0"/>
              <a:t>Despite their variety, cells from all organisms share certain fundamental characteristics.</a:t>
            </a:r>
            <a:endParaRPr lang="en-IN" sz="2200" dirty="0"/>
          </a:p>
          <a:p>
            <a:endParaRPr lang="en-IN" sz="2200" dirty="0"/>
          </a:p>
        </p:txBody>
      </p:sp>
      <p:sp>
        <p:nvSpPr>
          <p:cNvPr id="8" name="TextBox 7">
            <a:extLst>
              <a:ext uri="{FF2B5EF4-FFF2-40B4-BE49-F238E27FC236}">
                <a16:creationId xmlns:a16="http://schemas.microsoft.com/office/drawing/2014/main" id="{73A75282-D448-8E1D-F980-5EDA2F62A586}"/>
              </a:ext>
              <a:ext uri="{C183D7F6-B498-43B3-948B-1728B52AA6E4}">
                <adec:decorative xmlns:adec="http://schemas.microsoft.com/office/drawing/2017/decorative" val="0"/>
              </a:ext>
            </a:extLst>
          </p:cNvPr>
          <p:cNvSpPr txBox="1"/>
          <p:nvPr/>
        </p:nvSpPr>
        <p:spPr>
          <a:xfrm>
            <a:off x="1159886" y="3833641"/>
            <a:ext cx="1181100" cy="307777"/>
          </a:xfrm>
          <a:prstGeom prst="rect">
            <a:avLst/>
          </a:prstGeom>
          <a:noFill/>
        </p:spPr>
        <p:txBody>
          <a:bodyPr wrap="square" rtlCol="0">
            <a:spAutoFit/>
          </a:bodyPr>
          <a:lstStyle/>
          <a:p>
            <a:r>
              <a:rPr lang="en-US" sz="1400" b="1" dirty="0"/>
              <a:t>4.1 Figure 1</a:t>
            </a:r>
          </a:p>
        </p:txBody>
      </p:sp>
      <p:sp>
        <p:nvSpPr>
          <p:cNvPr id="7" name="TextBox 6">
            <a:extLst>
              <a:ext uri="{FF2B5EF4-FFF2-40B4-BE49-F238E27FC236}">
                <a16:creationId xmlns:a16="http://schemas.microsoft.com/office/drawing/2014/main" id="{3F20BEC3-6E51-45DD-1740-C1D9CD3FCF9D}"/>
              </a:ext>
            </a:extLst>
          </p:cNvPr>
          <p:cNvSpPr txBox="1"/>
          <p:nvPr/>
        </p:nvSpPr>
        <p:spPr>
          <a:xfrm>
            <a:off x="2340986" y="5421273"/>
            <a:ext cx="5674301" cy="553998"/>
          </a:xfrm>
          <a:prstGeom prst="rect">
            <a:avLst/>
          </a:prstGeom>
          <a:noFill/>
        </p:spPr>
        <p:txBody>
          <a:bodyPr wrap="square">
            <a:spAutoFit/>
          </a:bodyPr>
          <a:lstStyle/>
          <a:p>
            <a:pPr algn="ctr"/>
            <a:r>
              <a:rPr lang="en-IN" sz="1000" dirty="0"/>
              <a:t>Ed Uthman on Wikimedia Commons. "Cylindrical cell."</a:t>
            </a:r>
          </a:p>
          <a:p>
            <a:pPr algn="ctr"/>
            <a:r>
              <a:rPr lang="en-IN" sz="1000" dirty="0"/>
              <a:t>Umberto Salvagnin on Wikimedia Commons. "Onion cells."</a:t>
            </a:r>
          </a:p>
          <a:p>
            <a:pPr algn="ctr"/>
            <a:r>
              <a:rPr lang="en-IN" sz="1000" dirty="0"/>
              <a:t>Anthony D'Onofrio on Wikimedia Commons. "Vibrio cells."</a:t>
            </a:r>
          </a:p>
        </p:txBody>
      </p:sp>
      <p:pic>
        <p:nvPicPr>
          <p:cNvPr id="4" name="Content Placeholder 5" descr="(a) Human cheek cells as viewed by light microscopy have an irregular round shape and a well-defined nucleus that takes up about one-half of the cell. (b) Onion skin cells, also viewed by light microscopy, are long and thin with a rectangular shape defined by a cell wall. They are about as wide as a cheek cell but at least five times as long. The cell wall and nucleus are well defined in the micrograph. The onion cell nucleus is about the same size as the cheek cell nucleus. (c) In this scanning electron micrograph of bacterial cells, the cell surface has a three-dimensional shape. Three of the bacteria are oval in shape. The fourth is round and has protrusions called pili. One pilus connects this bacterium to another.">
            <a:extLst>
              <a:ext uri="{FF2B5EF4-FFF2-40B4-BE49-F238E27FC236}">
                <a16:creationId xmlns:a16="http://schemas.microsoft.com/office/drawing/2014/main" id="{311ADA39-80CE-D16B-2E8E-D7C053822349}"/>
              </a:ext>
            </a:extLst>
          </p:cNvPr>
          <p:cNvPicPr>
            <a:picLocks noChangeAspect="1"/>
          </p:cNvPicPr>
          <p:nvPr/>
        </p:nvPicPr>
        <p:blipFill>
          <a:blip r:embed="rId3"/>
          <a:srcRect t="5333" b="46842"/>
          <a:stretch/>
        </p:blipFill>
        <p:spPr>
          <a:xfrm>
            <a:off x="2133600" y="3913662"/>
            <a:ext cx="5674302" cy="1507611"/>
          </a:xfrm>
          <a:prstGeom prst="rect">
            <a:avLst/>
          </a:prstGeom>
        </p:spPr>
      </p:pic>
    </p:spTree>
    <p:extLst>
      <p:ext uri="{BB962C8B-B14F-4D97-AF65-F5344CB8AC3E}">
        <p14:creationId xmlns:p14="http://schemas.microsoft.com/office/powerpoint/2010/main" val="1976151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32269-6D25-69A9-C678-725D801B74D3}"/>
              </a:ext>
            </a:extLst>
          </p:cNvPr>
          <p:cNvSpPr>
            <a:spLocks noGrp="1"/>
          </p:cNvSpPr>
          <p:nvPr>
            <p:ph type="title"/>
          </p:nvPr>
        </p:nvSpPr>
        <p:spPr/>
        <p:txBody>
          <a:bodyPr/>
          <a:lstStyle/>
          <a:p>
            <a:r>
              <a:rPr lang="en-IN" dirty="0"/>
              <a:t>Cells</a:t>
            </a:r>
          </a:p>
        </p:txBody>
      </p:sp>
      <p:sp>
        <p:nvSpPr>
          <p:cNvPr id="3" name="Content Placeholder 2">
            <a:extLst>
              <a:ext uri="{FF2B5EF4-FFF2-40B4-BE49-F238E27FC236}">
                <a16:creationId xmlns:a16="http://schemas.microsoft.com/office/drawing/2014/main" id="{4791AEE1-786D-E43C-327B-6B71AFF5A53F}"/>
              </a:ext>
            </a:extLst>
          </p:cNvPr>
          <p:cNvSpPr>
            <a:spLocks noGrp="1"/>
          </p:cNvSpPr>
          <p:nvPr>
            <p:ph idx="1"/>
          </p:nvPr>
        </p:nvSpPr>
        <p:spPr/>
        <p:txBody>
          <a:bodyPr>
            <a:normAutofit/>
          </a:bodyPr>
          <a:lstStyle/>
          <a:p>
            <a:r>
              <a:rPr lang="en-US" dirty="0"/>
              <a:t>A cell is the smallest unit of a living organism, whether the organism is single-celled or multicellular.</a:t>
            </a:r>
          </a:p>
          <a:p>
            <a:r>
              <a:rPr lang="en-US" dirty="0"/>
              <a:t>Multiple cells of one kind interconnect to form tissues, which combine to form organs, organ systems, and ultimately an entire organism.</a:t>
            </a:r>
          </a:p>
          <a:p>
            <a:r>
              <a:rPr lang="en-US" dirty="0"/>
              <a:t>Scientists categorize cells into two broad groups: </a:t>
            </a:r>
            <a:r>
              <a:rPr lang="en-US" i="1" dirty="0"/>
              <a:t>prokaryotic</a:t>
            </a:r>
            <a:r>
              <a:rPr lang="en-US" dirty="0"/>
              <a:t> and </a:t>
            </a:r>
            <a:r>
              <a:rPr lang="en-US" i="1" dirty="0"/>
              <a:t>eukaryotic</a:t>
            </a:r>
            <a:r>
              <a:rPr lang="en-US" dirty="0"/>
              <a:t> cells.</a:t>
            </a:r>
          </a:p>
          <a:p>
            <a:pPr lvl="1"/>
            <a:r>
              <a:rPr lang="en-IN" dirty="0"/>
              <a:t>Plants and animal cells are eukaryotic.</a:t>
            </a:r>
          </a:p>
        </p:txBody>
      </p:sp>
    </p:spTree>
    <p:extLst>
      <p:ext uri="{BB962C8B-B14F-4D97-AF65-F5344CB8AC3E}">
        <p14:creationId xmlns:p14="http://schemas.microsoft.com/office/powerpoint/2010/main" val="2685891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93006-3151-CAC1-64A9-916DFDCBDF16}"/>
              </a:ext>
            </a:extLst>
          </p:cNvPr>
          <p:cNvSpPr>
            <a:spLocks noGrp="1"/>
          </p:cNvSpPr>
          <p:nvPr>
            <p:ph type="title"/>
          </p:nvPr>
        </p:nvSpPr>
        <p:spPr/>
        <p:txBody>
          <a:bodyPr/>
          <a:lstStyle/>
          <a:p>
            <a:r>
              <a:rPr lang="en-IN" dirty="0"/>
              <a:t>Light Microscopes</a:t>
            </a:r>
            <a:r>
              <a:rPr lang="en-US" sz="1600" baseline="-25000" dirty="0"/>
              <a:t>1</a:t>
            </a:r>
            <a:endParaRPr lang="en-IN" baseline="-25000" dirty="0"/>
          </a:p>
        </p:txBody>
      </p:sp>
      <p:sp>
        <p:nvSpPr>
          <p:cNvPr id="3" name="Content Placeholder 2">
            <a:extLst>
              <a:ext uri="{FF2B5EF4-FFF2-40B4-BE49-F238E27FC236}">
                <a16:creationId xmlns:a16="http://schemas.microsoft.com/office/drawing/2014/main" id="{CAEECD9F-5187-B64D-E510-F4ACF6FD8814}"/>
              </a:ext>
            </a:extLst>
          </p:cNvPr>
          <p:cNvSpPr>
            <a:spLocks noGrp="1"/>
          </p:cNvSpPr>
          <p:nvPr>
            <p:ph idx="1"/>
          </p:nvPr>
        </p:nvSpPr>
        <p:spPr>
          <a:xfrm>
            <a:off x="457200" y="1280160"/>
            <a:ext cx="3962400" cy="4572000"/>
          </a:xfrm>
        </p:spPr>
        <p:txBody>
          <a:bodyPr>
            <a:normAutofit/>
          </a:bodyPr>
          <a:lstStyle/>
          <a:p>
            <a:pPr marL="0" indent="0">
              <a:buNone/>
            </a:pPr>
            <a:r>
              <a:rPr lang="en-US" sz="2400" b="1" dirty="0"/>
              <a:t>Light microscopes </a:t>
            </a:r>
            <a:r>
              <a:rPr lang="en-US" sz="2400" dirty="0"/>
              <a:t>use visible light to magnify specimens, such as cells.</a:t>
            </a:r>
          </a:p>
          <a:p>
            <a:r>
              <a:rPr lang="en-US" sz="2400" dirty="0"/>
              <a:t>Cells are translucent and staining is required to distinguish components of individual cells but also kills the cells.</a:t>
            </a:r>
            <a:endParaRPr lang="en-IN" sz="2400" dirty="0"/>
          </a:p>
        </p:txBody>
      </p:sp>
      <p:pic>
        <p:nvPicPr>
          <p:cNvPr id="4" name="Content Placeholder 5" descr="Two images: (a) shows a light microscope; (b) shows an electron microscope, which is much bigger with more knobs.">
            <a:extLst>
              <a:ext uri="{FF2B5EF4-FFF2-40B4-BE49-F238E27FC236}">
                <a16:creationId xmlns:a16="http://schemas.microsoft.com/office/drawing/2014/main" id="{3CD0FF62-2787-DCCE-A6C7-65B80335E49B}"/>
              </a:ext>
            </a:extLst>
          </p:cNvPr>
          <p:cNvPicPr>
            <a:picLocks noChangeAspect="1"/>
          </p:cNvPicPr>
          <p:nvPr/>
        </p:nvPicPr>
        <p:blipFill>
          <a:blip r:embed="rId3"/>
          <a:srcRect l="21295" t="5510" r="16669" b="2879"/>
          <a:stretch/>
        </p:blipFill>
        <p:spPr>
          <a:xfrm>
            <a:off x="4578030" y="1755688"/>
            <a:ext cx="3886199" cy="3188177"/>
          </a:xfrm>
          <a:prstGeom prst="rect">
            <a:avLst/>
          </a:prstGeom>
        </p:spPr>
      </p:pic>
      <p:sp>
        <p:nvSpPr>
          <p:cNvPr id="8" name="TextBox 7">
            <a:extLst>
              <a:ext uri="{FF2B5EF4-FFF2-40B4-BE49-F238E27FC236}">
                <a16:creationId xmlns:a16="http://schemas.microsoft.com/office/drawing/2014/main" id="{3FCDDB55-F4ED-36E1-D244-2DC807C94EE6}"/>
              </a:ext>
              <a:ext uri="{C183D7F6-B498-43B3-948B-1728B52AA6E4}">
                <adec:decorative xmlns:adec="http://schemas.microsoft.com/office/drawing/2017/decorative" val="0"/>
              </a:ext>
            </a:extLst>
          </p:cNvPr>
          <p:cNvSpPr txBox="1"/>
          <p:nvPr/>
        </p:nvSpPr>
        <p:spPr>
          <a:xfrm>
            <a:off x="3930331" y="5018086"/>
            <a:ext cx="5181599" cy="307777"/>
          </a:xfrm>
          <a:prstGeom prst="rect">
            <a:avLst/>
          </a:prstGeom>
          <a:noFill/>
        </p:spPr>
        <p:txBody>
          <a:bodyPr wrap="square" rtlCol="0">
            <a:spAutoFit/>
          </a:bodyPr>
          <a:lstStyle/>
          <a:p>
            <a:pPr algn="ctr"/>
            <a:r>
              <a:rPr lang="en-US" sz="1400" b="1" dirty="0"/>
              <a:t>4.1 Figure 2: </a:t>
            </a:r>
            <a:r>
              <a:rPr lang="en-US" sz="1400" dirty="0"/>
              <a:t>(a) light microscope and (b) electron microscope</a:t>
            </a:r>
            <a:endParaRPr lang="en-US" sz="1400" b="1" dirty="0"/>
          </a:p>
        </p:txBody>
      </p:sp>
      <p:sp>
        <p:nvSpPr>
          <p:cNvPr id="7" name="TextBox 6">
            <a:extLst>
              <a:ext uri="{FF2B5EF4-FFF2-40B4-BE49-F238E27FC236}">
                <a16:creationId xmlns:a16="http://schemas.microsoft.com/office/drawing/2014/main" id="{83333183-9EC4-4B92-D013-4CB16C06ADE3}"/>
              </a:ext>
            </a:extLst>
          </p:cNvPr>
          <p:cNvSpPr txBox="1"/>
          <p:nvPr/>
        </p:nvSpPr>
        <p:spPr>
          <a:xfrm>
            <a:off x="4158930" y="5474305"/>
            <a:ext cx="4724400" cy="246221"/>
          </a:xfrm>
          <a:prstGeom prst="rect">
            <a:avLst/>
          </a:prstGeom>
          <a:noFill/>
        </p:spPr>
        <p:txBody>
          <a:bodyPr wrap="square">
            <a:spAutoFit/>
          </a:bodyPr>
          <a:lstStyle/>
          <a:p>
            <a:pPr algn="ctr"/>
            <a:r>
              <a:rPr lang="en-IN" sz="1000" dirty="0"/>
              <a:t>Jacopo Werther on Wikimedia Commons via Flickr. "Powerful microscopes."</a:t>
            </a:r>
          </a:p>
        </p:txBody>
      </p:sp>
    </p:spTree>
    <p:extLst>
      <p:ext uri="{BB962C8B-B14F-4D97-AF65-F5344CB8AC3E}">
        <p14:creationId xmlns:p14="http://schemas.microsoft.com/office/powerpoint/2010/main" val="2971408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47C17-BAA0-AFA8-EAEA-C950209A4CC5}"/>
              </a:ext>
            </a:extLst>
          </p:cNvPr>
          <p:cNvSpPr>
            <a:spLocks noGrp="1"/>
          </p:cNvSpPr>
          <p:nvPr>
            <p:ph type="title"/>
          </p:nvPr>
        </p:nvSpPr>
        <p:spPr/>
        <p:txBody>
          <a:bodyPr/>
          <a:lstStyle/>
          <a:p>
            <a:r>
              <a:rPr lang="en-IN" dirty="0"/>
              <a:t>Light Microscopes</a:t>
            </a:r>
            <a:r>
              <a:rPr lang="en-US" sz="1600" baseline="-25000" dirty="0"/>
              <a:t>2</a:t>
            </a:r>
            <a:endParaRPr lang="en-IN" dirty="0"/>
          </a:p>
        </p:txBody>
      </p:sp>
      <p:sp>
        <p:nvSpPr>
          <p:cNvPr id="3" name="Content Placeholder 2">
            <a:extLst>
              <a:ext uri="{FF2B5EF4-FFF2-40B4-BE49-F238E27FC236}">
                <a16:creationId xmlns:a16="http://schemas.microsoft.com/office/drawing/2014/main" id="{B622D16A-90D7-82A8-BE8A-5C6383FCFCE2}"/>
              </a:ext>
            </a:extLst>
          </p:cNvPr>
          <p:cNvSpPr>
            <a:spLocks noGrp="1"/>
          </p:cNvSpPr>
          <p:nvPr>
            <p:ph idx="1"/>
          </p:nvPr>
        </p:nvSpPr>
        <p:spPr>
          <a:xfrm>
            <a:off x="457200" y="1280160"/>
            <a:ext cx="3810000" cy="4572000"/>
          </a:xfrm>
        </p:spPr>
        <p:txBody>
          <a:bodyPr>
            <a:normAutofit lnSpcReduction="10000"/>
          </a:bodyPr>
          <a:lstStyle/>
          <a:p>
            <a:pPr marL="0" indent="0">
              <a:buNone/>
            </a:pPr>
            <a:r>
              <a:rPr lang="en-US" sz="2400" b="1" dirty="0"/>
              <a:t>Magnification</a:t>
            </a:r>
            <a:r>
              <a:rPr lang="en-US" sz="2400" dirty="0"/>
              <a:t> is process of enlarging an object's appearance</a:t>
            </a:r>
          </a:p>
          <a:p>
            <a:r>
              <a:rPr lang="en-US" sz="2400" dirty="0"/>
              <a:t>Compound microscopes have multiple lenses, and the overall magnification equals the product of each lens's magnification.</a:t>
            </a:r>
          </a:p>
          <a:p>
            <a:pPr lvl="1"/>
            <a:r>
              <a:rPr lang="en-US" sz="2400" dirty="0"/>
              <a:t>If one lens magnifies 10X and the eyepiece 10X, then the total magnification is 100X.</a:t>
            </a:r>
          </a:p>
        </p:txBody>
      </p:sp>
      <p:sp>
        <p:nvSpPr>
          <p:cNvPr id="6" name="TextBox 5">
            <a:extLst>
              <a:ext uri="{FF2B5EF4-FFF2-40B4-BE49-F238E27FC236}">
                <a16:creationId xmlns:a16="http://schemas.microsoft.com/office/drawing/2014/main" id="{E8FEE047-7806-A8BF-78BB-E55BED385B94}"/>
              </a:ext>
              <a:ext uri="{C183D7F6-B498-43B3-948B-1728B52AA6E4}">
                <adec:decorative xmlns:adec="http://schemas.microsoft.com/office/drawing/2017/decorative" val="0"/>
              </a:ext>
            </a:extLst>
          </p:cNvPr>
          <p:cNvSpPr txBox="1"/>
          <p:nvPr/>
        </p:nvSpPr>
        <p:spPr>
          <a:xfrm>
            <a:off x="4542692" y="4114800"/>
            <a:ext cx="4556090" cy="954107"/>
          </a:xfrm>
          <a:prstGeom prst="rect">
            <a:avLst/>
          </a:prstGeom>
          <a:noFill/>
        </p:spPr>
        <p:txBody>
          <a:bodyPr wrap="square" rtlCol="0">
            <a:spAutoFit/>
          </a:bodyPr>
          <a:lstStyle/>
          <a:p>
            <a:pPr algn="ctr"/>
            <a:r>
              <a:rPr lang="en-US" sz="1400" b="1" dirty="0"/>
              <a:t>4.1 Figure 3: </a:t>
            </a:r>
            <a:r>
              <a:rPr lang="en-US" sz="1400" dirty="0"/>
              <a:t>Light micrographs of blood taken from a patient with chronic lymphocytic leukemia. The first image (a) is at a magnification of 400X, while the second image (b) is at a magnification of 1,000X.</a:t>
            </a:r>
          </a:p>
        </p:txBody>
      </p:sp>
      <p:pic>
        <p:nvPicPr>
          <p:cNvPr id="4" name="Content Placeholder 5" descr="Two images: (a) shows a micrograph of blood cells; (b) shows a similar micrograph, but the cells are much larger.">
            <a:extLst>
              <a:ext uri="{FF2B5EF4-FFF2-40B4-BE49-F238E27FC236}">
                <a16:creationId xmlns:a16="http://schemas.microsoft.com/office/drawing/2014/main" id="{2C30B4CB-EFF4-BDE7-CA54-502EF968CECA}"/>
              </a:ext>
            </a:extLst>
          </p:cNvPr>
          <p:cNvPicPr>
            <a:picLocks noChangeAspect="1"/>
          </p:cNvPicPr>
          <p:nvPr/>
        </p:nvPicPr>
        <p:blipFill>
          <a:blip r:embed="rId2"/>
          <a:srcRect l="6482" t="5334" r="5555" b="3000"/>
          <a:stretch/>
        </p:blipFill>
        <p:spPr>
          <a:xfrm>
            <a:off x="4583227" y="1550796"/>
            <a:ext cx="4475019" cy="2590800"/>
          </a:xfrm>
          <a:prstGeom prst="rect">
            <a:avLst/>
          </a:prstGeom>
        </p:spPr>
      </p:pic>
    </p:spTree>
    <p:extLst>
      <p:ext uri="{BB962C8B-B14F-4D97-AF65-F5344CB8AC3E}">
        <p14:creationId xmlns:p14="http://schemas.microsoft.com/office/powerpoint/2010/main" val="420260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2FE7C-894A-54BE-99E0-4C04A5AA5479}"/>
              </a:ext>
            </a:extLst>
          </p:cNvPr>
          <p:cNvSpPr>
            <a:spLocks noGrp="1"/>
          </p:cNvSpPr>
          <p:nvPr>
            <p:ph type="title"/>
          </p:nvPr>
        </p:nvSpPr>
        <p:spPr/>
        <p:txBody>
          <a:bodyPr/>
          <a:lstStyle/>
          <a:p>
            <a:r>
              <a:rPr lang="en-IN" dirty="0"/>
              <a:t>Light Microscopes</a:t>
            </a:r>
            <a:r>
              <a:rPr lang="en-US" sz="1600" baseline="-25000" dirty="0"/>
              <a:t>3</a:t>
            </a:r>
            <a:endParaRPr lang="en-IN" dirty="0"/>
          </a:p>
        </p:txBody>
      </p:sp>
      <p:sp>
        <p:nvSpPr>
          <p:cNvPr id="3" name="Content Placeholder 2">
            <a:extLst>
              <a:ext uri="{FF2B5EF4-FFF2-40B4-BE49-F238E27FC236}">
                <a16:creationId xmlns:a16="http://schemas.microsoft.com/office/drawing/2014/main" id="{13113720-24D1-1FCB-B6C8-213F64BC0BD0}"/>
              </a:ext>
            </a:extLst>
          </p:cNvPr>
          <p:cNvSpPr>
            <a:spLocks noGrp="1"/>
          </p:cNvSpPr>
          <p:nvPr>
            <p:ph idx="1"/>
          </p:nvPr>
        </p:nvSpPr>
        <p:spPr>
          <a:xfrm>
            <a:off x="457199" y="1280160"/>
            <a:ext cx="8382001" cy="4572000"/>
          </a:xfrm>
        </p:spPr>
        <p:txBody>
          <a:bodyPr>
            <a:normAutofit/>
          </a:bodyPr>
          <a:lstStyle/>
          <a:p>
            <a:r>
              <a:rPr lang="en-US" sz="2200" dirty="0"/>
              <a:t>A higher magnification reduces </a:t>
            </a:r>
            <a:r>
              <a:rPr lang="en-US" sz="2200" b="1" dirty="0"/>
              <a:t>resolving power </a:t>
            </a:r>
            <a:r>
              <a:rPr lang="en-US" sz="2200" dirty="0"/>
              <a:t>(</a:t>
            </a:r>
            <a:r>
              <a:rPr lang="en-US" sz="2200" b="1" dirty="0"/>
              <a:t>resolution</a:t>
            </a:r>
            <a:r>
              <a:rPr lang="en-US" sz="2200" dirty="0"/>
              <a:t>), which is the ability to distinguish adjacent structures as separate objects.</a:t>
            </a:r>
          </a:p>
          <a:p>
            <a:r>
              <a:rPr lang="en-US" sz="2200" dirty="0"/>
              <a:t>While immersion oil can improve the resolution at high magnifications, electron microscopes are ultimately needed for the best resolution to study cellular structure and function in detail.</a:t>
            </a:r>
            <a:endParaRPr lang="en-IN" sz="2200" dirty="0"/>
          </a:p>
        </p:txBody>
      </p:sp>
      <p:sp>
        <p:nvSpPr>
          <p:cNvPr id="8" name="TextBox 7">
            <a:extLst>
              <a:ext uri="{FF2B5EF4-FFF2-40B4-BE49-F238E27FC236}">
                <a16:creationId xmlns:a16="http://schemas.microsoft.com/office/drawing/2014/main" id="{592CFD40-6A22-65A6-CDCB-62AF31C38E9F}"/>
              </a:ext>
              <a:ext uri="{C183D7F6-B498-43B3-948B-1728B52AA6E4}">
                <adec:decorative xmlns:adec="http://schemas.microsoft.com/office/drawing/2017/decorative" val="0"/>
              </a:ext>
            </a:extLst>
          </p:cNvPr>
          <p:cNvSpPr txBox="1"/>
          <p:nvPr/>
        </p:nvSpPr>
        <p:spPr>
          <a:xfrm>
            <a:off x="1902254" y="3136438"/>
            <a:ext cx="1181100" cy="307777"/>
          </a:xfrm>
          <a:prstGeom prst="rect">
            <a:avLst/>
          </a:prstGeom>
          <a:noFill/>
        </p:spPr>
        <p:txBody>
          <a:bodyPr wrap="square" rtlCol="0">
            <a:spAutoFit/>
          </a:bodyPr>
          <a:lstStyle/>
          <a:p>
            <a:pPr algn="ctr"/>
            <a:r>
              <a:rPr lang="en-US" sz="1400" b="1" dirty="0"/>
              <a:t>4.1 Figure 4</a:t>
            </a:r>
          </a:p>
        </p:txBody>
      </p:sp>
      <p:sp>
        <p:nvSpPr>
          <p:cNvPr id="7" name="TextBox 6">
            <a:extLst>
              <a:ext uri="{FF2B5EF4-FFF2-40B4-BE49-F238E27FC236}">
                <a16:creationId xmlns:a16="http://schemas.microsoft.com/office/drawing/2014/main" id="{87D2B0FA-3F37-43C6-AF10-93548D69EF99}"/>
              </a:ext>
            </a:extLst>
          </p:cNvPr>
          <p:cNvSpPr txBox="1"/>
          <p:nvPr/>
        </p:nvSpPr>
        <p:spPr>
          <a:xfrm>
            <a:off x="3733800" y="5788819"/>
            <a:ext cx="1676400" cy="246221"/>
          </a:xfrm>
          <a:prstGeom prst="rect">
            <a:avLst/>
          </a:prstGeom>
          <a:noFill/>
        </p:spPr>
        <p:txBody>
          <a:bodyPr wrap="square">
            <a:spAutoFit/>
          </a:bodyPr>
          <a:lstStyle/>
          <a:p>
            <a:pPr algn="ctr"/>
            <a:r>
              <a:rPr lang="en-IN" sz="1000" dirty="0"/>
              <a:t>BYJU'S. "Resolving power."</a:t>
            </a:r>
          </a:p>
        </p:txBody>
      </p:sp>
      <p:pic>
        <p:nvPicPr>
          <p:cNvPr id="4" name="Content Placeholder 10" descr="The first illustration shows two dots with circles around them. The circles are merging into each other, but the dots are not. This is called &quot;Fully resolved.&quot; The second illustration shows the same dots and circles, but both the dots and circles are merging slightly. This is called &quot;Just resolved.&quot; The last illustration shows a single dot with circles though the dot is not quite circular. This is called &quot;Unresolved.&quot;">
            <a:extLst>
              <a:ext uri="{FF2B5EF4-FFF2-40B4-BE49-F238E27FC236}">
                <a16:creationId xmlns:a16="http://schemas.microsoft.com/office/drawing/2014/main" id="{E0D7976D-AE15-37A4-E147-B81A219E0842}"/>
              </a:ext>
            </a:extLst>
          </p:cNvPr>
          <p:cNvPicPr>
            <a:picLocks noChangeAspect="1"/>
          </p:cNvPicPr>
          <p:nvPr/>
        </p:nvPicPr>
        <p:blipFill>
          <a:blip r:embed="rId3"/>
          <a:srcRect l="25000" t="13667" r="24074" b="7356"/>
          <a:stretch/>
        </p:blipFill>
        <p:spPr>
          <a:xfrm>
            <a:off x="3083354" y="3155697"/>
            <a:ext cx="3129689" cy="2696463"/>
          </a:xfrm>
          <a:prstGeom prst="rect">
            <a:avLst/>
          </a:prstGeom>
        </p:spPr>
      </p:pic>
    </p:spTree>
    <p:extLst>
      <p:ext uri="{BB962C8B-B14F-4D97-AF65-F5344CB8AC3E}">
        <p14:creationId xmlns:p14="http://schemas.microsoft.com/office/powerpoint/2010/main" val="1433785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600" baseline="-25000" dirty="0"/>
              <a:t>1</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4663440"/>
          </a:xfrm>
        </p:spPr>
        <p:txBody>
          <a:bodyPr>
            <a:normAutofit fontScale="92500" lnSpcReduction="10000"/>
          </a:bodyPr>
          <a:lstStyle/>
          <a:p>
            <a:pPr marL="342900" indent="-342900">
              <a:buFont typeface="Arial" panose="020B0604020202020204" pitchFamily="34" charset="0"/>
              <a:buChar char="•"/>
            </a:pPr>
            <a:r>
              <a:rPr lang="en-US" sz="2400" dirty="0"/>
              <a:t>A typical laboratory microscope usually has three objective lenses—lenses that can be used one by one and rotated into place for use. The magnifications for the three objective lenses are commonly 10X, 40X, and 100X. </a:t>
            </a:r>
          </a:p>
          <a:p>
            <a:pPr marL="342900" indent="-342900">
              <a:buFont typeface="Arial" panose="020B0604020202020204" pitchFamily="34" charset="0"/>
              <a:buChar char="•"/>
            </a:pPr>
            <a:r>
              <a:rPr lang="en-US" sz="2400" dirty="0"/>
              <a:t>A typical compound microscope also commonly has an eyepiece with 10X magnification that cannot be changed and is used for observing all specimens, no matter which objective lens is used.</a:t>
            </a:r>
          </a:p>
          <a:p>
            <a:pPr marL="1085850" lvl="1" indent="-342900">
              <a:buFont typeface="Arial" panose="020B0604020202020204" pitchFamily="34" charset="0"/>
              <a:buChar char="•"/>
            </a:pPr>
            <a:r>
              <a:rPr lang="en-US" sz="2400" dirty="0">
                <a:solidFill>
                  <a:schemeClr val="bg1"/>
                </a:solidFill>
              </a:rPr>
              <a:t>What total magnifications are possible for a typical compound microscope? </a:t>
            </a:r>
          </a:p>
          <a:p>
            <a:pPr marL="1085850" lvl="1" indent="-342900">
              <a:buFont typeface="Arial" panose="020B0604020202020204" pitchFamily="34" charset="0"/>
              <a:buChar char="•"/>
            </a:pPr>
            <a:r>
              <a:rPr lang="en-US" sz="2400" dirty="0">
                <a:solidFill>
                  <a:schemeClr val="bg1"/>
                </a:solidFill>
              </a:rPr>
              <a:t>What happens to the resolution as the magnification increases? </a:t>
            </a:r>
          </a:p>
          <a:p>
            <a:pPr marL="1085850" lvl="1" indent="-342900">
              <a:buFont typeface="Arial" panose="020B0604020202020204" pitchFamily="34" charset="0"/>
              <a:buChar char="•"/>
            </a:pPr>
            <a:r>
              <a:rPr lang="en-US" sz="2400" dirty="0">
                <a:solidFill>
                  <a:schemeClr val="bg1"/>
                </a:solidFill>
              </a:rPr>
              <a:t>How could the resolution using the 100X objective lens be improved? </a:t>
            </a:r>
          </a:p>
        </p:txBody>
      </p:sp>
    </p:spTree>
    <p:extLst>
      <p:ext uri="{BB962C8B-B14F-4D97-AF65-F5344CB8AC3E}">
        <p14:creationId xmlns:p14="http://schemas.microsoft.com/office/powerpoint/2010/main" val="1933572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D005D-5D78-7B0D-26D2-391095CA5791}"/>
              </a:ext>
            </a:extLst>
          </p:cNvPr>
          <p:cNvSpPr>
            <a:spLocks noGrp="1"/>
          </p:cNvSpPr>
          <p:nvPr>
            <p:ph type="title"/>
          </p:nvPr>
        </p:nvSpPr>
        <p:spPr/>
        <p:txBody>
          <a:bodyPr/>
          <a:lstStyle/>
          <a:p>
            <a:r>
              <a:rPr lang="en-IN" dirty="0"/>
              <a:t>Electron Microscopes</a:t>
            </a:r>
          </a:p>
        </p:txBody>
      </p:sp>
      <p:sp>
        <p:nvSpPr>
          <p:cNvPr id="3" name="Content Placeholder 2">
            <a:extLst>
              <a:ext uri="{FF2B5EF4-FFF2-40B4-BE49-F238E27FC236}">
                <a16:creationId xmlns:a16="http://schemas.microsoft.com/office/drawing/2014/main" id="{16193836-C51A-CE15-CAB7-4727A433AA45}"/>
              </a:ext>
            </a:extLst>
          </p:cNvPr>
          <p:cNvSpPr>
            <a:spLocks noGrp="1"/>
          </p:cNvSpPr>
          <p:nvPr>
            <p:ph idx="1"/>
          </p:nvPr>
        </p:nvSpPr>
        <p:spPr>
          <a:xfrm>
            <a:off x="409532" y="1255693"/>
            <a:ext cx="8610600" cy="4572000"/>
          </a:xfrm>
        </p:spPr>
        <p:txBody>
          <a:bodyPr>
            <a:normAutofit/>
          </a:bodyPr>
          <a:lstStyle/>
          <a:p>
            <a:r>
              <a:rPr lang="en-IN" sz="2200" b="1" dirty="0"/>
              <a:t>Electron microscopes </a:t>
            </a:r>
            <a:r>
              <a:rPr lang="en-IN" sz="2200" dirty="0"/>
              <a:t>utilize an electron beam for higher magnification and resolution.</a:t>
            </a:r>
          </a:p>
          <a:p>
            <a:r>
              <a:rPr lang="en-IN" sz="2200" dirty="0"/>
              <a:t>Scanning electron microscopes image surface features, while transmission electron microscopes visualize internal structures.</a:t>
            </a:r>
          </a:p>
          <a:p>
            <a:r>
              <a:rPr lang="en-IN" sz="2200" dirty="0"/>
              <a:t>Specimen preparation for electron microscopes is destructive to cells.</a:t>
            </a:r>
          </a:p>
        </p:txBody>
      </p:sp>
      <p:pic>
        <p:nvPicPr>
          <p:cNvPr id="4" name="Content Placeholder 6" descr="Image (a) shows hundreds of tiny pink rods in a light micrograph. Image (b) shows just a few large, red rods invading the boundaries of a cell. This is an electron micrograph.">
            <a:extLst>
              <a:ext uri="{FF2B5EF4-FFF2-40B4-BE49-F238E27FC236}">
                <a16:creationId xmlns:a16="http://schemas.microsoft.com/office/drawing/2014/main" id="{34057DCD-00E6-3C9F-60F6-A6A8C03BE70D}"/>
              </a:ext>
            </a:extLst>
          </p:cNvPr>
          <p:cNvPicPr>
            <a:picLocks noChangeAspect="1"/>
          </p:cNvPicPr>
          <p:nvPr/>
        </p:nvPicPr>
        <p:blipFill>
          <a:blip r:embed="rId2"/>
          <a:srcRect t="5333" b="16333"/>
          <a:stretch/>
        </p:blipFill>
        <p:spPr>
          <a:xfrm>
            <a:off x="2619332" y="3230759"/>
            <a:ext cx="4191000" cy="1823861"/>
          </a:xfrm>
          <a:prstGeom prst="rect">
            <a:avLst/>
          </a:prstGeom>
        </p:spPr>
      </p:pic>
      <p:sp>
        <p:nvSpPr>
          <p:cNvPr id="6" name="TextBox 5">
            <a:extLst>
              <a:ext uri="{FF2B5EF4-FFF2-40B4-BE49-F238E27FC236}">
                <a16:creationId xmlns:a16="http://schemas.microsoft.com/office/drawing/2014/main" id="{DAA9D19B-46FE-1611-11D8-E24858E2127B}"/>
              </a:ext>
              <a:ext uri="{C183D7F6-B498-43B3-948B-1728B52AA6E4}">
                <adec:decorative xmlns:adec="http://schemas.microsoft.com/office/drawing/2017/decorative" val="0"/>
              </a:ext>
            </a:extLst>
          </p:cNvPr>
          <p:cNvSpPr txBox="1"/>
          <p:nvPr/>
        </p:nvSpPr>
        <p:spPr>
          <a:xfrm>
            <a:off x="1819232" y="5054620"/>
            <a:ext cx="5791200" cy="523220"/>
          </a:xfrm>
          <a:prstGeom prst="rect">
            <a:avLst/>
          </a:prstGeom>
          <a:noFill/>
        </p:spPr>
        <p:txBody>
          <a:bodyPr wrap="square" rtlCol="0">
            <a:spAutoFit/>
          </a:bodyPr>
          <a:lstStyle/>
          <a:p>
            <a:pPr algn="ctr"/>
            <a:r>
              <a:rPr lang="en-US" sz="1400" b="1" dirty="0"/>
              <a:t>4.1 Figure 5: </a:t>
            </a:r>
            <a:r>
              <a:rPr lang="en-US" sz="1400" dirty="0"/>
              <a:t>(a) </a:t>
            </a:r>
            <a:r>
              <a:rPr lang="en-US" sz="1400" i="1" dirty="0"/>
              <a:t>Salmonella</a:t>
            </a:r>
            <a:r>
              <a:rPr lang="en-US" sz="1400" dirty="0"/>
              <a:t> bacteria under a light microscope. (b) A scanning electron micrograph of </a:t>
            </a:r>
            <a:r>
              <a:rPr lang="en-US" sz="1400" i="1" dirty="0"/>
              <a:t>Salmonella</a:t>
            </a:r>
            <a:r>
              <a:rPr lang="en-US" sz="1400" dirty="0"/>
              <a:t> bacteria.</a:t>
            </a:r>
            <a:endParaRPr lang="en-US" sz="1400" b="1" dirty="0"/>
          </a:p>
        </p:txBody>
      </p:sp>
      <p:sp>
        <p:nvSpPr>
          <p:cNvPr id="8" name="TextBox 7">
            <a:extLst>
              <a:ext uri="{FF2B5EF4-FFF2-40B4-BE49-F238E27FC236}">
                <a16:creationId xmlns:a16="http://schemas.microsoft.com/office/drawing/2014/main" id="{89CDFC44-B663-CFFF-CA78-53E4F8692EBC}"/>
              </a:ext>
            </a:extLst>
          </p:cNvPr>
          <p:cNvSpPr txBox="1"/>
          <p:nvPr/>
        </p:nvSpPr>
        <p:spPr>
          <a:xfrm>
            <a:off x="1371600" y="5577840"/>
            <a:ext cx="6686465" cy="400110"/>
          </a:xfrm>
          <a:prstGeom prst="rect">
            <a:avLst/>
          </a:prstGeom>
          <a:noFill/>
        </p:spPr>
        <p:txBody>
          <a:bodyPr wrap="square">
            <a:spAutoFit/>
          </a:bodyPr>
          <a:lstStyle/>
          <a:p>
            <a:pPr algn="ctr"/>
            <a:r>
              <a:rPr lang="en-IN" sz="1000" dirty="0"/>
              <a:t>Volker Brinkmann, Max Planck Institute for Infection Biology on Wikimedia Commons. "</a:t>
            </a:r>
            <a:r>
              <a:rPr lang="en-IN" sz="1000" i="1" dirty="0"/>
              <a:t>Salmonella typhimurium</a:t>
            </a:r>
            <a:r>
              <a:rPr lang="en-IN" sz="1000" dirty="0"/>
              <a:t>."</a:t>
            </a:r>
          </a:p>
          <a:p>
            <a:pPr algn="ctr"/>
            <a:r>
              <a:rPr lang="en-IN" sz="1000" dirty="0"/>
              <a:t>Rocky Mountain Laboratories, NIAID, NIH on Wikimedia Commons. "</a:t>
            </a:r>
            <a:r>
              <a:rPr lang="en-IN" sz="1000" i="1" dirty="0"/>
              <a:t>Salmonella typhimurium </a:t>
            </a:r>
            <a:r>
              <a:rPr lang="en-IN" sz="1000" dirty="0"/>
              <a:t>(red)."</a:t>
            </a:r>
          </a:p>
        </p:txBody>
      </p:sp>
    </p:spTree>
    <p:extLst>
      <p:ext uri="{BB962C8B-B14F-4D97-AF65-F5344CB8AC3E}">
        <p14:creationId xmlns:p14="http://schemas.microsoft.com/office/powerpoint/2010/main" val="822306627"/>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3129</TotalTime>
  <Words>1419</Words>
  <Application>Microsoft Office PowerPoint</Application>
  <PresentationFormat>On-screen Show (4:3)</PresentationFormat>
  <Paragraphs>122</Paragraphs>
  <Slides>20</Slides>
  <Notes>10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6" baseType="lpstr">
      <vt:lpstr>Arial</vt:lpstr>
      <vt:lpstr>Calibri</vt:lpstr>
      <vt:lpstr>Century Gothic</vt:lpstr>
      <vt:lpstr>Aptos</vt:lpstr>
      <vt:lpstr>Office Theme</vt:lpstr>
      <vt:lpstr>Equation</vt:lpstr>
      <vt:lpstr>Lesson 4.1</vt:lpstr>
      <vt:lpstr>Objectives</vt:lpstr>
      <vt:lpstr>Cell Structure</vt:lpstr>
      <vt:lpstr>Cells</vt:lpstr>
      <vt:lpstr>Light Microscopes1</vt:lpstr>
      <vt:lpstr>Light Microscopes2</vt:lpstr>
      <vt:lpstr>Light Microscopes3</vt:lpstr>
      <vt:lpstr>Think It Through1</vt:lpstr>
      <vt:lpstr>Electron Microscopes</vt:lpstr>
      <vt:lpstr>Cell Theory1</vt:lpstr>
      <vt:lpstr>Cell Theory2</vt:lpstr>
      <vt:lpstr>Science and You1</vt:lpstr>
      <vt:lpstr>Components of Prokaryotic Cells</vt:lpstr>
      <vt:lpstr>Science and You2</vt:lpstr>
      <vt:lpstr>Cell Size1</vt:lpstr>
      <vt:lpstr>Group Activity</vt:lpstr>
      <vt:lpstr>Cell Size2</vt:lpstr>
      <vt:lpstr>Think It Through2</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182</cp:revision>
  <dcterms:created xsi:type="dcterms:W3CDTF">2013-04-26T14:43:13Z</dcterms:created>
  <dcterms:modified xsi:type="dcterms:W3CDTF">2024-10-08T18:00:48Z</dcterms:modified>
</cp:coreProperties>
</file>