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2"/>
  </p:notesMasterIdLst>
  <p:handoutMasterIdLst>
    <p:handoutMasterId r:id="rId33"/>
  </p:handoutMasterIdLst>
  <p:sldIdLst>
    <p:sldId id="272" r:id="rId2"/>
    <p:sldId id="264" r:id="rId3"/>
    <p:sldId id="265" r:id="rId4"/>
    <p:sldId id="274" r:id="rId5"/>
    <p:sldId id="270" r:id="rId6"/>
    <p:sldId id="300" r:id="rId7"/>
    <p:sldId id="267" r:id="rId8"/>
    <p:sldId id="277" r:id="rId9"/>
    <p:sldId id="278" r:id="rId10"/>
    <p:sldId id="279" r:id="rId11"/>
    <p:sldId id="281" r:id="rId12"/>
    <p:sldId id="282" r:id="rId13"/>
    <p:sldId id="283" r:id="rId14"/>
    <p:sldId id="284" r:id="rId15"/>
    <p:sldId id="285" r:id="rId16"/>
    <p:sldId id="286" r:id="rId17"/>
    <p:sldId id="298" r:id="rId18"/>
    <p:sldId id="287" r:id="rId19"/>
    <p:sldId id="288" r:id="rId20"/>
    <p:sldId id="291" r:id="rId21"/>
    <p:sldId id="292" r:id="rId22"/>
    <p:sldId id="293" r:id="rId23"/>
    <p:sldId id="301" r:id="rId24"/>
    <p:sldId id="295" r:id="rId25"/>
    <p:sldId id="294" r:id="rId26"/>
    <p:sldId id="296" r:id="rId27"/>
    <p:sldId id="299" r:id="rId28"/>
    <p:sldId id="297" r:id="rId29"/>
    <p:sldId id="289" r:id="rId30"/>
    <p:sldId id="280" r:id="rId31"/>
  </p:sldIdLst>
  <p:sldSz cx="9144000" cy="6858000" type="screen4x3"/>
  <p:notesSz cx="6858000" cy="9144000"/>
  <p:embeddedFontLst>
    <p:embeddedFont>
      <p:font typeface="Century Gothic" panose="020B050202020202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7" autoAdjust="0"/>
    <p:restoredTop sz="88741" autoAdjust="0"/>
  </p:normalViewPr>
  <p:slideViewPr>
    <p:cSldViewPr>
      <p:cViewPr varScale="1">
        <p:scale>
          <a:sx n="98" d="100"/>
          <a:sy n="98" d="100"/>
        </p:scale>
        <p:origin x="1392" y="84"/>
      </p:cViewPr>
      <p:guideLst>
        <p:guide orient="horz" pos="2160"/>
        <p:guide pos="2880"/>
      </p:guideLst>
    </p:cSldViewPr>
  </p:slideViewPr>
  <p:outlineViewPr>
    <p:cViewPr>
      <p:scale>
        <a:sx n="33" d="100"/>
        <a:sy n="33" d="100"/>
      </p:scale>
      <p:origin x="0" y="-1099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a:t>
            </a:fld>
            <a:endParaRPr lang="en-US" dirty="0"/>
          </a:p>
        </p:txBody>
      </p:sp>
    </p:spTree>
    <p:extLst>
      <p:ext uri="{BB962C8B-B14F-4D97-AF65-F5344CB8AC3E}">
        <p14:creationId xmlns:p14="http://schemas.microsoft.com/office/powerpoint/2010/main" val="357946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Originally an On Your Own. This is included here to use as a talking point or for a think-pair-share activity.</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238838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figures show the major organelles and other cell components of (a) a typical animal cell and (b) a typical eukaryotic plant cell. The plant cell has a cell wall, chloroplasts, plastids, and a central vacuole—structures not in animal cells. Unlike animal cells, plant cells lack centrosomes and most do not have lysosomes.</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52670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eukaryotic plasma membrane is a phospholipid bilayer with proteins and cholesterol embedded in it.</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1289519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131042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Originally an On Your Own. This is included here to use as a talking point or for a think-pair-share activity.</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6207499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2702208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graphicFrame>
        <p:nvGraphicFramePr>
          <p:cNvPr id="2" name="Table 1" descr="Table of the approximate percentages of oxygen, carbon, hydrogen, and nitrogen in living organisms, humans, compared to the nonliving world, the atmosphere and Earth's crust.">
            <a:extLst>
              <a:ext uri="{FF2B5EF4-FFF2-40B4-BE49-F238E27FC236}">
                <a16:creationId xmlns:a16="http://schemas.microsoft.com/office/drawing/2014/main" id="{7752BC44-D9D7-973A-D839-65E26F7F18B2}"/>
              </a:ext>
            </a:extLst>
          </p:cNvPr>
          <p:cNvGraphicFramePr>
            <a:graphicFrameLocks noGrp="1"/>
          </p:cNvGraphicFramePr>
          <p:nvPr userDrawn="1">
            <p:extLst>
              <p:ext uri="{D42A27DB-BD31-4B8C-83A1-F6EECF244321}">
                <p14:modId xmlns:p14="http://schemas.microsoft.com/office/powerpoint/2010/main" val="186948695"/>
              </p:ext>
            </p:extLst>
          </p:nvPr>
        </p:nvGraphicFramePr>
        <p:xfrm>
          <a:off x="1485900" y="4013200"/>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22627793"/>
                    </a:ext>
                  </a:extLst>
                </a:gridCol>
                <a:gridCol w="1524000">
                  <a:extLst>
                    <a:ext uri="{9D8B030D-6E8A-4147-A177-3AD203B41FA5}">
                      <a16:colId xmlns:a16="http://schemas.microsoft.com/office/drawing/2014/main" val="4293862904"/>
                    </a:ext>
                  </a:extLst>
                </a:gridCol>
                <a:gridCol w="1524000">
                  <a:extLst>
                    <a:ext uri="{9D8B030D-6E8A-4147-A177-3AD203B41FA5}">
                      <a16:colId xmlns:a16="http://schemas.microsoft.com/office/drawing/2014/main" val="1570581887"/>
                    </a:ext>
                  </a:extLst>
                </a:gridCol>
                <a:gridCol w="1524000">
                  <a:extLst>
                    <a:ext uri="{9D8B030D-6E8A-4147-A177-3AD203B41FA5}">
                      <a16:colId xmlns:a16="http://schemas.microsoft.com/office/drawing/2014/main" val="435066104"/>
                    </a:ext>
                  </a:extLst>
                </a:gridCol>
              </a:tblGrid>
              <a:tr h="370840">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341293123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1548708678"/>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15766846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Eukaryotic Cells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Microvilli and Celiac Disease</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260" cy="2148840"/>
          </a:xfrm>
        </p:spPr>
        <p:txBody>
          <a:bodyPr>
            <a:normAutofit fontScale="85000" lnSpcReduction="20000"/>
          </a:bodyPr>
          <a:lstStyle/>
          <a:p>
            <a:r>
              <a:rPr lang="en-US" dirty="0"/>
              <a:t>In specialized cells for absorption like those lining the small intestine, the plasma membrane has fingerlike projections called microvilli to increase surface area.</a:t>
            </a:r>
          </a:p>
          <a:p>
            <a:pPr marL="457200" indent="-457200">
              <a:buFont typeface="Arial" panose="020B0604020202020204" pitchFamily="34" charset="0"/>
              <a:buChar char="•"/>
            </a:pPr>
            <a:r>
              <a:rPr lang="en-US" dirty="0"/>
              <a:t>In celiac disease, an immune response to gluten damages the microvilli, impairing nutrient absorption.</a:t>
            </a:r>
          </a:p>
          <a:p>
            <a:pPr marL="1200150" lvl="1" indent="-457200">
              <a:buFont typeface="Arial" panose="020B0604020202020204" pitchFamily="34" charset="0"/>
              <a:buChar char="•"/>
            </a:pPr>
            <a:r>
              <a:rPr lang="en-US" dirty="0"/>
              <a:t>Leads to malnutrition, cramping, and diarrhea</a:t>
            </a:r>
          </a:p>
        </p:txBody>
      </p:sp>
      <p:sp>
        <p:nvSpPr>
          <p:cNvPr id="5" name="TextBox 4">
            <a:extLst>
              <a:ext uri="{FF2B5EF4-FFF2-40B4-BE49-F238E27FC236}">
                <a16:creationId xmlns:a16="http://schemas.microsoft.com/office/drawing/2014/main" id="{F0797E16-5D48-D93D-E894-7C4A6D331D31}"/>
              </a:ext>
              <a:ext uri="{C183D7F6-B498-43B3-948B-1728B52AA6E4}">
                <adec:decorative xmlns:adec="http://schemas.microsoft.com/office/drawing/2017/decorative" val="0"/>
              </a:ext>
            </a:extLst>
          </p:cNvPr>
          <p:cNvSpPr txBox="1"/>
          <p:nvPr/>
        </p:nvSpPr>
        <p:spPr>
          <a:xfrm>
            <a:off x="3981280" y="3273623"/>
            <a:ext cx="1181100" cy="307777"/>
          </a:xfrm>
          <a:prstGeom prst="rect">
            <a:avLst/>
          </a:prstGeom>
          <a:noFill/>
        </p:spPr>
        <p:txBody>
          <a:bodyPr wrap="square" rtlCol="0">
            <a:spAutoFit/>
          </a:bodyPr>
          <a:lstStyle/>
          <a:p>
            <a:pPr algn="ctr"/>
            <a:r>
              <a:rPr lang="en-US" sz="1400" b="1" dirty="0"/>
              <a:t>4.2 Figure 4</a:t>
            </a:r>
          </a:p>
        </p:txBody>
      </p:sp>
      <p:pic>
        <p:nvPicPr>
          <p:cNvPr id="6" name="Content Placeholder 5" descr="The left part of this figure is a transmission electron micrograph of microvilli, which appear as long, slender stalks extending from the plasma membrane. The right side illustrates the structure of intestinal microvilli, each strand contains an artery and a vein, and is attached at the base to a lymphatic vessel. The microvilli cover the surface of the plasma membrane and faces the cavity of the small intestines.">
            <a:extLst>
              <a:ext uri="{FF2B5EF4-FFF2-40B4-BE49-F238E27FC236}">
                <a16:creationId xmlns:a16="http://schemas.microsoft.com/office/drawing/2014/main" id="{E18000C5-B120-AF80-4B01-68BB0C88E42B}"/>
              </a:ext>
            </a:extLst>
          </p:cNvPr>
          <p:cNvPicPr>
            <a:picLocks noChangeAspect="1"/>
          </p:cNvPicPr>
          <p:nvPr/>
        </p:nvPicPr>
        <p:blipFill>
          <a:blip r:embed="rId2"/>
          <a:srcRect t="5333" b="21333"/>
          <a:stretch/>
        </p:blipFill>
        <p:spPr>
          <a:xfrm>
            <a:off x="1672766" y="3611880"/>
            <a:ext cx="5798128" cy="2362200"/>
          </a:xfrm>
          <a:prstGeom prst="rect">
            <a:avLst/>
          </a:prstGeom>
        </p:spPr>
      </p:pic>
    </p:spTree>
    <p:extLst>
      <p:ext uri="{BB962C8B-B14F-4D97-AF65-F5344CB8AC3E}">
        <p14:creationId xmlns:p14="http://schemas.microsoft.com/office/powerpoint/2010/main" val="3387920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The Cytoplasm</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305800" cy="4282440"/>
          </a:xfrm>
        </p:spPr>
        <p:txBody>
          <a:bodyPr>
            <a:normAutofit fontScale="92500" lnSpcReduction="20000"/>
          </a:bodyPr>
          <a:lstStyle/>
          <a:p>
            <a:r>
              <a:rPr lang="en-US" dirty="0"/>
              <a:t>The </a:t>
            </a:r>
            <a:r>
              <a:rPr lang="en-US" b="1" dirty="0"/>
              <a:t>cytoplasm</a:t>
            </a:r>
            <a:r>
              <a:rPr lang="en-US" dirty="0"/>
              <a:t> is the region between the plasma membrane and nuclear envelope, containing organelles suspended in the gel-like </a:t>
            </a:r>
            <a:r>
              <a:rPr lang="en-US" b="1" dirty="0"/>
              <a:t>cytosol </a:t>
            </a:r>
            <a:r>
              <a:rPr lang="en-US" dirty="0"/>
              <a:t>(aqueous portion of the cytoplasm).</a:t>
            </a:r>
          </a:p>
          <a:p>
            <a:pPr marL="457200" indent="-457200">
              <a:buFont typeface="Arial" panose="020B0604020202020204" pitchFamily="34" charset="0"/>
              <a:buChar char="•"/>
            </a:pPr>
            <a:r>
              <a:rPr lang="en-US" dirty="0"/>
              <a:t>Consists of 70</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80% water but has a semisolid consistency due to the proteins present</a:t>
            </a:r>
          </a:p>
          <a:p>
            <a:pPr marL="457200" indent="-457200">
              <a:buFont typeface="Arial" panose="020B0604020202020204" pitchFamily="34" charset="0"/>
              <a:buChar char="•"/>
            </a:pPr>
            <a:r>
              <a:rPr lang="en-US" dirty="0"/>
              <a:t>Contains glucose, other sugars, amino acids, nucleic acids, fatty acids, and glycerol derivatives</a:t>
            </a:r>
          </a:p>
          <a:p>
            <a:pPr marL="457200" indent="-457200">
              <a:buFont typeface="Arial" panose="020B0604020202020204" pitchFamily="34" charset="0"/>
              <a:buChar char="•"/>
            </a:pPr>
            <a:r>
              <a:rPr lang="en-US" dirty="0"/>
              <a:t>Has dissolved ions like sodium (Na</a:t>
            </a:r>
            <a:r>
              <a:rPr lang="en-US" baseline="30000" dirty="0"/>
              <a:t>+</a:t>
            </a:r>
            <a:r>
              <a:rPr lang="en-US" dirty="0"/>
              <a:t>), potassium (K</a:t>
            </a:r>
            <a:r>
              <a:rPr lang="en-US" baseline="30000" dirty="0"/>
              <a:t>+</a:t>
            </a:r>
            <a:r>
              <a:rPr lang="en-US" dirty="0"/>
              <a:t>), and calcium (Ca</a:t>
            </a:r>
            <a:r>
              <a:rPr lang="en-US" baseline="30000" dirty="0"/>
              <a:t>2+</a:t>
            </a:r>
            <a:r>
              <a:rPr lang="en-US" dirty="0"/>
              <a:t>) </a:t>
            </a:r>
          </a:p>
          <a:p>
            <a:pPr marL="457200" indent="-457200">
              <a:buFont typeface="Arial" panose="020B0604020202020204" pitchFamily="34" charset="0"/>
              <a:buChar char="•"/>
            </a:pPr>
            <a:r>
              <a:rPr lang="en-US" dirty="0"/>
              <a:t>Hosts many metabolic reactions, including protein synthesis</a:t>
            </a:r>
          </a:p>
        </p:txBody>
      </p:sp>
    </p:spTree>
    <p:extLst>
      <p:ext uri="{BB962C8B-B14F-4D97-AF65-F5344CB8AC3E}">
        <p14:creationId xmlns:p14="http://schemas.microsoft.com/office/powerpoint/2010/main" val="3302355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The Nucleus</a:t>
            </a:r>
            <a:r>
              <a:rPr lang="en-IN" sz="1600" baseline="-25000" dirty="0"/>
              <a:t>1</a:t>
            </a:r>
            <a:endParaRPr lang="en-US" sz="1600" baseline="-25000"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5105400" cy="4282440"/>
          </a:xfrm>
        </p:spPr>
        <p:txBody>
          <a:bodyPr>
            <a:normAutofit fontScale="85000" lnSpcReduction="10000"/>
          </a:bodyPr>
          <a:lstStyle/>
          <a:p>
            <a:r>
              <a:rPr lang="en-US" dirty="0"/>
              <a:t>The </a:t>
            </a:r>
            <a:r>
              <a:rPr lang="en-US" b="1" dirty="0"/>
              <a:t>nucleus</a:t>
            </a:r>
            <a:r>
              <a:rPr lang="en-US" dirty="0"/>
              <a:t> houses the cell's DNA and directs the synthesis of ribosomes and proteins.</a:t>
            </a:r>
          </a:p>
          <a:p>
            <a:pPr marL="457200" indent="-457200">
              <a:buFont typeface="Arial" panose="020B0604020202020204" pitchFamily="34" charset="0"/>
              <a:buChar char="•"/>
            </a:pPr>
            <a:r>
              <a:rPr lang="en-US" dirty="0"/>
              <a:t>The </a:t>
            </a:r>
            <a:r>
              <a:rPr lang="en-US" b="1" dirty="0"/>
              <a:t>nuclear envelope</a:t>
            </a:r>
            <a:r>
              <a:rPr lang="en-US" dirty="0"/>
              <a:t> is a double-membrane structure that constitutes the nucleus’s outermost portion. </a:t>
            </a:r>
          </a:p>
          <a:p>
            <a:pPr marL="457200" indent="-457200">
              <a:buFont typeface="Arial" panose="020B0604020202020204" pitchFamily="34" charset="0"/>
              <a:buChar char="•"/>
            </a:pPr>
            <a:r>
              <a:rPr lang="en-US" dirty="0"/>
              <a:t>Its pores control the movement of ions, molecules, and RNA between the </a:t>
            </a:r>
            <a:r>
              <a:rPr lang="en-US" b="1" dirty="0"/>
              <a:t>nucleoplasm</a:t>
            </a:r>
            <a:r>
              <a:rPr lang="en-US" dirty="0"/>
              <a:t> (semisolid fluid containing chromatin and nucleolus) and the cytoplasm. </a:t>
            </a:r>
          </a:p>
        </p:txBody>
      </p:sp>
      <p:sp>
        <p:nvSpPr>
          <p:cNvPr id="6" name="TextBox 5">
            <a:extLst>
              <a:ext uri="{FF2B5EF4-FFF2-40B4-BE49-F238E27FC236}">
                <a16:creationId xmlns:a16="http://schemas.microsoft.com/office/drawing/2014/main" id="{FDE55706-DEDB-F6BA-A3B5-79AB8EAECDB6}"/>
              </a:ext>
              <a:ext uri="{C183D7F6-B498-43B3-948B-1728B52AA6E4}">
                <adec:decorative xmlns:adec="http://schemas.microsoft.com/office/drawing/2017/decorative" val="0"/>
              </a:ext>
            </a:extLst>
          </p:cNvPr>
          <p:cNvSpPr txBox="1"/>
          <p:nvPr/>
        </p:nvSpPr>
        <p:spPr>
          <a:xfrm>
            <a:off x="6613997" y="1749623"/>
            <a:ext cx="1181100" cy="307777"/>
          </a:xfrm>
          <a:prstGeom prst="rect">
            <a:avLst/>
          </a:prstGeom>
          <a:noFill/>
        </p:spPr>
        <p:txBody>
          <a:bodyPr wrap="square" rtlCol="0">
            <a:spAutoFit/>
          </a:bodyPr>
          <a:lstStyle/>
          <a:p>
            <a:pPr algn="ctr"/>
            <a:r>
              <a:rPr lang="en-US" sz="1400" b="1" dirty="0"/>
              <a:t>4.2 Figure 5</a:t>
            </a:r>
          </a:p>
        </p:txBody>
      </p:sp>
      <p:pic>
        <p:nvPicPr>
          <p:cNvPr id="4" name="Content Placeholder 5" descr="The two-dimensional image depicts the nucleus of a cell as a circular object with two membranes; several gaps appear in the circle, representing nuclear pores. Surrounding the nucleus are membranous sacks representing the endoplasmic reticulum. Inside the nucleus is another circle, approximately ten percent of the total size of the nucleus, representing the nucleolus.">
            <a:extLst>
              <a:ext uri="{FF2B5EF4-FFF2-40B4-BE49-F238E27FC236}">
                <a16:creationId xmlns:a16="http://schemas.microsoft.com/office/drawing/2014/main" id="{527956DC-6937-918B-CA2F-0F15641F93A9}"/>
              </a:ext>
            </a:extLst>
          </p:cNvPr>
          <p:cNvPicPr>
            <a:picLocks noChangeAspect="1"/>
          </p:cNvPicPr>
          <p:nvPr/>
        </p:nvPicPr>
        <p:blipFill>
          <a:blip r:embed="rId2"/>
          <a:srcRect l="11111" t="3667" r="11111" b="2666"/>
          <a:stretch/>
        </p:blipFill>
        <p:spPr>
          <a:xfrm>
            <a:off x="5477990" y="2057400"/>
            <a:ext cx="3453407" cy="2310494"/>
          </a:xfrm>
          <a:prstGeom prst="rect">
            <a:avLst/>
          </a:prstGeom>
        </p:spPr>
      </p:pic>
      <p:sp>
        <p:nvSpPr>
          <p:cNvPr id="7" name="TextBox 6">
            <a:extLst>
              <a:ext uri="{FF2B5EF4-FFF2-40B4-BE49-F238E27FC236}">
                <a16:creationId xmlns:a16="http://schemas.microsoft.com/office/drawing/2014/main" id="{A91386A6-05EB-FBE8-ED07-2F1FFFF7E7C5}"/>
              </a:ext>
              <a:ext uri="{C183D7F6-B498-43B3-948B-1728B52AA6E4}">
                <adec:decorative xmlns:adec="http://schemas.microsoft.com/office/drawing/2017/decorative" val="0"/>
              </a:ext>
            </a:extLst>
          </p:cNvPr>
          <p:cNvSpPr txBox="1"/>
          <p:nvPr/>
        </p:nvSpPr>
        <p:spPr>
          <a:xfrm>
            <a:off x="5549630" y="4367894"/>
            <a:ext cx="3284186" cy="246221"/>
          </a:xfrm>
          <a:prstGeom prst="rect">
            <a:avLst/>
          </a:prstGeom>
          <a:noFill/>
        </p:spPr>
        <p:txBody>
          <a:bodyPr wrap="square" rtlCol="0">
            <a:spAutoFit/>
          </a:bodyPr>
          <a:lstStyle/>
          <a:p>
            <a:pPr algn="ctr"/>
            <a:r>
              <a:rPr lang="en-US" sz="1000" dirty="0"/>
              <a:t>CNX OpenStax on Wikimedia Commons. "Nucleus."</a:t>
            </a:r>
          </a:p>
        </p:txBody>
      </p:sp>
    </p:spTree>
    <p:extLst>
      <p:ext uri="{BB962C8B-B14F-4D97-AF65-F5344CB8AC3E}">
        <p14:creationId xmlns:p14="http://schemas.microsoft.com/office/powerpoint/2010/main" val="3560010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The Nucleus</a:t>
            </a:r>
            <a:r>
              <a:rPr lang="en-IN" sz="1600" baseline="-25000" dirty="0"/>
              <a:t>2</a:t>
            </a:r>
            <a:endParaRPr lang="en-US" sz="1600"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4876800" cy="4587240"/>
          </a:xfrm>
        </p:spPr>
        <p:txBody>
          <a:bodyPr>
            <a:normAutofit fontScale="85000" lnSpcReduction="10000"/>
          </a:bodyPr>
          <a:lstStyle/>
          <a:p>
            <a:r>
              <a:rPr lang="en-US" dirty="0"/>
              <a:t>Contains </a:t>
            </a:r>
            <a:r>
              <a:rPr lang="en-US" b="1" dirty="0"/>
              <a:t>chromosomes:</a:t>
            </a:r>
            <a:r>
              <a:rPr lang="en-US" dirty="0"/>
              <a:t> linear DNA-protein structures, with a specific number per eukaryotic species</a:t>
            </a:r>
          </a:p>
          <a:p>
            <a:pPr marL="457200" indent="-457200">
              <a:buFont typeface="Arial" panose="020B0604020202020204" pitchFamily="34" charset="0"/>
              <a:buChar char="•"/>
            </a:pPr>
            <a:r>
              <a:rPr lang="en-US" b="1" dirty="0"/>
              <a:t>Chromatin</a:t>
            </a:r>
            <a:r>
              <a:rPr lang="en-US" dirty="0"/>
              <a:t> is the condensed (during cell division) and decondensed (non-dividing) forms of the DNA-protein complexes.</a:t>
            </a:r>
          </a:p>
          <a:p>
            <a:r>
              <a:rPr lang="en-US" dirty="0"/>
              <a:t>The </a:t>
            </a:r>
            <a:r>
              <a:rPr lang="en-US" b="1" dirty="0"/>
              <a:t>nucleolus</a:t>
            </a:r>
            <a:r>
              <a:rPr lang="en-US" dirty="0"/>
              <a:t> is area within the nucleus that assembles and exports ribosomal subunits to the cytoplasm using sections of DNA that encode for ribosomal RNA.</a:t>
            </a:r>
          </a:p>
        </p:txBody>
      </p:sp>
      <p:pic>
        <p:nvPicPr>
          <p:cNvPr id="4" name="Content Placeholder 5" descr="A photograph of several large, blue jellyfish">
            <a:extLst>
              <a:ext uri="{FF2B5EF4-FFF2-40B4-BE49-F238E27FC236}">
                <a16:creationId xmlns:a16="http://schemas.microsoft.com/office/drawing/2014/main" id="{65C05FB4-1A5B-3EE4-E33F-009B2BDB6C8A}"/>
              </a:ext>
            </a:extLst>
          </p:cNvPr>
          <p:cNvPicPr>
            <a:picLocks noChangeAspect="1"/>
          </p:cNvPicPr>
          <p:nvPr/>
        </p:nvPicPr>
        <p:blipFill>
          <a:blip r:embed="rId2"/>
          <a:srcRect l="34121" t="5334" r="33196" b="3000"/>
          <a:stretch/>
        </p:blipFill>
        <p:spPr>
          <a:xfrm>
            <a:off x="6513997" y="1050988"/>
            <a:ext cx="1267753" cy="1975371"/>
          </a:xfrm>
          <a:prstGeom prst="rect">
            <a:avLst/>
          </a:prstGeom>
        </p:spPr>
      </p:pic>
      <p:sp>
        <p:nvSpPr>
          <p:cNvPr id="9" name="TextBox 8">
            <a:extLst>
              <a:ext uri="{FF2B5EF4-FFF2-40B4-BE49-F238E27FC236}">
                <a16:creationId xmlns:a16="http://schemas.microsoft.com/office/drawing/2014/main" id="{8AC5F111-2FBF-6E17-D526-BE946C594332}"/>
              </a:ext>
              <a:ext uri="{C183D7F6-B498-43B3-948B-1728B52AA6E4}">
                <adec:decorative xmlns:adec="http://schemas.microsoft.com/office/drawing/2017/decorative" val="0"/>
              </a:ext>
            </a:extLst>
          </p:cNvPr>
          <p:cNvSpPr txBox="1"/>
          <p:nvPr/>
        </p:nvSpPr>
        <p:spPr>
          <a:xfrm>
            <a:off x="5620864" y="2980067"/>
            <a:ext cx="3054022" cy="523220"/>
          </a:xfrm>
          <a:prstGeom prst="rect">
            <a:avLst/>
          </a:prstGeom>
          <a:noFill/>
        </p:spPr>
        <p:txBody>
          <a:bodyPr wrap="square" rtlCol="0">
            <a:spAutoFit/>
          </a:bodyPr>
          <a:lstStyle/>
          <a:p>
            <a:pPr algn="ctr"/>
            <a:r>
              <a:rPr lang="en-US" sz="1400" b="1" dirty="0"/>
              <a:t>4.2 Figure 6: </a:t>
            </a:r>
            <a:r>
              <a:rPr lang="en-US" sz="1400" dirty="0"/>
              <a:t>Jellyfish cells contain DNA to ensure their proper development.</a:t>
            </a:r>
            <a:endParaRPr lang="en-US" sz="1400" b="1" dirty="0"/>
          </a:p>
        </p:txBody>
      </p:sp>
      <p:sp>
        <p:nvSpPr>
          <p:cNvPr id="11" name="TextBox 10">
            <a:extLst>
              <a:ext uri="{FF2B5EF4-FFF2-40B4-BE49-F238E27FC236}">
                <a16:creationId xmlns:a16="http://schemas.microsoft.com/office/drawing/2014/main" id="{821ABBD9-577F-FF24-B3FF-74C7247B2445}"/>
              </a:ext>
              <a:ext uri="{C183D7F6-B498-43B3-948B-1728B52AA6E4}">
                <adec:decorative xmlns:adec="http://schemas.microsoft.com/office/drawing/2017/decorative" val="0"/>
              </a:ext>
            </a:extLst>
          </p:cNvPr>
          <p:cNvSpPr txBox="1"/>
          <p:nvPr/>
        </p:nvSpPr>
        <p:spPr>
          <a:xfrm>
            <a:off x="6002978" y="3475068"/>
            <a:ext cx="2289793" cy="246221"/>
          </a:xfrm>
          <a:prstGeom prst="rect">
            <a:avLst/>
          </a:prstGeom>
          <a:noFill/>
        </p:spPr>
        <p:txBody>
          <a:bodyPr wrap="square" rtlCol="0">
            <a:spAutoFit/>
          </a:bodyPr>
          <a:lstStyle/>
          <a:p>
            <a:pPr algn="ctr"/>
            <a:r>
              <a:rPr lang="fi-FI" sz="1000" dirty="0"/>
              <a:t>Cristian Muduc on Pexels. "Jellyfish."</a:t>
            </a:r>
            <a:endParaRPr lang="en-US" sz="1000" dirty="0"/>
          </a:p>
        </p:txBody>
      </p:sp>
      <p:sp>
        <p:nvSpPr>
          <p:cNvPr id="10" name="TextBox 9">
            <a:extLst>
              <a:ext uri="{FF2B5EF4-FFF2-40B4-BE49-F238E27FC236}">
                <a16:creationId xmlns:a16="http://schemas.microsoft.com/office/drawing/2014/main" id="{F742A5BC-5EBB-55E2-B385-C6659552C11A}"/>
              </a:ext>
              <a:ext uri="{C183D7F6-B498-43B3-948B-1728B52AA6E4}">
                <adec:decorative xmlns:adec="http://schemas.microsoft.com/office/drawing/2017/decorative" val="0"/>
              </a:ext>
            </a:extLst>
          </p:cNvPr>
          <p:cNvSpPr txBox="1"/>
          <p:nvPr/>
        </p:nvSpPr>
        <p:spPr>
          <a:xfrm>
            <a:off x="4776482" y="3737693"/>
            <a:ext cx="1181100" cy="307777"/>
          </a:xfrm>
          <a:prstGeom prst="rect">
            <a:avLst/>
          </a:prstGeom>
          <a:noFill/>
        </p:spPr>
        <p:txBody>
          <a:bodyPr wrap="square" rtlCol="0">
            <a:spAutoFit/>
          </a:bodyPr>
          <a:lstStyle/>
          <a:p>
            <a:pPr algn="ctr"/>
            <a:r>
              <a:rPr lang="en-US" sz="1400" b="1" dirty="0"/>
              <a:t>4.2 Figure 7</a:t>
            </a:r>
          </a:p>
        </p:txBody>
      </p:sp>
      <p:pic>
        <p:nvPicPr>
          <p:cNvPr id="5" name="Content Placeholder 5" descr="In this illustration, a paired chromosome unravels, and the D N A coils around nucleosomes. The gene segments of the D N A are broken up into exon and intron sequences.">
            <a:extLst>
              <a:ext uri="{FF2B5EF4-FFF2-40B4-BE49-F238E27FC236}">
                <a16:creationId xmlns:a16="http://schemas.microsoft.com/office/drawing/2014/main" id="{C9FACBCF-FC72-13DA-60A8-70044855B496}"/>
              </a:ext>
            </a:extLst>
          </p:cNvPr>
          <p:cNvPicPr>
            <a:picLocks noChangeAspect="1"/>
          </p:cNvPicPr>
          <p:nvPr/>
        </p:nvPicPr>
        <p:blipFill>
          <a:blip r:embed="rId3"/>
          <a:srcRect l="14815" t="3667" r="14815" b="3000"/>
          <a:stretch/>
        </p:blipFill>
        <p:spPr>
          <a:xfrm>
            <a:off x="5897128" y="3737694"/>
            <a:ext cx="2805574" cy="2067265"/>
          </a:xfrm>
          <a:prstGeom prst="rect">
            <a:avLst/>
          </a:prstGeom>
        </p:spPr>
      </p:pic>
      <p:sp>
        <p:nvSpPr>
          <p:cNvPr id="12" name="TextBox 11">
            <a:extLst>
              <a:ext uri="{FF2B5EF4-FFF2-40B4-BE49-F238E27FC236}">
                <a16:creationId xmlns:a16="http://schemas.microsoft.com/office/drawing/2014/main" id="{B4041B76-C2D2-38C6-0B58-C4A5F64CBB96}"/>
              </a:ext>
              <a:ext uri="{C183D7F6-B498-43B3-948B-1728B52AA6E4}">
                <adec:decorative xmlns:adec="http://schemas.microsoft.com/office/drawing/2017/decorative" val="0"/>
              </a:ext>
            </a:extLst>
          </p:cNvPr>
          <p:cNvSpPr txBox="1"/>
          <p:nvPr/>
        </p:nvSpPr>
        <p:spPr>
          <a:xfrm>
            <a:off x="5257800" y="5804960"/>
            <a:ext cx="3780152" cy="246221"/>
          </a:xfrm>
          <a:prstGeom prst="rect">
            <a:avLst/>
          </a:prstGeom>
          <a:noFill/>
        </p:spPr>
        <p:txBody>
          <a:bodyPr wrap="square" rtlCol="0">
            <a:spAutoFit/>
          </a:bodyPr>
          <a:lstStyle/>
          <a:p>
            <a:pPr algn="ctr"/>
            <a:r>
              <a:rPr lang="en-US" sz="1000" dirty="0"/>
              <a:t>Thomas Splettstoesser on Wikimedia Commons. "DNA organization."</a:t>
            </a:r>
          </a:p>
        </p:txBody>
      </p:sp>
    </p:spTree>
    <p:extLst>
      <p:ext uri="{BB962C8B-B14F-4D97-AF65-F5344CB8AC3E}">
        <p14:creationId xmlns:p14="http://schemas.microsoft.com/office/powerpoint/2010/main" val="439419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Ribosomes</a:t>
            </a:r>
            <a:r>
              <a:rPr lang="en-IN" sz="1600" baseline="-25000" dirty="0"/>
              <a:t>1</a:t>
            </a:r>
            <a:endParaRPr lang="en-US" sz="1600" baseline="-25000"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5410200" cy="4282440"/>
          </a:xfrm>
        </p:spPr>
        <p:txBody>
          <a:bodyPr>
            <a:normAutofit/>
          </a:bodyPr>
          <a:lstStyle/>
          <a:p>
            <a:r>
              <a:rPr lang="en-US" b="1" dirty="0"/>
              <a:t>Ribosomes</a:t>
            </a:r>
            <a:r>
              <a:rPr lang="en-US" dirty="0"/>
              <a:t> are cellular organelles responsible for protein synthesis.</a:t>
            </a:r>
          </a:p>
          <a:p>
            <a:pPr marL="457200" indent="-457200">
              <a:buFont typeface="Arial" panose="020B0604020202020204" pitchFamily="34" charset="0"/>
              <a:buChar char="•"/>
            </a:pPr>
            <a:r>
              <a:rPr lang="en-US" dirty="0"/>
              <a:t>Can be attached to plasma membrane, endoplasmic reticulum, or nuclear envelope membranes</a:t>
            </a:r>
          </a:p>
          <a:p>
            <a:pPr marL="457200" indent="-457200">
              <a:buFont typeface="Arial" panose="020B0604020202020204" pitchFamily="34" charset="0"/>
              <a:buChar char="•"/>
            </a:pPr>
            <a:r>
              <a:rPr lang="en-US" dirty="0"/>
              <a:t>Location relates to the destination of the proteins they synthesize</a:t>
            </a:r>
          </a:p>
        </p:txBody>
      </p:sp>
      <p:sp>
        <p:nvSpPr>
          <p:cNvPr id="6" name="TextBox 5">
            <a:extLst>
              <a:ext uri="{FF2B5EF4-FFF2-40B4-BE49-F238E27FC236}">
                <a16:creationId xmlns:a16="http://schemas.microsoft.com/office/drawing/2014/main" id="{296C9467-BF3D-5BFC-4B75-878B15CE23BA}"/>
              </a:ext>
              <a:ext uri="{C183D7F6-B498-43B3-948B-1728B52AA6E4}">
                <adec:decorative xmlns:adec="http://schemas.microsoft.com/office/drawing/2017/decorative" val="0"/>
              </a:ext>
            </a:extLst>
          </p:cNvPr>
          <p:cNvSpPr txBox="1"/>
          <p:nvPr/>
        </p:nvSpPr>
        <p:spPr>
          <a:xfrm>
            <a:off x="6740012" y="1551250"/>
            <a:ext cx="1181100" cy="307777"/>
          </a:xfrm>
          <a:prstGeom prst="rect">
            <a:avLst/>
          </a:prstGeom>
          <a:noFill/>
        </p:spPr>
        <p:txBody>
          <a:bodyPr wrap="square" rtlCol="0">
            <a:spAutoFit/>
          </a:bodyPr>
          <a:lstStyle/>
          <a:p>
            <a:pPr algn="ctr"/>
            <a:r>
              <a:rPr lang="en-US" sz="1400" b="1" dirty="0"/>
              <a:t>4.2 Figure 8</a:t>
            </a:r>
          </a:p>
        </p:txBody>
      </p:sp>
      <p:pic>
        <p:nvPicPr>
          <p:cNvPr id="4" name="Content Placeholder 5" descr="A micrograph with several wavy black lines and black dots on the edges of those lines">
            <a:extLst>
              <a:ext uri="{FF2B5EF4-FFF2-40B4-BE49-F238E27FC236}">
                <a16:creationId xmlns:a16="http://schemas.microsoft.com/office/drawing/2014/main" id="{57F8C5B7-BF17-543B-51B8-531A3272F187}"/>
              </a:ext>
            </a:extLst>
          </p:cNvPr>
          <p:cNvPicPr>
            <a:picLocks noChangeAspect="1"/>
          </p:cNvPicPr>
          <p:nvPr/>
        </p:nvPicPr>
        <p:blipFill>
          <a:blip r:embed="rId2"/>
          <a:srcRect l="17593" t="5719" r="16667" b="4667"/>
          <a:stretch/>
        </p:blipFill>
        <p:spPr>
          <a:xfrm>
            <a:off x="5638800" y="1859027"/>
            <a:ext cx="3383524" cy="2562364"/>
          </a:xfrm>
          <a:prstGeom prst="rect">
            <a:avLst/>
          </a:prstGeom>
        </p:spPr>
      </p:pic>
      <p:sp>
        <p:nvSpPr>
          <p:cNvPr id="7" name="TextBox 6">
            <a:extLst>
              <a:ext uri="{FF2B5EF4-FFF2-40B4-BE49-F238E27FC236}">
                <a16:creationId xmlns:a16="http://schemas.microsoft.com/office/drawing/2014/main" id="{5300B1A5-2E0E-BB51-ABC8-5921B16A3F9A}"/>
              </a:ext>
              <a:ext uri="{C183D7F6-B498-43B3-948B-1728B52AA6E4}">
                <adec:decorative xmlns:adec="http://schemas.microsoft.com/office/drawing/2017/decorative" val="0"/>
              </a:ext>
            </a:extLst>
          </p:cNvPr>
          <p:cNvSpPr txBox="1"/>
          <p:nvPr/>
        </p:nvSpPr>
        <p:spPr>
          <a:xfrm>
            <a:off x="5820988" y="4453662"/>
            <a:ext cx="2865812" cy="400110"/>
          </a:xfrm>
          <a:prstGeom prst="rect">
            <a:avLst/>
          </a:prstGeom>
          <a:noFill/>
        </p:spPr>
        <p:txBody>
          <a:bodyPr wrap="square" rtlCol="0">
            <a:spAutoFit/>
          </a:bodyPr>
          <a:lstStyle/>
          <a:p>
            <a:pPr algn="ctr"/>
            <a:r>
              <a:rPr lang="en-US" sz="1000" dirty="0"/>
              <a:t>OpenStax on Wikimedia Commons. "Endoplasmic reticulum."</a:t>
            </a:r>
          </a:p>
        </p:txBody>
      </p:sp>
    </p:spTree>
    <p:extLst>
      <p:ext uri="{BB962C8B-B14F-4D97-AF65-F5344CB8AC3E}">
        <p14:creationId xmlns:p14="http://schemas.microsoft.com/office/powerpoint/2010/main" val="1100921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Ribosomes</a:t>
            </a:r>
            <a:r>
              <a:rPr lang="en-IN" sz="1600" baseline="-25000" dirty="0"/>
              <a:t>2</a:t>
            </a:r>
            <a:endParaRPr lang="en-US" sz="1600"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4396902" cy="4282440"/>
          </a:xfrm>
        </p:spPr>
        <p:txBody>
          <a:bodyPr>
            <a:normAutofit fontScale="92500" lnSpcReduction="20000"/>
          </a:bodyPr>
          <a:lstStyle/>
          <a:p>
            <a:r>
              <a:rPr lang="en-US" dirty="0"/>
              <a:t>Ribosomes are large protein-RNA complexes with two subunits</a:t>
            </a:r>
          </a:p>
          <a:p>
            <a:pPr marL="457200" indent="-457200">
              <a:buFont typeface="Arial" panose="020B0604020202020204" pitchFamily="34" charset="0"/>
              <a:buChar char="•"/>
            </a:pPr>
            <a:r>
              <a:rPr lang="en-US" dirty="0"/>
              <a:t>mRNA from the nucleus provides the code that ribosomes translate into specific protein sequences.</a:t>
            </a:r>
          </a:p>
          <a:p>
            <a:pPr marL="457200" indent="-457200">
              <a:buFont typeface="Arial" panose="020B0604020202020204" pitchFamily="34" charset="0"/>
              <a:buChar char="•"/>
            </a:pPr>
            <a:r>
              <a:rPr lang="en-US" dirty="0"/>
              <a:t>Cells synthesizing high amounts of proteins, like pancreatic enzyme-producing cells, have high ribosome numbers.</a:t>
            </a:r>
          </a:p>
        </p:txBody>
      </p:sp>
      <p:sp>
        <p:nvSpPr>
          <p:cNvPr id="6" name="TextBox 5">
            <a:extLst>
              <a:ext uri="{FF2B5EF4-FFF2-40B4-BE49-F238E27FC236}">
                <a16:creationId xmlns:a16="http://schemas.microsoft.com/office/drawing/2014/main" id="{296C9467-BF3D-5BFC-4B75-878B15CE23BA}"/>
              </a:ext>
              <a:ext uri="{C183D7F6-B498-43B3-948B-1728B52AA6E4}">
                <adec:decorative xmlns:adec="http://schemas.microsoft.com/office/drawing/2017/decorative" val="0"/>
              </a:ext>
            </a:extLst>
          </p:cNvPr>
          <p:cNvSpPr txBox="1"/>
          <p:nvPr/>
        </p:nvSpPr>
        <p:spPr>
          <a:xfrm>
            <a:off x="6261721" y="1788328"/>
            <a:ext cx="1181100" cy="307777"/>
          </a:xfrm>
          <a:prstGeom prst="rect">
            <a:avLst/>
          </a:prstGeom>
          <a:noFill/>
        </p:spPr>
        <p:txBody>
          <a:bodyPr wrap="square" rtlCol="0">
            <a:spAutoFit/>
          </a:bodyPr>
          <a:lstStyle/>
          <a:p>
            <a:pPr algn="ctr"/>
            <a:r>
              <a:rPr lang="en-US" sz="1400" b="1" dirty="0"/>
              <a:t>4.2 Figure 9</a:t>
            </a:r>
          </a:p>
        </p:txBody>
      </p:sp>
      <p:pic>
        <p:nvPicPr>
          <p:cNvPr id="4" name="Content Placeholder 5" descr="The ribosome consists of a small subunit and a large subunit, which is about three times as big as the small one. The large subunit sits on top of the small one. A chain of m R N A threads between the large and small subunits. Within the large subunit is an amino acid and t R N A, which attaches to mRNA groups called codons. A polypeptide chain extends from the top of the large subunit.">
            <a:extLst>
              <a:ext uri="{FF2B5EF4-FFF2-40B4-BE49-F238E27FC236}">
                <a16:creationId xmlns:a16="http://schemas.microsoft.com/office/drawing/2014/main" id="{4F86AE5F-F91A-C3B3-E71E-4568A05A9177}"/>
              </a:ext>
            </a:extLst>
          </p:cNvPr>
          <p:cNvPicPr>
            <a:picLocks noChangeAspect="1"/>
          </p:cNvPicPr>
          <p:nvPr/>
        </p:nvPicPr>
        <p:blipFill>
          <a:blip r:embed="rId2"/>
          <a:srcRect l="13888" t="3874" r="13890" b="2459"/>
          <a:stretch/>
        </p:blipFill>
        <p:spPr>
          <a:xfrm>
            <a:off x="4854102" y="2125097"/>
            <a:ext cx="3996338" cy="2879412"/>
          </a:xfrm>
          <a:prstGeom prst="rect">
            <a:avLst/>
          </a:prstGeom>
        </p:spPr>
      </p:pic>
    </p:spTree>
    <p:extLst>
      <p:ext uri="{BB962C8B-B14F-4D97-AF65-F5344CB8AC3E}">
        <p14:creationId xmlns:p14="http://schemas.microsoft.com/office/powerpoint/2010/main" val="332757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Mitochondria</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2606040"/>
          </a:xfrm>
        </p:spPr>
        <p:txBody>
          <a:bodyPr>
            <a:normAutofit fontScale="77500" lnSpcReduction="20000"/>
          </a:bodyPr>
          <a:lstStyle/>
          <a:p>
            <a:r>
              <a:rPr lang="en-US" b="1" dirty="0"/>
              <a:t>Mitochondria</a:t>
            </a:r>
            <a:r>
              <a:rPr lang="en-US" dirty="0"/>
              <a:t> are the cellular "powerhouses" that produce ATP, the main energy currency, through </a:t>
            </a:r>
            <a:r>
              <a:rPr lang="en-US" i="1" dirty="0"/>
              <a:t>cellular respiration </a:t>
            </a:r>
            <a:r>
              <a:rPr lang="en-US" dirty="0"/>
              <a:t>(from chemical energy stored in molecules like glucose).</a:t>
            </a:r>
          </a:p>
          <a:p>
            <a:pPr marL="457200" indent="-457200">
              <a:buFont typeface="Arial" panose="020B0604020202020204" pitchFamily="34" charset="0"/>
              <a:buChar char="•"/>
            </a:pPr>
            <a:r>
              <a:rPr lang="en-US" dirty="0"/>
              <a:t>Have double membranes with inner folds (cristae), a </a:t>
            </a:r>
            <a:r>
              <a:rPr lang="en-US" i="1" dirty="0"/>
              <a:t>matrix</a:t>
            </a:r>
            <a:r>
              <a:rPr lang="en-US" dirty="0"/>
              <a:t>, and their own ribosomes and DNA for their specialized energy production roles</a:t>
            </a:r>
          </a:p>
          <a:p>
            <a:pPr marL="457200" indent="-457200">
              <a:buFont typeface="Arial" panose="020B0604020202020204" pitchFamily="34" charset="0"/>
              <a:buChar char="•"/>
            </a:pPr>
            <a:r>
              <a:rPr lang="en-US" dirty="0"/>
              <a:t>Muscle cells are rich in mitochondria to meet high energy needs; lack of oxygen leads to lactic acid production instead of ATP.</a:t>
            </a:r>
          </a:p>
        </p:txBody>
      </p:sp>
      <p:sp>
        <p:nvSpPr>
          <p:cNvPr id="6" name="TextBox 5">
            <a:extLst>
              <a:ext uri="{FF2B5EF4-FFF2-40B4-BE49-F238E27FC236}">
                <a16:creationId xmlns:a16="http://schemas.microsoft.com/office/drawing/2014/main" id="{296C9467-BF3D-5BFC-4B75-878B15CE23BA}"/>
              </a:ext>
              <a:ext uri="{C183D7F6-B498-43B3-948B-1728B52AA6E4}">
                <adec:decorative xmlns:adec="http://schemas.microsoft.com/office/drawing/2017/decorative" val="0"/>
              </a:ext>
            </a:extLst>
          </p:cNvPr>
          <p:cNvSpPr txBox="1"/>
          <p:nvPr/>
        </p:nvSpPr>
        <p:spPr>
          <a:xfrm>
            <a:off x="893910" y="3740226"/>
            <a:ext cx="1181100" cy="307777"/>
          </a:xfrm>
          <a:prstGeom prst="rect">
            <a:avLst/>
          </a:prstGeom>
          <a:noFill/>
        </p:spPr>
        <p:txBody>
          <a:bodyPr wrap="square" rtlCol="0">
            <a:spAutoFit/>
          </a:bodyPr>
          <a:lstStyle/>
          <a:p>
            <a:pPr algn="ctr"/>
            <a:r>
              <a:rPr lang="en-US" sz="1400" b="1" dirty="0"/>
              <a:t>4.2 Figure 10</a:t>
            </a:r>
          </a:p>
        </p:txBody>
      </p:sp>
      <p:pic>
        <p:nvPicPr>
          <p:cNvPr id="4" name="Content Placeholder 5" descr="In (a) to the right, a mitochondrion in the shape of a capsule is shown. Within the capsule, there are cristae folded together, buffered from the walls by intermembrane space. The outside of the capsule is labelled as the outer membrane, while the inner membrane in on the inside of the capsule. In (b) to the left, a transmission electron micrograph of a mitochondrion shows an oval outer membrane and an inner membrane with many folds called cristae. Inside the inner membrane is a space called the mitochondrial matrix.">
            <a:extLst>
              <a:ext uri="{FF2B5EF4-FFF2-40B4-BE49-F238E27FC236}">
                <a16:creationId xmlns:a16="http://schemas.microsoft.com/office/drawing/2014/main" id="{B81C9D0E-6F34-D9E2-2CDC-8A9C59815F11}"/>
              </a:ext>
            </a:extLst>
          </p:cNvPr>
          <p:cNvPicPr>
            <a:picLocks noChangeAspect="1"/>
          </p:cNvPicPr>
          <p:nvPr/>
        </p:nvPicPr>
        <p:blipFill>
          <a:blip r:embed="rId2"/>
          <a:srcRect t="3666" b="18000"/>
          <a:stretch/>
        </p:blipFill>
        <p:spPr>
          <a:xfrm>
            <a:off x="2040963" y="3611607"/>
            <a:ext cx="5062069" cy="2202938"/>
          </a:xfrm>
          <a:prstGeom prst="rect">
            <a:avLst/>
          </a:prstGeom>
        </p:spPr>
      </p:pic>
      <p:sp>
        <p:nvSpPr>
          <p:cNvPr id="7" name="TextBox 6">
            <a:extLst>
              <a:ext uri="{FF2B5EF4-FFF2-40B4-BE49-F238E27FC236}">
                <a16:creationId xmlns:a16="http://schemas.microsoft.com/office/drawing/2014/main" id="{5300B1A5-2E0E-BB51-ABC8-5921B16A3F9A}"/>
              </a:ext>
              <a:ext uri="{C183D7F6-B498-43B3-948B-1728B52AA6E4}">
                <adec:decorative xmlns:adec="http://schemas.microsoft.com/office/drawing/2017/decorative" val="0"/>
              </a:ext>
            </a:extLst>
          </p:cNvPr>
          <p:cNvSpPr txBox="1"/>
          <p:nvPr/>
        </p:nvSpPr>
        <p:spPr>
          <a:xfrm>
            <a:off x="2860083" y="5780498"/>
            <a:ext cx="3423831" cy="246221"/>
          </a:xfrm>
          <a:prstGeom prst="rect">
            <a:avLst/>
          </a:prstGeom>
          <a:noFill/>
        </p:spPr>
        <p:txBody>
          <a:bodyPr wrap="square" rtlCol="0">
            <a:spAutoFit/>
          </a:bodyPr>
          <a:lstStyle/>
          <a:p>
            <a:pPr algn="ctr"/>
            <a:r>
              <a:rPr lang="en-US" sz="1000" dirty="0"/>
              <a:t>OpenStax on Wikimedia Commons. "Mitochondria."</a:t>
            </a:r>
          </a:p>
        </p:txBody>
      </p:sp>
    </p:spTree>
    <p:extLst>
      <p:ext uri="{BB962C8B-B14F-4D97-AF65-F5344CB8AC3E}">
        <p14:creationId xmlns:p14="http://schemas.microsoft.com/office/powerpoint/2010/main" val="4136861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80160"/>
            <a:ext cx="8229600" cy="3063240"/>
          </a:xfrm>
        </p:spPr>
        <p:txBody>
          <a:bodyPr>
            <a:normAutofit fontScale="92500"/>
          </a:bodyPr>
          <a:lstStyle/>
          <a:p>
            <a:r>
              <a:rPr lang="en-US" dirty="0"/>
              <a:t>Different tissues contain different amounts of organelles. As a group, make a list of different tissue types that make up a human body. For example, you may list muscle tissue, bone tissue, etc. Now, consider the role of mitochondria in cells. </a:t>
            </a:r>
          </a:p>
          <a:p>
            <a:pPr marL="457200" indent="-457200">
              <a:buFont typeface="Arial" panose="020B0604020202020204" pitchFamily="34" charset="0"/>
              <a:buChar char="•"/>
            </a:pPr>
            <a:r>
              <a:rPr lang="en-US" dirty="0"/>
              <a:t>If you had to guess, which of these tissue types do you think would contain the most mitochondria? </a:t>
            </a:r>
          </a:p>
          <a:p>
            <a:pPr marL="457200" indent="-457200">
              <a:buFont typeface="Arial" panose="020B0604020202020204" pitchFamily="34" charset="0"/>
              <a:buChar char="•"/>
            </a:pPr>
            <a:r>
              <a:rPr lang="en-US" dirty="0"/>
              <a:t>Which might contain the least? Discuss your answers.</a:t>
            </a:r>
          </a:p>
        </p:txBody>
      </p:sp>
    </p:spTree>
    <p:extLst>
      <p:ext uri="{BB962C8B-B14F-4D97-AF65-F5344CB8AC3E}">
        <p14:creationId xmlns:p14="http://schemas.microsoft.com/office/powerpoint/2010/main" val="696133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Peroxisomes</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434840"/>
          </a:xfrm>
        </p:spPr>
        <p:txBody>
          <a:bodyPr>
            <a:normAutofit/>
          </a:bodyPr>
          <a:lstStyle/>
          <a:p>
            <a:r>
              <a:rPr lang="en-US" b="1" dirty="0"/>
              <a:t>Peroxisomes</a:t>
            </a:r>
            <a:r>
              <a:rPr lang="en-US" dirty="0"/>
              <a:t> are single-membrane organelles that carry out oxidation reactions and detoxification.</a:t>
            </a:r>
          </a:p>
          <a:p>
            <a:pPr marL="457200" indent="-457200">
              <a:buFont typeface="Arial" panose="020B0604020202020204" pitchFamily="34" charset="0"/>
              <a:buChar char="•"/>
            </a:pPr>
            <a:r>
              <a:rPr lang="en-US" dirty="0"/>
              <a:t>Break down fatty acids, amino acids, and hydrogen peroxide (H</a:t>
            </a:r>
            <a:r>
              <a:rPr lang="en-US" baseline="-25000" dirty="0"/>
              <a:t>2</a:t>
            </a:r>
            <a:r>
              <a:rPr lang="en-US" dirty="0"/>
              <a:t>O</a:t>
            </a:r>
            <a:r>
              <a:rPr lang="en-US" baseline="-25000" dirty="0"/>
              <a:t>2</a:t>
            </a:r>
            <a:r>
              <a:rPr lang="en-US" dirty="0"/>
              <a:t>) through oxidation reactions.</a:t>
            </a:r>
          </a:p>
          <a:p>
            <a:pPr marL="457200" indent="-457200">
              <a:buFont typeface="Arial" panose="020B0604020202020204" pitchFamily="34" charset="0"/>
              <a:buChar char="•"/>
            </a:pPr>
            <a:r>
              <a:rPr lang="en-US" dirty="0"/>
              <a:t>Detoxify alcohol in liver cells</a:t>
            </a:r>
          </a:p>
          <a:p>
            <a:pPr marL="457200" indent="-457200">
              <a:buFont typeface="Arial" panose="020B0604020202020204" pitchFamily="34" charset="0"/>
              <a:buChar char="•"/>
            </a:pPr>
            <a:r>
              <a:rPr lang="en-US" dirty="0"/>
              <a:t>Have roles in metabolism, defense, and stress response in plants</a:t>
            </a:r>
          </a:p>
          <a:p>
            <a:pPr marL="1200150" lvl="1" indent="-457200">
              <a:buFont typeface="Arial" panose="020B0604020202020204" pitchFamily="34" charset="0"/>
              <a:buChar char="•"/>
            </a:pPr>
            <a:r>
              <a:rPr lang="en-US" dirty="0"/>
              <a:t>Specialized peroxisomes (glyoxysomes) convert fats to sugars.</a:t>
            </a:r>
          </a:p>
        </p:txBody>
      </p:sp>
    </p:spTree>
    <p:extLst>
      <p:ext uri="{BB962C8B-B14F-4D97-AF65-F5344CB8AC3E}">
        <p14:creationId xmlns:p14="http://schemas.microsoft.com/office/powerpoint/2010/main" val="2337107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Vesicles and Vacuoles</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5486400" cy="4434840"/>
          </a:xfrm>
        </p:spPr>
        <p:txBody>
          <a:bodyPr>
            <a:normAutofit lnSpcReduction="10000"/>
          </a:bodyPr>
          <a:lstStyle/>
          <a:p>
            <a:r>
              <a:rPr lang="en-US" b="1" dirty="0"/>
              <a:t>Vesicles</a:t>
            </a:r>
            <a:r>
              <a:rPr lang="en-US" dirty="0"/>
              <a:t> and </a:t>
            </a:r>
            <a:r>
              <a:rPr lang="en-US" b="1" dirty="0"/>
              <a:t>vacuoles</a:t>
            </a:r>
            <a:r>
              <a:rPr lang="en-US" dirty="0"/>
              <a:t> are membrane-bound sacs for storage and transport. </a:t>
            </a:r>
          </a:p>
          <a:p>
            <a:pPr marL="457200" indent="-457200">
              <a:buFont typeface="Arial" panose="020B0604020202020204" pitchFamily="34" charset="0"/>
              <a:buChar char="•"/>
            </a:pPr>
            <a:r>
              <a:rPr lang="en-US" dirty="0"/>
              <a:t>Vacuoles are larger.</a:t>
            </a:r>
          </a:p>
          <a:p>
            <a:pPr marL="457200" indent="-457200">
              <a:buFont typeface="Arial" panose="020B0604020202020204" pitchFamily="34" charset="0"/>
              <a:buChar char="•"/>
            </a:pPr>
            <a:r>
              <a:rPr lang="en-US" dirty="0"/>
              <a:t>Vesicles can fuse with other membranes to release their contents, while vacuoles remain separate.</a:t>
            </a:r>
          </a:p>
          <a:p>
            <a:pPr marL="457200" indent="-457200">
              <a:buFont typeface="Arial" panose="020B0604020202020204" pitchFamily="34" charset="0"/>
              <a:buChar char="•"/>
            </a:pPr>
            <a:r>
              <a:rPr lang="en-US" dirty="0"/>
              <a:t>Plant </a:t>
            </a:r>
            <a:r>
              <a:rPr lang="en-US" b="1" dirty="0"/>
              <a:t>vacuoles</a:t>
            </a:r>
            <a:r>
              <a:rPr lang="en-US" dirty="0"/>
              <a:t> contain enzymes that degrade macromolecules.</a:t>
            </a:r>
          </a:p>
        </p:txBody>
      </p:sp>
      <p:pic>
        <p:nvPicPr>
          <p:cNvPr id="4" name="Content Placeholder 5" descr="A woman sits breastfeeding her baby while typing on her phone">
            <a:extLst>
              <a:ext uri="{FF2B5EF4-FFF2-40B4-BE49-F238E27FC236}">
                <a16:creationId xmlns:a16="http://schemas.microsoft.com/office/drawing/2014/main" id="{3B84D516-EC9C-1871-DE2D-DBC3540CA9C4}"/>
              </a:ext>
            </a:extLst>
          </p:cNvPr>
          <p:cNvPicPr>
            <a:picLocks noChangeAspect="1"/>
          </p:cNvPicPr>
          <p:nvPr/>
        </p:nvPicPr>
        <p:blipFill>
          <a:blip r:embed="rId2"/>
          <a:srcRect l="33333" t="5334" r="33334" b="3000"/>
          <a:stretch/>
        </p:blipFill>
        <p:spPr>
          <a:xfrm>
            <a:off x="6407346" y="1136630"/>
            <a:ext cx="2044307" cy="3123247"/>
          </a:xfrm>
          <a:prstGeom prst="rect">
            <a:avLst/>
          </a:prstGeom>
        </p:spPr>
      </p:pic>
      <p:sp>
        <p:nvSpPr>
          <p:cNvPr id="6" name="TextBox 5">
            <a:extLst>
              <a:ext uri="{FF2B5EF4-FFF2-40B4-BE49-F238E27FC236}">
                <a16:creationId xmlns:a16="http://schemas.microsoft.com/office/drawing/2014/main" id="{C87C0AC3-3627-BED8-E7B2-E8D7CE4D24C4}"/>
              </a:ext>
              <a:ext uri="{C183D7F6-B498-43B3-948B-1728B52AA6E4}">
                <adec:decorative xmlns:adec="http://schemas.microsoft.com/office/drawing/2017/decorative" val="0"/>
              </a:ext>
            </a:extLst>
          </p:cNvPr>
          <p:cNvSpPr txBox="1"/>
          <p:nvPr/>
        </p:nvSpPr>
        <p:spPr>
          <a:xfrm>
            <a:off x="5829300" y="4299228"/>
            <a:ext cx="3200400" cy="1169551"/>
          </a:xfrm>
          <a:prstGeom prst="rect">
            <a:avLst/>
          </a:prstGeom>
          <a:noFill/>
        </p:spPr>
        <p:txBody>
          <a:bodyPr wrap="square" rtlCol="0">
            <a:spAutoFit/>
          </a:bodyPr>
          <a:lstStyle/>
          <a:p>
            <a:pPr algn="ctr"/>
            <a:r>
              <a:rPr lang="en-US" sz="1400" b="1" dirty="0"/>
              <a:t>4.2 Figure 11: </a:t>
            </a:r>
            <a:r>
              <a:rPr lang="en-US" sz="1400" dirty="0"/>
              <a:t>Mammary tissue is responsible for producing milk for offspring. Milk is produced inside the cells but must be transported outside the cells; vesicles handle this step. </a:t>
            </a:r>
          </a:p>
        </p:txBody>
      </p:sp>
      <p:sp>
        <p:nvSpPr>
          <p:cNvPr id="7" name="TextBox 6">
            <a:extLst>
              <a:ext uri="{FF2B5EF4-FFF2-40B4-BE49-F238E27FC236}">
                <a16:creationId xmlns:a16="http://schemas.microsoft.com/office/drawing/2014/main" id="{EDF18A08-9FEE-1D87-D4AB-10DC729FA766}"/>
              </a:ext>
              <a:ext uri="{C183D7F6-B498-43B3-948B-1728B52AA6E4}">
                <adec:decorative xmlns:adec="http://schemas.microsoft.com/office/drawing/2017/decorative" val="0"/>
              </a:ext>
            </a:extLst>
          </p:cNvPr>
          <p:cNvSpPr txBox="1"/>
          <p:nvPr/>
        </p:nvSpPr>
        <p:spPr>
          <a:xfrm>
            <a:off x="6057900" y="5591889"/>
            <a:ext cx="2743200" cy="246221"/>
          </a:xfrm>
          <a:prstGeom prst="rect">
            <a:avLst/>
          </a:prstGeom>
          <a:noFill/>
        </p:spPr>
        <p:txBody>
          <a:bodyPr wrap="square" rtlCol="0">
            <a:spAutoFit/>
          </a:bodyPr>
          <a:lstStyle/>
          <a:p>
            <a:pPr algn="ctr"/>
            <a:r>
              <a:rPr lang="en-US" sz="1000" dirty="0"/>
              <a:t>William Fortunato on Pexels. "Mother and child."</a:t>
            </a:r>
          </a:p>
        </p:txBody>
      </p:sp>
    </p:spTree>
    <p:extLst>
      <p:ext uri="{BB962C8B-B14F-4D97-AF65-F5344CB8AC3E}">
        <p14:creationId xmlns:p14="http://schemas.microsoft.com/office/powerpoint/2010/main" val="85396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45325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Understand</a:t>
            </a:r>
            <a:r>
              <a:rPr lang="en-US" dirty="0"/>
              <a:t> the comparison of animal and plant cells.</a:t>
            </a:r>
          </a:p>
          <a:p>
            <a:pPr marL="457200" indent="-457200">
              <a:buFont typeface="Arial" panose="020B0604020202020204" pitchFamily="34" charset="0"/>
              <a:buChar char="•"/>
              <a:tabLst>
                <a:tab pos="457200" algn="l"/>
              </a:tabLst>
            </a:pPr>
            <a:r>
              <a:rPr lang="en-US" b="1" dirty="0"/>
              <a:t>Describe</a:t>
            </a:r>
            <a:r>
              <a:rPr lang="en-US" dirty="0"/>
              <a:t> the structure of eukaryotic cells.</a:t>
            </a:r>
          </a:p>
          <a:p>
            <a:pPr marL="457200" indent="-457200">
              <a:buFont typeface="Arial" panose="020B0604020202020204" pitchFamily="34" charset="0"/>
              <a:buChar char="•"/>
              <a:tabLst>
                <a:tab pos="457200" algn="l"/>
              </a:tabLst>
            </a:pPr>
            <a:r>
              <a:rPr lang="en-US" b="1" dirty="0"/>
              <a:t>State</a:t>
            </a:r>
            <a:r>
              <a:rPr lang="en-US" dirty="0"/>
              <a:t> the role of the plasma membrane.</a:t>
            </a:r>
          </a:p>
          <a:p>
            <a:pPr marL="457200" indent="-457200">
              <a:buFont typeface="Arial" panose="020B0604020202020204" pitchFamily="34" charset="0"/>
              <a:buChar char="•"/>
              <a:tabLst>
                <a:tab pos="457200" algn="l"/>
              </a:tabLst>
            </a:pPr>
            <a:r>
              <a:rPr lang="en-US" b="1" dirty="0"/>
              <a:t>Summarize</a:t>
            </a:r>
            <a:r>
              <a:rPr lang="en-US" dirty="0"/>
              <a:t> the functions of the major cell organelles.</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Animal Cells versus Plant Cells</a:t>
            </a:r>
            <a:endParaRPr lang="en-US" baseline="-25000"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282440"/>
          </a:xfrm>
        </p:spPr>
        <p:txBody>
          <a:bodyPr>
            <a:normAutofit/>
          </a:bodyPr>
          <a:lstStyle/>
          <a:p>
            <a:pPr marL="457200" indent="-457200">
              <a:buFont typeface="Arial" panose="020B0604020202020204" pitchFamily="34" charset="0"/>
              <a:buChar char="•"/>
            </a:pPr>
            <a:r>
              <a:rPr lang="en-US" dirty="0"/>
              <a:t>Animal cells have </a:t>
            </a:r>
            <a:r>
              <a:rPr lang="en-US" b="1" dirty="0"/>
              <a:t>centrosomes</a:t>
            </a:r>
            <a:r>
              <a:rPr lang="en-US" dirty="0"/>
              <a:t> and lysosomes, while plant cells lack them.</a:t>
            </a:r>
          </a:p>
          <a:p>
            <a:pPr marL="457200" indent="-457200">
              <a:buFont typeface="Arial" panose="020B0604020202020204" pitchFamily="34" charset="0"/>
              <a:buChar char="•"/>
            </a:pPr>
            <a:r>
              <a:rPr lang="en-US" dirty="0"/>
              <a:t>Plant cells possess a cell wall, </a:t>
            </a:r>
            <a:r>
              <a:rPr lang="en-US" b="1" dirty="0"/>
              <a:t>chloroplasts</a:t>
            </a:r>
            <a:r>
              <a:rPr lang="en-US" dirty="0"/>
              <a:t>, other plastids, and a large </a:t>
            </a:r>
            <a:r>
              <a:rPr lang="en-US" b="1" dirty="0"/>
              <a:t>central vacuole</a:t>
            </a:r>
            <a:r>
              <a:rPr lang="en-US" dirty="0"/>
              <a:t>, which are absent in animal cells.</a:t>
            </a:r>
          </a:p>
          <a:p>
            <a:pPr marL="457200" indent="-457200">
              <a:buFont typeface="Arial" panose="020B0604020202020204" pitchFamily="34" charset="0"/>
              <a:buChar char="•"/>
            </a:pPr>
            <a:r>
              <a:rPr lang="en-US" dirty="0"/>
              <a:t>Both animal and plant cells have a plasma membrane, cytoplasm, nucleus, ribosomes, mitochondria, peroxisomes, and microtubule-organizing centers (MTOCs).</a:t>
            </a:r>
          </a:p>
        </p:txBody>
      </p:sp>
    </p:spTree>
    <p:extLst>
      <p:ext uri="{BB962C8B-B14F-4D97-AF65-F5344CB8AC3E}">
        <p14:creationId xmlns:p14="http://schemas.microsoft.com/office/powerpoint/2010/main" val="2613644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Animal Cells versus Plant Cells: The Centrosome</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2358198"/>
          </a:xfrm>
        </p:spPr>
        <p:txBody>
          <a:bodyPr>
            <a:normAutofit fontScale="85000" lnSpcReduction="20000"/>
          </a:bodyPr>
          <a:lstStyle/>
          <a:p>
            <a:r>
              <a:rPr lang="en-US" dirty="0"/>
              <a:t>The </a:t>
            </a:r>
            <a:r>
              <a:rPr lang="en-US" b="1" dirty="0"/>
              <a:t>centrosome </a:t>
            </a:r>
            <a:r>
              <a:rPr lang="en-US" dirty="0"/>
              <a:t>is a microtubule-organizing center found near the nuclei of animal cells.</a:t>
            </a:r>
          </a:p>
          <a:p>
            <a:pPr marL="457200" indent="-457200">
              <a:buFont typeface="Arial" panose="020B0604020202020204" pitchFamily="34" charset="0"/>
              <a:buChar char="•"/>
            </a:pPr>
            <a:r>
              <a:rPr lang="en-US" dirty="0"/>
              <a:t>Contains centrioles of microtubule triplets, organizes microtubules, and assists in separating chromosomes during animal cell division</a:t>
            </a:r>
          </a:p>
          <a:p>
            <a:pPr marL="457200" indent="-457200">
              <a:buFont typeface="Arial" panose="020B0604020202020204" pitchFamily="34" charset="0"/>
              <a:buChar char="•"/>
            </a:pPr>
            <a:r>
              <a:rPr lang="en-US" dirty="0"/>
              <a:t>Are non-essential for cell division, as cells without them and plant cells can still divide</a:t>
            </a:r>
            <a:endParaRPr lang="en-US" b="1" dirty="0"/>
          </a:p>
        </p:txBody>
      </p:sp>
      <p:sp>
        <p:nvSpPr>
          <p:cNvPr id="6" name="TextBox 5">
            <a:extLst>
              <a:ext uri="{FF2B5EF4-FFF2-40B4-BE49-F238E27FC236}">
                <a16:creationId xmlns:a16="http://schemas.microsoft.com/office/drawing/2014/main" id="{C87C0AC3-3627-BED8-E7B2-E8D7CE4D24C4}"/>
              </a:ext>
              <a:ext uri="{C183D7F6-B498-43B3-948B-1728B52AA6E4}">
                <adec:decorative xmlns:adec="http://schemas.microsoft.com/office/drawing/2017/decorative" val="0"/>
              </a:ext>
            </a:extLst>
          </p:cNvPr>
          <p:cNvSpPr txBox="1"/>
          <p:nvPr/>
        </p:nvSpPr>
        <p:spPr>
          <a:xfrm>
            <a:off x="3981450" y="3560718"/>
            <a:ext cx="1181100" cy="307777"/>
          </a:xfrm>
          <a:prstGeom prst="rect">
            <a:avLst/>
          </a:prstGeom>
          <a:noFill/>
        </p:spPr>
        <p:txBody>
          <a:bodyPr wrap="square" rtlCol="0">
            <a:spAutoFit/>
          </a:bodyPr>
          <a:lstStyle/>
          <a:p>
            <a:pPr algn="ctr"/>
            <a:r>
              <a:rPr lang="en-US" sz="1400" b="1" dirty="0"/>
              <a:t>4.2 Figure 12</a:t>
            </a:r>
          </a:p>
        </p:txBody>
      </p:sp>
      <p:pic>
        <p:nvPicPr>
          <p:cNvPr id="4" name="Content Placeholder 6" descr="The first view on the left shows several long tubes stuck together to form a cylinder. This is labeled &quot;Centriole.&quot; The second view shows the centriole tilted up and forward so that the inside can be seen. In this view, the long tubes are shown stuck to a wheel with several spokes. The full thing is again labeled the &quot;Centriole,&quot; and the long tubes are labeled &quot;Microtubules.&quot;">
            <a:extLst>
              <a:ext uri="{FF2B5EF4-FFF2-40B4-BE49-F238E27FC236}">
                <a16:creationId xmlns:a16="http://schemas.microsoft.com/office/drawing/2014/main" id="{DC023918-91BA-B7ED-EA24-3B6BEA15A3E4}"/>
              </a:ext>
            </a:extLst>
          </p:cNvPr>
          <p:cNvPicPr>
            <a:picLocks noChangeAspect="1"/>
          </p:cNvPicPr>
          <p:nvPr/>
        </p:nvPicPr>
        <p:blipFill>
          <a:blip r:embed="rId2"/>
          <a:srcRect t="5333" b="28000"/>
          <a:stretch/>
        </p:blipFill>
        <p:spPr>
          <a:xfrm>
            <a:off x="1948418" y="3868495"/>
            <a:ext cx="5247164" cy="1943394"/>
          </a:xfrm>
          <a:prstGeom prst="rect">
            <a:avLst/>
          </a:prstGeom>
        </p:spPr>
      </p:pic>
      <p:sp>
        <p:nvSpPr>
          <p:cNvPr id="7" name="TextBox 6">
            <a:extLst>
              <a:ext uri="{FF2B5EF4-FFF2-40B4-BE49-F238E27FC236}">
                <a16:creationId xmlns:a16="http://schemas.microsoft.com/office/drawing/2014/main" id="{EDF18A08-9FEE-1D87-D4AB-10DC729FA766}"/>
              </a:ext>
              <a:ext uri="{C183D7F6-B498-43B3-948B-1728B52AA6E4}">
                <adec:decorative xmlns:adec="http://schemas.microsoft.com/office/drawing/2017/decorative" val="0"/>
              </a:ext>
            </a:extLst>
          </p:cNvPr>
          <p:cNvSpPr txBox="1"/>
          <p:nvPr/>
        </p:nvSpPr>
        <p:spPr>
          <a:xfrm>
            <a:off x="3124200" y="5811889"/>
            <a:ext cx="3429000" cy="246221"/>
          </a:xfrm>
          <a:prstGeom prst="rect">
            <a:avLst/>
          </a:prstGeom>
          <a:noFill/>
        </p:spPr>
        <p:txBody>
          <a:bodyPr wrap="square" rtlCol="0">
            <a:spAutoFit/>
          </a:bodyPr>
          <a:lstStyle/>
          <a:p>
            <a:pPr algn="ctr"/>
            <a:r>
              <a:rPr lang="en-US" sz="1000" dirty="0"/>
              <a:t>BruceBlaus on Wikimedia Commons. "Centriole."</a:t>
            </a:r>
          </a:p>
        </p:txBody>
      </p:sp>
    </p:spTree>
    <p:extLst>
      <p:ext uri="{BB962C8B-B14F-4D97-AF65-F5344CB8AC3E}">
        <p14:creationId xmlns:p14="http://schemas.microsoft.com/office/powerpoint/2010/main" val="1047542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Animal Cells versus Plant Cells: Lysosomes</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053840"/>
          </a:xfrm>
        </p:spPr>
        <p:txBody>
          <a:bodyPr>
            <a:normAutofit/>
          </a:bodyPr>
          <a:lstStyle/>
          <a:p>
            <a:r>
              <a:rPr lang="en-US" dirty="0"/>
              <a:t>Animal cells have </a:t>
            </a:r>
            <a:r>
              <a:rPr lang="en-US" b="1" dirty="0"/>
              <a:t>lysosomes</a:t>
            </a:r>
            <a:r>
              <a:rPr lang="en-US" dirty="0"/>
              <a:t> which act as the cell's "garbage disposal" using enzymes in an acidic environment to digest wastes, proteins, lipids, nucleic acids, and worn-out organelles.</a:t>
            </a:r>
          </a:p>
          <a:p>
            <a:pPr marL="457200" indent="-457200">
              <a:buFont typeface="Arial" panose="020B0604020202020204" pitchFamily="34" charset="0"/>
              <a:buChar char="•"/>
            </a:pPr>
            <a:r>
              <a:rPr lang="en-US" dirty="0"/>
              <a:t>Plant cells lack lysosomes and instead carry out digestive processes in vacuoles.</a:t>
            </a:r>
          </a:p>
          <a:p>
            <a:endParaRPr lang="en-US" b="1" dirty="0"/>
          </a:p>
        </p:txBody>
      </p:sp>
    </p:spTree>
    <p:extLst>
      <p:ext uri="{BB962C8B-B14F-4D97-AF65-F5344CB8AC3E}">
        <p14:creationId xmlns:p14="http://schemas.microsoft.com/office/powerpoint/2010/main" val="4231781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15DC-93E3-A1A8-E9D8-3210AEB2772A}"/>
              </a:ext>
            </a:extLst>
          </p:cNvPr>
          <p:cNvSpPr>
            <a:spLocks noGrp="1"/>
          </p:cNvSpPr>
          <p:nvPr>
            <p:ph type="title"/>
          </p:nvPr>
        </p:nvSpPr>
        <p:spPr/>
        <p:txBody>
          <a:bodyPr/>
          <a:lstStyle/>
          <a:p>
            <a:r>
              <a:rPr lang="en-US" dirty="0"/>
              <a:t>Think It Through</a:t>
            </a:r>
            <a:r>
              <a:rPr lang="en-US" sz="1600" baseline="-25000" dirty="0"/>
              <a:t>2</a:t>
            </a:r>
            <a:endParaRPr lang="en-IN" sz="1600" baseline="-25000" dirty="0"/>
          </a:p>
        </p:txBody>
      </p:sp>
      <p:sp>
        <p:nvSpPr>
          <p:cNvPr id="3" name="Content Placeholder 2">
            <a:extLst>
              <a:ext uri="{FF2B5EF4-FFF2-40B4-BE49-F238E27FC236}">
                <a16:creationId xmlns:a16="http://schemas.microsoft.com/office/drawing/2014/main" id="{94784A16-85E2-E608-F765-55D18686ECC6}"/>
              </a:ext>
            </a:extLst>
          </p:cNvPr>
          <p:cNvSpPr>
            <a:spLocks noGrp="1"/>
          </p:cNvSpPr>
          <p:nvPr>
            <p:ph idx="1"/>
          </p:nvPr>
        </p:nvSpPr>
        <p:spPr>
          <a:xfrm>
            <a:off x="457200" y="1280159"/>
            <a:ext cx="8229600" cy="624841"/>
          </a:xfrm>
        </p:spPr>
        <p:txBody>
          <a:bodyPr>
            <a:normAutofit/>
          </a:bodyPr>
          <a:lstStyle/>
          <a:p>
            <a:r>
              <a:rPr lang="en-US" dirty="0"/>
              <a:t>Why are lysosomes compared to a "garbage disposal"?</a:t>
            </a:r>
          </a:p>
          <a:p>
            <a:endParaRPr lang="en-US" dirty="0"/>
          </a:p>
        </p:txBody>
      </p:sp>
    </p:spTree>
    <p:extLst>
      <p:ext uri="{BB962C8B-B14F-4D97-AF65-F5344CB8AC3E}">
        <p14:creationId xmlns:p14="http://schemas.microsoft.com/office/powerpoint/2010/main" val="4092226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Animal Cells versus Plant Cells: The Cell Wall</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1691640"/>
          </a:xfrm>
        </p:spPr>
        <p:txBody>
          <a:bodyPr>
            <a:normAutofit fontScale="92500" lnSpcReduction="10000"/>
          </a:bodyPr>
          <a:lstStyle/>
          <a:p>
            <a:r>
              <a:rPr lang="en-US" dirty="0"/>
              <a:t>Plant cells have a rigid cellulose </a:t>
            </a:r>
            <a:r>
              <a:rPr lang="en-US" b="1" dirty="0"/>
              <a:t>cell wall </a:t>
            </a:r>
            <a:r>
              <a:rPr lang="en-US" dirty="0"/>
              <a:t>exterior to the plasma membrane for structural support and protection.</a:t>
            </a:r>
          </a:p>
          <a:p>
            <a:pPr marL="457200" indent="-457200">
              <a:buFont typeface="Arial" panose="020B0604020202020204" pitchFamily="34" charset="0"/>
              <a:buChar char="•"/>
            </a:pPr>
            <a:r>
              <a:rPr lang="en-US" dirty="0"/>
              <a:t>Main component is cellulose.</a:t>
            </a:r>
          </a:p>
          <a:p>
            <a:pPr marL="457200" indent="-457200">
              <a:buFont typeface="Arial" panose="020B0604020202020204" pitchFamily="34" charset="0"/>
              <a:buChar char="•"/>
            </a:pPr>
            <a:r>
              <a:rPr lang="en-US" dirty="0"/>
              <a:t>Cell walls provide raw vegetables their crunchy texture.</a:t>
            </a:r>
            <a:endParaRPr lang="en-US" b="1" dirty="0"/>
          </a:p>
        </p:txBody>
      </p:sp>
      <p:sp>
        <p:nvSpPr>
          <p:cNvPr id="6" name="TextBox 5">
            <a:extLst>
              <a:ext uri="{FF2B5EF4-FFF2-40B4-BE49-F238E27FC236}">
                <a16:creationId xmlns:a16="http://schemas.microsoft.com/office/drawing/2014/main" id="{34A58D56-A698-A273-A9AA-835FB22A9621}"/>
              </a:ext>
              <a:ext uri="{C183D7F6-B498-43B3-948B-1728B52AA6E4}">
                <adec:decorative xmlns:adec="http://schemas.microsoft.com/office/drawing/2017/decorative" val="0"/>
              </a:ext>
            </a:extLst>
          </p:cNvPr>
          <p:cNvSpPr txBox="1"/>
          <p:nvPr/>
        </p:nvSpPr>
        <p:spPr>
          <a:xfrm>
            <a:off x="3981447" y="2928880"/>
            <a:ext cx="1181100" cy="307777"/>
          </a:xfrm>
          <a:prstGeom prst="rect">
            <a:avLst/>
          </a:prstGeom>
          <a:noFill/>
        </p:spPr>
        <p:txBody>
          <a:bodyPr wrap="square" rtlCol="0">
            <a:spAutoFit/>
          </a:bodyPr>
          <a:lstStyle/>
          <a:p>
            <a:pPr algn="ctr"/>
            <a:r>
              <a:rPr lang="en-US" sz="1400" b="1" dirty="0"/>
              <a:t>4.2 Figure 13</a:t>
            </a:r>
          </a:p>
        </p:txBody>
      </p:sp>
      <p:pic>
        <p:nvPicPr>
          <p:cNvPr id="4" name="Content Placeholder 6" descr="This illustration shows a chain of glucose subunits that are attached together and make up an entire cellulose fiber. Each glucose subunit is a closed ring composed of carbon, hydrogen, and oxygen atoms and connected by hydrogen bonds, represented by dotted lines.">
            <a:extLst>
              <a:ext uri="{FF2B5EF4-FFF2-40B4-BE49-F238E27FC236}">
                <a16:creationId xmlns:a16="http://schemas.microsoft.com/office/drawing/2014/main" id="{6AD56CC8-6781-0223-E1C7-C12C62DA3C5C}"/>
              </a:ext>
            </a:extLst>
          </p:cNvPr>
          <p:cNvPicPr>
            <a:picLocks noChangeAspect="1"/>
          </p:cNvPicPr>
          <p:nvPr/>
        </p:nvPicPr>
        <p:blipFill>
          <a:blip r:embed="rId2"/>
          <a:srcRect t="3667" b="13000"/>
          <a:stretch/>
        </p:blipFill>
        <p:spPr>
          <a:xfrm>
            <a:off x="1819983" y="3236657"/>
            <a:ext cx="5504026" cy="2548160"/>
          </a:xfrm>
          <a:prstGeom prst="rect">
            <a:avLst/>
          </a:prstGeom>
        </p:spPr>
      </p:pic>
      <p:sp>
        <p:nvSpPr>
          <p:cNvPr id="7" name="TextBox 6">
            <a:extLst>
              <a:ext uri="{FF2B5EF4-FFF2-40B4-BE49-F238E27FC236}">
                <a16:creationId xmlns:a16="http://schemas.microsoft.com/office/drawing/2014/main" id="{6028FC78-C4AF-835B-C80C-FA0B566FC562}"/>
              </a:ext>
              <a:ext uri="{C183D7F6-B498-43B3-948B-1728B52AA6E4}">
                <adec:decorative xmlns:adec="http://schemas.microsoft.com/office/drawing/2017/decorative" val="0"/>
              </a:ext>
            </a:extLst>
          </p:cNvPr>
          <p:cNvSpPr txBox="1"/>
          <p:nvPr/>
        </p:nvSpPr>
        <p:spPr>
          <a:xfrm>
            <a:off x="2095667" y="5784817"/>
            <a:ext cx="4952659" cy="246221"/>
          </a:xfrm>
          <a:prstGeom prst="rect">
            <a:avLst/>
          </a:prstGeom>
          <a:noFill/>
        </p:spPr>
        <p:txBody>
          <a:bodyPr wrap="square" rtlCol="0">
            <a:spAutoFit/>
          </a:bodyPr>
          <a:lstStyle/>
          <a:p>
            <a:pPr algn="ctr"/>
            <a:r>
              <a:rPr lang="en-US" sz="1000" dirty="0"/>
              <a:t>Eunice Laurent on Wikimedia Commons. "Cellulose."</a:t>
            </a:r>
          </a:p>
        </p:txBody>
      </p:sp>
    </p:spTree>
    <p:extLst>
      <p:ext uri="{BB962C8B-B14F-4D97-AF65-F5344CB8AC3E}">
        <p14:creationId xmlns:p14="http://schemas.microsoft.com/office/powerpoint/2010/main" val="1054844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Animal Cells versus Plant Cells: Chloroplasts</a:t>
            </a:r>
            <a:r>
              <a:rPr lang="en-IN" sz="1600" baseline="-25000" dirty="0"/>
              <a:t>1</a:t>
            </a:r>
            <a:endParaRPr lang="en-US" sz="1600" baseline="-25000"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4953000" cy="4434840"/>
          </a:xfrm>
        </p:spPr>
        <p:txBody>
          <a:bodyPr>
            <a:normAutofit/>
          </a:bodyPr>
          <a:lstStyle/>
          <a:p>
            <a:r>
              <a:rPr lang="en-US" b="1" dirty="0"/>
              <a:t>Chloroplasts</a:t>
            </a:r>
            <a:r>
              <a:rPr lang="en-US" dirty="0"/>
              <a:t> perform photosynthesis in plant cells, producing glucose and oxygen from carbon dioxide, water, and sunlight.</a:t>
            </a:r>
          </a:p>
          <a:p>
            <a:pPr marL="457200" indent="-457200">
              <a:buFont typeface="Arial" panose="020B0604020202020204" pitchFamily="34" charset="0"/>
              <a:buChar char="•"/>
            </a:pPr>
            <a:r>
              <a:rPr lang="en-US" dirty="0"/>
              <a:t>Plants are autotrophs that make their own food.</a:t>
            </a:r>
            <a:endParaRPr lang="en-US" b="1" dirty="0"/>
          </a:p>
        </p:txBody>
      </p:sp>
      <p:sp>
        <p:nvSpPr>
          <p:cNvPr id="6" name="TextBox 5">
            <a:extLst>
              <a:ext uri="{FF2B5EF4-FFF2-40B4-BE49-F238E27FC236}">
                <a16:creationId xmlns:a16="http://schemas.microsoft.com/office/drawing/2014/main" id="{F323AE60-0335-FA9A-8CD1-4DE4B8607073}"/>
              </a:ext>
              <a:ext uri="{C183D7F6-B498-43B3-948B-1728B52AA6E4}">
                <adec:decorative xmlns:adec="http://schemas.microsoft.com/office/drawing/2017/decorative" val="0"/>
              </a:ext>
            </a:extLst>
          </p:cNvPr>
          <p:cNvSpPr txBox="1"/>
          <p:nvPr/>
        </p:nvSpPr>
        <p:spPr>
          <a:xfrm>
            <a:off x="6572250" y="1536586"/>
            <a:ext cx="1181100" cy="307777"/>
          </a:xfrm>
          <a:prstGeom prst="rect">
            <a:avLst/>
          </a:prstGeom>
          <a:noFill/>
        </p:spPr>
        <p:txBody>
          <a:bodyPr wrap="square" rtlCol="0">
            <a:spAutoFit/>
          </a:bodyPr>
          <a:lstStyle/>
          <a:p>
            <a:pPr algn="ctr"/>
            <a:r>
              <a:rPr lang="en-US" sz="1400" b="1" dirty="0"/>
              <a:t>4.2 Figure 14</a:t>
            </a:r>
          </a:p>
        </p:txBody>
      </p:sp>
      <p:pic>
        <p:nvPicPr>
          <p:cNvPr id="4" name="Content Placeholder 5" descr="The micrograph shows a close up image of several leaves. The leaves are made up of hundreds of small green spheres.">
            <a:extLst>
              <a:ext uri="{FF2B5EF4-FFF2-40B4-BE49-F238E27FC236}">
                <a16:creationId xmlns:a16="http://schemas.microsoft.com/office/drawing/2014/main" id="{D3A52BE1-9B7C-BE98-6029-08C4CA6D93BC}"/>
              </a:ext>
            </a:extLst>
          </p:cNvPr>
          <p:cNvPicPr>
            <a:picLocks noChangeAspect="1"/>
          </p:cNvPicPr>
          <p:nvPr/>
        </p:nvPicPr>
        <p:blipFill>
          <a:blip r:embed="rId2"/>
          <a:srcRect l="11806" t="5334" r="11806" b="3000"/>
          <a:stretch/>
        </p:blipFill>
        <p:spPr>
          <a:xfrm>
            <a:off x="5448300" y="1828799"/>
            <a:ext cx="3429000" cy="2286000"/>
          </a:xfrm>
          <a:prstGeom prst="rect">
            <a:avLst/>
          </a:prstGeom>
        </p:spPr>
      </p:pic>
      <p:sp>
        <p:nvSpPr>
          <p:cNvPr id="7" name="TextBox 6">
            <a:extLst>
              <a:ext uri="{FF2B5EF4-FFF2-40B4-BE49-F238E27FC236}">
                <a16:creationId xmlns:a16="http://schemas.microsoft.com/office/drawing/2014/main" id="{32B28308-E53F-1159-71BD-32F7366EC6FC}"/>
              </a:ext>
              <a:ext uri="{C183D7F6-B498-43B3-948B-1728B52AA6E4}">
                <adec:decorative xmlns:adec="http://schemas.microsoft.com/office/drawing/2017/decorative" val="0"/>
              </a:ext>
            </a:extLst>
          </p:cNvPr>
          <p:cNvSpPr txBox="1"/>
          <p:nvPr/>
        </p:nvSpPr>
        <p:spPr>
          <a:xfrm>
            <a:off x="5600700" y="4131147"/>
            <a:ext cx="3124200" cy="246221"/>
          </a:xfrm>
          <a:prstGeom prst="rect">
            <a:avLst/>
          </a:prstGeom>
          <a:noFill/>
        </p:spPr>
        <p:txBody>
          <a:bodyPr wrap="square" rtlCol="0">
            <a:spAutoFit/>
          </a:bodyPr>
          <a:lstStyle/>
          <a:p>
            <a:pPr algn="ctr"/>
            <a:r>
              <a:rPr lang="en-US" sz="1000" dirty="0"/>
              <a:t>Wikimedia Images on Pixabay. "Chloroplasts."</a:t>
            </a:r>
          </a:p>
        </p:txBody>
      </p:sp>
    </p:spTree>
    <p:extLst>
      <p:ext uri="{BB962C8B-B14F-4D97-AF65-F5344CB8AC3E}">
        <p14:creationId xmlns:p14="http://schemas.microsoft.com/office/powerpoint/2010/main" val="3014522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Animal Cells versus Plant Cells: Chloroplasts</a:t>
            </a:r>
            <a:r>
              <a:rPr lang="en-IN" sz="1600" baseline="-25000" dirty="0"/>
              <a:t>2</a:t>
            </a:r>
            <a:endParaRPr lang="en-US" sz="1600" baseline="-25000"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1691640"/>
          </a:xfrm>
        </p:spPr>
        <p:txBody>
          <a:bodyPr>
            <a:normAutofit fontScale="92500" lnSpcReduction="20000"/>
          </a:bodyPr>
          <a:lstStyle/>
          <a:p>
            <a:r>
              <a:rPr lang="en-US" dirty="0"/>
              <a:t>Chloroplasts contain an inner membrane enclosing a set of interconnected, flattened discs called </a:t>
            </a:r>
            <a:r>
              <a:rPr lang="en-US" i="1" dirty="0"/>
              <a:t>thylakoids</a:t>
            </a:r>
            <a:r>
              <a:rPr lang="en-US" dirty="0"/>
              <a:t> where </a:t>
            </a:r>
            <a:r>
              <a:rPr lang="en-US" b="1" dirty="0"/>
              <a:t>chlorophyll</a:t>
            </a:r>
            <a:r>
              <a:rPr lang="en-US" dirty="0"/>
              <a:t> is located to capture light energy for photosynthesis, with the surrounding fluid known as the stroma.</a:t>
            </a:r>
            <a:endParaRPr lang="en-US" b="1" dirty="0"/>
          </a:p>
        </p:txBody>
      </p:sp>
      <p:sp>
        <p:nvSpPr>
          <p:cNvPr id="6" name="TextBox 5">
            <a:extLst>
              <a:ext uri="{FF2B5EF4-FFF2-40B4-BE49-F238E27FC236}">
                <a16:creationId xmlns:a16="http://schemas.microsoft.com/office/drawing/2014/main" id="{34A58D56-A698-A273-A9AA-835FB22A9621}"/>
              </a:ext>
              <a:ext uri="{C183D7F6-B498-43B3-948B-1728B52AA6E4}">
                <adec:decorative xmlns:adec="http://schemas.microsoft.com/office/drawing/2017/decorative" val="0"/>
              </a:ext>
            </a:extLst>
          </p:cNvPr>
          <p:cNvSpPr txBox="1"/>
          <p:nvPr/>
        </p:nvSpPr>
        <p:spPr>
          <a:xfrm>
            <a:off x="3981448" y="2690913"/>
            <a:ext cx="1181100" cy="307777"/>
          </a:xfrm>
          <a:prstGeom prst="rect">
            <a:avLst/>
          </a:prstGeom>
          <a:noFill/>
        </p:spPr>
        <p:txBody>
          <a:bodyPr wrap="square" rtlCol="0">
            <a:spAutoFit/>
          </a:bodyPr>
          <a:lstStyle/>
          <a:p>
            <a:pPr algn="ctr"/>
            <a:r>
              <a:rPr lang="en-US" sz="1400" b="1" dirty="0"/>
              <a:t>4.2 Figure 15</a:t>
            </a:r>
          </a:p>
        </p:txBody>
      </p:sp>
      <p:pic>
        <p:nvPicPr>
          <p:cNvPr id="4" name="Content Placeholder 6" descr="This illustration shows a chloroplast, which has a chloroplast envelope (containing outer membrane, intermembrane space, and an inner membrane) The space between the outer and inner membranes is called the intermembrane space. Inside the inner membrane are flat, pancake-like structures called thylakoids, which synthesize water molecules into oxygen molecules and have a low p H. The thylakoids form stacks called grana. The liquid inside the inner membrane is called the stroma which has a high p H and contain ribosomes and the D N A ring. Starch granules and lipid globules protrude from the thylakoids.">
            <a:extLst>
              <a:ext uri="{FF2B5EF4-FFF2-40B4-BE49-F238E27FC236}">
                <a16:creationId xmlns:a16="http://schemas.microsoft.com/office/drawing/2014/main" id="{A802F6DB-B834-CEED-CB69-52A19E1B66AB}"/>
              </a:ext>
            </a:extLst>
          </p:cNvPr>
          <p:cNvPicPr>
            <a:picLocks noChangeAspect="1"/>
          </p:cNvPicPr>
          <p:nvPr/>
        </p:nvPicPr>
        <p:blipFill>
          <a:blip r:embed="rId2"/>
          <a:srcRect t="3666" b="14667"/>
          <a:stretch/>
        </p:blipFill>
        <p:spPr>
          <a:xfrm>
            <a:off x="1494537" y="2985245"/>
            <a:ext cx="6154921" cy="2792510"/>
          </a:xfrm>
          <a:prstGeom prst="rect">
            <a:avLst/>
          </a:prstGeom>
        </p:spPr>
      </p:pic>
      <p:sp>
        <p:nvSpPr>
          <p:cNvPr id="7" name="TextBox 6">
            <a:extLst>
              <a:ext uri="{FF2B5EF4-FFF2-40B4-BE49-F238E27FC236}">
                <a16:creationId xmlns:a16="http://schemas.microsoft.com/office/drawing/2014/main" id="{6028FC78-C4AF-835B-C80C-FA0B566FC562}"/>
              </a:ext>
              <a:ext uri="{C183D7F6-B498-43B3-948B-1728B52AA6E4}">
                <adec:decorative xmlns:adec="http://schemas.microsoft.com/office/drawing/2017/decorative" val="0"/>
              </a:ext>
            </a:extLst>
          </p:cNvPr>
          <p:cNvSpPr txBox="1"/>
          <p:nvPr/>
        </p:nvSpPr>
        <p:spPr>
          <a:xfrm>
            <a:off x="1324669" y="5791200"/>
            <a:ext cx="6532762" cy="246221"/>
          </a:xfrm>
          <a:prstGeom prst="rect">
            <a:avLst/>
          </a:prstGeom>
          <a:noFill/>
        </p:spPr>
        <p:txBody>
          <a:bodyPr wrap="square" rtlCol="0">
            <a:spAutoFit/>
          </a:bodyPr>
          <a:lstStyle/>
          <a:p>
            <a:pPr algn="ctr"/>
            <a:r>
              <a:rPr lang="en-US" sz="1000" dirty="0"/>
              <a:t>Kelvinsong on Wikimedia Commons. "Chloroplast diagram."</a:t>
            </a:r>
          </a:p>
        </p:txBody>
      </p:sp>
    </p:spTree>
    <p:extLst>
      <p:ext uri="{BB962C8B-B14F-4D97-AF65-F5344CB8AC3E}">
        <p14:creationId xmlns:p14="http://schemas.microsoft.com/office/powerpoint/2010/main" val="4018650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Endosymbiotic Theory: The Origin of Mitochondria and Chloroplasts</a:t>
            </a:r>
            <a:endParaRPr lang="en-US" baseline="-25000"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381000" y="1280160"/>
            <a:ext cx="8382000" cy="4587240"/>
          </a:xfrm>
        </p:spPr>
        <p:txBody>
          <a:bodyPr>
            <a:normAutofit fontScale="92500" lnSpcReduction="10000"/>
          </a:bodyPr>
          <a:lstStyle/>
          <a:p>
            <a:pPr marL="457200" indent="-457200">
              <a:buFont typeface="Arial" panose="020B0604020202020204" pitchFamily="34" charset="0"/>
              <a:buChar char="•"/>
            </a:pPr>
            <a:r>
              <a:rPr lang="en-US" dirty="0"/>
              <a:t>Mitochondria and chloroplasts originated from an aerobic (uses oxygen for respiration) and an autotrophic (makes its own food) bacteria respectively being engulfed by host cells in an endosymbiotic relationship millions of years ago.</a:t>
            </a:r>
          </a:p>
          <a:p>
            <a:pPr marL="457200" indent="-457200">
              <a:buFont typeface="Arial" panose="020B0604020202020204" pitchFamily="34" charset="0"/>
              <a:buChar char="•"/>
            </a:pPr>
            <a:r>
              <a:rPr lang="en-US" i="1" dirty="0"/>
              <a:t>Endosymbiosis</a:t>
            </a:r>
            <a:r>
              <a:rPr lang="en-US" dirty="0"/>
              <a:t> involves one organism living inside another in a mutually beneficial way, with ingested bacteria evolving into specialized organelles over time.</a:t>
            </a:r>
          </a:p>
          <a:p>
            <a:pPr marL="457200" indent="-457200">
              <a:buFont typeface="Arial" panose="020B0604020202020204" pitchFamily="34" charset="0"/>
              <a:buChar char="•"/>
            </a:pPr>
            <a:r>
              <a:rPr lang="en-US" dirty="0"/>
              <a:t>Supporting evidence includes similar sizes and presence of DNA and ribosomes in bacteria, mitochondria, and chloroplasts, as well as the endosymbiotic relationships seen in nature today.</a:t>
            </a:r>
          </a:p>
        </p:txBody>
      </p:sp>
    </p:spTree>
    <p:extLst>
      <p:ext uri="{BB962C8B-B14F-4D97-AF65-F5344CB8AC3E}">
        <p14:creationId xmlns:p14="http://schemas.microsoft.com/office/powerpoint/2010/main" val="1569208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a:xfrm>
            <a:off x="-152400" y="211872"/>
            <a:ext cx="9448800" cy="914400"/>
          </a:xfrm>
        </p:spPr>
        <p:txBody>
          <a:bodyPr/>
          <a:lstStyle/>
          <a:p>
            <a:r>
              <a:rPr lang="en-IN" dirty="0"/>
              <a:t>Animal Cells versus Plant Cells: The Central Vacuole</a:t>
            </a:r>
            <a:endParaRPr lang="en-US" baseline="-25000"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5225374" cy="4587240"/>
          </a:xfrm>
        </p:spPr>
        <p:txBody>
          <a:bodyPr>
            <a:normAutofit fontScale="92500" lnSpcReduction="10000"/>
          </a:bodyPr>
          <a:lstStyle/>
          <a:p>
            <a:r>
              <a:rPr lang="en-US" dirty="0"/>
              <a:t>Plant cells have a large </a:t>
            </a:r>
            <a:r>
              <a:rPr lang="en-US" b="1" dirty="0"/>
              <a:t>central vacuole </a:t>
            </a:r>
            <a:r>
              <a:rPr lang="en-US" dirty="0"/>
              <a:t>occupying most of the cell's interior area that regulates water concentration.</a:t>
            </a:r>
          </a:p>
          <a:p>
            <a:pPr marL="457200" indent="-457200">
              <a:buFont typeface="Arial" panose="020B0604020202020204" pitchFamily="34" charset="0"/>
              <a:buChar char="•"/>
            </a:pPr>
            <a:r>
              <a:rPr lang="en-US" dirty="0"/>
              <a:t>Water loss from the vacuole causes wilting due to the loss of support for the cell wall.</a:t>
            </a:r>
          </a:p>
          <a:p>
            <a:pPr marL="457200" indent="-457200">
              <a:buFont typeface="Arial" panose="020B0604020202020204" pitchFamily="34" charset="0"/>
              <a:buChar char="•"/>
            </a:pPr>
            <a:r>
              <a:rPr lang="en-US" dirty="0"/>
              <a:t>The central vacuole allows cell expansion by accommodating more water as the cell grows larger, without requiring the synthesis of additional cytoplasm.</a:t>
            </a:r>
            <a:endParaRPr lang="en-US" b="1" dirty="0"/>
          </a:p>
        </p:txBody>
      </p:sp>
      <p:sp>
        <p:nvSpPr>
          <p:cNvPr id="6" name="TextBox 5">
            <a:extLst>
              <a:ext uri="{FF2B5EF4-FFF2-40B4-BE49-F238E27FC236}">
                <a16:creationId xmlns:a16="http://schemas.microsoft.com/office/drawing/2014/main" id="{F323AE60-0335-FA9A-8CD1-4DE4B8607073}"/>
              </a:ext>
              <a:ext uri="{C183D7F6-B498-43B3-948B-1728B52AA6E4}">
                <adec:decorative xmlns:adec="http://schemas.microsoft.com/office/drawing/2017/decorative" val="0"/>
              </a:ext>
            </a:extLst>
          </p:cNvPr>
          <p:cNvSpPr txBox="1"/>
          <p:nvPr/>
        </p:nvSpPr>
        <p:spPr>
          <a:xfrm>
            <a:off x="6667594" y="1627448"/>
            <a:ext cx="1181100" cy="307777"/>
          </a:xfrm>
          <a:prstGeom prst="rect">
            <a:avLst/>
          </a:prstGeom>
          <a:noFill/>
        </p:spPr>
        <p:txBody>
          <a:bodyPr wrap="square" rtlCol="0">
            <a:spAutoFit/>
          </a:bodyPr>
          <a:lstStyle/>
          <a:p>
            <a:pPr algn="ctr"/>
            <a:r>
              <a:rPr lang="en-US" sz="1400" b="1" dirty="0"/>
              <a:t>4.2 Figure 16</a:t>
            </a:r>
          </a:p>
        </p:txBody>
      </p:sp>
      <p:pic>
        <p:nvPicPr>
          <p:cNvPr id="4" name="Content Placeholder 5" descr="A pink daisy with dropping petals is shown.">
            <a:extLst>
              <a:ext uri="{FF2B5EF4-FFF2-40B4-BE49-F238E27FC236}">
                <a16:creationId xmlns:a16="http://schemas.microsoft.com/office/drawing/2014/main" id="{7E129195-E4FC-B6B5-0F6A-AE7C13073C57}"/>
              </a:ext>
            </a:extLst>
          </p:cNvPr>
          <p:cNvPicPr>
            <a:picLocks noChangeAspect="1"/>
          </p:cNvPicPr>
          <p:nvPr/>
        </p:nvPicPr>
        <p:blipFill>
          <a:blip r:embed="rId2"/>
          <a:srcRect l="24535" t="5023" r="24537" b="3333"/>
          <a:stretch/>
        </p:blipFill>
        <p:spPr>
          <a:xfrm>
            <a:off x="5962885" y="1935225"/>
            <a:ext cx="2590519" cy="2589758"/>
          </a:xfrm>
          <a:prstGeom prst="rect">
            <a:avLst/>
          </a:prstGeom>
        </p:spPr>
      </p:pic>
      <p:sp>
        <p:nvSpPr>
          <p:cNvPr id="7" name="TextBox 6">
            <a:extLst>
              <a:ext uri="{FF2B5EF4-FFF2-40B4-BE49-F238E27FC236}">
                <a16:creationId xmlns:a16="http://schemas.microsoft.com/office/drawing/2014/main" id="{32B28308-E53F-1159-71BD-32F7366EC6FC}"/>
              </a:ext>
              <a:ext uri="{C183D7F6-B498-43B3-948B-1728B52AA6E4}">
                <adec:decorative xmlns:adec="http://schemas.microsoft.com/office/drawing/2017/decorative" val="0"/>
              </a:ext>
            </a:extLst>
          </p:cNvPr>
          <p:cNvSpPr txBox="1"/>
          <p:nvPr/>
        </p:nvSpPr>
        <p:spPr>
          <a:xfrm>
            <a:off x="5816019" y="4495800"/>
            <a:ext cx="2884252" cy="246221"/>
          </a:xfrm>
          <a:prstGeom prst="rect">
            <a:avLst/>
          </a:prstGeom>
          <a:noFill/>
        </p:spPr>
        <p:txBody>
          <a:bodyPr wrap="square" rtlCol="0">
            <a:spAutoFit/>
          </a:bodyPr>
          <a:lstStyle/>
          <a:p>
            <a:pPr algn="ctr"/>
            <a:r>
              <a:rPr lang="en-US" sz="1000" dirty="0"/>
              <a:t>TanteTati on Pixabay. "Wilted flower."</a:t>
            </a:r>
          </a:p>
        </p:txBody>
      </p:sp>
    </p:spTree>
    <p:extLst>
      <p:ext uri="{BB962C8B-B14F-4D97-AF65-F5344CB8AC3E}">
        <p14:creationId xmlns:p14="http://schemas.microsoft.com/office/powerpoint/2010/main" val="1748605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Summary</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434840"/>
          </a:xfrm>
        </p:spPr>
        <p:txBody>
          <a:bodyPr>
            <a:normAutofit fontScale="85000" lnSpcReduction="10000"/>
          </a:bodyPr>
          <a:lstStyle/>
          <a:p>
            <a:r>
              <a:rPr lang="en-US" dirty="0"/>
              <a:t>Eukaryotic cells are larger than prokaryotes, with a true nucleus, membrane-bound organelles, and linear chromosomes.</a:t>
            </a:r>
          </a:p>
          <a:p>
            <a:pPr marL="457200" indent="-457200">
              <a:buFont typeface="Arial" panose="020B0604020202020204" pitchFamily="34" charset="0"/>
              <a:buChar char="•"/>
            </a:pPr>
            <a:r>
              <a:rPr lang="en-US" dirty="0"/>
              <a:t>Key organelles include the nucleolus for ribosome assembly, ribosomes for protein synthesis, mitochondria for ATP production, and peroxisomes for oxidation reactions.</a:t>
            </a:r>
          </a:p>
          <a:p>
            <a:pPr marL="457200" indent="-457200">
              <a:buFont typeface="Arial" panose="020B0604020202020204" pitchFamily="34" charset="0"/>
              <a:buChar char="•"/>
            </a:pPr>
            <a:r>
              <a:rPr lang="en-US" dirty="0"/>
              <a:t>Vesicles and vacuoles function in storage and transport, with plant vacuoles also degrading macromolecules.</a:t>
            </a:r>
          </a:p>
          <a:p>
            <a:pPr marL="457200" indent="-457200">
              <a:buFont typeface="Arial" panose="020B0604020202020204" pitchFamily="34" charset="0"/>
              <a:buChar char="•"/>
            </a:pPr>
            <a:r>
              <a:rPr lang="en-US" dirty="0"/>
              <a:t>Animal cells have centrosomes with centrioles involved in cell division and lysosomes as digestive organelles.</a:t>
            </a:r>
          </a:p>
          <a:p>
            <a:pPr marL="457200" indent="-457200">
              <a:buFont typeface="Arial" panose="020B0604020202020204" pitchFamily="34" charset="0"/>
              <a:buChar char="•"/>
            </a:pPr>
            <a:r>
              <a:rPr lang="en-US" dirty="0"/>
              <a:t>Plant cells have cellulosic cell walls, chloroplasts for photosynthesis, and a large central vacuole.</a:t>
            </a:r>
          </a:p>
        </p:txBody>
      </p:sp>
    </p:spTree>
    <p:extLst>
      <p:ext uri="{BB962C8B-B14F-4D97-AF65-F5344CB8AC3E}">
        <p14:creationId xmlns:p14="http://schemas.microsoft.com/office/powerpoint/2010/main" val="3758866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Eukaryotic Cells</a:t>
            </a:r>
            <a:endParaRPr lang="en-US" sz="3200" dirty="0">
              <a:solidFill>
                <a:schemeClr val="accent1"/>
              </a:solidFill>
            </a:endParaRPr>
          </a:p>
        </p:txBody>
      </p:sp>
      <p:sp>
        <p:nvSpPr>
          <p:cNvPr id="11267" name="Rectangle 3"/>
          <p:cNvSpPr>
            <a:spLocks noGrp="1"/>
          </p:cNvSpPr>
          <p:nvPr>
            <p:ph idx="1"/>
          </p:nvPr>
        </p:nvSpPr>
        <p:spPr>
          <a:xfrm>
            <a:off x="457200" y="1280160"/>
            <a:ext cx="4953000" cy="4572000"/>
          </a:xfrm>
          <a:prstGeom prst="rect">
            <a:avLst/>
          </a:prstGeom>
        </p:spPr>
        <p:txBody>
          <a:bodyPr>
            <a:normAutofit/>
          </a:bodyPr>
          <a:lstStyle/>
          <a:p>
            <a:pPr marL="0" indent="0">
              <a:buNone/>
              <a:tabLst>
                <a:tab pos="461963" algn="l"/>
              </a:tabLst>
            </a:pPr>
            <a:r>
              <a:rPr lang="en-US" dirty="0"/>
              <a:t>The phrase </a:t>
            </a:r>
            <a:r>
              <a:rPr lang="en-IN" dirty="0"/>
              <a:t>"form follows function" </a:t>
            </a:r>
            <a:r>
              <a:rPr lang="en-US" dirty="0"/>
              <a:t>means an object's design should serve its purpose.</a:t>
            </a:r>
          </a:p>
          <a:p>
            <a:pPr>
              <a:tabLst>
                <a:tab pos="461963" algn="l"/>
              </a:tabLst>
            </a:pPr>
            <a:r>
              <a:rPr lang="en-US" dirty="0"/>
              <a:t>In architecture, buildings are constructed to facilitate their intended activities.</a:t>
            </a:r>
            <a:endParaRPr lang="en-US" dirty="0">
              <a:solidFill>
                <a:srgbClr val="0000FF"/>
              </a:solidFill>
            </a:endParaRPr>
          </a:p>
        </p:txBody>
      </p:sp>
      <p:sp>
        <p:nvSpPr>
          <p:cNvPr id="4" name="TextBox 3">
            <a:extLst>
              <a:ext uri="{FF2B5EF4-FFF2-40B4-BE49-F238E27FC236}">
                <a16:creationId xmlns:a16="http://schemas.microsoft.com/office/drawing/2014/main" id="{FC063337-7020-7EF7-DBE8-2146E5BCA2F8}"/>
              </a:ext>
              <a:ext uri="{C183D7F6-B498-43B3-948B-1728B52AA6E4}">
                <adec:decorative xmlns:adec="http://schemas.microsoft.com/office/drawing/2017/decorative" val="0"/>
              </a:ext>
            </a:extLst>
          </p:cNvPr>
          <p:cNvSpPr txBox="1"/>
          <p:nvPr/>
        </p:nvSpPr>
        <p:spPr>
          <a:xfrm>
            <a:off x="6495272" y="1212627"/>
            <a:ext cx="1181100" cy="307777"/>
          </a:xfrm>
          <a:prstGeom prst="rect">
            <a:avLst/>
          </a:prstGeom>
          <a:noFill/>
        </p:spPr>
        <p:txBody>
          <a:bodyPr wrap="square" rtlCol="0">
            <a:spAutoFit/>
          </a:bodyPr>
          <a:lstStyle/>
          <a:p>
            <a:pPr algn="ctr"/>
            <a:r>
              <a:rPr lang="en-US" sz="1400" b="1" dirty="0"/>
              <a:t>4.2 Figure 1</a:t>
            </a:r>
          </a:p>
        </p:txBody>
      </p:sp>
      <p:pic>
        <p:nvPicPr>
          <p:cNvPr id="2" name="Content Placeholder 6" descr="A photograph of a clean, minimalist kitchen">
            <a:extLst>
              <a:ext uri="{FF2B5EF4-FFF2-40B4-BE49-F238E27FC236}">
                <a16:creationId xmlns:a16="http://schemas.microsoft.com/office/drawing/2014/main" id="{33D4A304-85B6-53F2-411E-9AC9A960A241}"/>
              </a:ext>
            </a:extLst>
          </p:cNvPr>
          <p:cNvPicPr>
            <a:picLocks noChangeAspect="1"/>
          </p:cNvPicPr>
          <p:nvPr/>
        </p:nvPicPr>
        <p:blipFill>
          <a:blip r:embed="rId3"/>
          <a:srcRect l="32407" t="6614" r="32408" b="3000"/>
          <a:stretch/>
        </p:blipFill>
        <p:spPr>
          <a:xfrm>
            <a:off x="5878293" y="1541129"/>
            <a:ext cx="2415059" cy="3446622"/>
          </a:xfrm>
          <a:prstGeom prst="rect">
            <a:avLst/>
          </a:prstGeom>
        </p:spPr>
      </p:pic>
      <p:sp>
        <p:nvSpPr>
          <p:cNvPr id="5" name="TextBox 4">
            <a:extLst>
              <a:ext uri="{FF2B5EF4-FFF2-40B4-BE49-F238E27FC236}">
                <a16:creationId xmlns:a16="http://schemas.microsoft.com/office/drawing/2014/main" id="{DC193552-1F1B-E6C9-C75C-11041D09977C}"/>
              </a:ext>
              <a:ext uri="{C183D7F6-B498-43B3-948B-1728B52AA6E4}">
                <adec:decorative xmlns:adec="http://schemas.microsoft.com/office/drawing/2017/decorative" val="0"/>
              </a:ext>
            </a:extLst>
          </p:cNvPr>
          <p:cNvSpPr txBox="1"/>
          <p:nvPr/>
        </p:nvSpPr>
        <p:spPr>
          <a:xfrm>
            <a:off x="5752323" y="5029200"/>
            <a:ext cx="2667000" cy="246221"/>
          </a:xfrm>
          <a:prstGeom prst="rect">
            <a:avLst/>
          </a:prstGeom>
          <a:noFill/>
        </p:spPr>
        <p:txBody>
          <a:bodyPr wrap="square" rtlCol="0">
            <a:spAutoFit/>
          </a:bodyPr>
          <a:lstStyle/>
          <a:p>
            <a:pPr algn="ctr"/>
            <a:r>
              <a:rPr lang="en-US" sz="1000" dirty="0"/>
              <a:t>Max Vakhtbovych on Pexels. "Modern kitchen."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Eukaryotic Cell Structure</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282440"/>
          </a:xfrm>
        </p:spPr>
        <p:txBody>
          <a:bodyPr>
            <a:normAutofit/>
          </a:bodyPr>
          <a:lstStyle/>
          <a:p>
            <a:pPr marL="457200" indent="-457200">
              <a:buFont typeface="Arial" panose="020B0604020202020204" pitchFamily="34" charset="0"/>
              <a:buChar char="•"/>
            </a:pPr>
            <a:r>
              <a:rPr lang="en-US" dirty="0"/>
              <a:t>Have a membrane-bound nucleus (true nucleus)</a:t>
            </a:r>
          </a:p>
          <a:p>
            <a:pPr marL="457200" indent="-457200">
              <a:buFont typeface="Arial" panose="020B0604020202020204" pitchFamily="34" charset="0"/>
              <a:buChar char="•"/>
            </a:pPr>
            <a:r>
              <a:rPr lang="en-US" dirty="0"/>
              <a:t>Numerous membrane-bound </a:t>
            </a:r>
            <a:r>
              <a:rPr lang="en-US" b="1" dirty="0"/>
              <a:t>organelles</a:t>
            </a:r>
            <a:r>
              <a:rPr lang="en-US" dirty="0"/>
              <a:t> (like endoplasmic reticulum and mitochondria)</a:t>
            </a:r>
          </a:p>
          <a:p>
            <a:pPr marL="1200150" lvl="1" indent="-457200">
              <a:buFont typeface="Arial" panose="020B0604020202020204" pitchFamily="34" charset="0"/>
              <a:buChar char="•"/>
            </a:pPr>
            <a:r>
              <a:rPr lang="en-US" dirty="0"/>
              <a:t>Specialized compartments with specific function, similar to organs in the human body</a:t>
            </a:r>
          </a:p>
          <a:p>
            <a:pPr marL="1200150" lvl="1" indent="-457200">
              <a:buFont typeface="Arial" panose="020B0604020202020204" pitchFamily="34" charset="0"/>
              <a:buChar char="•"/>
            </a:pPr>
            <a:r>
              <a:rPr lang="en-US" dirty="0"/>
              <a:t>Examples: endoplasmic reticulum, Golgi apparatus, chloroplasts, and mitochondria</a:t>
            </a:r>
          </a:p>
          <a:p>
            <a:pPr marL="457200" indent="-457200">
              <a:buFont typeface="Arial" panose="020B0604020202020204" pitchFamily="34" charset="0"/>
              <a:buChar char="•"/>
            </a:pPr>
            <a:r>
              <a:rPr lang="en-US" dirty="0"/>
              <a:t>Several rod-shaped chromosomes</a:t>
            </a:r>
          </a:p>
        </p:txBody>
      </p:sp>
    </p:spTree>
    <p:extLst>
      <p:ext uri="{BB962C8B-B14F-4D97-AF65-F5344CB8AC3E}">
        <p14:creationId xmlns:p14="http://schemas.microsoft.com/office/powerpoint/2010/main" val="290095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682241"/>
          </a:xfrm>
        </p:spPr>
        <p:txBody>
          <a:bodyPr>
            <a:normAutofit/>
          </a:bodyPr>
          <a:lstStyle/>
          <a:p>
            <a:r>
              <a:rPr lang="en-US" dirty="0"/>
              <a:t>Consider the activities you've done today. Identify one example of an activity that was made easier by the design of the space where you completed that activity. How is the relationship between the activity and the activity's specialized space similar to how eukaryotic cells function?</a:t>
            </a:r>
          </a:p>
        </p:txBody>
      </p:sp>
    </p:spTree>
    <p:extLst>
      <p:ext uri="{BB962C8B-B14F-4D97-AF65-F5344CB8AC3E}">
        <p14:creationId xmlns:p14="http://schemas.microsoft.com/office/powerpoint/2010/main" val="302916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15DC-93E3-A1A8-E9D8-3210AEB2772A}"/>
              </a:ext>
            </a:extLst>
          </p:cNvPr>
          <p:cNvSpPr>
            <a:spLocks noGrp="1"/>
          </p:cNvSpPr>
          <p:nvPr>
            <p:ph type="title"/>
          </p:nvPr>
        </p:nvSpPr>
        <p:spPr/>
        <p:txBody>
          <a:bodyPr/>
          <a:lstStyle/>
          <a:p>
            <a:r>
              <a:rPr lang="en-US" dirty="0"/>
              <a:t>Think It Through</a:t>
            </a:r>
            <a:r>
              <a:rPr lang="en-US" sz="1600" baseline="-25000" dirty="0"/>
              <a:t>1</a:t>
            </a:r>
            <a:endParaRPr lang="en-IN" sz="1600" baseline="-25000" dirty="0"/>
          </a:p>
        </p:txBody>
      </p:sp>
      <p:sp>
        <p:nvSpPr>
          <p:cNvPr id="3" name="Content Placeholder 2">
            <a:extLst>
              <a:ext uri="{FF2B5EF4-FFF2-40B4-BE49-F238E27FC236}">
                <a16:creationId xmlns:a16="http://schemas.microsoft.com/office/drawing/2014/main" id="{94784A16-85E2-E608-F765-55D18686ECC6}"/>
              </a:ext>
            </a:extLst>
          </p:cNvPr>
          <p:cNvSpPr>
            <a:spLocks noGrp="1"/>
          </p:cNvSpPr>
          <p:nvPr>
            <p:ph idx="1"/>
          </p:nvPr>
        </p:nvSpPr>
        <p:spPr>
          <a:xfrm>
            <a:off x="457200" y="1280159"/>
            <a:ext cx="8229600" cy="1005841"/>
          </a:xfrm>
        </p:spPr>
        <p:txBody>
          <a:bodyPr/>
          <a:lstStyle/>
          <a:p>
            <a:r>
              <a:rPr lang="en-US" dirty="0"/>
              <a:t>If the nucleolus were not able to carry out its function, what other cellular organelles would be affected?</a:t>
            </a:r>
            <a:endParaRPr lang="en-IN" dirty="0"/>
          </a:p>
        </p:txBody>
      </p:sp>
    </p:spTree>
    <p:extLst>
      <p:ext uri="{BB962C8B-B14F-4D97-AF65-F5344CB8AC3E}">
        <p14:creationId xmlns:p14="http://schemas.microsoft.com/office/powerpoint/2010/main" val="3719082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 Figure 2</a:t>
            </a:r>
            <a:endParaRPr lang="en-US" sz="3200" dirty="0">
              <a:solidFill>
                <a:schemeClr val="accent1"/>
              </a:solidFill>
            </a:endParaRPr>
          </a:p>
        </p:txBody>
      </p:sp>
      <p:sp>
        <p:nvSpPr>
          <p:cNvPr id="4" name="TextBox 3">
            <a:extLst>
              <a:ext uri="{FF2B5EF4-FFF2-40B4-BE49-F238E27FC236}">
                <a16:creationId xmlns:a16="http://schemas.microsoft.com/office/drawing/2014/main" id="{C8C2AC22-F64A-B495-300A-7B1B29D32E0C}"/>
              </a:ext>
              <a:ext uri="{C183D7F6-B498-43B3-948B-1728B52AA6E4}">
                <adec:decorative xmlns:adec="http://schemas.microsoft.com/office/drawing/2017/decorative" val="0"/>
              </a:ext>
            </a:extLst>
          </p:cNvPr>
          <p:cNvSpPr txBox="1"/>
          <p:nvPr/>
        </p:nvSpPr>
        <p:spPr>
          <a:xfrm>
            <a:off x="454062" y="5618585"/>
            <a:ext cx="8232738" cy="246221"/>
          </a:xfrm>
          <a:prstGeom prst="rect">
            <a:avLst/>
          </a:prstGeom>
          <a:noFill/>
        </p:spPr>
        <p:txBody>
          <a:bodyPr wrap="square" rtlCol="0">
            <a:spAutoFit/>
          </a:bodyPr>
          <a:lstStyle/>
          <a:p>
            <a:pPr algn="ctr"/>
            <a:r>
              <a:rPr lang="en-US" sz="1000" dirty="0"/>
              <a:t>CNX OpenStax on Wikimedia Commons. "Animal cell." CNX OpenStax on Wikimedia Commons. "Plant cell."</a:t>
            </a:r>
          </a:p>
        </p:txBody>
      </p:sp>
      <p:pic>
        <p:nvPicPr>
          <p:cNvPr id="6" name="Content Placeholder 5" descr="(a) This illustration shows a typical eukaryotic animal cell, which is egg shaped. The fluid inside the cell is called the cytoplasm, and the cell is surrounded by a cell membrane. The nucleus takes up about one-half the width of the cell. Inside the nucleus is the chromatin, which is composed of D N A and associated proteins. A region of the chromatin is condensed into the nucleolus, a structure where ribosomes are synthesized. The nucleus is encased in a nuclear envelope, which is perforated by protein-lined pores that allow entry of material into the nucleus. The nucleus is surrounded by the rough and smooth endoplasmic reticulum. The smooth endoplasmic reticulum is the site of lipid synthesis. The rough endoplasmic reticulum has embedded ribosomes that give it a bumpy appearance. It synthesizes membrane and secretory proteins. In addition to the endoplasmic reticulum, many other organelles float inside the cytoplasm. These include the Golgi apparatus, which modifies proteins and lipids synthesized in the endoplasmic reticulum. The Golgi apparatus is made of layers of flat membranes. Mitochondria, which produce food for the cell, have an outer membrane and a highly folded inner membrane. Other, smaller organelles include peroxisomes that metabolize waste, lysosomes that digest food, and vacuoles. Ribosomes, responsible for protein synthesis, also float freely in the cytoplasm and are depicted as small dots. The last cellular component shown is the cytoskeleton, which has four different types of components: microfilaments, intermediate filaments, microtubules, and centrosomes. Microfilaments are fibrous proteins that line the cell membrane and make up the cellular cortex. Intermediate filaments are fibrous proteins that hold organelles in place. Microtubules form the mitotic spindle and maintain cell shape. Centrosomes are made of two tubular structures at right angles to one another. They form the microtubule-organizing center. (b) This illustration depicts a typical eukaryotic plant cell. The nucleus of a plant cell contains chromatin and a nucleolus, the same as an animal cell. Other structures that the plant cell has in common with the animal cell include rough and smooth endoplasmic reticulum, the Golgi apparatus, mitochondria, peroxisomes, and ribosomes. The fluid inside the plant cell is called the cytoplasm, just as it is in an animal cell. The plant cell has three of the four cytoskeletal components found in animal cells: microtubules, intermediate filaments, and microfilaments. Plant cells do not have centrosomes. Plant cells have four structures not found in animal cells: chloroplasts, plastids, a central vacuole, and a cell wall. Chloroplasts are responsible for photosynthesis; they have an outer membrane, an inner membrane, and stack of membranes inside the inner membrane. The central vacuole is a very large, fluid-filled structure that maintains pressure against the cell wall. Plastids store pigments. The cell wall is outside the cell membrane.">
            <a:extLst>
              <a:ext uri="{FF2B5EF4-FFF2-40B4-BE49-F238E27FC236}">
                <a16:creationId xmlns:a16="http://schemas.microsoft.com/office/drawing/2014/main" id="{49775652-305B-11DE-FCA4-D94B540AF851}"/>
              </a:ext>
            </a:extLst>
          </p:cNvPr>
          <p:cNvPicPr>
            <a:picLocks noChangeAspect="1"/>
          </p:cNvPicPr>
          <p:nvPr/>
        </p:nvPicPr>
        <p:blipFill>
          <a:blip r:embed="rId3"/>
          <a:srcRect t="3447" b="6553"/>
          <a:stretch/>
        </p:blipFill>
        <p:spPr>
          <a:xfrm>
            <a:off x="457200" y="1371600"/>
            <a:ext cx="8229600" cy="4114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IN" dirty="0"/>
              <a:t>The Plasma Membrane</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282440"/>
          </a:xfrm>
        </p:spPr>
        <p:txBody>
          <a:bodyPr>
            <a:normAutofit/>
          </a:bodyPr>
          <a:lstStyle/>
          <a:p>
            <a:r>
              <a:rPr lang="en-US" dirty="0"/>
              <a:t>Eukaryotic cells, like prokaryotes, have a </a:t>
            </a:r>
            <a:r>
              <a:rPr lang="en-US" b="1" dirty="0"/>
              <a:t>plasma membrane:</a:t>
            </a:r>
            <a:r>
              <a:rPr lang="en-US" dirty="0"/>
              <a:t> a phospholipid bilayer with embedded proteins that separates the cell from its environment.</a:t>
            </a:r>
          </a:p>
          <a:p>
            <a:pPr marL="457200" indent="-457200">
              <a:buFont typeface="Arial" panose="020B0604020202020204" pitchFamily="34" charset="0"/>
              <a:buChar char="•"/>
            </a:pPr>
            <a:r>
              <a:rPr lang="en-US" dirty="0"/>
              <a:t>Regulates the movement of organic molecules, ions, water, oxygen (O) into and out of the cell</a:t>
            </a:r>
          </a:p>
          <a:p>
            <a:pPr marL="457200" indent="-457200">
              <a:buFont typeface="Arial" panose="020B0604020202020204" pitchFamily="34" charset="0"/>
              <a:buChar char="•"/>
            </a:pPr>
            <a:r>
              <a:rPr lang="en-US" dirty="0"/>
              <a:t>Allows waste products like carbon dioxide [CO</a:t>
            </a:r>
            <a:r>
              <a:rPr lang="en-US" baseline="-25000" dirty="0"/>
              <a:t>2</a:t>
            </a:r>
            <a:r>
              <a:rPr lang="en-US" dirty="0"/>
              <a:t>] and ammonia [NH</a:t>
            </a:r>
            <a:r>
              <a:rPr lang="en-US" baseline="-25000" dirty="0"/>
              <a:t>3</a:t>
            </a:r>
            <a:r>
              <a:rPr lang="en-US" dirty="0"/>
              <a:t>] to exit the cell</a:t>
            </a:r>
          </a:p>
        </p:txBody>
      </p:sp>
    </p:spTree>
    <p:extLst>
      <p:ext uri="{BB962C8B-B14F-4D97-AF65-F5344CB8AC3E}">
        <p14:creationId xmlns:p14="http://schemas.microsoft.com/office/powerpoint/2010/main" val="963929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 Figure 3</a:t>
            </a:r>
            <a:endParaRPr lang="en-US" sz="3200" dirty="0">
              <a:solidFill>
                <a:schemeClr val="accent1"/>
              </a:solidFill>
            </a:endParaRPr>
          </a:p>
        </p:txBody>
      </p:sp>
      <p:pic>
        <p:nvPicPr>
          <p:cNvPr id="2" name="Content Placeholder 5" descr="The plasma membrane is composed of a phospholipid bilayer. In the bilayer, the two long hydrophobic tails of phospholipids face toward the center, and the hydrophilic head group faces the exterior. Integral membrane proteins and protein channels span the entire bilayer. Protein channels have a pore in the middle. Peripheral membrane proteins sit on the surface of the phospholipids and are associated with the phospholipid head groups. On the exterior side of the membrane, carbohydrate chains are attached to certain proteins and lipids.">
            <a:extLst>
              <a:ext uri="{FF2B5EF4-FFF2-40B4-BE49-F238E27FC236}">
                <a16:creationId xmlns:a16="http://schemas.microsoft.com/office/drawing/2014/main" id="{5C304D3B-F5ED-F812-0058-9017438BBD9A}"/>
              </a:ext>
            </a:extLst>
          </p:cNvPr>
          <p:cNvPicPr>
            <a:picLocks noGrp="1" noChangeAspect="1"/>
          </p:cNvPicPr>
          <p:nvPr>
            <p:ph idx="1"/>
          </p:nvPr>
        </p:nvPicPr>
        <p:blipFill>
          <a:blip r:embed="rId3"/>
          <a:srcRect t="5001" b="3333"/>
          <a:stretch/>
        </p:blipFill>
        <p:spPr>
          <a:xfrm>
            <a:off x="457200" y="1371600"/>
            <a:ext cx="8229600" cy="4191000"/>
          </a:xfrm>
        </p:spPr>
      </p:pic>
    </p:spTree>
    <p:extLst>
      <p:ext uri="{BB962C8B-B14F-4D97-AF65-F5344CB8AC3E}">
        <p14:creationId xmlns:p14="http://schemas.microsoft.com/office/powerpoint/2010/main" val="322376057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2473</TotalTime>
  <Words>1799</Words>
  <Application>Microsoft Office PowerPoint</Application>
  <PresentationFormat>On-screen Show (4:3)</PresentationFormat>
  <Paragraphs>147</Paragraphs>
  <Slides>30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Century Gothic</vt:lpstr>
      <vt:lpstr>Aptos</vt:lpstr>
      <vt:lpstr>Office Theme</vt:lpstr>
      <vt:lpstr>Lesson 4.2</vt:lpstr>
      <vt:lpstr>Objectives</vt:lpstr>
      <vt:lpstr>Eukaryotic Cells</vt:lpstr>
      <vt:lpstr>Eukaryotic Cell Structure</vt:lpstr>
      <vt:lpstr>Reflection Question</vt:lpstr>
      <vt:lpstr>Think It Through1</vt:lpstr>
      <vt:lpstr>4.2 Figure 2</vt:lpstr>
      <vt:lpstr>The Plasma Membrane</vt:lpstr>
      <vt:lpstr>4.2 Figure 3</vt:lpstr>
      <vt:lpstr>Microvilli and Celiac Disease</vt:lpstr>
      <vt:lpstr>The Cytoplasm</vt:lpstr>
      <vt:lpstr>The Nucleus1</vt:lpstr>
      <vt:lpstr>The Nucleus2</vt:lpstr>
      <vt:lpstr>Ribosomes1</vt:lpstr>
      <vt:lpstr>Ribosomes2</vt:lpstr>
      <vt:lpstr>Mitochondria</vt:lpstr>
      <vt:lpstr>Group Activity</vt:lpstr>
      <vt:lpstr>Peroxisomes</vt:lpstr>
      <vt:lpstr>Vesicles and Vacuoles</vt:lpstr>
      <vt:lpstr>Animal Cells versus Plant Cells</vt:lpstr>
      <vt:lpstr>Animal Cells versus Plant Cells: The Centrosome</vt:lpstr>
      <vt:lpstr>Animal Cells versus Plant Cells: Lysosomes</vt:lpstr>
      <vt:lpstr>Think It Through2</vt:lpstr>
      <vt:lpstr>Animal Cells versus Plant Cells: The Cell Wall</vt:lpstr>
      <vt:lpstr>Animal Cells versus Plant Cells: Chloroplasts1</vt:lpstr>
      <vt:lpstr>Animal Cells versus Plant Cells: Chloroplasts2</vt:lpstr>
      <vt:lpstr>Endosymbiotic Theory: The Origin of Mitochondria and Chloroplasts</vt:lpstr>
      <vt:lpstr>Animal Cells versus Plant Cells: The Central Vacuole</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222</cp:revision>
  <dcterms:created xsi:type="dcterms:W3CDTF">2013-04-26T14:43:13Z</dcterms:created>
  <dcterms:modified xsi:type="dcterms:W3CDTF">2024-10-08T18:41:14Z</dcterms:modified>
</cp:coreProperties>
</file>