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handoutMasterIdLst>
    <p:handoutMasterId r:id="rId19"/>
  </p:handoutMasterIdLst>
  <p:sldIdLst>
    <p:sldId id="272" r:id="rId2"/>
    <p:sldId id="264" r:id="rId3"/>
    <p:sldId id="265" r:id="rId4"/>
    <p:sldId id="273" r:id="rId5"/>
    <p:sldId id="289" r:id="rId6"/>
    <p:sldId id="281" r:id="rId7"/>
    <p:sldId id="282" r:id="rId8"/>
    <p:sldId id="283" r:id="rId9"/>
    <p:sldId id="284" r:id="rId10"/>
    <p:sldId id="285" r:id="rId11"/>
    <p:sldId id="286" r:id="rId12"/>
    <p:sldId id="287" r:id="rId13"/>
    <p:sldId id="288" r:id="rId14"/>
    <p:sldId id="290" r:id="rId15"/>
    <p:sldId id="280" r:id="rId16"/>
    <p:sldId id="291" r:id="rId17"/>
  </p:sldIdLst>
  <p:sldSz cx="9144000" cy="6858000" type="screen4x3"/>
  <p:notesSz cx="6858000" cy="9144000"/>
  <p:embeddedFontLst>
    <p:embeddedFont>
      <p:font typeface="Century Gothic" panose="020B050202020202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7" autoAdjust="0"/>
    <p:restoredTop sz="88257" autoAdjust="0"/>
  </p:normalViewPr>
  <p:slideViewPr>
    <p:cSldViewPr>
      <p:cViewPr varScale="1">
        <p:scale>
          <a:sx n="97" d="100"/>
          <a:sy n="97" d="100"/>
        </p:scale>
        <p:origin x="1422" y="96"/>
      </p:cViewPr>
      <p:guideLst>
        <p:guide orient="horz" pos="2160"/>
        <p:guide pos="2880"/>
      </p:guideLst>
    </p:cSldViewPr>
  </p:slideViewPr>
  <p:outlineViewPr>
    <p:cViewPr>
      <p:scale>
        <a:sx n="33" d="100"/>
        <a:sy n="33" d="100"/>
      </p:scale>
      <p:origin x="0" y="-83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253828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292934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43306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334749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21165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&amp;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8" r:id="rId7"/>
    <p:sldLayoutId id="2147483656" r:id="rId8"/>
    <p:sldLayoutId id="2147483657" r:id="rId9"/>
    <p:sldLayoutId id="2147483654"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4.3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963838" cy="990600"/>
          </a:xfrm>
          <a:prstGeom prst="rect">
            <a:avLst/>
          </a:prstGeom>
        </p:spPr>
        <p:txBody>
          <a:bodyPr/>
          <a:lstStyle>
            <a:lvl1pPr marL="0" indent="0">
              <a:buNone/>
              <a:defRPr b="1"/>
            </a:lvl1pPr>
          </a:lstStyle>
          <a:p>
            <a:pPr lvl="0"/>
            <a:r>
              <a:rPr lang="en-US" dirty="0"/>
              <a:t>The Endomembrane System</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0276-7904-E13F-C3A5-EBDAF56A2F2B}"/>
              </a:ext>
            </a:extLst>
          </p:cNvPr>
          <p:cNvSpPr>
            <a:spLocks noGrp="1"/>
          </p:cNvSpPr>
          <p:nvPr>
            <p:ph type="title"/>
          </p:nvPr>
        </p:nvSpPr>
        <p:spPr/>
        <p:txBody>
          <a:bodyPr/>
          <a:lstStyle/>
          <a:p>
            <a:r>
              <a:rPr lang="en-US" dirty="0"/>
              <a:t>The Golgi Apparatus</a:t>
            </a:r>
            <a:endParaRPr lang="en-IN" dirty="0"/>
          </a:p>
        </p:txBody>
      </p:sp>
      <p:sp>
        <p:nvSpPr>
          <p:cNvPr id="3" name="Content Placeholder 2">
            <a:extLst>
              <a:ext uri="{FF2B5EF4-FFF2-40B4-BE49-F238E27FC236}">
                <a16:creationId xmlns:a16="http://schemas.microsoft.com/office/drawing/2014/main" id="{90438A9E-D561-EAAE-F7AF-7B65509A3AF6}"/>
              </a:ext>
            </a:extLst>
          </p:cNvPr>
          <p:cNvSpPr>
            <a:spLocks noGrp="1"/>
          </p:cNvSpPr>
          <p:nvPr>
            <p:ph idx="1"/>
          </p:nvPr>
        </p:nvSpPr>
        <p:spPr>
          <a:xfrm>
            <a:off x="457199" y="1280160"/>
            <a:ext cx="8229599" cy="4572000"/>
          </a:xfrm>
        </p:spPr>
        <p:txBody>
          <a:bodyPr>
            <a:noAutofit/>
          </a:bodyPr>
          <a:lstStyle/>
          <a:p>
            <a:pPr marL="0" indent="0">
              <a:buNone/>
            </a:pPr>
            <a:r>
              <a:rPr lang="en-US" sz="2200" dirty="0"/>
              <a:t>The </a:t>
            </a:r>
            <a:r>
              <a:rPr lang="en-US" sz="2200" b="1" dirty="0"/>
              <a:t>Golgi apparatus </a:t>
            </a:r>
            <a:r>
              <a:rPr lang="en-US" sz="2200" dirty="0"/>
              <a:t>is a series of flattened membranes that sort, tag, and package lipids and proteins for distribution.</a:t>
            </a:r>
          </a:p>
          <a:p>
            <a:r>
              <a:rPr lang="en-US" sz="2200" dirty="0"/>
              <a:t>Modifies them for sorting, by adding a sugar chain</a:t>
            </a:r>
          </a:p>
          <a:p>
            <a:r>
              <a:rPr lang="en-US" sz="2200" dirty="0"/>
              <a:t>Then tags them with a phosphate group or other molecule to travel the correct destination</a:t>
            </a:r>
          </a:p>
          <a:p>
            <a:r>
              <a:rPr lang="en-US" sz="2200" dirty="0"/>
              <a:t>Secretory vesicles bud from the </a:t>
            </a:r>
            <a:r>
              <a:rPr lang="en-US" sz="2200" i="1" dirty="0"/>
              <a:t>trans</a:t>
            </a:r>
            <a:r>
              <a:rPr lang="en-US" sz="2200" dirty="0"/>
              <a:t> face of the Golgi</a:t>
            </a:r>
            <a:endParaRPr lang="en-IN" sz="2200" dirty="0"/>
          </a:p>
        </p:txBody>
      </p:sp>
      <p:sp>
        <p:nvSpPr>
          <p:cNvPr id="6" name="TextBox 5">
            <a:extLst>
              <a:ext uri="{FF2B5EF4-FFF2-40B4-BE49-F238E27FC236}">
                <a16:creationId xmlns:a16="http://schemas.microsoft.com/office/drawing/2014/main" id="{7EF30617-D3EF-B90F-6104-6A488C9A0D18}"/>
              </a:ext>
              <a:ext uri="{C183D7F6-B498-43B3-948B-1728B52AA6E4}">
                <adec:decorative xmlns:adec="http://schemas.microsoft.com/office/drawing/2017/decorative" val="0"/>
              </a:ext>
            </a:extLst>
          </p:cNvPr>
          <p:cNvSpPr txBox="1"/>
          <p:nvPr/>
        </p:nvSpPr>
        <p:spPr>
          <a:xfrm>
            <a:off x="1273940" y="3566160"/>
            <a:ext cx="1181100" cy="307777"/>
          </a:xfrm>
          <a:prstGeom prst="rect">
            <a:avLst/>
          </a:prstGeom>
          <a:noFill/>
        </p:spPr>
        <p:txBody>
          <a:bodyPr wrap="square" rtlCol="0">
            <a:spAutoFit/>
          </a:bodyPr>
          <a:lstStyle/>
          <a:p>
            <a:r>
              <a:rPr lang="en-US" sz="1400" b="1" dirty="0"/>
              <a:t>4.3 Figure 5</a:t>
            </a:r>
          </a:p>
        </p:txBody>
      </p:sp>
      <p:pic>
        <p:nvPicPr>
          <p:cNvPr id="4" name="Content Placeholder 5" descr="To the left, a transmission electron micrograph, where the Golgi apparatus appears as a stack of membranes surrounded by unnamed organelles. To the right, a closer image reveals vesicles near the layers of Golgi apparatus.">
            <a:extLst>
              <a:ext uri="{FF2B5EF4-FFF2-40B4-BE49-F238E27FC236}">
                <a16:creationId xmlns:a16="http://schemas.microsoft.com/office/drawing/2014/main" id="{FA086097-7352-E6AE-4025-A7E9D62889E6}"/>
              </a:ext>
            </a:extLst>
          </p:cNvPr>
          <p:cNvPicPr>
            <a:picLocks noChangeAspect="1"/>
          </p:cNvPicPr>
          <p:nvPr/>
        </p:nvPicPr>
        <p:blipFill>
          <a:blip r:embed="rId3"/>
          <a:srcRect t="3667" b="6000"/>
          <a:stretch/>
        </p:blipFill>
        <p:spPr>
          <a:xfrm>
            <a:off x="2297668" y="3569405"/>
            <a:ext cx="4548664" cy="2282755"/>
          </a:xfrm>
          <a:prstGeom prst="rect">
            <a:avLst/>
          </a:prstGeom>
        </p:spPr>
      </p:pic>
      <p:sp>
        <p:nvSpPr>
          <p:cNvPr id="7" name="TextBox 6">
            <a:extLst>
              <a:ext uri="{FF2B5EF4-FFF2-40B4-BE49-F238E27FC236}">
                <a16:creationId xmlns:a16="http://schemas.microsoft.com/office/drawing/2014/main" id="{28AB389B-DE76-5CCF-392C-A6FB009569CA}"/>
              </a:ext>
            </a:extLst>
          </p:cNvPr>
          <p:cNvSpPr txBox="1"/>
          <p:nvPr/>
        </p:nvSpPr>
        <p:spPr>
          <a:xfrm>
            <a:off x="1273940" y="5819596"/>
            <a:ext cx="6615096" cy="215444"/>
          </a:xfrm>
          <a:prstGeom prst="rect">
            <a:avLst/>
          </a:prstGeom>
          <a:noFill/>
        </p:spPr>
        <p:txBody>
          <a:bodyPr wrap="square">
            <a:spAutoFit/>
          </a:bodyPr>
          <a:lstStyle/>
          <a:p>
            <a:pPr algn="ctr"/>
            <a:r>
              <a:rPr lang="en-US" sz="800" dirty="0"/>
              <a:t>Martínez-Martínez N, Martínez-Alonso E, Tomas M., Neumüller J., Pavelka M., Martínez-Menárguez JA on Wikimedia Commons. "Golgi apparatus."</a:t>
            </a:r>
          </a:p>
        </p:txBody>
      </p:sp>
    </p:spTree>
    <p:extLst>
      <p:ext uri="{BB962C8B-B14F-4D97-AF65-F5344CB8AC3E}">
        <p14:creationId xmlns:p14="http://schemas.microsoft.com/office/powerpoint/2010/main" val="1642402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C12F-9FDD-E2C5-9930-436086DB8980}"/>
              </a:ext>
            </a:extLst>
          </p:cNvPr>
          <p:cNvSpPr>
            <a:spLocks noGrp="1"/>
          </p:cNvSpPr>
          <p:nvPr>
            <p:ph type="title"/>
          </p:nvPr>
        </p:nvSpPr>
        <p:spPr/>
        <p:txBody>
          <a:bodyPr/>
          <a:lstStyle/>
          <a:p>
            <a:r>
              <a:rPr lang="en-US" dirty="0"/>
              <a:t>Science and You</a:t>
            </a:r>
            <a:r>
              <a:rPr lang="en-US" sz="1600" baseline="-25000" dirty="0"/>
              <a:t>2</a:t>
            </a:r>
            <a:endParaRPr lang="en-IN" sz="1600" dirty="0"/>
          </a:p>
        </p:txBody>
      </p:sp>
      <p:sp>
        <p:nvSpPr>
          <p:cNvPr id="3" name="Content Placeholder 2">
            <a:extLst>
              <a:ext uri="{FF2B5EF4-FFF2-40B4-BE49-F238E27FC236}">
                <a16:creationId xmlns:a16="http://schemas.microsoft.com/office/drawing/2014/main" id="{4419C5DE-0F42-B002-D7CA-7FD27A58DFFC}"/>
              </a:ext>
            </a:extLst>
          </p:cNvPr>
          <p:cNvSpPr>
            <a:spLocks noGrp="1"/>
          </p:cNvSpPr>
          <p:nvPr>
            <p:ph idx="1"/>
          </p:nvPr>
        </p:nvSpPr>
        <p:spPr>
          <a:xfrm>
            <a:off x="457200" y="1280160"/>
            <a:ext cx="8229600" cy="4053840"/>
          </a:xfrm>
        </p:spPr>
        <p:txBody>
          <a:bodyPr/>
          <a:lstStyle/>
          <a:p>
            <a:endParaRPr lang="en-IN" dirty="0"/>
          </a:p>
        </p:txBody>
      </p:sp>
      <p:sp>
        <p:nvSpPr>
          <p:cNvPr id="4" name="Content Placeholder 2">
            <a:extLst>
              <a:ext uri="{FF2B5EF4-FFF2-40B4-BE49-F238E27FC236}">
                <a16:creationId xmlns:a16="http://schemas.microsoft.com/office/drawing/2014/main" id="{EB1F0DA3-4805-A64A-2B4F-799049670B78}"/>
              </a:ext>
            </a:extLst>
          </p:cNvPr>
          <p:cNvSpPr txBox="1">
            <a:spLocks/>
          </p:cNvSpPr>
          <p:nvPr/>
        </p:nvSpPr>
        <p:spPr>
          <a:xfrm>
            <a:off x="457200" y="1246730"/>
            <a:ext cx="8229600" cy="4693920"/>
          </a:xfrm>
          <a:prstGeom prst="rect">
            <a:avLst/>
          </a:prstGeom>
          <a:solidFill>
            <a:srgbClr val="1F497D"/>
          </a:solidFill>
        </p:spPr>
        <p:txBody>
          <a:bodyPr>
            <a:no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solidFill>
                  <a:schemeClr val="bg1"/>
                </a:solidFill>
                <a:ea typeface="Open Sans" panose="020B0606030504020204" pitchFamily="34" charset="0"/>
                <a:cs typeface="Open Sans" panose="020B0606030504020204" pitchFamily="34" charset="0"/>
              </a:rPr>
              <a:t>Career: Geneticist</a:t>
            </a:r>
          </a:p>
          <a:p>
            <a:r>
              <a:rPr lang="en-US" sz="2200" dirty="0">
                <a:solidFill>
                  <a:schemeClr val="bg1"/>
                </a:solidFill>
                <a:ea typeface="Open Sans" panose="020B0606030504020204" pitchFamily="34" charset="0"/>
                <a:cs typeface="Open Sans" panose="020B0606030504020204" pitchFamily="34" charset="0"/>
              </a:rPr>
              <a:t>Study genes, inheritance patterns, and their effects on health and disease</a:t>
            </a:r>
          </a:p>
          <a:p>
            <a:r>
              <a:rPr lang="en-US" sz="2200" dirty="0">
                <a:solidFill>
                  <a:schemeClr val="bg1"/>
                </a:solidFill>
                <a:ea typeface="Open Sans" panose="020B0606030504020204" pitchFamily="34" charset="0"/>
                <a:cs typeface="Open Sans" panose="020B0606030504020204" pitchFamily="34" charset="0"/>
              </a:rPr>
              <a:t>Identify mutations causing genetic disorders and develop diagnostic tests</a:t>
            </a:r>
          </a:p>
          <a:p>
            <a:pPr marL="0" indent="0">
              <a:buNone/>
            </a:pPr>
            <a:r>
              <a:rPr lang="en-US" sz="2200" dirty="0">
                <a:solidFill>
                  <a:schemeClr val="bg1"/>
                </a:solidFill>
                <a:ea typeface="Open Sans" panose="020B0606030504020204" pitchFamily="34" charset="0"/>
                <a:cs typeface="Open Sans" panose="020B0606030504020204" pitchFamily="34" charset="0"/>
              </a:rPr>
              <a:t>What Causes Lowe Disease?</a:t>
            </a:r>
          </a:p>
          <a:p>
            <a:r>
              <a:rPr lang="en-US" sz="2200" dirty="0">
                <a:solidFill>
                  <a:schemeClr val="bg1"/>
                </a:solidFill>
                <a:ea typeface="Open Sans" panose="020B0606030504020204" pitchFamily="34" charset="0"/>
                <a:cs typeface="Open Sans" panose="020B0606030504020204" pitchFamily="34" charset="0"/>
              </a:rPr>
              <a:t>Mutation in a gene on the X chromosome causing a deficiency in an enzyme in the Golgi apparatus</a:t>
            </a:r>
          </a:p>
          <a:p>
            <a:r>
              <a:rPr lang="en-US" sz="2200" dirty="0">
                <a:solidFill>
                  <a:schemeClr val="bg1"/>
                </a:solidFill>
                <a:ea typeface="Open Sans" panose="020B0606030504020204" pitchFamily="34" charset="0"/>
                <a:cs typeface="Open Sans" panose="020B0606030504020204" pitchFamily="34" charset="0"/>
              </a:rPr>
              <a:t>Males are primarily affected</a:t>
            </a:r>
          </a:p>
          <a:p>
            <a:pPr marL="0" indent="0">
              <a:buNone/>
            </a:pPr>
            <a:r>
              <a:rPr lang="en-US" sz="2200" dirty="0">
                <a:solidFill>
                  <a:schemeClr val="bg1"/>
                </a:solidFill>
                <a:ea typeface="Open Sans" panose="020B0606030504020204" pitchFamily="34" charset="0"/>
                <a:cs typeface="Open Sans" panose="020B0606030504020204" pitchFamily="34" charset="0"/>
              </a:rPr>
              <a:t>How Can a Geneticist Help?</a:t>
            </a:r>
          </a:p>
          <a:p>
            <a:r>
              <a:rPr lang="en-US" sz="2200" dirty="0">
                <a:solidFill>
                  <a:schemeClr val="bg1"/>
                </a:solidFill>
                <a:ea typeface="Open Sans" panose="020B0606030504020204" pitchFamily="34" charset="0"/>
                <a:cs typeface="Open Sans" panose="020B0606030504020204" pitchFamily="34" charset="0"/>
              </a:rPr>
              <a:t>Identified the mutated gene’s location</a:t>
            </a:r>
          </a:p>
          <a:p>
            <a:r>
              <a:rPr lang="en-US" sz="2200" dirty="0">
                <a:solidFill>
                  <a:schemeClr val="bg1"/>
                </a:solidFill>
                <a:ea typeface="Open Sans" panose="020B0606030504020204" pitchFamily="34" charset="0"/>
                <a:cs typeface="Open Sans" panose="020B0606030504020204" pitchFamily="34" charset="0"/>
              </a:rPr>
              <a:t>Develop prenatal testing and provide genetic counseling</a:t>
            </a:r>
          </a:p>
        </p:txBody>
      </p:sp>
    </p:spTree>
    <p:extLst>
      <p:ext uri="{BB962C8B-B14F-4D97-AF65-F5344CB8AC3E}">
        <p14:creationId xmlns:p14="http://schemas.microsoft.com/office/powerpoint/2010/main" val="3361837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49CA3-E85E-23CF-3C11-EDDB28C176A1}"/>
              </a:ext>
            </a:extLst>
          </p:cNvPr>
          <p:cNvSpPr>
            <a:spLocks noGrp="1"/>
          </p:cNvSpPr>
          <p:nvPr>
            <p:ph type="title"/>
          </p:nvPr>
        </p:nvSpPr>
        <p:spPr/>
        <p:txBody>
          <a:bodyPr/>
          <a:lstStyle/>
          <a:p>
            <a:r>
              <a:rPr lang="en-US" dirty="0"/>
              <a:t>Group Activity</a:t>
            </a:r>
            <a:endParaRPr lang="en-IN" dirty="0"/>
          </a:p>
        </p:txBody>
      </p:sp>
      <p:sp>
        <p:nvSpPr>
          <p:cNvPr id="4" name="Content Placeholder 2">
            <a:extLst>
              <a:ext uri="{FF2B5EF4-FFF2-40B4-BE49-F238E27FC236}">
                <a16:creationId xmlns:a16="http://schemas.microsoft.com/office/drawing/2014/main" id="{26DD59BD-F971-C0E9-5D11-AD8D9EBDAAAE}"/>
              </a:ext>
            </a:extLst>
          </p:cNvPr>
          <p:cNvSpPr txBox="1">
            <a:spLocks/>
          </p:cNvSpPr>
          <p:nvPr/>
        </p:nvSpPr>
        <p:spPr>
          <a:xfrm>
            <a:off x="457200" y="1280160"/>
            <a:ext cx="8229600" cy="3368040"/>
          </a:xfrm>
          <a:prstGeom prst="rect">
            <a:avLst/>
          </a:prstGeom>
          <a:solidFill>
            <a:srgbClr val="1F497D"/>
          </a:solidFill>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As a group, consider the role of the Golgi apparatus in the manufacturing, processing, and distributing of newly synthesized materials and identify a commercial business, public service, or agency that makes a good analogy. Then, come up with an analogy for the role of the endoplasmic reticulum. Finally, come up with an analogy for vesicles.</a:t>
            </a:r>
          </a:p>
        </p:txBody>
      </p:sp>
    </p:spTree>
    <p:extLst>
      <p:ext uri="{BB962C8B-B14F-4D97-AF65-F5344CB8AC3E}">
        <p14:creationId xmlns:p14="http://schemas.microsoft.com/office/powerpoint/2010/main" val="268725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7B37E-3D1A-C40A-C56E-8D0DDB39C203}"/>
              </a:ext>
            </a:extLst>
          </p:cNvPr>
          <p:cNvSpPr>
            <a:spLocks noGrp="1"/>
          </p:cNvSpPr>
          <p:nvPr>
            <p:ph type="title"/>
          </p:nvPr>
        </p:nvSpPr>
        <p:spPr/>
        <p:txBody>
          <a:bodyPr/>
          <a:lstStyle/>
          <a:p>
            <a:r>
              <a:rPr lang="en-US" dirty="0"/>
              <a:t>Lysosomes</a:t>
            </a:r>
            <a:r>
              <a:rPr lang="en-US" sz="1600" baseline="-25000" dirty="0"/>
              <a:t>1</a:t>
            </a:r>
            <a:endParaRPr lang="en-IN" sz="1600" baseline="-25000" dirty="0"/>
          </a:p>
        </p:txBody>
      </p:sp>
      <p:sp>
        <p:nvSpPr>
          <p:cNvPr id="3" name="Content Placeholder 2">
            <a:extLst>
              <a:ext uri="{FF2B5EF4-FFF2-40B4-BE49-F238E27FC236}">
                <a16:creationId xmlns:a16="http://schemas.microsoft.com/office/drawing/2014/main" id="{69EEA083-FC7F-A49A-8AAD-332C0EA95C2D}"/>
              </a:ext>
            </a:extLst>
          </p:cNvPr>
          <p:cNvSpPr>
            <a:spLocks noGrp="1"/>
          </p:cNvSpPr>
          <p:nvPr>
            <p:ph idx="1"/>
          </p:nvPr>
        </p:nvSpPr>
        <p:spPr>
          <a:xfrm>
            <a:off x="457200" y="1280160"/>
            <a:ext cx="8229600" cy="1539240"/>
          </a:xfrm>
        </p:spPr>
        <p:txBody>
          <a:bodyPr>
            <a:normAutofit/>
          </a:bodyPr>
          <a:lstStyle/>
          <a:p>
            <a:pPr marL="0" indent="0">
              <a:buNone/>
            </a:pPr>
            <a:r>
              <a:rPr lang="en-US" dirty="0"/>
              <a:t>Lysosomes use hydrolytic enzymes to digest macromolecules, recycle organelles, and destroy pathogens.</a:t>
            </a:r>
          </a:p>
        </p:txBody>
      </p:sp>
      <p:pic>
        <p:nvPicPr>
          <p:cNvPr id="4" name="Content Placeholder 5" descr="An electron micrograph shows a large white cell with two smaller, red cells attached to it.">
            <a:extLst>
              <a:ext uri="{FF2B5EF4-FFF2-40B4-BE49-F238E27FC236}">
                <a16:creationId xmlns:a16="http://schemas.microsoft.com/office/drawing/2014/main" id="{E78BE42C-181F-905C-89AE-EDB14BA9CC11}"/>
              </a:ext>
            </a:extLst>
          </p:cNvPr>
          <p:cNvPicPr>
            <a:picLocks noChangeAspect="1"/>
          </p:cNvPicPr>
          <p:nvPr/>
        </p:nvPicPr>
        <p:blipFill>
          <a:blip r:embed="rId2"/>
          <a:srcRect l="19444" t="5334" r="19444" b="3000"/>
          <a:stretch/>
        </p:blipFill>
        <p:spPr>
          <a:xfrm>
            <a:off x="2697477" y="2420183"/>
            <a:ext cx="3749040" cy="3124200"/>
          </a:xfrm>
          <a:prstGeom prst="rect">
            <a:avLst/>
          </a:prstGeom>
        </p:spPr>
      </p:pic>
      <p:sp>
        <p:nvSpPr>
          <p:cNvPr id="6" name="TextBox 5">
            <a:extLst>
              <a:ext uri="{FF2B5EF4-FFF2-40B4-BE49-F238E27FC236}">
                <a16:creationId xmlns:a16="http://schemas.microsoft.com/office/drawing/2014/main" id="{2D870CC8-32D2-8112-F408-6CDC60B9800E}"/>
              </a:ext>
              <a:ext uri="{C183D7F6-B498-43B3-948B-1728B52AA6E4}">
                <adec:decorative xmlns:adec="http://schemas.microsoft.com/office/drawing/2017/decorative" val="0"/>
              </a:ext>
            </a:extLst>
          </p:cNvPr>
          <p:cNvSpPr txBox="1"/>
          <p:nvPr/>
        </p:nvSpPr>
        <p:spPr>
          <a:xfrm>
            <a:off x="2209800" y="5544383"/>
            <a:ext cx="4648200" cy="307777"/>
          </a:xfrm>
          <a:prstGeom prst="rect">
            <a:avLst/>
          </a:prstGeom>
          <a:noFill/>
        </p:spPr>
        <p:txBody>
          <a:bodyPr wrap="square" rtlCol="0">
            <a:spAutoFit/>
          </a:bodyPr>
          <a:lstStyle/>
          <a:p>
            <a:pPr algn="ctr"/>
            <a:r>
              <a:rPr lang="en-US" sz="1400" b="1" dirty="0"/>
              <a:t>4.3 Figure 6: </a:t>
            </a:r>
            <a:r>
              <a:rPr lang="en-US" sz="1400" dirty="0"/>
              <a:t>Two T cells attack a cancer cell.</a:t>
            </a:r>
            <a:endParaRPr lang="en-US" sz="1400" b="1" dirty="0"/>
          </a:p>
        </p:txBody>
      </p:sp>
      <p:sp>
        <p:nvSpPr>
          <p:cNvPr id="7" name="TextBox 6">
            <a:extLst>
              <a:ext uri="{FF2B5EF4-FFF2-40B4-BE49-F238E27FC236}">
                <a16:creationId xmlns:a16="http://schemas.microsoft.com/office/drawing/2014/main" id="{E7E7C82D-ACB9-28BE-396D-9728EA3DDCD5}"/>
              </a:ext>
            </a:extLst>
          </p:cNvPr>
          <p:cNvSpPr txBox="1"/>
          <p:nvPr/>
        </p:nvSpPr>
        <p:spPr>
          <a:xfrm>
            <a:off x="2865514" y="5816349"/>
            <a:ext cx="3412967" cy="246221"/>
          </a:xfrm>
          <a:prstGeom prst="rect">
            <a:avLst/>
          </a:prstGeom>
          <a:noFill/>
        </p:spPr>
        <p:txBody>
          <a:bodyPr wrap="square">
            <a:spAutoFit/>
          </a:bodyPr>
          <a:lstStyle/>
          <a:p>
            <a:pPr algn="ctr"/>
            <a:r>
              <a:rPr lang="en-US" sz="1000" dirty="0"/>
              <a:t>National Cancer Institute on Unsplash. "Immune response."</a:t>
            </a:r>
          </a:p>
        </p:txBody>
      </p:sp>
    </p:spTree>
    <p:extLst>
      <p:ext uri="{BB962C8B-B14F-4D97-AF65-F5344CB8AC3E}">
        <p14:creationId xmlns:p14="http://schemas.microsoft.com/office/powerpoint/2010/main" val="49810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B891-E816-BF82-4B3A-0A06AA5321E7}"/>
              </a:ext>
            </a:extLst>
          </p:cNvPr>
          <p:cNvSpPr>
            <a:spLocks noGrp="1"/>
          </p:cNvSpPr>
          <p:nvPr>
            <p:ph type="title"/>
          </p:nvPr>
        </p:nvSpPr>
        <p:spPr/>
        <p:txBody>
          <a:bodyPr/>
          <a:lstStyle/>
          <a:p>
            <a:r>
              <a:rPr lang="en-US" dirty="0"/>
              <a:t>Lysosomes</a:t>
            </a:r>
            <a:r>
              <a:rPr lang="en-US" sz="1600" baseline="-25000" dirty="0"/>
              <a:t>2</a:t>
            </a:r>
            <a:endParaRPr lang="en-IN" dirty="0"/>
          </a:p>
        </p:txBody>
      </p:sp>
      <p:sp>
        <p:nvSpPr>
          <p:cNvPr id="3" name="Content Placeholder 2">
            <a:extLst>
              <a:ext uri="{FF2B5EF4-FFF2-40B4-BE49-F238E27FC236}">
                <a16:creationId xmlns:a16="http://schemas.microsoft.com/office/drawing/2014/main" id="{2E684041-1898-9565-D8DB-6D28FFA5B797}"/>
              </a:ext>
            </a:extLst>
          </p:cNvPr>
          <p:cNvSpPr>
            <a:spLocks noGrp="1"/>
          </p:cNvSpPr>
          <p:nvPr>
            <p:ph idx="1"/>
          </p:nvPr>
        </p:nvSpPr>
        <p:spPr>
          <a:xfrm>
            <a:off x="457200" y="1280160"/>
            <a:ext cx="8229600" cy="2148840"/>
          </a:xfrm>
        </p:spPr>
        <p:txBody>
          <a:bodyPr>
            <a:normAutofit/>
          </a:bodyPr>
          <a:lstStyle/>
          <a:p>
            <a:pPr marL="0" indent="0">
              <a:buNone/>
            </a:pPr>
            <a:r>
              <a:rPr lang="en-US" i="1" dirty="0"/>
              <a:t>Macrophages</a:t>
            </a:r>
            <a:r>
              <a:rPr lang="en-US" dirty="0"/>
              <a:t>, white blood cells, engulf pathogens through phagocytosis and break them down in lysosomes.</a:t>
            </a:r>
          </a:p>
        </p:txBody>
      </p:sp>
      <p:sp>
        <p:nvSpPr>
          <p:cNvPr id="6" name="TextBox 5">
            <a:extLst>
              <a:ext uri="{FF2B5EF4-FFF2-40B4-BE49-F238E27FC236}">
                <a16:creationId xmlns:a16="http://schemas.microsoft.com/office/drawing/2014/main" id="{F7E1525E-31A2-3C87-3172-A52951051BC9}"/>
              </a:ext>
              <a:ext uri="{C183D7F6-B498-43B3-948B-1728B52AA6E4}">
                <adec:decorative xmlns:adec="http://schemas.microsoft.com/office/drawing/2017/decorative" val="0"/>
              </a:ext>
            </a:extLst>
          </p:cNvPr>
          <p:cNvSpPr txBox="1"/>
          <p:nvPr/>
        </p:nvSpPr>
        <p:spPr>
          <a:xfrm>
            <a:off x="3981450" y="2711231"/>
            <a:ext cx="1181100" cy="307777"/>
          </a:xfrm>
          <a:prstGeom prst="rect">
            <a:avLst/>
          </a:prstGeom>
          <a:noFill/>
        </p:spPr>
        <p:txBody>
          <a:bodyPr wrap="square" rtlCol="0">
            <a:spAutoFit/>
          </a:bodyPr>
          <a:lstStyle/>
          <a:p>
            <a:r>
              <a:rPr lang="en-US" sz="1400" b="1" dirty="0"/>
              <a:t>4.3 Figure 7</a:t>
            </a:r>
          </a:p>
        </p:txBody>
      </p:sp>
      <p:pic>
        <p:nvPicPr>
          <p:cNvPr id="4" name="Content Placeholder 5" descr="In this illustration, a eukaryotic cell is shown consuming a bacterium through entrapment. A phagosome is formed around the bacterium as it is consumed. The phagosome fuses with a lysosome, and proteins inside the lysosome digest the bacterium in a process called degradation. The cell then expectorates the digested bacterium via exocytosis.">
            <a:extLst>
              <a:ext uri="{FF2B5EF4-FFF2-40B4-BE49-F238E27FC236}">
                <a16:creationId xmlns:a16="http://schemas.microsoft.com/office/drawing/2014/main" id="{818F1626-1520-E9E8-7DF1-5B98153177EC}"/>
              </a:ext>
            </a:extLst>
          </p:cNvPr>
          <p:cNvPicPr>
            <a:picLocks noChangeAspect="1"/>
          </p:cNvPicPr>
          <p:nvPr/>
        </p:nvPicPr>
        <p:blipFill>
          <a:blip r:embed="rId2"/>
          <a:srcRect t="5333" b="28000"/>
          <a:stretch/>
        </p:blipFill>
        <p:spPr>
          <a:xfrm>
            <a:off x="838200" y="3067190"/>
            <a:ext cx="7467600" cy="2765778"/>
          </a:xfrm>
          <a:prstGeom prst="rect">
            <a:avLst/>
          </a:prstGeom>
        </p:spPr>
      </p:pic>
    </p:spTree>
    <p:extLst>
      <p:ext uri="{BB962C8B-B14F-4D97-AF65-F5344CB8AC3E}">
        <p14:creationId xmlns:p14="http://schemas.microsoft.com/office/powerpoint/2010/main" val="103463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BE40-3559-1674-6BD4-FA6D1EDFB7B4}"/>
              </a:ext>
            </a:extLst>
          </p:cNvPr>
          <p:cNvSpPr>
            <a:spLocks noGrp="1"/>
          </p:cNvSpPr>
          <p:nvPr>
            <p:ph type="title"/>
          </p:nvPr>
        </p:nvSpPr>
        <p:spPr/>
        <p:txBody>
          <a:bodyPr/>
          <a:lstStyle/>
          <a:p>
            <a:r>
              <a:rPr lang="en-US" dirty="0"/>
              <a:t>Summary</a:t>
            </a:r>
            <a:endParaRPr lang="en-IN" dirty="0"/>
          </a:p>
        </p:txBody>
      </p:sp>
      <p:sp>
        <p:nvSpPr>
          <p:cNvPr id="3" name="Content Placeholder 2">
            <a:extLst>
              <a:ext uri="{FF2B5EF4-FFF2-40B4-BE49-F238E27FC236}">
                <a16:creationId xmlns:a16="http://schemas.microsoft.com/office/drawing/2014/main" id="{5665A329-FEF5-2A98-3689-5952DA964C82}"/>
              </a:ext>
            </a:extLst>
          </p:cNvPr>
          <p:cNvSpPr>
            <a:spLocks noGrp="1"/>
          </p:cNvSpPr>
          <p:nvPr>
            <p:ph idx="1"/>
          </p:nvPr>
        </p:nvSpPr>
        <p:spPr/>
        <p:txBody>
          <a:bodyPr>
            <a:normAutofit/>
          </a:bodyPr>
          <a:lstStyle/>
          <a:p>
            <a:r>
              <a:rPr lang="en-US" sz="2600" dirty="0"/>
              <a:t>The endomembrane system includes the nuclear envelope, lysosomes, vesicles, ER, Golgi apparatus, and plasma membrane.</a:t>
            </a:r>
          </a:p>
          <a:p>
            <a:r>
              <a:rPr lang="en-US" sz="2600" dirty="0"/>
              <a:t>The RER modifies proteins and synthesizes phospholipids, while the SER synthesizes carbohydrates, lipids, steroids, and detoxifies substances.</a:t>
            </a:r>
          </a:p>
          <a:p>
            <a:r>
              <a:rPr lang="en-US" sz="2600" dirty="0"/>
              <a:t>The Golgi apparatus sorts, tags, packages, and distributes lipids and proteins.</a:t>
            </a:r>
          </a:p>
          <a:p>
            <a:r>
              <a:rPr lang="en-US" sz="2600" dirty="0"/>
              <a:t>Lysosomes digest macromolecules, recycle organelles, and destroy pathogens.</a:t>
            </a:r>
          </a:p>
        </p:txBody>
      </p:sp>
    </p:spTree>
    <p:extLst>
      <p:ext uri="{BB962C8B-B14F-4D97-AF65-F5344CB8AC3E}">
        <p14:creationId xmlns:p14="http://schemas.microsoft.com/office/powerpoint/2010/main" val="255196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419124"/>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List</a:t>
            </a:r>
            <a:r>
              <a:rPr lang="en-US" dirty="0"/>
              <a:t> the components of the endomembrane system.</a:t>
            </a:r>
          </a:p>
          <a:p>
            <a:pPr marL="457200" indent="-457200">
              <a:buFont typeface="Arial" panose="020B0604020202020204" pitchFamily="34" charset="0"/>
              <a:buChar char="•"/>
              <a:tabLst>
                <a:tab pos="457200" algn="l"/>
              </a:tabLst>
            </a:pPr>
            <a:r>
              <a:rPr lang="en-US" b="1" i="0" dirty="0"/>
              <a:t>Recognize</a:t>
            </a:r>
            <a:r>
              <a:rPr lang="en-US" i="0" dirty="0"/>
              <a:t> the relationship between the endomembrane system and its functions.</a:t>
            </a:r>
          </a:p>
          <a:p>
            <a:pPr marL="457200" indent="-457200">
              <a:buFont typeface="Arial" panose="020B0604020202020204" pitchFamily="34" charset="0"/>
              <a:buChar char="•"/>
              <a:tabLst>
                <a:tab pos="457200" algn="l"/>
              </a:tabLst>
            </a:pPr>
            <a:r>
              <a:rPr lang="en-US" b="1" i="0" dirty="0"/>
              <a:t>Recognize</a:t>
            </a:r>
            <a:r>
              <a:rPr lang="en-US" i="0" dirty="0"/>
              <a:t> the relationship between the endoplasmic reticulum and its functions.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Endomembrane System</a:t>
            </a:r>
            <a:endParaRPr lang="en-US" sz="3200" dirty="0">
              <a:solidFill>
                <a:schemeClr val="accent1"/>
              </a:solidFill>
            </a:endParaRPr>
          </a:p>
        </p:txBody>
      </p:sp>
      <p:sp>
        <p:nvSpPr>
          <p:cNvPr id="11267" name="Rectangle 3"/>
          <p:cNvSpPr>
            <a:spLocks noGrp="1"/>
          </p:cNvSpPr>
          <p:nvPr>
            <p:ph idx="1"/>
          </p:nvPr>
        </p:nvSpPr>
        <p:spPr>
          <a:xfrm>
            <a:off x="457199" y="1280160"/>
            <a:ext cx="4572001" cy="4572000"/>
          </a:xfrm>
          <a:prstGeom prst="rect">
            <a:avLst/>
          </a:prstGeom>
        </p:spPr>
        <p:txBody>
          <a:bodyPr>
            <a:noAutofit/>
          </a:bodyPr>
          <a:lstStyle/>
          <a:p>
            <a:pPr marL="0" indent="0">
              <a:buNone/>
              <a:tabLst>
                <a:tab pos="461963" algn="l"/>
              </a:tabLst>
            </a:pPr>
            <a:r>
              <a:rPr lang="en-US" sz="2400" dirty="0"/>
              <a:t>The </a:t>
            </a:r>
            <a:r>
              <a:rPr lang="en-US" sz="2400" b="1" dirty="0"/>
              <a:t>endomembrane system </a:t>
            </a:r>
            <a:r>
              <a:rPr lang="en-US" sz="2400" dirty="0"/>
              <a:t>is a group of membranes and organelles in eukaryotic cells that work together to modify, package, and transport lipids and proteins.</a:t>
            </a:r>
          </a:p>
          <a:p>
            <a:pPr lvl="1">
              <a:buFont typeface="Arial" panose="020B0604020202020204" pitchFamily="34" charset="0"/>
              <a:buChar char="•"/>
              <a:tabLst>
                <a:tab pos="461963" algn="l"/>
              </a:tabLst>
            </a:pPr>
            <a:r>
              <a:rPr lang="en-US" sz="2400" dirty="0"/>
              <a:t>Includes the nuclear envelope, lysosomes, vesicles, endoplasmic reticulum, plasma membrane, and Golgi apparatus.</a:t>
            </a:r>
          </a:p>
        </p:txBody>
      </p:sp>
      <p:sp>
        <p:nvSpPr>
          <p:cNvPr id="2" name="TextBox 1">
            <a:extLst>
              <a:ext uri="{FF2B5EF4-FFF2-40B4-BE49-F238E27FC236}">
                <a16:creationId xmlns:a16="http://schemas.microsoft.com/office/drawing/2014/main" id="{3ACAA5E0-FF1E-D3A9-A468-285350E24034}"/>
              </a:ext>
              <a:ext uri="{C183D7F6-B498-43B3-948B-1728B52AA6E4}">
                <adec:decorative xmlns:adec="http://schemas.microsoft.com/office/drawing/2017/decorative" val="0"/>
              </a:ext>
            </a:extLst>
          </p:cNvPr>
          <p:cNvSpPr txBox="1"/>
          <p:nvPr/>
        </p:nvSpPr>
        <p:spPr>
          <a:xfrm>
            <a:off x="6015651" y="1097280"/>
            <a:ext cx="1181100" cy="307777"/>
          </a:xfrm>
          <a:prstGeom prst="rect">
            <a:avLst/>
          </a:prstGeom>
          <a:noFill/>
        </p:spPr>
        <p:txBody>
          <a:bodyPr wrap="square" rtlCol="0">
            <a:spAutoFit/>
          </a:bodyPr>
          <a:lstStyle/>
          <a:p>
            <a:r>
              <a:rPr lang="en-US" sz="1400" b="1" dirty="0"/>
              <a:t>4.3 Figure 1</a:t>
            </a:r>
          </a:p>
        </p:txBody>
      </p:sp>
      <p:pic>
        <p:nvPicPr>
          <p:cNvPr id="4" name="Content Placeholder 5" descr="This figure shows the rough E R with an integral membrane protein embedded in it. The part of the protein facing the inside of the E R has a carbohydrate attached to it. The protein is shown leaving the E R  in a vesicle that fuses with the cis side of the Golgi apparatus. The Golgi apparatus consists of several layers of membranes, called cisternae. As the protein passes through the cisternae, it is further modified by the addition of more carbohydrates. Eventually, it leaves the trans face of the Golgi in a vesicle. The vesicle fuses with the cell membrane so that the carbohydrate that was on the inside of the vesicle now faces the outside of the membrane. At the same time, the contents of the vesicle are ejected from the cell.">
            <a:extLst>
              <a:ext uri="{FF2B5EF4-FFF2-40B4-BE49-F238E27FC236}">
                <a16:creationId xmlns:a16="http://schemas.microsoft.com/office/drawing/2014/main" id="{D68B2447-0837-2E14-CEE2-303EB2E4C185}"/>
              </a:ext>
            </a:extLst>
          </p:cNvPr>
          <p:cNvPicPr>
            <a:picLocks noChangeAspect="1"/>
          </p:cNvPicPr>
          <p:nvPr/>
        </p:nvPicPr>
        <p:blipFill>
          <a:blip r:embed="rId2"/>
          <a:srcRect l="30556" t="3667" r="30556" b="3000"/>
          <a:stretch/>
        </p:blipFill>
        <p:spPr>
          <a:xfrm>
            <a:off x="5304503" y="1333478"/>
            <a:ext cx="3387213" cy="4516284"/>
          </a:xfrm>
          <a:prstGeom prst="rect">
            <a:avLst/>
          </a:prstGeom>
        </p:spPr>
      </p:pic>
      <p:sp>
        <p:nvSpPr>
          <p:cNvPr id="3" name="TextBox 2">
            <a:extLst>
              <a:ext uri="{FF2B5EF4-FFF2-40B4-BE49-F238E27FC236}">
                <a16:creationId xmlns:a16="http://schemas.microsoft.com/office/drawing/2014/main" id="{CC7035BE-133E-A58E-4619-3082572021F1}"/>
              </a:ext>
            </a:extLst>
          </p:cNvPr>
          <p:cNvSpPr txBox="1"/>
          <p:nvPr/>
        </p:nvSpPr>
        <p:spPr>
          <a:xfrm>
            <a:off x="4610093" y="5803788"/>
            <a:ext cx="3992217" cy="246221"/>
          </a:xfrm>
          <a:prstGeom prst="rect">
            <a:avLst/>
          </a:prstGeom>
          <a:noFill/>
        </p:spPr>
        <p:txBody>
          <a:bodyPr wrap="square">
            <a:spAutoFit/>
          </a:bodyPr>
          <a:lstStyle/>
          <a:p>
            <a:pPr algn="ctr"/>
            <a:r>
              <a:rPr lang="en-US" sz="1000" dirty="0"/>
              <a:t>Magnus Manske on Wikimedia Commons. "Endomembrane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6D01-A650-3766-71EC-F3798DF89E39}"/>
              </a:ext>
            </a:extLst>
          </p:cNvPr>
          <p:cNvSpPr>
            <a:spLocks noGrp="1"/>
          </p:cNvSpPr>
          <p:nvPr>
            <p:ph type="title"/>
          </p:nvPr>
        </p:nvSpPr>
        <p:spPr/>
        <p:txBody>
          <a:bodyPr/>
          <a:lstStyle/>
          <a:p>
            <a:r>
              <a:rPr lang="en-US" dirty="0"/>
              <a:t>The Endoplasmic Reticulum</a:t>
            </a:r>
            <a:endParaRPr lang="en-IN" dirty="0"/>
          </a:p>
        </p:txBody>
      </p:sp>
      <p:sp>
        <p:nvSpPr>
          <p:cNvPr id="3" name="Content Placeholder 2">
            <a:extLst>
              <a:ext uri="{FF2B5EF4-FFF2-40B4-BE49-F238E27FC236}">
                <a16:creationId xmlns:a16="http://schemas.microsoft.com/office/drawing/2014/main" id="{710A11FC-237D-FAA8-B07C-2249B9D513A1}"/>
              </a:ext>
            </a:extLst>
          </p:cNvPr>
          <p:cNvSpPr>
            <a:spLocks noGrp="1"/>
          </p:cNvSpPr>
          <p:nvPr>
            <p:ph idx="1"/>
          </p:nvPr>
        </p:nvSpPr>
        <p:spPr>
          <a:xfrm>
            <a:off x="457200" y="1280160"/>
            <a:ext cx="8229600" cy="4572000"/>
          </a:xfrm>
        </p:spPr>
        <p:txBody>
          <a:bodyPr>
            <a:normAutofit/>
          </a:bodyPr>
          <a:lstStyle/>
          <a:p>
            <a:pPr marL="0" indent="0">
              <a:buNone/>
            </a:pPr>
            <a:r>
              <a:rPr lang="en-US" dirty="0"/>
              <a:t>The </a:t>
            </a:r>
            <a:r>
              <a:rPr lang="en-US" b="1" dirty="0"/>
              <a:t>endoplasmic reticulum (ER)</a:t>
            </a:r>
            <a:r>
              <a:rPr lang="en-US" dirty="0"/>
              <a:t> is a network of membranous sacs and tubules.</a:t>
            </a:r>
          </a:p>
          <a:p>
            <a:r>
              <a:rPr lang="en-US" dirty="0"/>
              <a:t>Continuous with the nuclear envelope membrane</a:t>
            </a:r>
          </a:p>
          <a:p>
            <a:r>
              <a:rPr lang="en-US" dirty="0"/>
              <a:t>Rough ER modifies proteins </a:t>
            </a:r>
          </a:p>
          <a:p>
            <a:r>
              <a:rPr lang="en-US" dirty="0"/>
              <a:t>Smooth ER synthesizes lipids</a:t>
            </a:r>
          </a:p>
        </p:txBody>
      </p:sp>
      <p:sp>
        <p:nvSpPr>
          <p:cNvPr id="6" name="TextBox 5">
            <a:extLst>
              <a:ext uri="{FF2B5EF4-FFF2-40B4-BE49-F238E27FC236}">
                <a16:creationId xmlns:a16="http://schemas.microsoft.com/office/drawing/2014/main" id="{29CBA90B-08A0-FADC-78D4-2419FBC3185E}"/>
              </a:ext>
              <a:ext uri="{C183D7F6-B498-43B3-948B-1728B52AA6E4}">
                <adec:decorative xmlns:adec="http://schemas.microsoft.com/office/drawing/2017/decorative" val="0"/>
              </a:ext>
            </a:extLst>
          </p:cNvPr>
          <p:cNvSpPr txBox="1"/>
          <p:nvPr/>
        </p:nvSpPr>
        <p:spPr>
          <a:xfrm>
            <a:off x="6528755" y="2921578"/>
            <a:ext cx="1181100" cy="307777"/>
          </a:xfrm>
          <a:prstGeom prst="rect">
            <a:avLst/>
          </a:prstGeom>
          <a:noFill/>
        </p:spPr>
        <p:txBody>
          <a:bodyPr wrap="square" rtlCol="0">
            <a:spAutoFit/>
          </a:bodyPr>
          <a:lstStyle/>
          <a:p>
            <a:r>
              <a:rPr lang="en-US" sz="1400" b="1" dirty="0"/>
              <a:t>4.3 Figure 2</a:t>
            </a:r>
          </a:p>
        </p:txBody>
      </p:sp>
      <p:pic>
        <p:nvPicPr>
          <p:cNvPr id="4" name="Content Placeholder 6" descr="The smooth E R has distinguish tubules and more space between tubules, while the rough E R tubules are densely packed and studded by ribosomes, making the surface rough.">
            <a:extLst>
              <a:ext uri="{FF2B5EF4-FFF2-40B4-BE49-F238E27FC236}">
                <a16:creationId xmlns:a16="http://schemas.microsoft.com/office/drawing/2014/main" id="{578A85FB-1A08-8E23-363D-ABA23BE75413}"/>
              </a:ext>
            </a:extLst>
          </p:cNvPr>
          <p:cNvPicPr>
            <a:picLocks noChangeAspect="1"/>
          </p:cNvPicPr>
          <p:nvPr/>
        </p:nvPicPr>
        <p:blipFill>
          <a:blip r:embed="rId2"/>
          <a:srcRect l="14815" t="7000" r="12963" b="5230"/>
          <a:stretch/>
        </p:blipFill>
        <p:spPr>
          <a:xfrm>
            <a:off x="5240045" y="3258347"/>
            <a:ext cx="3758520" cy="2537582"/>
          </a:xfrm>
          <a:prstGeom prst="rect">
            <a:avLst/>
          </a:prstGeom>
        </p:spPr>
      </p:pic>
      <p:sp>
        <p:nvSpPr>
          <p:cNvPr id="7" name="TextBox 6">
            <a:extLst>
              <a:ext uri="{FF2B5EF4-FFF2-40B4-BE49-F238E27FC236}">
                <a16:creationId xmlns:a16="http://schemas.microsoft.com/office/drawing/2014/main" id="{CB4F4CBB-2C38-144D-926C-50949427C838}"/>
              </a:ext>
            </a:extLst>
          </p:cNvPr>
          <p:cNvSpPr txBox="1"/>
          <p:nvPr/>
        </p:nvSpPr>
        <p:spPr>
          <a:xfrm>
            <a:off x="5201383" y="5795929"/>
            <a:ext cx="3838176" cy="246221"/>
          </a:xfrm>
          <a:prstGeom prst="rect">
            <a:avLst/>
          </a:prstGeom>
          <a:noFill/>
        </p:spPr>
        <p:txBody>
          <a:bodyPr wrap="square">
            <a:spAutoFit/>
          </a:bodyPr>
          <a:lstStyle/>
          <a:p>
            <a:pPr algn="ctr"/>
            <a:r>
              <a:rPr lang="en-US" sz="1000" dirty="0"/>
              <a:t>BruceBlaus on Wikimedia Commons. "Endoplasmic reticulum."</a:t>
            </a:r>
          </a:p>
        </p:txBody>
      </p:sp>
    </p:spTree>
    <p:extLst>
      <p:ext uri="{BB962C8B-B14F-4D97-AF65-F5344CB8AC3E}">
        <p14:creationId xmlns:p14="http://schemas.microsoft.com/office/powerpoint/2010/main" val="96885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F924-E49F-C876-39C5-A9EC273DC213}"/>
              </a:ext>
            </a:extLst>
          </p:cNvPr>
          <p:cNvSpPr>
            <a:spLocks noGrp="1"/>
          </p:cNvSpPr>
          <p:nvPr>
            <p:ph type="title"/>
          </p:nvPr>
        </p:nvSpPr>
        <p:spPr/>
        <p:txBody>
          <a:bodyPr/>
          <a:lstStyle/>
          <a:p>
            <a:r>
              <a:rPr lang="en-US" dirty="0"/>
              <a:t>Think It Through</a:t>
            </a:r>
            <a:endParaRPr lang="en-IN" dirty="0"/>
          </a:p>
        </p:txBody>
      </p:sp>
      <p:sp>
        <p:nvSpPr>
          <p:cNvPr id="4" name="Content Placeholder 2">
            <a:extLst>
              <a:ext uri="{FF2B5EF4-FFF2-40B4-BE49-F238E27FC236}">
                <a16:creationId xmlns:a16="http://schemas.microsoft.com/office/drawing/2014/main" id="{49589CB0-8980-25DB-3ACC-056039305D22}"/>
              </a:ext>
            </a:extLst>
          </p:cNvPr>
          <p:cNvSpPr txBox="1">
            <a:spLocks/>
          </p:cNvSpPr>
          <p:nvPr/>
        </p:nvSpPr>
        <p:spPr>
          <a:xfrm>
            <a:off x="457200" y="1280160"/>
            <a:ext cx="8229600" cy="1005840"/>
          </a:xfrm>
          <a:prstGeom prst="rect">
            <a:avLst/>
          </a:prstGeom>
          <a:solidFill>
            <a:srgbClr val="1F497D"/>
          </a:solidFill>
        </p:spPr>
        <p:txBody>
          <a:bodyPr>
            <a:no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Identify two membrane-bound organelles that are not part of the endomembrane system.</a:t>
            </a:r>
          </a:p>
        </p:txBody>
      </p:sp>
    </p:spTree>
    <p:extLst>
      <p:ext uri="{BB962C8B-B14F-4D97-AF65-F5344CB8AC3E}">
        <p14:creationId xmlns:p14="http://schemas.microsoft.com/office/powerpoint/2010/main" val="48799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E0C4-787E-441B-13CC-ECC7DA54CF98}"/>
              </a:ext>
            </a:extLst>
          </p:cNvPr>
          <p:cNvSpPr>
            <a:spLocks noGrp="1"/>
          </p:cNvSpPr>
          <p:nvPr>
            <p:ph type="title"/>
          </p:nvPr>
        </p:nvSpPr>
        <p:spPr/>
        <p:txBody>
          <a:bodyPr/>
          <a:lstStyle/>
          <a:p>
            <a:r>
              <a:rPr lang="en-US" dirty="0"/>
              <a:t>Rough Endoplasmic Reticulum (RER)</a:t>
            </a:r>
            <a:endParaRPr lang="en-IN" dirty="0"/>
          </a:p>
        </p:txBody>
      </p:sp>
      <p:sp>
        <p:nvSpPr>
          <p:cNvPr id="3" name="Content Placeholder 2">
            <a:extLst>
              <a:ext uri="{FF2B5EF4-FFF2-40B4-BE49-F238E27FC236}">
                <a16:creationId xmlns:a16="http://schemas.microsoft.com/office/drawing/2014/main" id="{2E206AC6-CC8A-E837-EA9F-3B266F89E573}"/>
              </a:ext>
            </a:extLst>
          </p:cNvPr>
          <p:cNvSpPr>
            <a:spLocks noGrp="1"/>
          </p:cNvSpPr>
          <p:nvPr>
            <p:ph idx="1"/>
          </p:nvPr>
        </p:nvSpPr>
        <p:spPr>
          <a:xfrm>
            <a:off x="457201" y="1280160"/>
            <a:ext cx="4572000" cy="4572000"/>
          </a:xfrm>
        </p:spPr>
        <p:txBody>
          <a:bodyPr>
            <a:normAutofit/>
          </a:bodyPr>
          <a:lstStyle/>
          <a:p>
            <a:pPr marL="0" indent="0">
              <a:buNone/>
            </a:pPr>
            <a:r>
              <a:rPr lang="en-US" dirty="0"/>
              <a:t>The </a:t>
            </a:r>
            <a:r>
              <a:rPr lang="en-US" b="1" dirty="0"/>
              <a:t>RER</a:t>
            </a:r>
            <a:r>
              <a:rPr lang="en-US" dirty="0"/>
              <a:t> has ribosomes attached, giving it a studded appearance.</a:t>
            </a:r>
          </a:p>
          <a:p>
            <a:r>
              <a:rPr lang="en-US" dirty="0"/>
              <a:t>Modifies proteins by folding and adding side chains which are secreted or incorporated into cellular membranes</a:t>
            </a:r>
          </a:p>
          <a:p>
            <a:r>
              <a:rPr lang="en-US" dirty="0"/>
              <a:t>Makes phospholipids</a:t>
            </a:r>
            <a:endParaRPr lang="en-IN" dirty="0"/>
          </a:p>
        </p:txBody>
      </p:sp>
      <p:sp>
        <p:nvSpPr>
          <p:cNvPr id="7" name="TextBox 6">
            <a:extLst>
              <a:ext uri="{FF2B5EF4-FFF2-40B4-BE49-F238E27FC236}">
                <a16:creationId xmlns:a16="http://schemas.microsoft.com/office/drawing/2014/main" id="{6D5E4122-1886-D5BA-077D-34CB9D43DF0A}"/>
              </a:ext>
            </a:extLst>
          </p:cNvPr>
          <p:cNvSpPr txBox="1"/>
          <p:nvPr/>
        </p:nvSpPr>
        <p:spPr>
          <a:xfrm>
            <a:off x="4852220" y="4191000"/>
            <a:ext cx="3846869" cy="523220"/>
          </a:xfrm>
          <a:prstGeom prst="rect">
            <a:avLst/>
          </a:prstGeom>
          <a:noFill/>
        </p:spPr>
        <p:txBody>
          <a:bodyPr wrap="square">
            <a:spAutoFit/>
          </a:bodyPr>
          <a:lstStyle/>
          <a:p>
            <a:pPr algn="ctr"/>
            <a:r>
              <a:rPr lang="en-IN" sz="1400" b="1" dirty="0"/>
              <a:t>4.3 Figure 3:</a:t>
            </a:r>
            <a:r>
              <a:rPr lang="en-IN" sz="1400" dirty="0"/>
              <a:t> A transmission electron micrograph of the rough endoplasmic reticulum.</a:t>
            </a:r>
          </a:p>
        </p:txBody>
      </p:sp>
      <p:pic>
        <p:nvPicPr>
          <p:cNvPr id="4" name="Content Placeholder 5" descr="An electron micrograph shows rough E R as blue against the green of the rest of the cell.">
            <a:extLst>
              <a:ext uri="{FF2B5EF4-FFF2-40B4-BE49-F238E27FC236}">
                <a16:creationId xmlns:a16="http://schemas.microsoft.com/office/drawing/2014/main" id="{F6E0ABEB-8654-2794-C279-5744F8A6AB42}"/>
              </a:ext>
            </a:extLst>
          </p:cNvPr>
          <p:cNvPicPr>
            <a:picLocks noChangeAspect="1"/>
          </p:cNvPicPr>
          <p:nvPr/>
        </p:nvPicPr>
        <p:blipFill>
          <a:blip r:embed="rId2"/>
          <a:srcRect l="12963" t="5334" r="12963" b="3000"/>
          <a:stretch/>
        </p:blipFill>
        <p:spPr>
          <a:xfrm>
            <a:off x="4946854" y="1676400"/>
            <a:ext cx="3657600" cy="2514600"/>
          </a:xfrm>
          <a:prstGeom prst="rect">
            <a:avLst/>
          </a:prstGeom>
        </p:spPr>
      </p:pic>
    </p:spTree>
    <p:extLst>
      <p:ext uri="{BB962C8B-B14F-4D97-AF65-F5344CB8AC3E}">
        <p14:creationId xmlns:p14="http://schemas.microsoft.com/office/powerpoint/2010/main" val="386270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6E693-0EE0-8A79-3D07-AFDB15CA7DF2}"/>
              </a:ext>
            </a:extLst>
          </p:cNvPr>
          <p:cNvSpPr>
            <a:spLocks noGrp="1"/>
          </p:cNvSpPr>
          <p:nvPr>
            <p:ph type="title"/>
          </p:nvPr>
        </p:nvSpPr>
        <p:spPr/>
        <p:txBody>
          <a:bodyPr/>
          <a:lstStyle/>
          <a:p>
            <a:r>
              <a:rPr lang="en-US" dirty="0"/>
              <a:t>Smooth Endoplasmic Reticulum (SER)</a:t>
            </a:r>
            <a:endParaRPr lang="en-IN" dirty="0"/>
          </a:p>
        </p:txBody>
      </p:sp>
      <p:sp>
        <p:nvSpPr>
          <p:cNvPr id="3" name="Content Placeholder 2">
            <a:extLst>
              <a:ext uri="{FF2B5EF4-FFF2-40B4-BE49-F238E27FC236}">
                <a16:creationId xmlns:a16="http://schemas.microsoft.com/office/drawing/2014/main" id="{F5EE793E-6020-F8B0-2BE9-0D142B195D1B}"/>
              </a:ext>
            </a:extLst>
          </p:cNvPr>
          <p:cNvSpPr>
            <a:spLocks noGrp="1"/>
          </p:cNvSpPr>
          <p:nvPr>
            <p:ph idx="1"/>
          </p:nvPr>
        </p:nvSpPr>
        <p:spPr>
          <a:xfrm>
            <a:off x="457200" y="1280160"/>
            <a:ext cx="4163554" cy="4572000"/>
          </a:xfrm>
        </p:spPr>
        <p:txBody>
          <a:bodyPr>
            <a:normAutofit lnSpcReduction="10000"/>
          </a:bodyPr>
          <a:lstStyle/>
          <a:p>
            <a:pPr marL="0" indent="0">
              <a:buNone/>
            </a:pPr>
            <a:r>
              <a:rPr lang="en-IN" dirty="0"/>
              <a:t>The </a:t>
            </a:r>
            <a:r>
              <a:rPr lang="en-IN" b="1" dirty="0"/>
              <a:t>SER</a:t>
            </a:r>
            <a:r>
              <a:rPr lang="en-IN" dirty="0"/>
              <a:t> lacks ribosomes on its surface and is continuous with the RER.</a:t>
            </a:r>
          </a:p>
          <a:p>
            <a:r>
              <a:rPr lang="en-IN" dirty="0"/>
              <a:t>Synthesizes carbohydrates, lipids, steroid hormones</a:t>
            </a:r>
          </a:p>
          <a:p>
            <a:r>
              <a:rPr lang="en-IN" dirty="0"/>
              <a:t>Detoxifies medication and poisons</a:t>
            </a:r>
          </a:p>
          <a:p>
            <a:r>
              <a:rPr lang="en-IN" dirty="0"/>
              <a:t>Stores calcium for muscle contraction in muscle cells</a:t>
            </a:r>
          </a:p>
        </p:txBody>
      </p:sp>
      <p:sp>
        <p:nvSpPr>
          <p:cNvPr id="6" name="TextBox 5">
            <a:extLst>
              <a:ext uri="{FF2B5EF4-FFF2-40B4-BE49-F238E27FC236}">
                <a16:creationId xmlns:a16="http://schemas.microsoft.com/office/drawing/2014/main" id="{E9158D8B-FE89-95CE-2B23-A978679125CE}"/>
              </a:ext>
              <a:ext uri="{C183D7F6-B498-43B3-948B-1728B52AA6E4}">
                <adec:decorative xmlns:adec="http://schemas.microsoft.com/office/drawing/2017/decorative" val="0"/>
              </a:ext>
            </a:extLst>
          </p:cNvPr>
          <p:cNvSpPr txBox="1"/>
          <p:nvPr/>
        </p:nvSpPr>
        <p:spPr>
          <a:xfrm>
            <a:off x="5943600" y="2049185"/>
            <a:ext cx="1181100" cy="307777"/>
          </a:xfrm>
          <a:prstGeom prst="rect">
            <a:avLst/>
          </a:prstGeom>
          <a:noFill/>
        </p:spPr>
        <p:txBody>
          <a:bodyPr wrap="square" rtlCol="0">
            <a:spAutoFit/>
          </a:bodyPr>
          <a:lstStyle/>
          <a:p>
            <a:r>
              <a:rPr lang="en-US" sz="1400" b="1" dirty="0"/>
              <a:t>4.3 Figure 4</a:t>
            </a:r>
          </a:p>
        </p:txBody>
      </p:sp>
      <p:pic>
        <p:nvPicPr>
          <p:cNvPr id="4" name="Content Placeholder 5" descr="An electron micrograph shows how the smooth E R has no ribosomes on its plasmic surface, looking clear in comparison with the populated cytoplasm surrounding it.">
            <a:extLst>
              <a:ext uri="{FF2B5EF4-FFF2-40B4-BE49-F238E27FC236}">
                <a16:creationId xmlns:a16="http://schemas.microsoft.com/office/drawing/2014/main" id="{2BDF40BC-4173-9EB0-BE09-72B848260785}"/>
              </a:ext>
            </a:extLst>
          </p:cNvPr>
          <p:cNvPicPr>
            <a:picLocks noChangeAspect="1"/>
          </p:cNvPicPr>
          <p:nvPr/>
        </p:nvPicPr>
        <p:blipFill>
          <a:blip r:embed="rId2"/>
          <a:srcRect t="5334" r="2778" b="3000"/>
          <a:stretch/>
        </p:blipFill>
        <p:spPr>
          <a:xfrm>
            <a:off x="4429700" y="2355175"/>
            <a:ext cx="4623759" cy="2421969"/>
          </a:xfrm>
          <a:prstGeom prst="rect">
            <a:avLst/>
          </a:prstGeom>
        </p:spPr>
      </p:pic>
      <p:sp>
        <p:nvSpPr>
          <p:cNvPr id="7" name="TextBox 6">
            <a:extLst>
              <a:ext uri="{FF2B5EF4-FFF2-40B4-BE49-F238E27FC236}">
                <a16:creationId xmlns:a16="http://schemas.microsoft.com/office/drawing/2014/main" id="{7D877032-1493-16B4-6DA9-43E47D195DEB}"/>
              </a:ext>
            </a:extLst>
          </p:cNvPr>
          <p:cNvSpPr txBox="1"/>
          <p:nvPr/>
        </p:nvSpPr>
        <p:spPr>
          <a:xfrm>
            <a:off x="4549877" y="4777144"/>
            <a:ext cx="3827483" cy="246221"/>
          </a:xfrm>
          <a:prstGeom prst="rect">
            <a:avLst/>
          </a:prstGeom>
          <a:noFill/>
        </p:spPr>
        <p:txBody>
          <a:bodyPr wrap="square">
            <a:spAutoFit/>
          </a:bodyPr>
          <a:lstStyle/>
          <a:p>
            <a:pPr algn="ctr"/>
            <a:r>
              <a:rPr lang="en-US" sz="1000" dirty="0"/>
              <a:t>OpenStax on Wikimedia Commons. "Smooth endoplasmic reticulum."</a:t>
            </a:r>
          </a:p>
        </p:txBody>
      </p:sp>
    </p:spTree>
    <p:extLst>
      <p:ext uri="{BB962C8B-B14F-4D97-AF65-F5344CB8AC3E}">
        <p14:creationId xmlns:p14="http://schemas.microsoft.com/office/powerpoint/2010/main" val="1183612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6EB7-AFFA-01EC-86CD-46D8B107B103}"/>
              </a:ext>
            </a:extLst>
          </p:cNvPr>
          <p:cNvSpPr>
            <a:spLocks noGrp="1"/>
          </p:cNvSpPr>
          <p:nvPr>
            <p:ph type="title"/>
          </p:nvPr>
        </p:nvSpPr>
        <p:spPr/>
        <p:txBody>
          <a:bodyPr/>
          <a:lstStyle/>
          <a:p>
            <a:r>
              <a:rPr lang="en-US" dirty="0"/>
              <a:t>Reflection Question</a:t>
            </a:r>
            <a:endParaRPr lang="en-IN" dirty="0"/>
          </a:p>
        </p:txBody>
      </p:sp>
      <p:sp>
        <p:nvSpPr>
          <p:cNvPr id="6" name="Content Placeholder 2">
            <a:extLst>
              <a:ext uri="{FF2B5EF4-FFF2-40B4-BE49-F238E27FC236}">
                <a16:creationId xmlns:a16="http://schemas.microsoft.com/office/drawing/2014/main" id="{77D1DE4C-419A-A273-E03D-70ACA6D11123}"/>
              </a:ext>
            </a:extLst>
          </p:cNvPr>
          <p:cNvSpPr txBox="1">
            <a:spLocks/>
          </p:cNvSpPr>
          <p:nvPr/>
        </p:nvSpPr>
        <p:spPr>
          <a:xfrm>
            <a:off x="449826" y="1280160"/>
            <a:ext cx="8229600" cy="2377440"/>
          </a:xfrm>
          <a:prstGeom prst="rect">
            <a:avLst/>
          </a:prstGeom>
          <a:solidFill>
            <a:srgbClr val="1F497D"/>
          </a:solidFill>
        </p:spPr>
        <p:txBody>
          <a:bodyPr>
            <a:noAutofit/>
          </a:bodyPr>
          <a:lstStyle>
            <a:lvl1pPr marL="0" indent="0" algn="l" defTabSz="914400" rtl="0" eaLnBrk="1" latinLnBrk="0" hangingPunct="1">
              <a:spcBef>
                <a:spcPct val="20000"/>
              </a:spcBef>
              <a:buFont typeface="Arial" panose="020B0604020202020204" pitchFamily="34" charset="0"/>
              <a:buNone/>
              <a:defRPr sz="2800" b="0" i="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cs typeface="Arial" panose="020B0604020202020204" pitchFamily="34" charset="0"/>
              </a:rPr>
              <a:t>As a scientist, how might you piece together the general pathway of the endomembrane system? What kinds of experimentation strategies or techniques might you want to use to determine where new proteins are synthesized, processed, and distributed?</a:t>
            </a:r>
          </a:p>
        </p:txBody>
      </p:sp>
    </p:spTree>
    <p:extLst>
      <p:ext uri="{BB962C8B-B14F-4D97-AF65-F5344CB8AC3E}">
        <p14:creationId xmlns:p14="http://schemas.microsoft.com/office/powerpoint/2010/main" val="15598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57ED-2ED0-45F7-1D08-012B439E3421}"/>
              </a:ext>
            </a:extLst>
          </p:cNvPr>
          <p:cNvSpPr>
            <a:spLocks noGrp="1"/>
          </p:cNvSpPr>
          <p:nvPr>
            <p:ph type="title"/>
          </p:nvPr>
        </p:nvSpPr>
        <p:spPr/>
        <p:txBody>
          <a:bodyPr/>
          <a:lstStyle/>
          <a:p>
            <a:r>
              <a:rPr lang="en-US" dirty="0"/>
              <a:t>Science and You</a:t>
            </a:r>
            <a:r>
              <a:rPr lang="en-US" sz="1600" baseline="-25000" dirty="0"/>
              <a:t>1</a:t>
            </a:r>
            <a:endParaRPr lang="en-IN" sz="1600" baseline="-25000" dirty="0"/>
          </a:p>
        </p:txBody>
      </p:sp>
      <p:sp>
        <p:nvSpPr>
          <p:cNvPr id="3" name="Content Placeholder 2">
            <a:extLst>
              <a:ext uri="{FF2B5EF4-FFF2-40B4-BE49-F238E27FC236}">
                <a16:creationId xmlns:a16="http://schemas.microsoft.com/office/drawing/2014/main" id="{0B946950-3349-CFBE-C92E-C2BB2B33E523}"/>
              </a:ext>
            </a:extLst>
          </p:cNvPr>
          <p:cNvSpPr>
            <a:spLocks noGrp="1"/>
          </p:cNvSpPr>
          <p:nvPr>
            <p:ph idx="1"/>
          </p:nvPr>
        </p:nvSpPr>
        <p:spPr/>
        <p:txBody>
          <a:bodyPr/>
          <a:lstStyle/>
          <a:p>
            <a:endParaRPr lang="en-IN" dirty="0"/>
          </a:p>
        </p:txBody>
      </p:sp>
      <p:sp>
        <p:nvSpPr>
          <p:cNvPr id="4" name="Content Placeholder 2">
            <a:extLst>
              <a:ext uri="{FF2B5EF4-FFF2-40B4-BE49-F238E27FC236}">
                <a16:creationId xmlns:a16="http://schemas.microsoft.com/office/drawing/2014/main" id="{4A588815-C011-1524-1BC7-081F038A2847}"/>
              </a:ext>
            </a:extLst>
          </p:cNvPr>
          <p:cNvSpPr txBox="1">
            <a:spLocks/>
          </p:cNvSpPr>
          <p:nvPr/>
        </p:nvSpPr>
        <p:spPr>
          <a:xfrm>
            <a:off x="457200" y="1292450"/>
            <a:ext cx="8229600" cy="4572000"/>
          </a:xfrm>
          <a:prstGeom prst="rect">
            <a:avLst/>
          </a:prstGeom>
          <a:solidFill>
            <a:srgbClr val="1F497D"/>
          </a:solidFill>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300" dirty="0">
                <a:solidFill>
                  <a:schemeClr val="bg1"/>
                </a:solidFill>
                <a:ea typeface="Open Sans" panose="020B0606030504020204" pitchFamily="34" charset="0"/>
                <a:cs typeface="Open Sans" panose="020B0606030504020204" pitchFamily="34" charset="0"/>
              </a:rPr>
              <a:t>Career: Cardiologist</a:t>
            </a:r>
          </a:p>
          <a:p>
            <a:r>
              <a:rPr lang="en-US" sz="2300" dirty="0">
                <a:solidFill>
                  <a:schemeClr val="bg1"/>
                </a:solidFill>
                <a:ea typeface="Open Sans" panose="020B0606030504020204" pitchFamily="34" charset="0"/>
                <a:cs typeface="Open Sans" panose="020B0606030504020204" pitchFamily="34" charset="0"/>
              </a:rPr>
              <a:t>Medical doctors specializing in diagnosing and treating heart diseases such as heart failure, a leading cause of death</a:t>
            </a:r>
          </a:p>
          <a:p>
            <a:pPr marL="0" indent="0">
              <a:buNone/>
            </a:pPr>
            <a:r>
              <a:rPr lang="en-US" sz="2300" dirty="0">
                <a:solidFill>
                  <a:schemeClr val="bg1"/>
                </a:solidFill>
                <a:ea typeface="Open Sans" panose="020B0606030504020204" pitchFamily="34" charset="0"/>
                <a:cs typeface="Open Sans" panose="020B0606030504020204" pitchFamily="34" charset="0"/>
              </a:rPr>
              <a:t>What Is Heart Failure?</a:t>
            </a:r>
          </a:p>
          <a:p>
            <a:r>
              <a:rPr lang="en-US" sz="2300" dirty="0">
                <a:solidFill>
                  <a:schemeClr val="bg1"/>
                </a:solidFill>
                <a:ea typeface="Open Sans" panose="020B0606030504020204" pitchFamily="34" charset="0"/>
                <a:cs typeface="Open Sans" panose="020B0606030504020204" pitchFamily="34" charset="0"/>
              </a:rPr>
              <a:t>When the heart can't pump blood effectively to supply oxygen to organs, caused by improper calcium handling in cardiac muscle cells</a:t>
            </a:r>
          </a:p>
          <a:p>
            <a:pPr marL="0" indent="0">
              <a:buNone/>
            </a:pPr>
            <a:r>
              <a:rPr lang="en-US" sz="2300" dirty="0">
                <a:solidFill>
                  <a:schemeClr val="bg1"/>
                </a:solidFill>
                <a:ea typeface="Open Sans" panose="020B0606030504020204" pitchFamily="34" charset="0"/>
                <a:cs typeface="Open Sans" panose="020B0606030504020204" pitchFamily="34" charset="0"/>
              </a:rPr>
              <a:t>How Can a Heart Doctor Help?</a:t>
            </a:r>
          </a:p>
          <a:p>
            <a:r>
              <a:rPr lang="en-US" sz="2300" dirty="0">
                <a:solidFill>
                  <a:schemeClr val="bg1"/>
                </a:solidFill>
                <a:ea typeface="Open Sans" panose="020B0606030504020204" pitchFamily="34" charset="0"/>
                <a:cs typeface="Open Sans" panose="020B0606030504020204" pitchFamily="34" charset="0"/>
              </a:rPr>
              <a:t>Diagnose via tests like ECG, X-ray, and monitoring symptoms</a:t>
            </a:r>
          </a:p>
          <a:p>
            <a:r>
              <a:rPr lang="en-US" sz="2300" dirty="0">
                <a:solidFill>
                  <a:schemeClr val="bg1"/>
                </a:solidFill>
                <a:ea typeface="Open Sans" panose="020B0606030504020204" pitchFamily="34" charset="0"/>
                <a:cs typeface="Open Sans" panose="020B0606030504020204" pitchFamily="34" charset="0"/>
              </a:rPr>
              <a:t>Prescribe medications and recommend lifestyle changes like diet and exercise</a:t>
            </a:r>
          </a:p>
        </p:txBody>
      </p:sp>
    </p:spTree>
    <p:extLst>
      <p:ext uri="{BB962C8B-B14F-4D97-AF65-F5344CB8AC3E}">
        <p14:creationId xmlns:p14="http://schemas.microsoft.com/office/powerpoint/2010/main" val="236694316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4462</TotalTime>
  <Words>801</Words>
  <Application>Microsoft Office PowerPoint</Application>
  <PresentationFormat>On-screen Show (4:3)</PresentationFormat>
  <Paragraphs>81</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Open Sans</vt:lpstr>
      <vt:lpstr>Calibri</vt:lpstr>
      <vt:lpstr>Century Gothic</vt:lpstr>
      <vt:lpstr>Aptos</vt:lpstr>
      <vt:lpstr>Office Theme</vt:lpstr>
      <vt:lpstr>Lesson 4.3</vt:lpstr>
      <vt:lpstr>Objectives</vt:lpstr>
      <vt:lpstr>The Endomembrane System</vt:lpstr>
      <vt:lpstr>The Endoplasmic Reticulum</vt:lpstr>
      <vt:lpstr>Think It Through</vt:lpstr>
      <vt:lpstr>Rough Endoplasmic Reticulum (RER)</vt:lpstr>
      <vt:lpstr>Smooth Endoplasmic Reticulum (SER)</vt:lpstr>
      <vt:lpstr>Reflection Question</vt:lpstr>
      <vt:lpstr>Science and You1</vt:lpstr>
      <vt:lpstr>The Golgi Apparatus</vt:lpstr>
      <vt:lpstr>Science and You2</vt:lpstr>
      <vt:lpstr>Group Activity</vt:lpstr>
      <vt:lpstr>Lysosomes1</vt:lpstr>
      <vt:lpstr>Lysosomes2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221</cp:revision>
  <dcterms:created xsi:type="dcterms:W3CDTF">2013-04-26T14:43:13Z</dcterms:created>
  <dcterms:modified xsi:type="dcterms:W3CDTF">2024-10-08T18:57:39Z</dcterms:modified>
</cp:coreProperties>
</file>