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handoutMasterIdLst>
    <p:handoutMasterId r:id="rId20"/>
  </p:handoutMasterIdLst>
  <p:sldIdLst>
    <p:sldId id="272" r:id="rId2"/>
    <p:sldId id="264" r:id="rId3"/>
    <p:sldId id="265" r:id="rId4"/>
    <p:sldId id="279" r:id="rId5"/>
    <p:sldId id="280" r:id="rId6"/>
    <p:sldId id="281" r:id="rId7"/>
    <p:sldId id="270" r:id="rId8"/>
    <p:sldId id="283" r:id="rId9"/>
    <p:sldId id="271" r:id="rId10"/>
    <p:sldId id="284" r:id="rId11"/>
    <p:sldId id="285" r:id="rId12"/>
    <p:sldId id="292" r:id="rId13"/>
    <p:sldId id="293" r:id="rId14"/>
    <p:sldId id="294" r:id="rId15"/>
    <p:sldId id="295" r:id="rId16"/>
    <p:sldId id="277" r:id="rId17"/>
    <p:sldId id="296" r:id="rId18"/>
  </p:sldIdLst>
  <p:sldSz cx="9144000" cy="6858000" type="screen4x3"/>
  <p:notesSz cx="6858000" cy="9144000"/>
  <p:embeddedFontLst>
    <p:embeddedFont>
      <p:font typeface="Century Gothic" panose="020B0502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2" autoAdjust="0"/>
    <p:restoredTop sz="86410" autoAdjust="0"/>
  </p:normalViewPr>
  <p:slideViewPr>
    <p:cSldViewPr>
      <p:cViewPr varScale="1">
        <p:scale>
          <a:sx n="95" d="100"/>
          <a:sy n="95" d="100"/>
        </p:scale>
        <p:origin x="148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296612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13923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5160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graphicFrame>
        <p:nvGraphicFramePr>
          <p:cNvPr id="2" name="Table 1" descr="Table of the approximate percentages of oxygen, carbon, hydrogen, and nitrogen in living organisms, humans, compared to the nonliving world, the atmosphere and Earth's crust.">
            <a:extLst>
              <a:ext uri="{FF2B5EF4-FFF2-40B4-BE49-F238E27FC236}">
                <a16:creationId xmlns:a16="http://schemas.microsoft.com/office/drawing/2014/main" id="{7752BC44-D9D7-973A-D839-65E26F7F18B2}"/>
              </a:ext>
            </a:extLst>
          </p:cNvPr>
          <p:cNvGraphicFramePr>
            <a:graphicFrameLocks noGrp="1"/>
          </p:cNvGraphicFramePr>
          <p:nvPr userDrawn="1">
            <p:extLst>
              <p:ext uri="{D42A27DB-BD31-4B8C-83A1-F6EECF244321}">
                <p14:modId xmlns:p14="http://schemas.microsoft.com/office/powerpoint/2010/main" val="186948695"/>
              </p:ext>
            </p:extLst>
          </p:nvPr>
        </p:nvGraphicFramePr>
        <p:xfrm>
          <a:off x="1485900" y="4013200"/>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522627793"/>
                    </a:ext>
                  </a:extLst>
                </a:gridCol>
                <a:gridCol w="1524000">
                  <a:extLst>
                    <a:ext uri="{9D8B030D-6E8A-4147-A177-3AD203B41FA5}">
                      <a16:colId xmlns:a16="http://schemas.microsoft.com/office/drawing/2014/main" val="4293862904"/>
                    </a:ext>
                  </a:extLst>
                </a:gridCol>
                <a:gridCol w="1524000">
                  <a:extLst>
                    <a:ext uri="{9D8B030D-6E8A-4147-A177-3AD203B41FA5}">
                      <a16:colId xmlns:a16="http://schemas.microsoft.com/office/drawing/2014/main" val="1570581887"/>
                    </a:ext>
                  </a:extLst>
                </a:gridCol>
                <a:gridCol w="1524000">
                  <a:extLst>
                    <a:ext uri="{9D8B030D-6E8A-4147-A177-3AD203B41FA5}">
                      <a16:colId xmlns:a16="http://schemas.microsoft.com/office/drawing/2014/main" val="435066104"/>
                    </a:ext>
                  </a:extLst>
                </a:gridCol>
              </a:tblGrid>
              <a:tr h="370840">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extLst>
                  <a:ext uri="{0D108BD9-81ED-4DB2-BD59-A6C34878D82A}">
                    <a16:rowId xmlns:a16="http://schemas.microsoft.com/office/drawing/2014/main" val="1420373151"/>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3412931234"/>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1548708678"/>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2157668464"/>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236598913"/>
                  </a:ext>
                </a:extLst>
              </a:tr>
            </a:tbl>
          </a:graphicData>
        </a:graphic>
      </p:graphicFrame>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4.4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The Cytoskeleton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3C44-C11B-88FD-CDC8-CB4070E29F1F}"/>
              </a:ext>
            </a:extLst>
          </p:cNvPr>
          <p:cNvSpPr>
            <a:spLocks noGrp="1"/>
          </p:cNvSpPr>
          <p:nvPr>
            <p:ph type="title"/>
          </p:nvPr>
        </p:nvSpPr>
        <p:spPr/>
        <p:txBody>
          <a:bodyPr/>
          <a:lstStyle/>
          <a:p>
            <a:r>
              <a:rPr lang="en-IN" dirty="0"/>
              <a:t>Flagella and Cilia</a:t>
            </a:r>
            <a:r>
              <a:rPr lang="en-IN" sz="1600" baseline="-25000" dirty="0"/>
              <a:t>1</a:t>
            </a:r>
            <a:endParaRPr lang="en-IN" sz="1600" dirty="0"/>
          </a:p>
        </p:txBody>
      </p:sp>
      <p:sp>
        <p:nvSpPr>
          <p:cNvPr id="8" name="Rectangle 3">
            <a:extLst>
              <a:ext uri="{FF2B5EF4-FFF2-40B4-BE49-F238E27FC236}">
                <a16:creationId xmlns:a16="http://schemas.microsoft.com/office/drawing/2014/main" id="{5AA06C14-6A70-53BF-7060-EB41B7779556}"/>
              </a:ext>
            </a:extLst>
          </p:cNvPr>
          <p:cNvSpPr txBox="1">
            <a:spLocks/>
          </p:cNvSpPr>
          <p:nvPr/>
        </p:nvSpPr>
        <p:spPr>
          <a:xfrm>
            <a:off x="457199" y="1280160"/>
            <a:ext cx="4038601" cy="4260103"/>
          </a:xfrm>
          <a:prstGeom prst="rect">
            <a:avLst/>
          </a:prstGeom>
        </p:spPr>
        <p:txBody>
          <a:bodyPr>
            <a:no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461963" algn="l"/>
              </a:tabLst>
            </a:pPr>
            <a:r>
              <a:rPr lang="en-US" sz="2000" b="1" dirty="0">
                <a:solidFill>
                  <a:schemeClr val="tx1"/>
                </a:solidFill>
              </a:rPr>
              <a:t>Flagella</a:t>
            </a:r>
            <a:r>
              <a:rPr lang="en-US" sz="2000" dirty="0">
                <a:solidFill>
                  <a:schemeClr val="tx1"/>
                </a:solidFill>
              </a:rPr>
              <a:t> are long, whip-like structures that extend from the plasma membrane and enable cell movement.</a:t>
            </a:r>
          </a:p>
          <a:p>
            <a:pPr>
              <a:tabLst>
                <a:tab pos="461963" algn="l"/>
              </a:tabLst>
            </a:pPr>
            <a:r>
              <a:rPr lang="en-US" sz="2000" dirty="0">
                <a:solidFill>
                  <a:schemeClr val="tx1"/>
                </a:solidFill>
              </a:rPr>
              <a:t>Examples: Sperm, </a:t>
            </a:r>
            <a:r>
              <a:rPr lang="en-US" sz="2000" i="1" dirty="0">
                <a:solidFill>
                  <a:schemeClr val="tx1"/>
                </a:solidFill>
              </a:rPr>
              <a:t>Euglena</a:t>
            </a:r>
            <a:r>
              <a:rPr lang="en-US" sz="2000" dirty="0">
                <a:solidFill>
                  <a:schemeClr val="tx1"/>
                </a:solidFill>
              </a:rPr>
              <a:t>, and some prokaryotes</a:t>
            </a:r>
          </a:p>
          <a:p>
            <a:pPr marL="0" indent="0">
              <a:buNone/>
              <a:tabLst>
                <a:tab pos="461963" algn="l"/>
              </a:tabLst>
            </a:pPr>
            <a:r>
              <a:rPr lang="en-US" sz="2000" b="1" dirty="0">
                <a:solidFill>
                  <a:schemeClr val="tx1"/>
                </a:solidFill>
              </a:rPr>
              <a:t>Cilia</a:t>
            </a:r>
            <a:r>
              <a:rPr lang="en-US" sz="2000" dirty="0">
                <a:solidFill>
                  <a:schemeClr val="tx1"/>
                </a:solidFill>
              </a:rPr>
              <a:t> are short, hairlike structures that extend from the plasma membrane and move entire cells or substances along the cell’s outer surface</a:t>
            </a:r>
          </a:p>
          <a:p>
            <a:pPr>
              <a:tabLst>
                <a:tab pos="461963" algn="l"/>
              </a:tabLst>
            </a:pPr>
            <a:r>
              <a:rPr lang="en-US" sz="2000" dirty="0">
                <a:solidFill>
                  <a:schemeClr val="tx1"/>
                </a:solidFill>
              </a:rPr>
              <a:t>Found in Fallopian tubes and the respiratory tract</a:t>
            </a:r>
          </a:p>
        </p:txBody>
      </p:sp>
      <p:sp>
        <p:nvSpPr>
          <p:cNvPr id="6" name="TextBox 5">
            <a:extLst>
              <a:ext uri="{FF2B5EF4-FFF2-40B4-BE49-F238E27FC236}">
                <a16:creationId xmlns:a16="http://schemas.microsoft.com/office/drawing/2014/main" id="{1F878AA6-281A-D868-8764-7AB51C469EE3}"/>
              </a:ext>
              <a:ext uri="{C183D7F6-B498-43B3-948B-1728B52AA6E4}">
                <adec:decorative xmlns:adec="http://schemas.microsoft.com/office/drawing/2017/decorative" val="0"/>
              </a:ext>
            </a:extLst>
          </p:cNvPr>
          <p:cNvSpPr txBox="1"/>
          <p:nvPr/>
        </p:nvSpPr>
        <p:spPr>
          <a:xfrm>
            <a:off x="5929791" y="1216223"/>
            <a:ext cx="1059558" cy="307777"/>
          </a:xfrm>
          <a:prstGeom prst="rect">
            <a:avLst/>
          </a:prstGeom>
          <a:noFill/>
        </p:spPr>
        <p:txBody>
          <a:bodyPr wrap="square" rtlCol="0">
            <a:spAutoFit/>
          </a:bodyPr>
          <a:lstStyle/>
          <a:p>
            <a:pPr algn="ctr"/>
            <a:r>
              <a:rPr lang="en-US" sz="1400" b="1" dirty="0"/>
              <a:t>4.4 Figure 6</a:t>
            </a:r>
          </a:p>
        </p:txBody>
      </p:sp>
      <p:pic>
        <p:nvPicPr>
          <p:cNvPr id="3" name="Content Placeholder 6" descr="An illustration shows several pink, fluffy rods with multiple long tails attached to each in various places.">
            <a:extLst>
              <a:ext uri="{FF2B5EF4-FFF2-40B4-BE49-F238E27FC236}">
                <a16:creationId xmlns:a16="http://schemas.microsoft.com/office/drawing/2014/main" id="{96EB1801-DFDF-AD34-5CD6-2E74D568C718}"/>
              </a:ext>
            </a:extLst>
          </p:cNvPr>
          <p:cNvPicPr>
            <a:picLocks noGrp="1" noChangeAspect="1"/>
          </p:cNvPicPr>
          <p:nvPr>
            <p:ph idx="1"/>
          </p:nvPr>
        </p:nvPicPr>
        <p:blipFill>
          <a:blip r:embed="rId2"/>
          <a:srcRect l="27778" t="5334" r="26851" b="4602"/>
          <a:stretch/>
        </p:blipFill>
        <p:spPr>
          <a:xfrm>
            <a:off x="4679431" y="1515626"/>
            <a:ext cx="3641752" cy="4016263"/>
          </a:xfrm>
        </p:spPr>
      </p:pic>
      <p:sp>
        <p:nvSpPr>
          <p:cNvPr id="7" name="TextBox 6" descr="A model of a microtubule comprised of tublin dimer units is shown. Each tubulin dimer contains an &amp;#x03B1;-tubulin and a &amp;#x03B2;-tubulin. They join together to form a hollow tube, the microtubule.">
            <a:extLst>
              <a:ext uri="{FF2B5EF4-FFF2-40B4-BE49-F238E27FC236}">
                <a16:creationId xmlns:a16="http://schemas.microsoft.com/office/drawing/2014/main" id="{92A9615A-F504-F40B-A329-768FD73550F9}"/>
              </a:ext>
              <a:ext uri="{C183D7F6-B498-43B3-948B-1728B52AA6E4}">
                <adec:decorative xmlns:adec="http://schemas.microsoft.com/office/drawing/2017/decorative" val="0"/>
              </a:ext>
            </a:extLst>
          </p:cNvPr>
          <p:cNvSpPr txBox="1"/>
          <p:nvPr/>
        </p:nvSpPr>
        <p:spPr>
          <a:xfrm>
            <a:off x="4660374" y="5544979"/>
            <a:ext cx="3686767" cy="246221"/>
          </a:xfrm>
          <a:prstGeom prst="rect">
            <a:avLst/>
          </a:prstGeom>
          <a:noFill/>
        </p:spPr>
        <p:txBody>
          <a:bodyPr wrap="square" rtlCol="0">
            <a:spAutoFit/>
          </a:bodyPr>
          <a:lstStyle/>
          <a:p>
            <a:pPr algn="ctr"/>
            <a:r>
              <a:rPr lang="en-US" sz="1000" dirty="0"/>
              <a:t>CDC on Unsplash. "</a:t>
            </a:r>
            <a:r>
              <a:rPr lang="en-US" sz="1000" i="1" dirty="0"/>
              <a:t>E. coli</a:t>
            </a:r>
            <a:r>
              <a:rPr lang="en-US" sz="1000" dirty="0"/>
              <a:t>."</a:t>
            </a:r>
          </a:p>
        </p:txBody>
      </p:sp>
    </p:spTree>
    <p:extLst>
      <p:ext uri="{BB962C8B-B14F-4D97-AF65-F5344CB8AC3E}">
        <p14:creationId xmlns:p14="http://schemas.microsoft.com/office/powerpoint/2010/main" val="599138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3C44-C11B-88FD-CDC8-CB4070E29F1F}"/>
              </a:ext>
            </a:extLst>
          </p:cNvPr>
          <p:cNvSpPr>
            <a:spLocks noGrp="1"/>
          </p:cNvSpPr>
          <p:nvPr>
            <p:ph type="title"/>
          </p:nvPr>
        </p:nvSpPr>
        <p:spPr/>
        <p:txBody>
          <a:bodyPr/>
          <a:lstStyle/>
          <a:p>
            <a:r>
              <a:rPr lang="en-IN" dirty="0"/>
              <a:t>Flagella and Cilia</a:t>
            </a:r>
            <a:r>
              <a:rPr lang="en-IN" sz="1600" baseline="-25000" dirty="0"/>
              <a:t>2</a:t>
            </a:r>
            <a:endParaRPr lang="en-IN" sz="1600" dirty="0"/>
          </a:p>
        </p:txBody>
      </p:sp>
      <p:sp>
        <p:nvSpPr>
          <p:cNvPr id="8" name="Rectangle 3">
            <a:extLst>
              <a:ext uri="{FF2B5EF4-FFF2-40B4-BE49-F238E27FC236}">
                <a16:creationId xmlns:a16="http://schemas.microsoft.com/office/drawing/2014/main" id="{5AA06C14-6A70-53BF-7060-EB41B7779556}"/>
              </a:ext>
            </a:extLst>
          </p:cNvPr>
          <p:cNvSpPr txBox="1">
            <a:spLocks/>
          </p:cNvSpPr>
          <p:nvPr/>
        </p:nvSpPr>
        <p:spPr>
          <a:xfrm>
            <a:off x="457198" y="1280160"/>
            <a:ext cx="4343401" cy="4572000"/>
          </a:xfrm>
          <a:prstGeom prst="rect">
            <a:avLst/>
          </a:prstGeom>
        </p:spPr>
        <p:txBody>
          <a:bodyPr>
            <a:no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61963" algn="l"/>
              </a:tabLst>
            </a:pPr>
            <a:r>
              <a:rPr lang="en-US" sz="2600" dirty="0">
                <a:solidFill>
                  <a:schemeClr val="tx1"/>
                </a:solidFill>
              </a:rPr>
              <a:t>Flagella and cilia have a common "9+2" microtubule arrangement.</a:t>
            </a:r>
          </a:p>
          <a:p>
            <a:pPr>
              <a:tabLst>
                <a:tab pos="461963" algn="l"/>
              </a:tabLst>
            </a:pPr>
            <a:r>
              <a:rPr lang="en-US" sz="2600" dirty="0">
                <a:solidFill>
                  <a:schemeClr val="tx1"/>
                </a:solidFill>
              </a:rPr>
              <a:t>This consists of 9 microtubule doublets surrounding 2 central microtubules.</a:t>
            </a:r>
          </a:p>
        </p:txBody>
      </p:sp>
      <p:sp>
        <p:nvSpPr>
          <p:cNvPr id="6" name="TextBox 5">
            <a:extLst>
              <a:ext uri="{FF2B5EF4-FFF2-40B4-BE49-F238E27FC236}">
                <a16:creationId xmlns:a16="http://schemas.microsoft.com/office/drawing/2014/main" id="{1F878AA6-281A-D868-8764-7AB51C469EE3}"/>
              </a:ext>
              <a:ext uri="{C183D7F6-B498-43B3-948B-1728B52AA6E4}">
                <adec:decorative xmlns:adec="http://schemas.microsoft.com/office/drawing/2017/decorative" val="0"/>
              </a:ext>
            </a:extLst>
          </p:cNvPr>
          <p:cNvSpPr txBox="1"/>
          <p:nvPr/>
        </p:nvSpPr>
        <p:spPr>
          <a:xfrm>
            <a:off x="6257139" y="1295400"/>
            <a:ext cx="1059558" cy="307777"/>
          </a:xfrm>
          <a:prstGeom prst="rect">
            <a:avLst/>
          </a:prstGeom>
          <a:noFill/>
        </p:spPr>
        <p:txBody>
          <a:bodyPr wrap="square" rtlCol="0">
            <a:spAutoFit/>
          </a:bodyPr>
          <a:lstStyle/>
          <a:p>
            <a:pPr algn="ctr"/>
            <a:r>
              <a:rPr lang="en-US" sz="1400" b="1" dirty="0"/>
              <a:t>4.4 Figure 7</a:t>
            </a:r>
          </a:p>
        </p:txBody>
      </p:sp>
      <p:pic>
        <p:nvPicPr>
          <p:cNvPr id="3" name="Content Placeholder 5" descr="This transmission electron micrograph shows a cross section of nine microtubule doublets that form a hollow tube. Another microtubule doublet sits in the center of the tube.">
            <a:extLst>
              <a:ext uri="{FF2B5EF4-FFF2-40B4-BE49-F238E27FC236}">
                <a16:creationId xmlns:a16="http://schemas.microsoft.com/office/drawing/2014/main" id="{510512D6-5089-E009-EFD7-4C41725C2548}"/>
              </a:ext>
            </a:extLst>
          </p:cNvPr>
          <p:cNvPicPr>
            <a:picLocks noGrp="1" noChangeAspect="1"/>
          </p:cNvPicPr>
          <p:nvPr>
            <p:ph idx="1"/>
          </p:nvPr>
        </p:nvPicPr>
        <p:blipFill>
          <a:blip r:embed="rId2"/>
          <a:srcRect l="16648" t="3667" r="16648" b="3000"/>
          <a:stretch/>
        </p:blipFill>
        <p:spPr>
          <a:xfrm>
            <a:off x="4734006" y="1603177"/>
            <a:ext cx="3920996" cy="3048000"/>
          </a:xfrm>
        </p:spPr>
      </p:pic>
      <p:sp>
        <p:nvSpPr>
          <p:cNvPr id="7" name="TextBox 6" descr="A model of a microtubule comprised of tublin dimer units is shown. Each tubulin dimer contains an &amp;#x03B1;-tubulin and a &amp;#x03B2;-tubulin. They join together to form a hollow tube, the microtubule.">
            <a:extLst>
              <a:ext uri="{FF2B5EF4-FFF2-40B4-BE49-F238E27FC236}">
                <a16:creationId xmlns:a16="http://schemas.microsoft.com/office/drawing/2014/main" id="{92A9615A-F504-F40B-A329-768FD73550F9}"/>
              </a:ext>
              <a:ext uri="{C183D7F6-B498-43B3-948B-1728B52AA6E4}">
                <adec:decorative xmlns:adec="http://schemas.microsoft.com/office/drawing/2017/decorative" val="0"/>
              </a:ext>
            </a:extLst>
          </p:cNvPr>
          <p:cNvSpPr txBox="1"/>
          <p:nvPr/>
        </p:nvSpPr>
        <p:spPr>
          <a:xfrm>
            <a:off x="4631986" y="4710946"/>
            <a:ext cx="4125036" cy="246221"/>
          </a:xfrm>
          <a:prstGeom prst="rect">
            <a:avLst/>
          </a:prstGeom>
          <a:noFill/>
        </p:spPr>
        <p:txBody>
          <a:bodyPr wrap="square" rtlCol="0">
            <a:spAutoFit/>
          </a:bodyPr>
          <a:lstStyle/>
          <a:p>
            <a:pPr algn="ctr"/>
            <a:r>
              <a:rPr lang="en-US" sz="1000" dirty="0"/>
              <a:t>Darthmouth College on Wikimedia Commons. "Green algae."</a:t>
            </a:r>
          </a:p>
        </p:txBody>
      </p:sp>
    </p:spTree>
    <p:extLst>
      <p:ext uri="{BB962C8B-B14F-4D97-AF65-F5344CB8AC3E}">
        <p14:creationId xmlns:p14="http://schemas.microsoft.com/office/powerpoint/2010/main" val="373746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65F3-DB17-251F-28B0-17CF9D5C2AA1}"/>
              </a:ext>
            </a:extLst>
          </p:cNvPr>
          <p:cNvSpPr>
            <a:spLocks noGrp="1"/>
          </p:cNvSpPr>
          <p:nvPr>
            <p:ph type="title"/>
          </p:nvPr>
        </p:nvSpPr>
        <p:spPr>
          <a:xfrm>
            <a:off x="457200" y="182880"/>
            <a:ext cx="8534400" cy="914400"/>
          </a:xfrm>
        </p:spPr>
        <p:txBody>
          <a:bodyPr/>
          <a:lstStyle/>
          <a:p>
            <a:r>
              <a:rPr lang="en-US" dirty="0"/>
              <a:t>Table 1: Components of Prokaryotic and Eukaryotic Cells</a:t>
            </a:r>
            <a:r>
              <a:rPr lang="en-US" sz="1400" baseline="-25000" dirty="0"/>
              <a:t>1</a:t>
            </a:r>
            <a:endParaRPr lang="en-IN" sz="1400" baseline="-25000" dirty="0"/>
          </a:p>
        </p:txBody>
      </p:sp>
      <p:graphicFrame>
        <p:nvGraphicFramePr>
          <p:cNvPr id="8" name="Content Placeholder 3" descr="Table 1: Components of prokaryotic and eukaryotic cells. The plasma membrane separates the cell from the external environment; controls the passage of organic molecules, ions, water, oxygen, and wastes into and out of cell. Plasma membranes are found in prokaryotic, animal, and plant cells. The cytoplasm provides turgor pressure to plant cells as fluid inside the central vacuole; is the site of many metabolic reactions; and is the medium in which organelles are found. The cytoplasm is present in prokaryotic, animal, and plant cells. The nucleolus is the darkened area within the nucleus where ribosomal subunits are synthesized. The nucleolus is only present in plant and animal cells.">
            <a:extLst>
              <a:ext uri="{FF2B5EF4-FFF2-40B4-BE49-F238E27FC236}">
                <a16:creationId xmlns:a16="http://schemas.microsoft.com/office/drawing/2014/main" id="{F52868CC-754F-7EBB-1F72-D6A737416B82}"/>
              </a:ext>
            </a:extLst>
          </p:cNvPr>
          <p:cNvGraphicFramePr>
            <a:graphicFrameLocks noGrp="1"/>
          </p:cNvGraphicFramePr>
          <p:nvPr>
            <p:ph idx="1"/>
            <p:extLst>
              <p:ext uri="{D42A27DB-BD31-4B8C-83A1-F6EECF244321}">
                <p14:modId xmlns:p14="http://schemas.microsoft.com/office/powerpoint/2010/main" val="3331790631"/>
              </p:ext>
            </p:extLst>
          </p:nvPr>
        </p:nvGraphicFramePr>
        <p:xfrm>
          <a:off x="457200" y="1279524"/>
          <a:ext cx="8229600" cy="4057015"/>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522627793"/>
                    </a:ext>
                  </a:extLst>
                </a:gridCol>
                <a:gridCol w="3276600">
                  <a:extLst>
                    <a:ext uri="{9D8B030D-6E8A-4147-A177-3AD203B41FA5}">
                      <a16:colId xmlns:a16="http://schemas.microsoft.com/office/drawing/2014/main" val="4293862904"/>
                    </a:ext>
                  </a:extLst>
                </a:gridCol>
                <a:gridCol w="1295400">
                  <a:extLst>
                    <a:ext uri="{9D8B030D-6E8A-4147-A177-3AD203B41FA5}">
                      <a16:colId xmlns:a16="http://schemas.microsoft.com/office/drawing/2014/main" val="1570581887"/>
                    </a:ext>
                  </a:extLst>
                </a:gridCol>
                <a:gridCol w="1295400">
                  <a:extLst>
                    <a:ext uri="{9D8B030D-6E8A-4147-A177-3AD203B41FA5}">
                      <a16:colId xmlns:a16="http://schemas.microsoft.com/office/drawing/2014/main" val="435066104"/>
                    </a:ext>
                  </a:extLst>
                </a:gridCol>
                <a:gridCol w="1143000">
                  <a:extLst>
                    <a:ext uri="{9D8B030D-6E8A-4147-A177-3AD203B41FA5}">
                      <a16:colId xmlns:a16="http://schemas.microsoft.com/office/drawing/2014/main" val="4101416096"/>
                    </a:ext>
                  </a:extLst>
                </a:gridCol>
              </a:tblGrid>
              <a:tr h="612775">
                <a:tc>
                  <a:txBody>
                    <a:bodyPr/>
                    <a:lstStyle/>
                    <a:p>
                      <a:pPr algn="l"/>
                      <a:r>
                        <a:rPr lang="en-IN" sz="1600" b="0" i="0" kern="1200" dirty="0">
                          <a:solidFill>
                            <a:schemeClr val="lt1"/>
                          </a:solidFill>
                          <a:effectLst/>
                          <a:latin typeface="+mn-lt"/>
                          <a:ea typeface="+mn-ea"/>
                          <a:cs typeface="+mn-cs"/>
                        </a:rPr>
                        <a:t>Cell Component</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Function</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Present in Prokaryotes?</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Present in Animal Cells?</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Present in Plant Cells?</a:t>
                      </a:r>
                      <a:endParaRPr lang="en-IN" sz="1600" b="0" dirty="0">
                        <a:solidFill>
                          <a:schemeClr val="bg1"/>
                        </a:solidFill>
                        <a:effectLst/>
                        <a:latin typeface="+mn-lt"/>
                      </a:endParaRPr>
                    </a:p>
                  </a:txBody>
                  <a:tcPr anchor="ctr"/>
                </a:tc>
                <a:extLst>
                  <a:ext uri="{0D108BD9-81ED-4DB2-BD59-A6C34878D82A}">
                    <a16:rowId xmlns:a16="http://schemas.microsoft.com/office/drawing/2014/main" val="1420373151"/>
                  </a:ext>
                </a:extLst>
              </a:tr>
              <a:tr h="612775">
                <a:tc>
                  <a:txBody>
                    <a:bodyPr/>
                    <a:lstStyle/>
                    <a:p>
                      <a:r>
                        <a:rPr lang="en-IN" sz="1600" b="0" i="0" kern="1200" dirty="0">
                          <a:solidFill>
                            <a:schemeClr val="accent1"/>
                          </a:solidFill>
                          <a:effectLst/>
                          <a:latin typeface="+mn-lt"/>
                          <a:ea typeface="+mn-ea"/>
                          <a:cs typeface="+mn-cs"/>
                        </a:rPr>
                        <a:t>plasma membrane</a:t>
                      </a:r>
                      <a:endParaRPr lang="en-IN" sz="1600" b="0" dirty="0">
                        <a:solidFill>
                          <a:schemeClr val="accent1"/>
                        </a:solidFill>
                        <a:effectLst/>
                        <a:latin typeface="+mn-lt"/>
                      </a:endParaRPr>
                    </a:p>
                  </a:txBody>
                  <a:tcPr anchor="ctr"/>
                </a:tc>
                <a:tc>
                  <a:txBody>
                    <a:bodyPr/>
                    <a:lstStyle/>
                    <a:p>
                      <a:r>
                        <a:rPr lang="en-US" sz="1600" b="0" i="0" kern="1200" dirty="0">
                          <a:solidFill>
                            <a:schemeClr val="accent1"/>
                          </a:solidFill>
                          <a:effectLst/>
                          <a:latin typeface="+mn-lt"/>
                          <a:ea typeface="+mn-ea"/>
                          <a:cs typeface="+mn-cs"/>
                        </a:rPr>
                        <a:t>separates cell from external environment; controls passage of organic molecules, ions, water, oxygen, and wastes into and out of cell</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extLst>
                  <a:ext uri="{0D108BD9-81ED-4DB2-BD59-A6C34878D82A}">
                    <a16:rowId xmlns:a16="http://schemas.microsoft.com/office/drawing/2014/main" val="3412931234"/>
                  </a:ext>
                </a:extLst>
              </a:tr>
              <a:tr h="612775">
                <a:tc>
                  <a:txBody>
                    <a:bodyPr/>
                    <a:lstStyle/>
                    <a:p>
                      <a:r>
                        <a:rPr lang="en-IN" sz="1600" b="0" i="0" kern="1200" dirty="0">
                          <a:solidFill>
                            <a:schemeClr val="accent1"/>
                          </a:solidFill>
                          <a:effectLst/>
                          <a:latin typeface="+mn-lt"/>
                          <a:ea typeface="+mn-ea"/>
                          <a:cs typeface="+mn-cs"/>
                        </a:rPr>
                        <a:t>cytoplasm</a:t>
                      </a:r>
                      <a:endParaRPr lang="en-IN" sz="1600" b="0" dirty="0">
                        <a:solidFill>
                          <a:schemeClr val="accent1"/>
                        </a:solidFill>
                        <a:effectLst/>
                        <a:latin typeface="+mn-lt"/>
                      </a:endParaRPr>
                    </a:p>
                  </a:txBody>
                  <a:tcPr anchor="ctr"/>
                </a:tc>
                <a:tc>
                  <a:txBody>
                    <a:bodyPr/>
                    <a:lstStyle/>
                    <a:p>
                      <a:r>
                        <a:rPr lang="en-US" sz="1600" b="0" i="0" kern="1200" dirty="0">
                          <a:solidFill>
                            <a:schemeClr val="accent1"/>
                          </a:solidFill>
                          <a:effectLst/>
                          <a:latin typeface="+mn-lt"/>
                          <a:ea typeface="+mn-ea"/>
                          <a:cs typeface="+mn-cs"/>
                        </a:rPr>
                        <a:t>provides turgor pressure to plant cells as fluid inside the central vacuole; site of many metabolic reactions; medium in which organelles are found</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extLst>
                  <a:ext uri="{0D108BD9-81ED-4DB2-BD59-A6C34878D82A}">
                    <a16:rowId xmlns:a16="http://schemas.microsoft.com/office/drawing/2014/main" val="1548708678"/>
                  </a:ext>
                </a:extLst>
              </a:tr>
              <a:tr h="612775">
                <a:tc>
                  <a:txBody>
                    <a:bodyPr/>
                    <a:lstStyle/>
                    <a:p>
                      <a:r>
                        <a:rPr lang="en-IN" sz="1600" b="0" i="0" kern="1200" dirty="0">
                          <a:solidFill>
                            <a:schemeClr val="accent1"/>
                          </a:solidFill>
                          <a:effectLst/>
                          <a:latin typeface="+mn-lt"/>
                          <a:ea typeface="+mn-ea"/>
                          <a:cs typeface="+mn-cs"/>
                        </a:rPr>
                        <a:t>nucleolus</a:t>
                      </a:r>
                      <a:endParaRPr lang="en-IN" sz="1600" b="0" dirty="0">
                        <a:solidFill>
                          <a:schemeClr val="accent1"/>
                        </a:solidFill>
                        <a:effectLst/>
                        <a:latin typeface="+mn-lt"/>
                      </a:endParaRPr>
                    </a:p>
                  </a:txBody>
                  <a:tcPr anchor="ctr"/>
                </a:tc>
                <a:tc>
                  <a:txBody>
                    <a:bodyPr/>
                    <a:lstStyle/>
                    <a:p>
                      <a:r>
                        <a:rPr lang="en-US" sz="1600" b="0" i="0" kern="1200" dirty="0">
                          <a:solidFill>
                            <a:schemeClr val="accent1"/>
                          </a:solidFill>
                          <a:effectLst/>
                          <a:latin typeface="+mn-lt"/>
                          <a:ea typeface="+mn-ea"/>
                          <a:cs typeface="+mn-cs"/>
                        </a:rPr>
                        <a:t>darkened area within the nucleus where ribosomal subunits are synthesized</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no</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extLst>
                  <a:ext uri="{0D108BD9-81ED-4DB2-BD59-A6C34878D82A}">
                    <a16:rowId xmlns:a16="http://schemas.microsoft.com/office/drawing/2014/main" val="2085879011"/>
                  </a:ext>
                </a:extLst>
              </a:tr>
            </a:tbl>
          </a:graphicData>
        </a:graphic>
      </p:graphicFrame>
    </p:spTree>
    <p:extLst>
      <p:ext uri="{BB962C8B-B14F-4D97-AF65-F5344CB8AC3E}">
        <p14:creationId xmlns:p14="http://schemas.microsoft.com/office/powerpoint/2010/main" val="230711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65F3-DB17-251F-28B0-17CF9D5C2AA1}"/>
              </a:ext>
            </a:extLst>
          </p:cNvPr>
          <p:cNvSpPr>
            <a:spLocks noGrp="1"/>
          </p:cNvSpPr>
          <p:nvPr>
            <p:ph type="title"/>
          </p:nvPr>
        </p:nvSpPr>
        <p:spPr/>
        <p:txBody>
          <a:bodyPr/>
          <a:lstStyle/>
          <a:p>
            <a:r>
              <a:rPr lang="en-US" dirty="0"/>
              <a:t>Table 1: Components of Prokaryotic and Eukaryotic Cells</a:t>
            </a:r>
            <a:r>
              <a:rPr lang="en-US" sz="1400" baseline="-25000" dirty="0"/>
              <a:t>2</a:t>
            </a:r>
            <a:endParaRPr lang="en-IN" dirty="0"/>
          </a:p>
        </p:txBody>
      </p:sp>
      <p:graphicFrame>
        <p:nvGraphicFramePr>
          <p:cNvPr id="8" name="Content Placeholder 3" descr="Table 1: Components of prokaryotic and eukaryotic cells. The nucleus is the cell organelle that houses D N A and directs synthesis of ribosomes and proteins. It is only present in animal and plant cells. Ribosomes perform protein synthesis and are present in prokaryotic, animal, and plant cells. Mitochondria perform A T P production and cellular respiration and are only found in animal and plant cells. Peroxisomes oxidize and break down fatty acids and amino acids, as well as detoxify poisons. They are found only in plant and animal cells. Vesicles and vacuoles function for storage, transport, and vacuoles for digestion. They are only found in animal and plant cells.&#10;&#10;">
            <a:extLst>
              <a:ext uri="{FF2B5EF4-FFF2-40B4-BE49-F238E27FC236}">
                <a16:creationId xmlns:a16="http://schemas.microsoft.com/office/drawing/2014/main" id="{F52868CC-754F-7EBB-1F72-D6A737416B82}"/>
              </a:ext>
            </a:extLst>
          </p:cNvPr>
          <p:cNvGraphicFramePr>
            <a:graphicFrameLocks noGrp="1"/>
          </p:cNvGraphicFramePr>
          <p:nvPr>
            <p:ph idx="1"/>
            <p:extLst>
              <p:ext uri="{D42A27DB-BD31-4B8C-83A1-F6EECF244321}">
                <p14:modId xmlns:p14="http://schemas.microsoft.com/office/powerpoint/2010/main" val="1623984560"/>
              </p:ext>
            </p:extLst>
          </p:nvPr>
        </p:nvGraphicFramePr>
        <p:xfrm>
          <a:off x="457200" y="1279524"/>
          <a:ext cx="8229600" cy="3759201"/>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1522627793"/>
                    </a:ext>
                  </a:extLst>
                </a:gridCol>
                <a:gridCol w="3200400">
                  <a:extLst>
                    <a:ext uri="{9D8B030D-6E8A-4147-A177-3AD203B41FA5}">
                      <a16:colId xmlns:a16="http://schemas.microsoft.com/office/drawing/2014/main" val="4293862904"/>
                    </a:ext>
                  </a:extLst>
                </a:gridCol>
                <a:gridCol w="1295400">
                  <a:extLst>
                    <a:ext uri="{9D8B030D-6E8A-4147-A177-3AD203B41FA5}">
                      <a16:colId xmlns:a16="http://schemas.microsoft.com/office/drawing/2014/main" val="1570581887"/>
                    </a:ext>
                  </a:extLst>
                </a:gridCol>
                <a:gridCol w="1295400">
                  <a:extLst>
                    <a:ext uri="{9D8B030D-6E8A-4147-A177-3AD203B41FA5}">
                      <a16:colId xmlns:a16="http://schemas.microsoft.com/office/drawing/2014/main" val="435066104"/>
                    </a:ext>
                  </a:extLst>
                </a:gridCol>
                <a:gridCol w="1143000">
                  <a:extLst>
                    <a:ext uri="{9D8B030D-6E8A-4147-A177-3AD203B41FA5}">
                      <a16:colId xmlns:a16="http://schemas.microsoft.com/office/drawing/2014/main" val="4101416096"/>
                    </a:ext>
                  </a:extLst>
                </a:gridCol>
              </a:tblGrid>
              <a:tr h="612775">
                <a:tc>
                  <a:txBody>
                    <a:bodyPr/>
                    <a:lstStyle/>
                    <a:p>
                      <a:pPr algn="l"/>
                      <a:r>
                        <a:rPr lang="en-IN" sz="1600" b="0" i="0" kern="1200" dirty="0">
                          <a:solidFill>
                            <a:schemeClr val="lt1"/>
                          </a:solidFill>
                          <a:effectLst/>
                          <a:latin typeface="+mn-lt"/>
                          <a:ea typeface="+mn-ea"/>
                          <a:cs typeface="+mn-cs"/>
                        </a:rPr>
                        <a:t>Cell Component</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Function</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Present in Prokaryotes?</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Present in Animal Cells?</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Present in Plant Cells?</a:t>
                      </a:r>
                      <a:endParaRPr lang="en-IN" sz="1600" b="0" dirty="0">
                        <a:solidFill>
                          <a:schemeClr val="bg1"/>
                        </a:solidFill>
                        <a:effectLst/>
                        <a:latin typeface="+mn-lt"/>
                      </a:endParaRPr>
                    </a:p>
                  </a:txBody>
                  <a:tcPr anchor="ctr"/>
                </a:tc>
                <a:extLst>
                  <a:ext uri="{0D108BD9-81ED-4DB2-BD59-A6C34878D82A}">
                    <a16:rowId xmlns:a16="http://schemas.microsoft.com/office/drawing/2014/main" val="1420373151"/>
                  </a:ext>
                </a:extLst>
              </a:tr>
              <a:tr h="612775">
                <a:tc>
                  <a:txBody>
                    <a:bodyPr/>
                    <a:lstStyle/>
                    <a:p>
                      <a:r>
                        <a:rPr lang="en-IN" sz="1600" b="0" i="0" kern="1200" dirty="0">
                          <a:solidFill>
                            <a:schemeClr val="accent1"/>
                          </a:solidFill>
                          <a:effectLst/>
                          <a:latin typeface="+mn-lt"/>
                          <a:ea typeface="+mn-ea"/>
                          <a:cs typeface="+mn-cs"/>
                        </a:rPr>
                        <a:t>nucleus</a:t>
                      </a:r>
                      <a:endParaRPr lang="en-IN" sz="1600" b="0" dirty="0">
                        <a:solidFill>
                          <a:schemeClr val="accent1"/>
                        </a:solidFill>
                        <a:effectLst/>
                        <a:latin typeface="+mn-lt"/>
                      </a:endParaRPr>
                    </a:p>
                  </a:txBody>
                  <a:tcPr anchor="ctr"/>
                </a:tc>
                <a:tc>
                  <a:txBody>
                    <a:bodyPr/>
                    <a:lstStyle/>
                    <a:p>
                      <a:r>
                        <a:rPr lang="en-US" sz="1600" b="0" i="0" kern="1200" dirty="0">
                          <a:solidFill>
                            <a:schemeClr val="accent1"/>
                          </a:solidFill>
                          <a:effectLst/>
                          <a:latin typeface="+mn-lt"/>
                          <a:ea typeface="+mn-ea"/>
                          <a:cs typeface="+mn-cs"/>
                        </a:rPr>
                        <a:t>cell organelle that houses </a:t>
                      </a:r>
                      <a:r>
                        <a:rPr lang="en-US" sz="1600" dirty="0">
                          <a:solidFill>
                            <a:schemeClr val="accent1"/>
                          </a:solidFill>
                        </a:rPr>
                        <a:t>DNA</a:t>
                      </a:r>
                      <a:r>
                        <a:rPr lang="en-US" sz="1600" b="0" i="0" kern="1200" dirty="0">
                          <a:solidFill>
                            <a:schemeClr val="accent1"/>
                          </a:solidFill>
                          <a:effectLst/>
                          <a:latin typeface="+mn-lt"/>
                          <a:ea typeface="+mn-ea"/>
                          <a:cs typeface="+mn-cs"/>
                        </a:rPr>
                        <a:t> and directs synthesis of ribosomes and proteins</a:t>
                      </a:r>
                      <a:endParaRPr lang="en-IN" sz="1600" b="0" dirty="0">
                        <a:solidFill>
                          <a:schemeClr val="accent1"/>
                        </a:solidFill>
                        <a:effectLst/>
                        <a:latin typeface="+mn-lt"/>
                      </a:endParaRPr>
                    </a:p>
                  </a:txBody>
                  <a:tcPr anchor="ctr"/>
                </a:tc>
                <a:tc>
                  <a:txBody>
                    <a:bodyPr/>
                    <a:lstStyle/>
                    <a:p>
                      <a:r>
                        <a:rPr lang="en-US" sz="1600" b="0" dirty="0">
                          <a:solidFill>
                            <a:schemeClr val="accent1"/>
                          </a:solidFill>
                          <a:effectLst/>
                          <a:latin typeface="+mn-lt"/>
                        </a:rPr>
                        <a:t>no</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extLst>
                  <a:ext uri="{0D108BD9-81ED-4DB2-BD59-A6C34878D82A}">
                    <a16:rowId xmlns:a16="http://schemas.microsoft.com/office/drawing/2014/main" val="1548708678"/>
                  </a:ext>
                </a:extLst>
              </a:tr>
              <a:tr h="485141">
                <a:tc>
                  <a:txBody>
                    <a:bodyPr/>
                    <a:lstStyle/>
                    <a:p>
                      <a:r>
                        <a:rPr lang="en-IN" sz="1600" b="0" i="0" kern="1200" dirty="0">
                          <a:solidFill>
                            <a:schemeClr val="accent1"/>
                          </a:solidFill>
                          <a:effectLst/>
                          <a:latin typeface="+mn-lt"/>
                          <a:ea typeface="+mn-ea"/>
                          <a:cs typeface="+mn-cs"/>
                        </a:rPr>
                        <a:t>ribosomes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protein synthesis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extLst>
                  <a:ext uri="{0D108BD9-81ED-4DB2-BD59-A6C34878D82A}">
                    <a16:rowId xmlns:a16="http://schemas.microsoft.com/office/drawing/2014/main" val="1004265576"/>
                  </a:ext>
                </a:extLst>
              </a:tr>
              <a:tr h="612775">
                <a:tc>
                  <a:txBody>
                    <a:bodyPr/>
                    <a:lstStyle/>
                    <a:p>
                      <a:r>
                        <a:rPr lang="en-IN" sz="1600" b="0" i="0" kern="1200" dirty="0">
                          <a:solidFill>
                            <a:schemeClr val="accent1"/>
                          </a:solidFill>
                          <a:effectLst/>
                          <a:latin typeface="+mn-lt"/>
                          <a:ea typeface="+mn-ea"/>
                          <a:cs typeface="+mn-cs"/>
                        </a:rPr>
                        <a:t>mitochondria</a:t>
                      </a:r>
                      <a:endParaRPr lang="en-IN" sz="1600" b="0" dirty="0">
                        <a:solidFill>
                          <a:schemeClr val="accent1"/>
                        </a:solidFill>
                        <a:effectLst/>
                        <a:latin typeface="+mn-lt"/>
                      </a:endParaRPr>
                    </a:p>
                  </a:txBody>
                  <a:tcPr anchor="ctr"/>
                </a:tc>
                <a:tc>
                  <a:txBody>
                    <a:bodyPr/>
                    <a:lstStyle/>
                    <a:p>
                      <a:r>
                        <a:rPr lang="en-IN" sz="1600" dirty="0">
                          <a:solidFill>
                            <a:schemeClr val="accent1"/>
                          </a:solidFill>
                        </a:rPr>
                        <a:t>ATP</a:t>
                      </a:r>
                      <a:r>
                        <a:rPr lang="en-IN" sz="1600" b="0" i="0" kern="1200" dirty="0">
                          <a:solidFill>
                            <a:schemeClr val="accent1"/>
                          </a:solidFill>
                          <a:effectLst/>
                          <a:latin typeface="+mn-lt"/>
                          <a:ea typeface="+mn-ea"/>
                          <a:cs typeface="+mn-cs"/>
                        </a:rPr>
                        <a:t> production and cellular respiration</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no</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extLst>
                  <a:ext uri="{0D108BD9-81ED-4DB2-BD59-A6C34878D82A}">
                    <a16:rowId xmlns:a16="http://schemas.microsoft.com/office/drawing/2014/main" val="2755335465"/>
                  </a:ext>
                </a:extLst>
              </a:tr>
              <a:tr h="612775">
                <a:tc>
                  <a:txBody>
                    <a:bodyPr/>
                    <a:lstStyle/>
                    <a:p>
                      <a:r>
                        <a:rPr lang="en-IN" sz="1600" b="0" i="0" kern="1200" dirty="0">
                          <a:solidFill>
                            <a:schemeClr val="accent1"/>
                          </a:solidFill>
                          <a:effectLst/>
                          <a:latin typeface="+mn-lt"/>
                          <a:ea typeface="+mn-ea"/>
                          <a:cs typeface="+mn-cs"/>
                        </a:rPr>
                        <a:t>peroxisomes</a:t>
                      </a:r>
                      <a:endParaRPr lang="en-IN" sz="1600" b="0" dirty="0">
                        <a:solidFill>
                          <a:schemeClr val="accent1"/>
                        </a:solidFill>
                        <a:effectLst/>
                        <a:latin typeface="+mn-lt"/>
                      </a:endParaRPr>
                    </a:p>
                  </a:txBody>
                  <a:tcPr anchor="ctr"/>
                </a:tc>
                <a:tc>
                  <a:txBody>
                    <a:bodyPr/>
                    <a:lstStyle/>
                    <a:p>
                      <a:r>
                        <a:rPr lang="en-US" sz="1600" b="0" i="0" kern="1200" dirty="0">
                          <a:solidFill>
                            <a:schemeClr val="accent1"/>
                          </a:solidFill>
                          <a:effectLst/>
                          <a:latin typeface="+mn-lt"/>
                          <a:ea typeface="+mn-ea"/>
                          <a:cs typeface="+mn-cs"/>
                        </a:rPr>
                        <a:t>oxidize and break down fatty acids and amino acids; detoxify poisons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no</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extLst>
                  <a:ext uri="{0D108BD9-81ED-4DB2-BD59-A6C34878D82A}">
                    <a16:rowId xmlns:a16="http://schemas.microsoft.com/office/drawing/2014/main" val="2263105108"/>
                  </a:ext>
                </a:extLst>
              </a:tr>
              <a:tr h="612775">
                <a:tc>
                  <a:txBody>
                    <a:bodyPr/>
                    <a:lstStyle/>
                    <a:p>
                      <a:r>
                        <a:rPr lang="en-IN" sz="1600" b="0" i="0" kern="1200" dirty="0">
                          <a:solidFill>
                            <a:schemeClr val="accent1"/>
                          </a:solidFill>
                          <a:effectLst/>
                          <a:latin typeface="+mn-lt"/>
                          <a:ea typeface="+mn-ea"/>
                          <a:cs typeface="+mn-cs"/>
                        </a:rPr>
                        <a:t>vesicles and vacuoles</a:t>
                      </a:r>
                      <a:endParaRPr lang="en-IN" sz="1600" b="0" dirty="0">
                        <a:solidFill>
                          <a:schemeClr val="accent1"/>
                        </a:solidFill>
                        <a:effectLst/>
                        <a:latin typeface="+mn-lt"/>
                      </a:endParaRPr>
                    </a:p>
                  </a:txBody>
                  <a:tcPr anchor="ctr"/>
                </a:tc>
                <a:tc>
                  <a:txBody>
                    <a:bodyPr/>
                    <a:lstStyle/>
                    <a:p>
                      <a:r>
                        <a:rPr lang="en-US" sz="1600" b="0" i="0" kern="1200" dirty="0">
                          <a:solidFill>
                            <a:schemeClr val="accent1"/>
                          </a:solidFill>
                          <a:effectLst/>
                          <a:latin typeface="+mn-lt"/>
                          <a:ea typeface="+mn-ea"/>
                          <a:cs typeface="+mn-cs"/>
                        </a:rPr>
                        <a:t>storage and transport; digestive function in plant cells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no</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extLst>
                  <a:ext uri="{0D108BD9-81ED-4DB2-BD59-A6C34878D82A}">
                    <a16:rowId xmlns:a16="http://schemas.microsoft.com/office/drawing/2014/main" val="1330748424"/>
                  </a:ext>
                </a:extLst>
              </a:tr>
            </a:tbl>
          </a:graphicData>
        </a:graphic>
      </p:graphicFrame>
    </p:spTree>
    <p:extLst>
      <p:ext uri="{BB962C8B-B14F-4D97-AF65-F5344CB8AC3E}">
        <p14:creationId xmlns:p14="http://schemas.microsoft.com/office/powerpoint/2010/main" val="2446897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65F3-DB17-251F-28B0-17CF9D5C2AA1}"/>
              </a:ext>
            </a:extLst>
          </p:cNvPr>
          <p:cNvSpPr>
            <a:spLocks noGrp="1"/>
          </p:cNvSpPr>
          <p:nvPr>
            <p:ph type="title"/>
          </p:nvPr>
        </p:nvSpPr>
        <p:spPr/>
        <p:txBody>
          <a:bodyPr/>
          <a:lstStyle/>
          <a:p>
            <a:r>
              <a:rPr lang="en-US" dirty="0"/>
              <a:t>Table 1: Components of Prokaryotic and Eukaryotic Cells</a:t>
            </a:r>
            <a:r>
              <a:rPr lang="en-US" sz="1400" baseline="-25000" dirty="0"/>
              <a:t>3</a:t>
            </a:r>
            <a:endParaRPr lang="en-IN" dirty="0"/>
          </a:p>
        </p:txBody>
      </p:sp>
      <p:graphicFrame>
        <p:nvGraphicFramePr>
          <p:cNvPr id="8" name="Content Placeholder 3" descr="Table 1: Components of prokaryotic and eukaryotic cells. Centrosomes are present in animal cells, but not plant or prokaryotic cells. They have an unspecified role in cell division and are a microtubule source. Lysosomes are present in animal cells and some plant cells but not prokaryotic cells. They digest macromolecules and recycle worn-out organelles. Cell walls are found in plant cells (primarily cellulose) and prokaryotes (primarily peptidoglycan) but not animal cells. Cell walls provide protection, structural support, and the maintenance of cell shape. Chloroplasts provide photosynthesis and are found in plant cells. The endoplasmic reticulum is present in animal and plant cells but not prokaryotic cells. It modifies proteins and synthesizes lipids. The Golgi apparatus modifies, sorts, tags, packages, and distributes lipids and proteins. It is found in animal and plant cells but not prokaryotic cells. ">
            <a:extLst>
              <a:ext uri="{FF2B5EF4-FFF2-40B4-BE49-F238E27FC236}">
                <a16:creationId xmlns:a16="http://schemas.microsoft.com/office/drawing/2014/main" id="{F52868CC-754F-7EBB-1F72-D6A737416B82}"/>
              </a:ext>
            </a:extLst>
          </p:cNvPr>
          <p:cNvGraphicFramePr>
            <a:graphicFrameLocks noGrp="1"/>
          </p:cNvGraphicFramePr>
          <p:nvPr>
            <p:ph idx="1"/>
            <p:extLst>
              <p:ext uri="{D42A27DB-BD31-4B8C-83A1-F6EECF244321}">
                <p14:modId xmlns:p14="http://schemas.microsoft.com/office/powerpoint/2010/main" val="831939831"/>
              </p:ext>
            </p:extLst>
          </p:nvPr>
        </p:nvGraphicFramePr>
        <p:xfrm>
          <a:off x="457200" y="1279524"/>
          <a:ext cx="8229600" cy="4594226"/>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1522627793"/>
                    </a:ext>
                  </a:extLst>
                </a:gridCol>
                <a:gridCol w="3124200">
                  <a:extLst>
                    <a:ext uri="{9D8B030D-6E8A-4147-A177-3AD203B41FA5}">
                      <a16:colId xmlns:a16="http://schemas.microsoft.com/office/drawing/2014/main" val="4293862904"/>
                    </a:ext>
                  </a:extLst>
                </a:gridCol>
                <a:gridCol w="1371600">
                  <a:extLst>
                    <a:ext uri="{9D8B030D-6E8A-4147-A177-3AD203B41FA5}">
                      <a16:colId xmlns:a16="http://schemas.microsoft.com/office/drawing/2014/main" val="1570581887"/>
                    </a:ext>
                  </a:extLst>
                </a:gridCol>
                <a:gridCol w="1295400">
                  <a:extLst>
                    <a:ext uri="{9D8B030D-6E8A-4147-A177-3AD203B41FA5}">
                      <a16:colId xmlns:a16="http://schemas.microsoft.com/office/drawing/2014/main" val="435066104"/>
                    </a:ext>
                  </a:extLst>
                </a:gridCol>
                <a:gridCol w="1143000">
                  <a:extLst>
                    <a:ext uri="{9D8B030D-6E8A-4147-A177-3AD203B41FA5}">
                      <a16:colId xmlns:a16="http://schemas.microsoft.com/office/drawing/2014/main" val="4101416096"/>
                    </a:ext>
                  </a:extLst>
                </a:gridCol>
              </a:tblGrid>
              <a:tr h="612775">
                <a:tc>
                  <a:txBody>
                    <a:bodyPr/>
                    <a:lstStyle/>
                    <a:p>
                      <a:pPr algn="l"/>
                      <a:r>
                        <a:rPr lang="en-IN" sz="1600" b="0" i="0" kern="1200" dirty="0">
                          <a:solidFill>
                            <a:schemeClr val="lt1"/>
                          </a:solidFill>
                          <a:effectLst/>
                          <a:latin typeface="+mn-lt"/>
                          <a:ea typeface="+mn-ea"/>
                          <a:cs typeface="+mn-cs"/>
                        </a:rPr>
                        <a:t>Cell Component</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Function</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Present in Prokaryotes?</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Present in Animal Cells?</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Present in Plant Cells?</a:t>
                      </a:r>
                      <a:endParaRPr lang="en-IN" sz="1600" b="0" dirty="0">
                        <a:solidFill>
                          <a:schemeClr val="bg1"/>
                        </a:solidFill>
                        <a:effectLst/>
                        <a:latin typeface="+mn-lt"/>
                      </a:endParaRPr>
                    </a:p>
                  </a:txBody>
                  <a:tcPr anchor="ctr"/>
                </a:tc>
                <a:extLst>
                  <a:ext uri="{0D108BD9-81ED-4DB2-BD59-A6C34878D82A}">
                    <a16:rowId xmlns:a16="http://schemas.microsoft.com/office/drawing/2014/main" val="1420373151"/>
                  </a:ext>
                </a:extLst>
              </a:tr>
              <a:tr h="612775">
                <a:tc>
                  <a:txBody>
                    <a:bodyPr/>
                    <a:lstStyle/>
                    <a:p>
                      <a:r>
                        <a:rPr lang="en-IN" sz="1600" b="0" i="0" kern="1200" dirty="0">
                          <a:solidFill>
                            <a:schemeClr val="accent1"/>
                          </a:solidFill>
                          <a:effectLst/>
                          <a:latin typeface="+mn-lt"/>
                          <a:ea typeface="+mn-ea"/>
                          <a:cs typeface="+mn-cs"/>
                        </a:rPr>
                        <a:t>centrosome</a:t>
                      </a:r>
                      <a:endParaRPr lang="en-IN" sz="1600" b="0" dirty="0">
                        <a:solidFill>
                          <a:schemeClr val="accent1"/>
                        </a:solidFill>
                        <a:effectLst/>
                        <a:latin typeface="+mn-lt"/>
                      </a:endParaRPr>
                    </a:p>
                  </a:txBody>
                  <a:tcPr anchor="ctr"/>
                </a:tc>
                <a:tc>
                  <a:txBody>
                    <a:bodyPr/>
                    <a:lstStyle/>
                    <a:p>
                      <a:r>
                        <a:rPr lang="en-US" sz="1600" b="0" i="0" kern="1200" dirty="0">
                          <a:solidFill>
                            <a:schemeClr val="accent1"/>
                          </a:solidFill>
                          <a:effectLst/>
                          <a:latin typeface="+mn-lt"/>
                          <a:ea typeface="+mn-ea"/>
                          <a:cs typeface="+mn-cs"/>
                        </a:rPr>
                        <a:t>unspecified role in cell division in animal cells; microtubule source in animal cells</a:t>
                      </a:r>
                      <a:endParaRPr lang="en-IN" sz="1600" b="0" dirty="0">
                        <a:solidFill>
                          <a:schemeClr val="accent1"/>
                        </a:solidFill>
                        <a:effectLst/>
                        <a:latin typeface="+mn-lt"/>
                      </a:endParaRPr>
                    </a:p>
                  </a:txBody>
                  <a:tcPr anchor="ctr"/>
                </a:tc>
                <a:tc>
                  <a:txBody>
                    <a:bodyPr/>
                    <a:lstStyle/>
                    <a:p>
                      <a:r>
                        <a:rPr lang="en-US" sz="1600" b="0" dirty="0">
                          <a:solidFill>
                            <a:schemeClr val="accent1"/>
                          </a:solidFill>
                          <a:effectLst/>
                          <a:latin typeface="+mn-lt"/>
                        </a:rPr>
                        <a:t>no</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US" sz="1600" b="0" dirty="0">
                          <a:solidFill>
                            <a:schemeClr val="accent1"/>
                          </a:solidFill>
                          <a:effectLst/>
                          <a:latin typeface="+mn-lt"/>
                        </a:rPr>
                        <a:t>no</a:t>
                      </a:r>
                      <a:endParaRPr lang="en-IN" sz="1600" b="0" dirty="0">
                        <a:solidFill>
                          <a:schemeClr val="accent1"/>
                        </a:solidFill>
                        <a:effectLst/>
                        <a:latin typeface="+mn-lt"/>
                      </a:endParaRPr>
                    </a:p>
                  </a:txBody>
                  <a:tcPr anchor="ctr"/>
                </a:tc>
                <a:extLst>
                  <a:ext uri="{0D108BD9-81ED-4DB2-BD59-A6C34878D82A}">
                    <a16:rowId xmlns:a16="http://schemas.microsoft.com/office/drawing/2014/main" val="1548708678"/>
                  </a:ext>
                </a:extLst>
              </a:tr>
              <a:tr h="612775">
                <a:tc>
                  <a:txBody>
                    <a:bodyPr/>
                    <a:lstStyle/>
                    <a:p>
                      <a:r>
                        <a:rPr lang="en-IN" sz="1600" b="0" i="0" kern="1200" dirty="0">
                          <a:solidFill>
                            <a:schemeClr val="accent1"/>
                          </a:solidFill>
                          <a:effectLst/>
                          <a:latin typeface="+mn-lt"/>
                          <a:ea typeface="+mn-ea"/>
                          <a:cs typeface="+mn-cs"/>
                        </a:rPr>
                        <a:t>lysosomes</a:t>
                      </a:r>
                      <a:endParaRPr lang="en-IN" sz="1600" b="0" dirty="0">
                        <a:solidFill>
                          <a:schemeClr val="accent1"/>
                        </a:solidFill>
                        <a:effectLst/>
                        <a:latin typeface="+mn-lt"/>
                      </a:endParaRPr>
                    </a:p>
                  </a:txBody>
                  <a:tcPr anchor="ctr"/>
                </a:tc>
                <a:tc>
                  <a:txBody>
                    <a:bodyPr/>
                    <a:lstStyle/>
                    <a:p>
                      <a:r>
                        <a:rPr lang="en-US" sz="1600" b="0" i="0" kern="1200" dirty="0">
                          <a:solidFill>
                            <a:schemeClr val="accent1"/>
                          </a:solidFill>
                          <a:effectLst/>
                          <a:latin typeface="+mn-lt"/>
                          <a:ea typeface="+mn-ea"/>
                          <a:cs typeface="+mn-cs"/>
                        </a:rPr>
                        <a:t>digestion of macromolecules; recycling of worn-out organelles</a:t>
                      </a:r>
                      <a:endParaRPr lang="en-IN" sz="1600" b="0" dirty="0">
                        <a:solidFill>
                          <a:schemeClr val="accent1"/>
                        </a:solidFill>
                        <a:effectLst/>
                        <a:latin typeface="+mn-lt"/>
                      </a:endParaRPr>
                    </a:p>
                  </a:txBody>
                  <a:tcPr anchor="ctr"/>
                </a:tc>
                <a:tc>
                  <a:txBody>
                    <a:bodyPr/>
                    <a:lstStyle/>
                    <a:p>
                      <a:r>
                        <a:rPr lang="en-US" sz="1600" b="0" dirty="0">
                          <a:solidFill>
                            <a:schemeClr val="accent1"/>
                          </a:solidFill>
                          <a:effectLst/>
                          <a:latin typeface="+mn-lt"/>
                        </a:rPr>
                        <a:t>no</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US" sz="1600" b="0" dirty="0">
                          <a:solidFill>
                            <a:schemeClr val="accent1"/>
                          </a:solidFill>
                          <a:effectLst/>
                          <a:latin typeface="+mn-lt"/>
                        </a:rPr>
                        <a:t>some</a:t>
                      </a:r>
                      <a:endParaRPr lang="en-IN" sz="1600" b="0" dirty="0">
                        <a:solidFill>
                          <a:schemeClr val="accent1"/>
                        </a:solidFill>
                        <a:effectLst/>
                        <a:latin typeface="+mn-lt"/>
                      </a:endParaRPr>
                    </a:p>
                  </a:txBody>
                  <a:tcPr anchor="ctr"/>
                </a:tc>
                <a:extLst>
                  <a:ext uri="{0D108BD9-81ED-4DB2-BD59-A6C34878D82A}">
                    <a16:rowId xmlns:a16="http://schemas.microsoft.com/office/drawing/2014/main" val="1004265576"/>
                  </a:ext>
                </a:extLst>
              </a:tr>
              <a:tr h="576581">
                <a:tc>
                  <a:txBody>
                    <a:bodyPr/>
                    <a:lstStyle/>
                    <a:p>
                      <a:r>
                        <a:rPr lang="en-IN" sz="1600" b="0" i="0" kern="1200" dirty="0">
                          <a:solidFill>
                            <a:schemeClr val="accent1"/>
                          </a:solidFill>
                          <a:effectLst/>
                          <a:latin typeface="+mn-lt"/>
                          <a:ea typeface="+mn-ea"/>
                          <a:cs typeface="+mn-cs"/>
                        </a:rPr>
                        <a:t>cell wall</a:t>
                      </a:r>
                      <a:endParaRPr lang="en-IN" sz="1600" b="0" dirty="0">
                        <a:solidFill>
                          <a:schemeClr val="accent1"/>
                        </a:solidFill>
                        <a:effectLst/>
                        <a:latin typeface="+mn-lt"/>
                      </a:endParaRPr>
                    </a:p>
                  </a:txBody>
                  <a:tcPr anchor="ctr"/>
                </a:tc>
                <a:tc>
                  <a:txBody>
                    <a:bodyPr/>
                    <a:lstStyle/>
                    <a:p>
                      <a:r>
                        <a:rPr lang="en-US" sz="1600" b="0" i="0" kern="1200" dirty="0">
                          <a:solidFill>
                            <a:schemeClr val="accent1"/>
                          </a:solidFill>
                          <a:effectLst/>
                          <a:latin typeface="+mn-lt"/>
                          <a:ea typeface="+mn-ea"/>
                          <a:cs typeface="+mn-cs"/>
                        </a:rPr>
                        <a:t>protection, structural support, and maintenance of cell shape</a:t>
                      </a:r>
                      <a:endParaRPr lang="en-IN" sz="1600" b="0" dirty="0">
                        <a:solidFill>
                          <a:schemeClr val="accent1"/>
                        </a:solidFill>
                        <a:effectLst/>
                        <a:latin typeface="+mn-lt"/>
                      </a:endParaRPr>
                    </a:p>
                  </a:txBody>
                  <a:tcPr anchor="ctr"/>
                </a:tc>
                <a:tc>
                  <a:txBody>
                    <a:bodyPr/>
                    <a:lstStyle/>
                    <a:p>
                      <a:r>
                        <a:rPr lang="en-IN" sz="1600" b="0" dirty="0">
                          <a:solidFill>
                            <a:schemeClr val="accent1"/>
                          </a:solidFill>
                          <a:effectLst/>
                        </a:rPr>
                        <a:t>yes, primarily peptidoglycan</a:t>
                      </a:r>
                    </a:p>
                  </a:txBody>
                  <a:tcPr anchor="ctr"/>
                </a:tc>
                <a:tc>
                  <a:txBody>
                    <a:bodyPr/>
                    <a:lstStyle/>
                    <a:p>
                      <a:r>
                        <a:rPr lang="en-IN" sz="1600" b="0" i="0" kern="1200" dirty="0">
                          <a:solidFill>
                            <a:schemeClr val="accent1"/>
                          </a:solidFill>
                          <a:effectLst/>
                          <a:latin typeface="+mn-lt"/>
                          <a:ea typeface="+mn-ea"/>
                          <a:cs typeface="+mn-cs"/>
                        </a:rPr>
                        <a:t>no</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 primarily cellulose</a:t>
                      </a:r>
                      <a:endParaRPr lang="en-IN" sz="1600" b="0" dirty="0">
                        <a:solidFill>
                          <a:schemeClr val="accent1"/>
                        </a:solidFill>
                        <a:effectLst/>
                        <a:latin typeface="+mn-lt"/>
                      </a:endParaRPr>
                    </a:p>
                  </a:txBody>
                  <a:tcPr anchor="ctr"/>
                </a:tc>
                <a:extLst>
                  <a:ext uri="{0D108BD9-81ED-4DB2-BD59-A6C34878D82A}">
                    <a16:rowId xmlns:a16="http://schemas.microsoft.com/office/drawing/2014/main" val="2755335465"/>
                  </a:ext>
                </a:extLst>
              </a:tr>
              <a:tr h="497206">
                <a:tc>
                  <a:txBody>
                    <a:bodyPr/>
                    <a:lstStyle/>
                    <a:p>
                      <a:r>
                        <a:rPr lang="en-IN" sz="1600" b="0" i="0" kern="1200" dirty="0">
                          <a:solidFill>
                            <a:schemeClr val="accent1"/>
                          </a:solidFill>
                          <a:effectLst/>
                          <a:latin typeface="+mn-lt"/>
                          <a:ea typeface="+mn-ea"/>
                          <a:cs typeface="+mn-cs"/>
                        </a:rPr>
                        <a:t>chloroplasts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Photosynthesis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no</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no</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extLst>
                  <a:ext uri="{0D108BD9-81ED-4DB2-BD59-A6C34878D82A}">
                    <a16:rowId xmlns:a16="http://schemas.microsoft.com/office/drawing/2014/main" val="2438489319"/>
                  </a:ext>
                </a:extLst>
              </a:tr>
              <a:tr h="612775">
                <a:tc>
                  <a:txBody>
                    <a:bodyPr/>
                    <a:lstStyle/>
                    <a:p>
                      <a:r>
                        <a:rPr lang="en-IN" sz="1600" b="0" i="0" kern="1200" dirty="0">
                          <a:solidFill>
                            <a:schemeClr val="accent1"/>
                          </a:solidFill>
                          <a:effectLst/>
                          <a:latin typeface="+mn-lt"/>
                          <a:ea typeface="+mn-ea"/>
                          <a:cs typeface="+mn-cs"/>
                        </a:rPr>
                        <a:t>endoplasmic reticulum</a:t>
                      </a:r>
                      <a:endParaRPr lang="en-IN" sz="1600" b="0" dirty="0">
                        <a:solidFill>
                          <a:schemeClr val="accent1"/>
                        </a:solidFill>
                        <a:effectLst/>
                        <a:latin typeface="+mn-lt"/>
                      </a:endParaRPr>
                    </a:p>
                  </a:txBody>
                  <a:tcPr anchor="ctr"/>
                </a:tc>
                <a:tc>
                  <a:txBody>
                    <a:bodyPr/>
                    <a:lstStyle/>
                    <a:p>
                      <a:r>
                        <a:rPr lang="en-US" sz="1600" b="0" i="0" kern="1200" dirty="0">
                          <a:solidFill>
                            <a:schemeClr val="accent1"/>
                          </a:solidFill>
                          <a:effectLst/>
                          <a:latin typeface="+mn-lt"/>
                          <a:ea typeface="+mn-ea"/>
                          <a:cs typeface="+mn-cs"/>
                        </a:rPr>
                        <a:t>modifies proteins and synthesizes lipids</a:t>
                      </a:r>
                      <a:endParaRPr lang="en-IN" sz="1600" b="0" dirty="0">
                        <a:solidFill>
                          <a:schemeClr val="accent1"/>
                        </a:solidFill>
                        <a:effectLst/>
                        <a:latin typeface="+mn-lt"/>
                      </a:endParaRPr>
                    </a:p>
                  </a:txBody>
                  <a:tcPr anchor="ctr"/>
                </a:tc>
                <a:tc>
                  <a:txBody>
                    <a:bodyPr/>
                    <a:lstStyle/>
                    <a:p>
                      <a:r>
                        <a:rPr lang="en-US" sz="1600" b="0" dirty="0">
                          <a:solidFill>
                            <a:schemeClr val="accent1"/>
                          </a:solidFill>
                          <a:effectLst/>
                          <a:latin typeface="+mn-lt"/>
                        </a:rPr>
                        <a:t>no</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extLst>
                  <a:ext uri="{0D108BD9-81ED-4DB2-BD59-A6C34878D82A}">
                    <a16:rowId xmlns:a16="http://schemas.microsoft.com/office/drawing/2014/main" val="2919546391"/>
                  </a:ext>
                </a:extLst>
              </a:tr>
              <a:tr h="612775">
                <a:tc>
                  <a:txBody>
                    <a:bodyPr/>
                    <a:lstStyle/>
                    <a:p>
                      <a:r>
                        <a:rPr lang="en-IN" sz="1600" b="0" i="0" kern="1200" dirty="0">
                          <a:solidFill>
                            <a:schemeClr val="accent1"/>
                          </a:solidFill>
                          <a:effectLst/>
                          <a:latin typeface="+mn-lt"/>
                          <a:ea typeface="+mn-ea"/>
                          <a:cs typeface="+mn-cs"/>
                        </a:rPr>
                        <a:t>Golgi apparatus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modifies, sorts, tags, packages, and distributes lipids and proteins</a:t>
                      </a:r>
                      <a:endParaRPr lang="en-IN" sz="1600" b="0" dirty="0">
                        <a:solidFill>
                          <a:schemeClr val="accent1"/>
                        </a:solidFill>
                        <a:effectLst/>
                        <a:latin typeface="+mn-lt"/>
                      </a:endParaRPr>
                    </a:p>
                  </a:txBody>
                  <a:tcPr anchor="ctr"/>
                </a:tc>
                <a:tc>
                  <a:txBody>
                    <a:bodyPr/>
                    <a:lstStyle/>
                    <a:p>
                      <a:r>
                        <a:rPr lang="en-US" sz="1600" b="0" dirty="0">
                          <a:solidFill>
                            <a:schemeClr val="accent1"/>
                          </a:solidFill>
                          <a:effectLst/>
                          <a:latin typeface="+mn-lt"/>
                        </a:rPr>
                        <a:t>no</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extLst>
                  <a:ext uri="{0D108BD9-81ED-4DB2-BD59-A6C34878D82A}">
                    <a16:rowId xmlns:a16="http://schemas.microsoft.com/office/drawing/2014/main" val="821043882"/>
                  </a:ext>
                </a:extLst>
              </a:tr>
            </a:tbl>
          </a:graphicData>
        </a:graphic>
      </p:graphicFrame>
    </p:spTree>
    <p:extLst>
      <p:ext uri="{BB962C8B-B14F-4D97-AF65-F5344CB8AC3E}">
        <p14:creationId xmlns:p14="http://schemas.microsoft.com/office/powerpoint/2010/main" val="1726523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65F3-DB17-251F-28B0-17CF9D5C2AA1}"/>
              </a:ext>
            </a:extLst>
          </p:cNvPr>
          <p:cNvSpPr>
            <a:spLocks noGrp="1"/>
          </p:cNvSpPr>
          <p:nvPr>
            <p:ph type="title"/>
          </p:nvPr>
        </p:nvSpPr>
        <p:spPr/>
        <p:txBody>
          <a:bodyPr/>
          <a:lstStyle/>
          <a:p>
            <a:r>
              <a:rPr lang="en-US" dirty="0"/>
              <a:t>Table 1: Components of Prokaryotic and Eukaryotic Cells</a:t>
            </a:r>
            <a:r>
              <a:rPr lang="en-US" sz="1400" baseline="-25000" dirty="0"/>
              <a:t>4</a:t>
            </a:r>
            <a:endParaRPr lang="en-IN" dirty="0"/>
          </a:p>
        </p:txBody>
      </p:sp>
      <p:graphicFrame>
        <p:nvGraphicFramePr>
          <p:cNvPr id="8" name="Content Placeholder 3" descr="Table 1: Components of prokaryotic and eukaryotic cells. The cytoskeleton maintains cell's shape, secures organelles in specific positions, allows cytoplasm and vesicles to move within cell, and enables unicellular organisms to move independently. The cytoskeleton is found in prokaryotic, animal, and plant cells. Flagella provide cellular locomotion and are found in some prokaryotes, some animal cells, and only some plant sperm cells. Cilia provide cellular locomotion, movement of particles along plasma membrane's extracellular surface, and filtration. Cilia are found in some animal cells, but not plant or prokaryotic cells.&#10;">
            <a:extLst>
              <a:ext uri="{FF2B5EF4-FFF2-40B4-BE49-F238E27FC236}">
                <a16:creationId xmlns:a16="http://schemas.microsoft.com/office/drawing/2014/main" id="{F52868CC-754F-7EBB-1F72-D6A737416B82}"/>
              </a:ext>
            </a:extLst>
          </p:cNvPr>
          <p:cNvGraphicFramePr>
            <a:graphicFrameLocks noGrp="1"/>
          </p:cNvGraphicFramePr>
          <p:nvPr>
            <p:ph idx="1"/>
            <p:extLst>
              <p:ext uri="{D42A27DB-BD31-4B8C-83A1-F6EECF244321}">
                <p14:modId xmlns:p14="http://schemas.microsoft.com/office/powerpoint/2010/main" val="2725304849"/>
              </p:ext>
            </p:extLst>
          </p:nvPr>
        </p:nvGraphicFramePr>
        <p:xfrm>
          <a:off x="457200" y="1279524"/>
          <a:ext cx="8229600" cy="4316877"/>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1522627793"/>
                    </a:ext>
                  </a:extLst>
                </a:gridCol>
                <a:gridCol w="3200400">
                  <a:extLst>
                    <a:ext uri="{9D8B030D-6E8A-4147-A177-3AD203B41FA5}">
                      <a16:colId xmlns:a16="http://schemas.microsoft.com/office/drawing/2014/main" val="4293862904"/>
                    </a:ext>
                  </a:extLst>
                </a:gridCol>
                <a:gridCol w="1295400">
                  <a:extLst>
                    <a:ext uri="{9D8B030D-6E8A-4147-A177-3AD203B41FA5}">
                      <a16:colId xmlns:a16="http://schemas.microsoft.com/office/drawing/2014/main" val="1570581887"/>
                    </a:ext>
                  </a:extLst>
                </a:gridCol>
                <a:gridCol w="1295400">
                  <a:extLst>
                    <a:ext uri="{9D8B030D-6E8A-4147-A177-3AD203B41FA5}">
                      <a16:colId xmlns:a16="http://schemas.microsoft.com/office/drawing/2014/main" val="435066104"/>
                    </a:ext>
                  </a:extLst>
                </a:gridCol>
                <a:gridCol w="1143000">
                  <a:extLst>
                    <a:ext uri="{9D8B030D-6E8A-4147-A177-3AD203B41FA5}">
                      <a16:colId xmlns:a16="http://schemas.microsoft.com/office/drawing/2014/main" val="4101416096"/>
                    </a:ext>
                  </a:extLst>
                </a:gridCol>
              </a:tblGrid>
              <a:tr h="625644">
                <a:tc>
                  <a:txBody>
                    <a:bodyPr/>
                    <a:lstStyle/>
                    <a:p>
                      <a:pPr algn="l"/>
                      <a:r>
                        <a:rPr lang="en-IN" sz="1600" b="0" i="0" kern="1200" dirty="0">
                          <a:solidFill>
                            <a:schemeClr val="lt1"/>
                          </a:solidFill>
                          <a:effectLst/>
                          <a:latin typeface="+mn-lt"/>
                          <a:ea typeface="+mn-ea"/>
                          <a:cs typeface="+mn-cs"/>
                        </a:rPr>
                        <a:t>Cell Component</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Function</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Present in Prokaryotes?</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Present in Animal Cells?</a:t>
                      </a:r>
                      <a:endParaRPr lang="en-IN" sz="1600" b="0" dirty="0">
                        <a:solidFill>
                          <a:schemeClr val="bg1"/>
                        </a:solidFill>
                        <a:effectLst/>
                        <a:latin typeface="+mn-lt"/>
                      </a:endParaRPr>
                    </a:p>
                  </a:txBody>
                  <a:tcPr anchor="ctr"/>
                </a:tc>
                <a:tc>
                  <a:txBody>
                    <a:bodyPr/>
                    <a:lstStyle/>
                    <a:p>
                      <a:pPr algn="l"/>
                      <a:r>
                        <a:rPr lang="en-IN" sz="1600" b="0" i="0" kern="1200" dirty="0">
                          <a:solidFill>
                            <a:schemeClr val="lt1"/>
                          </a:solidFill>
                          <a:effectLst/>
                          <a:latin typeface="+mn-lt"/>
                          <a:ea typeface="+mn-ea"/>
                          <a:cs typeface="+mn-cs"/>
                        </a:rPr>
                        <a:t>Present in Plant Cells?</a:t>
                      </a:r>
                      <a:endParaRPr lang="en-IN" sz="1600" b="0" dirty="0">
                        <a:solidFill>
                          <a:schemeClr val="bg1"/>
                        </a:solidFill>
                        <a:effectLst/>
                        <a:latin typeface="+mn-lt"/>
                      </a:endParaRPr>
                    </a:p>
                  </a:txBody>
                  <a:tcPr anchor="ctr"/>
                </a:tc>
                <a:extLst>
                  <a:ext uri="{0D108BD9-81ED-4DB2-BD59-A6C34878D82A}">
                    <a16:rowId xmlns:a16="http://schemas.microsoft.com/office/drawing/2014/main" val="1420373151"/>
                  </a:ext>
                </a:extLst>
              </a:tr>
              <a:tr h="1557633">
                <a:tc>
                  <a:txBody>
                    <a:bodyPr/>
                    <a:lstStyle/>
                    <a:p>
                      <a:r>
                        <a:rPr lang="en-IN" sz="1600" b="0" i="0" kern="1200" dirty="0">
                          <a:solidFill>
                            <a:schemeClr val="accent1"/>
                          </a:solidFill>
                          <a:effectLst/>
                          <a:latin typeface="+mn-lt"/>
                          <a:ea typeface="+mn-ea"/>
                          <a:cs typeface="+mn-cs"/>
                        </a:rPr>
                        <a:t>cytoskeleton</a:t>
                      </a:r>
                      <a:endParaRPr lang="en-IN" sz="1600" b="0" dirty="0">
                        <a:solidFill>
                          <a:schemeClr val="accent1"/>
                        </a:solidFill>
                        <a:effectLst/>
                        <a:latin typeface="+mn-lt"/>
                      </a:endParaRPr>
                    </a:p>
                  </a:txBody>
                  <a:tcPr anchor="ctr"/>
                </a:tc>
                <a:tc>
                  <a:txBody>
                    <a:bodyPr/>
                    <a:lstStyle/>
                    <a:p>
                      <a:r>
                        <a:rPr lang="en-US" sz="1600" b="0" i="0" kern="1200" dirty="0">
                          <a:solidFill>
                            <a:schemeClr val="accent1"/>
                          </a:solidFill>
                          <a:effectLst/>
                          <a:latin typeface="+mn-lt"/>
                          <a:ea typeface="+mn-ea"/>
                          <a:cs typeface="+mn-cs"/>
                        </a:rPr>
                        <a:t>maintains cell's shape, secures organelles in specific positions, allows cytoplasm and vesicles to move within cell, and enables unicellular organisms to move independently</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yes</a:t>
                      </a:r>
                      <a:endParaRPr lang="en-IN" sz="1600" b="0" dirty="0">
                        <a:solidFill>
                          <a:schemeClr val="accent1"/>
                        </a:solidFill>
                        <a:effectLst/>
                        <a:latin typeface="+mn-lt"/>
                      </a:endParaRPr>
                    </a:p>
                  </a:txBody>
                  <a:tcPr anchor="ctr"/>
                </a:tc>
                <a:extLst>
                  <a:ext uri="{0D108BD9-81ED-4DB2-BD59-A6C34878D82A}">
                    <a16:rowId xmlns:a16="http://schemas.microsoft.com/office/drawing/2014/main" val="2755335465"/>
                  </a:ext>
                </a:extLst>
              </a:tr>
              <a:tr h="1066800">
                <a:tc>
                  <a:txBody>
                    <a:bodyPr/>
                    <a:lstStyle/>
                    <a:p>
                      <a:r>
                        <a:rPr lang="en-IN" sz="1600" b="0" i="0" kern="1200" dirty="0">
                          <a:solidFill>
                            <a:schemeClr val="accent1"/>
                          </a:solidFill>
                          <a:effectLst/>
                          <a:latin typeface="+mn-lt"/>
                          <a:ea typeface="+mn-ea"/>
                          <a:cs typeface="+mn-cs"/>
                        </a:rPr>
                        <a:t>flagella</a:t>
                      </a:r>
                      <a:endParaRPr lang="en-IN" sz="1600" b="0" dirty="0">
                        <a:solidFill>
                          <a:schemeClr val="accent1"/>
                        </a:solidFill>
                        <a:effectLst/>
                        <a:latin typeface="+mn-lt"/>
                      </a:endParaRPr>
                    </a:p>
                  </a:txBody>
                  <a:tcPr anchor="ctr"/>
                </a:tc>
                <a:tc>
                  <a:txBody>
                    <a:bodyPr/>
                    <a:lstStyle/>
                    <a:p>
                      <a:pPr algn="l"/>
                      <a:r>
                        <a:rPr lang="en-IN" sz="1600" b="0" dirty="0">
                          <a:solidFill>
                            <a:schemeClr val="accent1"/>
                          </a:solidFill>
                          <a:effectLst/>
                        </a:rPr>
                        <a:t>cellular locomotion</a:t>
                      </a:r>
                    </a:p>
                  </a:txBody>
                  <a:tcPr anchor="ctr"/>
                </a:tc>
                <a:tc>
                  <a:txBody>
                    <a:bodyPr/>
                    <a:lstStyle/>
                    <a:p>
                      <a:r>
                        <a:rPr lang="en-IN" sz="1600" b="0" i="0" kern="1200" dirty="0">
                          <a:solidFill>
                            <a:schemeClr val="accent1"/>
                          </a:solidFill>
                          <a:effectLst/>
                          <a:latin typeface="+mn-lt"/>
                          <a:ea typeface="+mn-ea"/>
                          <a:cs typeface="+mn-cs"/>
                        </a:rPr>
                        <a:t>some</a:t>
                      </a:r>
                      <a:endParaRPr lang="en-IN" sz="1600" b="0" dirty="0">
                        <a:solidFill>
                          <a:schemeClr val="accent1"/>
                        </a:solidFill>
                        <a:effectLst/>
                        <a:latin typeface="+mn-lt"/>
                      </a:endParaRPr>
                    </a:p>
                  </a:txBody>
                  <a:tcPr anchor="ctr"/>
                </a:tc>
                <a:tc>
                  <a:txBody>
                    <a:bodyPr/>
                    <a:lstStyle/>
                    <a:p>
                      <a:r>
                        <a:rPr lang="en-IN" sz="1600" b="0" i="0" kern="1200" dirty="0">
                          <a:solidFill>
                            <a:schemeClr val="accent1"/>
                          </a:solidFill>
                          <a:effectLst/>
                          <a:latin typeface="+mn-lt"/>
                          <a:ea typeface="+mn-ea"/>
                          <a:cs typeface="+mn-cs"/>
                        </a:rPr>
                        <a:t>some</a:t>
                      </a:r>
                      <a:endParaRPr lang="en-IN" sz="1600" b="0" dirty="0">
                        <a:solidFill>
                          <a:schemeClr val="accent1"/>
                        </a:solidFill>
                        <a:effectLst/>
                        <a:latin typeface="+mn-lt"/>
                      </a:endParaRPr>
                    </a:p>
                  </a:txBody>
                  <a:tcPr anchor="ctr"/>
                </a:tc>
                <a:tc>
                  <a:txBody>
                    <a:bodyPr/>
                    <a:lstStyle/>
                    <a:p>
                      <a:r>
                        <a:rPr lang="en-US" sz="1600" b="0" i="0" kern="1200" dirty="0">
                          <a:solidFill>
                            <a:schemeClr val="accent1"/>
                          </a:solidFill>
                          <a:effectLst/>
                          <a:latin typeface="+mn-lt"/>
                          <a:ea typeface="+mn-ea"/>
                          <a:cs typeface="+mn-cs"/>
                        </a:rPr>
                        <a:t>no, except for some plant sperm cells</a:t>
                      </a:r>
                      <a:endParaRPr lang="en-IN" sz="1600" b="0" dirty="0">
                        <a:solidFill>
                          <a:schemeClr val="accent1"/>
                        </a:solidFill>
                        <a:effectLst/>
                        <a:latin typeface="+mn-lt"/>
                      </a:endParaRPr>
                    </a:p>
                  </a:txBody>
                  <a:tcPr anchor="ctr"/>
                </a:tc>
                <a:extLst>
                  <a:ext uri="{0D108BD9-81ED-4DB2-BD59-A6C34878D82A}">
                    <a16:rowId xmlns:a16="http://schemas.microsoft.com/office/drawing/2014/main" val="2242919589"/>
                  </a:ext>
                </a:extLst>
              </a:tr>
              <a:tr h="1066800">
                <a:tc>
                  <a:txBody>
                    <a:bodyPr/>
                    <a:lstStyle/>
                    <a:p>
                      <a:r>
                        <a:rPr lang="en-IN" sz="1600" b="0" i="0" kern="1200" dirty="0">
                          <a:solidFill>
                            <a:schemeClr val="accent1"/>
                          </a:solidFill>
                          <a:effectLst/>
                          <a:latin typeface="+mn-lt"/>
                          <a:ea typeface="+mn-ea"/>
                          <a:cs typeface="+mn-cs"/>
                        </a:rPr>
                        <a:t>Cilia</a:t>
                      </a:r>
                      <a:endParaRPr lang="en-IN" sz="1600" b="0" dirty="0">
                        <a:solidFill>
                          <a:schemeClr val="accent1"/>
                        </a:solidFill>
                        <a:effectLst/>
                        <a:latin typeface="+mn-lt"/>
                      </a:endParaRPr>
                    </a:p>
                  </a:txBody>
                  <a:tcPr anchor="ctr"/>
                </a:tc>
                <a:tc>
                  <a:txBody>
                    <a:bodyPr/>
                    <a:lstStyle/>
                    <a:p>
                      <a:r>
                        <a:rPr lang="en-US" sz="1600" b="0" i="0" kern="1200" dirty="0">
                          <a:solidFill>
                            <a:schemeClr val="accent1"/>
                          </a:solidFill>
                          <a:effectLst/>
                          <a:latin typeface="+mn-lt"/>
                          <a:ea typeface="+mn-ea"/>
                          <a:cs typeface="+mn-cs"/>
                        </a:rPr>
                        <a:t>cellular locomotion, movement of particles along plasma membrane's extracellular surface, and filtration</a:t>
                      </a:r>
                      <a:endParaRPr lang="en-IN" sz="1600" b="0" dirty="0">
                        <a:solidFill>
                          <a:schemeClr val="accent1"/>
                        </a:solidFill>
                        <a:effectLst/>
                        <a:latin typeface="+mn-lt"/>
                      </a:endParaRPr>
                    </a:p>
                  </a:txBody>
                  <a:tcPr anchor="ctr"/>
                </a:tc>
                <a:tc>
                  <a:txBody>
                    <a:bodyPr/>
                    <a:lstStyle/>
                    <a:p>
                      <a:r>
                        <a:rPr lang="en-US" sz="1600" b="0" dirty="0">
                          <a:solidFill>
                            <a:schemeClr val="accent1"/>
                          </a:solidFill>
                          <a:effectLst/>
                          <a:latin typeface="+mn-lt"/>
                        </a:rPr>
                        <a:t>no</a:t>
                      </a:r>
                      <a:endParaRPr lang="en-IN" sz="1600" b="0" dirty="0">
                        <a:solidFill>
                          <a:schemeClr val="accent1"/>
                        </a:solidFill>
                        <a:effectLst/>
                        <a:latin typeface="+mn-lt"/>
                      </a:endParaRPr>
                    </a:p>
                  </a:txBody>
                  <a:tcPr anchor="ctr"/>
                </a:tc>
                <a:tc>
                  <a:txBody>
                    <a:bodyPr/>
                    <a:lstStyle/>
                    <a:p>
                      <a:r>
                        <a:rPr lang="en-US" sz="1600" b="0" dirty="0">
                          <a:solidFill>
                            <a:schemeClr val="accent1"/>
                          </a:solidFill>
                          <a:effectLst/>
                          <a:latin typeface="+mn-lt"/>
                        </a:rPr>
                        <a:t>some</a:t>
                      </a:r>
                      <a:endParaRPr lang="en-IN" sz="1600" b="0" dirty="0">
                        <a:solidFill>
                          <a:schemeClr val="accent1"/>
                        </a:solidFill>
                        <a:effectLst/>
                        <a:latin typeface="+mn-lt"/>
                      </a:endParaRPr>
                    </a:p>
                  </a:txBody>
                  <a:tcPr anchor="ctr"/>
                </a:tc>
                <a:tc>
                  <a:txBody>
                    <a:bodyPr/>
                    <a:lstStyle/>
                    <a:p>
                      <a:r>
                        <a:rPr lang="en-US" sz="1600" b="0" dirty="0">
                          <a:solidFill>
                            <a:schemeClr val="accent1"/>
                          </a:solidFill>
                          <a:effectLst/>
                          <a:latin typeface="+mn-lt"/>
                        </a:rPr>
                        <a:t>no</a:t>
                      </a:r>
                      <a:endParaRPr lang="en-IN" sz="1600" b="0" dirty="0">
                        <a:solidFill>
                          <a:schemeClr val="accent1"/>
                        </a:solidFill>
                        <a:effectLst/>
                        <a:latin typeface="+mn-lt"/>
                      </a:endParaRPr>
                    </a:p>
                  </a:txBody>
                  <a:tcPr anchor="ctr"/>
                </a:tc>
                <a:extLst>
                  <a:ext uri="{0D108BD9-81ED-4DB2-BD59-A6C34878D82A}">
                    <a16:rowId xmlns:a16="http://schemas.microsoft.com/office/drawing/2014/main" val="781970320"/>
                  </a:ext>
                </a:extLst>
              </a:tr>
            </a:tbl>
          </a:graphicData>
        </a:graphic>
      </p:graphicFrame>
    </p:spTree>
    <p:extLst>
      <p:ext uri="{BB962C8B-B14F-4D97-AF65-F5344CB8AC3E}">
        <p14:creationId xmlns:p14="http://schemas.microsoft.com/office/powerpoint/2010/main" val="349124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1697-B734-CA04-BB21-412BECC55130}"/>
              </a:ext>
            </a:extLst>
          </p:cNvPr>
          <p:cNvSpPr>
            <a:spLocks noGrp="1"/>
          </p:cNvSpPr>
          <p:nvPr>
            <p:ph type="title"/>
          </p:nvPr>
        </p:nvSpPr>
        <p:spPr/>
        <p:txBody>
          <a:bodyPr/>
          <a:lstStyle/>
          <a:p>
            <a:r>
              <a:rPr lang="en-US" dirty="0"/>
              <a:t>Summary</a:t>
            </a:r>
            <a:endParaRPr lang="en-IN" dirty="0"/>
          </a:p>
        </p:txBody>
      </p:sp>
      <p:sp>
        <p:nvSpPr>
          <p:cNvPr id="4" name="Content Placeholder 3">
            <a:extLst>
              <a:ext uri="{FF2B5EF4-FFF2-40B4-BE49-F238E27FC236}">
                <a16:creationId xmlns:a16="http://schemas.microsoft.com/office/drawing/2014/main" id="{4980E3F1-1BAD-A1A4-3546-3B74A8062878}"/>
              </a:ext>
            </a:extLst>
          </p:cNvPr>
          <p:cNvSpPr>
            <a:spLocks noGrp="1"/>
          </p:cNvSpPr>
          <p:nvPr>
            <p:ph idx="1"/>
          </p:nvPr>
        </p:nvSpPr>
        <p:spPr>
          <a:prstGeom prst="rect">
            <a:avLst/>
          </a:prstGeom>
        </p:spPr>
        <p:txBody>
          <a:bodyPr>
            <a:normAutofit fontScale="92500"/>
          </a:bodyPr>
          <a:lstStyle/>
          <a:p>
            <a:pPr>
              <a:tabLst>
                <a:tab pos="461963" algn="l"/>
              </a:tabLst>
            </a:pPr>
            <a:r>
              <a:rPr lang="en-US" i="0" dirty="0"/>
              <a:t>Cytoskeleton has three protein elements: microfilaments, intermediate filaments, and microtubules</a:t>
            </a:r>
            <a:r>
              <a:rPr lang="en-US" dirty="0"/>
              <a:t> (narrowest to widest).</a:t>
            </a:r>
            <a:endParaRPr lang="en-US" i="0" dirty="0"/>
          </a:p>
          <a:p>
            <a:pPr marL="457200" indent="-457200">
              <a:buFont typeface="Arial" panose="020B0604020202020204" pitchFamily="34" charset="0"/>
              <a:buChar char="•"/>
              <a:tabLst>
                <a:tab pos="461963" algn="l"/>
              </a:tabLst>
            </a:pPr>
            <a:r>
              <a:rPr lang="en-US" i="0" dirty="0"/>
              <a:t>Microfilaments provide rigidity, shape, and enable movements with myosin.</a:t>
            </a:r>
          </a:p>
          <a:p>
            <a:pPr marL="457200" indent="-457200">
              <a:buFont typeface="Arial" panose="020B0604020202020204" pitchFamily="34" charset="0"/>
              <a:buChar char="•"/>
              <a:tabLst>
                <a:tab pos="461963" algn="l"/>
              </a:tabLst>
            </a:pPr>
            <a:r>
              <a:rPr lang="en-US" i="0" dirty="0"/>
              <a:t>Intermediate filaments bear tension</a:t>
            </a:r>
            <a:r>
              <a:rPr lang="en-US" dirty="0"/>
              <a:t> and </a:t>
            </a:r>
            <a:r>
              <a:rPr lang="en-US" i="0" dirty="0"/>
              <a:t>anchor organelles.</a:t>
            </a:r>
          </a:p>
          <a:p>
            <a:pPr marL="457200" indent="-457200">
              <a:buFont typeface="Arial" panose="020B0604020202020204" pitchFamily="34" charset="0"/>
              <a:buChar char="•"/>
              <a:tabLst>
                <a:tab pos="461963" algn="l"/>
              </a:tabLst>
            </a:pPr>
            <a:r>
              <a:rPr lang="en-US" i="0" dirty="0"/>
              <a:t>Microtubules provide resistance to compression, as well as transport vesicles</a:t>
            </a:r>
            <a:r>
              <a:rPr lang="en-US" dirty="0"/>
              <a:t> and </a:t>
            </a:r>
            <a:r>
              <a:rPr lang="en-US" i="0" dirty="0"/>
              <a:t>separate chromosomes.</a:t>
            </a:r>
          </a:p>
          <a:p>
            <a:pPr marL="457200" indent="-457200">
              <a:buFont typeface="Arial" panose="020B0604020202020204" pitchFamily="34" charset="0"/>
              <a:buChar char="•"/>
              <a:tabLst>
                <a:tab pos="461963" algn="l"/>
              </a:tabLst>
            </a:pPr>
            <a:r>
              <a:rPr lang="en-US" i="0" dirty="0"/>
              <a:t>Microtubules form centrioles, flagella, and cilia.</a:t>
            </a:r>
          </a:p>
          <a:p>
            <a:pPr marL="457200" indent="-457200">
              <a:buFont typeface="Arial" panose="020B0604020202020204" pitchFamily="34" charset="0"/>
              <a:buChar char="•"/>
              <a:tabLst>
                <a:tab pos="461963" algn="l"/>
              </a:tabLst>
            </a:pPr>
            <a:endParaRPr lang="en-US" i="0" dirty="0"/>
          </a:p>
        </p:txBody>
      </p:sp>
    </p:spTree>
    <p:extLst>
      <p:ext uri="{BB962C8B-B14F-4D97-AF65-F5344CB8AC3E}">
        <p14:creationId xmlns:p14="http://schemas.microsoft.com/office/powerpoint/2010/main" val="288380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453253"/>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Compare</a:t>
            </a:r>
            <a:r>
              <a:rPr lang="en-US" dirty="0"/>
              <a:t> and contrast cilia and flagella.</a:t>
            </a:r>
          </a:p>
          <a:p>
            <a:pPr marL="457200" indent="-457200">
              <a:buFont typeface="Arial" panose="020B0604020202020204" pitchFamily="34" charset="0"/>
              <a:buChar char="•"/>
              <a:tabLst>
                <a:tab pos="457200" algn="l"/>
              </a:tabLst>
            </a:pPr>
            <a:r>
              <a:rPr lang="en-US" b="1" dirty="0"/>
              <a:t>Compare</a:t>
            </a:r>
            <a:r>
              <a:rPr lang="en-US" dirty="0"/>
              <a:t> the roles of microfilaments, intermediate filaments, and microtubules.</a:t>
            </a:r>
          </a:p>
          <a:p>
            <a:pPr marL="457200" indent="-457200">
              <a:buFont typeface="Arial" panose="020B0604020202020204" pitchFamily="34" charset="0"/>
              <a:buChar char="•"/>
              <a:tabLst>
                <a:tab pos="457200" algn="l"/>
              </a:tabLst>
            </a:pPr>
            <a:r>
              <a:rPr lang="en-US" b="1" dirty="0"/>
              <a:t>Describe</a:t>
            </a:r>
            <a:r>
              <a:rPr lang="en-US" dirty="0"/>
              <a:t> the cytoskeleton.</a:t>
            </a:r>
          </a:p>
          <a:p>
            <a:pPr marL="457200" indent="-457200">
              <a:buFont typeface="Arial" panose="020B0604020202020204" pitchFamily="34" charset="0"/>
              <a:buChar char="•"/>
              <a:tabLst>
                <a:tab pos="457200" algn="l"/>
              </a:tabLst>
            </a:pPr>
            <a:r>
              <a:rPr lang="en-US" b="1" dirty="0"/>
              <a:t>Summarize</a:t>
            </a:r>
            <a:r>
              <a:rPr lang="en-US" dirty="0"/>
              <a:t> the differences among the components of prokaryotic cells, animal cells, and plant cells.</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Cytoskeleton</a:t>
            </a:r>
            <a:endParaRPr lang="en-US" sz="3200" dirty="0">
              <a:solidFill>
                <a:schemeClr val="accent1"/>
              </a:solidFill>
            </a:endParaRPr>
          </a:p>
        </p:txBody>
      </p:sp>
      <p:sp>
        <p:nvSpPr>
          <p:cNvPr id="11267" name="Rectangle 3"/>
          <p:cNvSpPr>
            <a:spLocks noGrp="1"/>
          </p:cNvSpPr>
          <p:nvPr>
            <p:ph idx="1"/>
          </p:nvPr>
        </p:nvSpPr>
        <p:spPr>
          <a:xfrm>
            <a:off x="457200" y="1280160"/>
            <a:ext cx="4419600" cy="4572000"/>
          </a:xfrm>
          <a:prstGeom prst="rect">
            <a:avLst/>
          </a:prstGeom>
        </p:spPr>
        <p:txBody>
          <a:bodyPr>
            <a:normAutofit/>
          </a:bodyPr>
          <a:lstStyle/>
          <a:p>
            <a:pPr marL="0" indent="0">
              <a:buNone/>
              <a:tabLst>
                <a:tab pos="461963" algn="l"/>
              </a:tabLst>
            </a:pPr>
            <a:r>
              <a:rPr lang="en-US" sz="2500" dirty="0">
                <a:solidFill>
                  <a:schemeClr val="tx1"/>
                </a:solidFill>
              </a:rPr>
              <a:t>The </a:t>
            </a:r>
            <a:r>
              <a:rPr lang="en-US" sz="2500" b="1" dirty="0">
                <a:solidFill>
                  <a:schemeClr val="tx1"/>
                </a:solidFill>
              </a:rPr>
              <a:t>cytoskeleton</a:t>
            </a:r>
            <a:r>
              <a:rPr lang="en-US" sz="2500" dirty="0">
                <a:solidFill>
                  <a:schemeClr val="tx1"/>
                </a:solidFill>
              </a:rPr>
              <a:t> is within the cytoplasm and consists of microfilaments, intermediate filaments, and microtubules.</a:t>
            </a:r>
          </a:p>
          <a:p>
            <a:pPr>
              <a:tabLst>
                <a:tab pos="461963" algn="l"/>
              </a:tabLst>
            </a:pPr>
            <a:r>
              <a:rPr lang="en-US" sz="2500" dirty="0">
                <a:solidFill>
                  <a:schemeClr val="tx1"/>
                </a:solidFill>
              </a:rPr>
              <a:t>It maintains cell shape, anchors organelles, allows the movement of cytoplasm and vesicles, and enables cell motility.</a:t>
            </a:r>
            <a:endParaRPr lang="en-US" dirty="0">
              <a:solidFill>
                <a:srgbClr val="0000FF"/>
              </a:solidFill>
            </a:endParaRPr>
          </a:p>
        </p:txBody>
      </p:sp>
      <p:sp>
        <p:nvSpPr>
          <p:cNvPr id="4" name="TextBox 3">
            <a:extLst>
              <a:ext uri="{FF2B5EF4-FFF2-40B4-BE49-F238E27FC236}">
                <a16:creationId xmlns:a16="http://schemas.microsoft.com/office/drawing/2014/main" id="{8F1F7F4D-CD8F-C3B7-AC58-BB1528157B34}"/>
              </a:ext>
              <a:ext uri="{C183D7F6-B498-43B3-948B-1728B52AA6E4}">
                <adec:decorative xmlns:adec="http://schemas.microsoft.com/office/drawing/2017/decorative" val="0"/>
              </a:ext>
            </a:extLst>
          </p:cNvPr>
          <p:cNvSpPr txBox="1"/>
          <p:nvPr/>
        </p:nvSpPr>
        <p:spPr>
          <a:xfrm>
            <a:off x="6549737" y="1190588"/>
            <a:ext cx="1073727" cy="307777"/>
          </a:xfrm>
          <a:prstGeom prst="rect">
            <a:avLst/>
          </a:prstGeom>
          <a:noFill/>
        </p:spPr>
        <p:txBody>
          <a:bodyPr wrap="square" rtlCol="0">
            <a:spAutoFit/>
          </a:bodyPr>
          <a:lstStyle/>
          <a:p>
            <a:pPr algn="ctr"/>
            <a:r>
              <a:rPr lang="en-US" sz="1400" b="1" dirty="0"/>
              <a:t>4.4 Figure 1</a:t>
            </a:r>
          </a:p>
        </p:txBody>
      </p:sp>
      <p:pic>
        <p:nvPicPr>
          <p:cNvPr id="2" name="Content Placeholder 5" descr="Microfilaments line the inside of the plasma membrane, whereas microtubules radiate out from the center of the cell. Intermediate filaments form a network throughout the cell that holds organelles in place.">
            <a:extLst>
              <a:ext uri="{FF2B5EF4-FFF2-40B4-BE49-F238E27FC236}">
                <a16:creationId xmlns:a16="http://schemas.microsoft.com/office/drawing/2014/main" id="{DBC12733-3097-076C-77AF-94EE3A37C824}"/>
              </a:ext>
            </a:extLst>
          </p:cNvPr>
          <p:cNvPicPr>
            <a:picLocks noChangeAspect="1"/>
          </p:cNvPicPr>
          <p:nvPr/>
        </p:nvPicPr>
        <p:blipFill>
          <a:blip r:embed="rId2"/>
          <a:srcRect l="29630" t="4773" r="28704" b="2000"/>
          <a:stretch/>
        </p:blipFill>
        <p:spPr>
          <a:xfrm>
            <a:off x="5372100" y="1498364"/>
            <a:ext cx="3429000" cy="4262356"/>
          </a:xfrm>
          <a:prstGeom prst="rect">
            <a:avLst/>
          </a:prstGeom>
        </p:spPr>
      </p:pic>
      <p:sp>
        <p:nvSpPr>
          <p:cNvPr id="5" name="TextBox 4">
            <a:extLst>
              <a:ext uri="{FF2B5EF4-FFF2-40B4-BE49-F238E27FC236}">
                <a16:creationId xmlns:a16="http://schemas.microsoft.com/office/drawing/2014/main" id="{024CCCBF-529B-BFE7-5780-D96B71B17AA4}"/>
              </a:ext>
              <a:ext uri="{C183D7F6-B498-43B3-948B-1728B52AA6E4}">
                <adec:decorative xmlns:adec="http://schemas.microsoft.com/office/drawing/2017/decorative" val="0"/>
              </a:ext>
            </a:extLst>
          </p:cNvPr>
          <p:cNvSpPr txBox="1"/>
          <p:nvPr/>
        </p:nvSpPr>
        <p:spPr>
          <a:xfrm>
            <a:off x="5257800" y="5760720"/>
            <a:ext cx="3657600" cy="246221"/>
          </a:xfrm>
          <a:prstGeom prst="rect">
            <a:avLst/>
          </a:prstGeom>
          <a:noFill/>
        </p:spPr>
        <p:txBody>
          <a:bodyPr wrap="square" rtlCol="0">
            <a:spAutoFit/>
          </a:bodyPr>
          <a:lstStyle/>
          <a:p>
            <a:pPr algn="ctr"/>
            <a:r>
              <a:rPr lang="en-US" sz="1000" dirty="0"/>
              <a:t>CNX OpenStax on Wikimedia Commons. "Cytoskeleton structure."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Microfilaments</a:t>
            </a:r>
            <a:r>
              <a:rPr lang="en-IN" sz="1600" baseline="-25000" dirty="0"/>
              <a:t>1</a:t>
            </a:r>
            <a:endParaRPr lang="en-US" sz="1600" dirty="0">
              <a:solidFill>
                <a:schemeClr val="accent1"/>
              </a:solidFill>
            </a:endParaRPr>
          </a:p>
        </p:txBody>
      </p:sp>
      <p:sp>
        <p:nvSpPr>
          <p:cNvPr id="11267" name="Rectangle 3"/>
          <p:cNvSpPr>
            <a:spLocks noGrp="1"/>
          </p:cNvSpPr>
          <p:nvPr>
            <p:ph idx="1"/>
          </p:nvPr>
        </p:nvSpPr>
        <p:spPr>
          <a:xfrm>
            <a:off x="457200" y="1280160"/>
            <a:ext cx="8229600" cy="4572000"/>
          </a:xfrm>
          <a:prstGeom prst="rect">
            <a:avLst/>
          </a:prstGeom>
        </p:spPr>
        <p:txBody>
          <a:bodyPr>
            <a:normAutofit/>
          </a:bodyPr>
          <a:lstStyle/>
          <a:p>
            <a:pPr marL="0" indent="0">
              <a:buNone/>
              <a:tabLst>
                <a:tab pos="461963" algn="l"/>
              </a:tabLst>
            </a:pPr>
            <a:r>
              <a:rPr lang="en-US" sz="2200" b="1" dirty="0">
                <a:solidFill>
                  <a:schemeClr val="tx1"/>
                </a:solidFill>
              </a:rPr>
              <a:t>Microfilaments</a:t>
            </a:r>
            <a:r>
              <a:rPr lang="en-US" sz="2200" dirty="0">
                <a:solidFill>
                  <a:schemeClr val="tx1"/>
                </a:solidFill>
              </a:rPr>
              <a:t> are the narrowest fibers of the cytoskeleton and</a:t>
            </a:r>
            <a:r>
              <a:rPr lang="en-US" sz="2200" dirty="0"/>
              <a:t> function in facilitating cellular movement and motility</a:t>
            </a:r>
            <a:r>
              <a:rPr lang="fr-FR" sz="2200" dirty="0"/>
              <a:t>.</a:t>
            </a:r>
          </a:p>
          <a:p>
            <a:pPr>
              <a:tabLst>
                <a:tab pos="461963" algn="l"/>
              </a:tabLst>
            </a:pPr>
            <a:r>
              <a:rPr lang="en-US" sz="2200" dirty="0"/>
              <a:t>Have a diameter of approximately 7 nm</a:t>
            </a:r>
          </a:p>
          <a:p>
            <a:pPr>
              <a:tabLst>
                <a:tab pos="461963" algn="l"/>
              </a:tabLst>
            </a:pPr>
            <a:r>
              <a:rPr lang="en-US" sz="2200" dirty="0"/>
              <a:t>Comprised of two intertwined strands of the globular protein actin, also known as actin filaments</a:t>
            </a:r>
          </a:p>
        </p:txBody>
      </p:sp>
      <p:sp>
        <p:nvSpPr>
          <p:cNvPr id="4" name="TextBox 3">
            <a:extLst>
              <a:ext uri="{FF2B5EF4-FFF2-40B4-BE49-F238E27FC236}">
                <a16:creationId xmlns:a16="http://schemas.microsoft.com/office/drawing/2014/main" id="{8F1F7F4D-CD8F-C3B7-AC58-BB1528157B34}"/>
              </a:ext>
              <a:ext uri="{C183D7F6-B498-43B3-948B-1728B52AA6E4}">
                <adec:decorative xmlns:adec="http://schemas.microsoft.com/office/drawing/2017/decorative" val="0"/>
              </a:ext>
            </a:extLst>
          </p:cNvPr>
          <p:cNvSpPr txBox="1"/>
          <p:nvPr/>
        </p:nvSpPr>
        <p:spPr>
          <a:xfrm>
            <a:off x="4034456" y="3258383"/>
            <a:ext cx="1073727" cy="307777"/>
          </a:xfrm>
          <a:prstGeom prst="rect">
            <a:avLst/>
          </a:prstGeom>
          <a:noFill/>
        </p:spPr>
        <p:txBody>
          <a:bodyPr wrap="square" rtlCol="0">
            <a:spAutoFit/>
          </a:bodyPr>
          <a:lstStyle/>
          <a:p>
            <a:pPr algn="ctr"/>
            <a:r>
              <a:rPr lang="en-US" sz="1400" b="1" dirty="0"/>
              <a:t>4.4 Figure 2</a:t>
            </a:r>
          </a:p>
        </p:txBody>
      </p:sp>
      <p:pic>
        <p:nvPicPr>
          <p:cNvPr id="2" name="Content Placeholder 5" descr="This illustration shows two actin filaments wound together. Each actin filament is composed of many actin subunits connecting together to form a chain.">
            <a:extLst>
              <a:ext uri="{FF2B5EF4-FFF2-40B4-BE49-F238E27FC236}">
                <a16:creationId xmlns:a16="http://schemas.microsoft.com/office/drawing/2014/main" id="{86C9D75B-3B72-B758-1016-973662A28A04}"/>
              </a:ext>
            </a:extLst>
          </p:cNvPr>
          <p:cNvPicPr>
            <a:picLocks noChangeAspect="1"/>
          </p:cNvPicPr>
          <p:nvPr/>
        </p:nvPicPr>
        <p:blipFill>
          <a:blip r:embed="rId2"/>
          <a:srcRect t="5333" b="41334"/>
          <a:stretch/>
        </p:blipFill>
        <p:spPr>
          <a:xfrm>
            <a:off x="1028018" y="3572022"/>
            <a:ext cx="7086600" cy="2099733"/>
          </a:xfrm>
          <a:prstGeom prst="rect">
            <a:avLst/>
          </a:prstGeom>
        </p:spPr>
      </p:pic>
      <p:sp>
        <p:nvSpPr>
          <p:cNvPr id="5" name="TextBox 4">
            <a:extLst>
              <a:ext uri="{FF2B5EF4-FFF2-40B4-BE49-F238E27FC236}">
                <a16:creationId xmlns:a16="http://schemas.microsoft.com/office/drawing/2014/main" id="{024CCCBF-529B-BFE7-5780-D96B71B17AA4}"/>
              </a:ext>
              <a:ext uri="{C183D7F6-B498-43B3-948B-1728B52AA6E4}">
                <adec:decorative xmlns:adec="http://schemas.microsoft.com/office/drawing/2017/decorative" val="0"/>
              </a:ext>
            </a:extLst>
          </p:cNvPr>
          <p:cNvSpPr txBox="1"/>
          <p:nvPr/>
        </p:nvSpPr>
        <p:spPr>
          <a:xfrm>
            <a:off x="456518" y="5696141"/>
            <a:ext cx="8229600" cy="246221"/>
          </a:xfrm>
          <a:prstGeom prst="rect">
            <a:avLst/>
          </a:prstGeom>
          <a:noFill/>
        </p:spPr>
        <p:txBody>
          <a:bodyPr wrap="square" rtlCol="0">
            <a:spAutoFit/>
          </a:bodyPr>
          <a:lstStyle/>
          <a:p>
            <a:pPr algn="ctr"/>
            <a:r>
              <a:rPr lang="en-US" sz="1000" dirty="0"/>
              <a:t>CNX OpenStax on Wikimedia Commons. "Actin filament." Modified. </a:t>
            </a:r>
          </a:p>
        </p:txBody>
      </p:sp>
    </p:spTree>
    <p:extLst>
      <p:ext uri="{BB962C8B-B14F-4D97-AF65-F5344CB8AC3E}">
        <p14:creationId xmlns:p14="http://schemas.microsoft.com/office/powerpoint/2010/main" val="237053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Microfilaments</a:t>
            </a:r>
            <a:r>
              <a:rPr lang="en-IN" sz="1600" baseline="-25000" dirty="0"/>
              <a:t>2</a:t>
            </a:r>
            <a:endParaRPr lang="en-US" sz="1600" dirty="0">
              <a:solidFill>
                <a:schemeClr val="accent1"/>
              </a:solidFill>
            </a:endParaRPr>
          </a:p>
        </p:txBody>
      </p:sp>
      <p:sp>
        <p:nvSpPr>
          <p:cNvPr id="11267" name="Rectangle 3"/>
          <p:cNvSpPr>
            <a:spLocks noGrp="1"/>
          </p:cNvSpPr>
          <p:nvPr>
            <p:ph idx="1"/>
          </p:nvPr>
        </p:nvSpPr>
        <p:spPr>
          <a:xfrm>
            <a:off x="457198" y="1280160"/>
            <a:ext cx="5238752" cy="4572000"/>
          </a:xfrm>
          <a:prstGeom prst="rect">
            <a:avLst/>
          </a:prstGeom>
        </p:spPr>
        <p:txBody>
          <a:bodyPr>
            <a:noAutofit/>
          </a:bodyPr>
          <a:lstStyle/>
          <a:p>
            <a:pPr marL="0" indent="0">
              <a:buNone/>
              <a:tabLst>
                <a:tab pos="461963" algn="l"/>
              </a:tabLst>
            </a:pPr>
            <a:r>
              <a:rPr lang="en-US" sz="2050" dirty="0"/>
              <a:t>ATP powers actin to assemble its filamentous form, which serves as a track for the movement of a motor protein called </a:t>
            </a:r>
            <a:r>
              <a:rPr lang="en-US" sz="2050" i="1" dirty="0"/>
              <a:t>myosin</a:t>
            </a:r>
            <a:r>
              <a:rPr lang="en-US" sz="2050" dirty="0"/>
              <a:t>.</a:t>
            </a:r>
          </a:p>
          <a:p>
            <a:pPr>
              <a:tabLst>
                <a:tab pos="461963" algn="l"/>
              </a:tabLst>
            </a:pPr>
            <a:r>
              <a:rPr lang="en-US" sz="2050" dirty="0"/>
              <a:t>Allows the movement necessary for cell division, cytoplasmic streaming, and muscle contraction</a:t>
            </a:r>
          </a:p>
          <a:p>
            <a:pPr marL="0" lvl="1" indent="0">
              <a:buNone/>
              <a:tabLst>
                <a:tab pos="461963" algn="l"/>
              </a:tabLst>
            </a:pPr>
            <a:r>
              <a:rPr lang="en-US" sz="2050" dirty="0"/>
              <a:t>Microfilaments also provide rigidity and shape for the cell. </a:t>
            </a:r>
          </a:p>
          <a:p>
            <a:pPr marL="342900" lvl="1" indent="-342900">
              <a:tabLst>
                <a:tab pos="461963" algn="l"/>
              </a:tabLst>
            </a:pPr>
            <a:r>
              <a:rPr lang="en-US" sz="2050" dirty="0"/>
              <a:t>Enable cells to change shape and movement by their rapid assembly or disassembly.</a:t>
            </a:r>
          </a:p>
          <a:p>
            <a:pPr>
              <a:tabLst>
                <a:tab pos="461963" algn="l"/>
              </a:tabLst>
            </a:pPr>
            <a:r>
              <a:rPr lang="en-US" sz="2050" dirty="0"/>
              <a:t>White blood cells depend on this to find and phagocytize pathogens.</a:t>
            </a:r>
          </a:p>
        </p:txBody>
      </p:sp>
      <p:sp>
        <p:nvSpPr>
          <p:cNvPr id="4" name="TextBox 3">
            <a:extLst>
              <a:ext uri="{FF2B5EF4-FFF2-40B4-BE49-F238E27FC236}">
                <a16:creationId xmlns:a16="http://schemas.microsoft.com/office/drawing/2014/main" id="{8F1F7F4D-CD8F-C3B7-AC58-BB1528157B34}"/>
              </a:ext>
              <a:ext uri="{C183D7F6-B498-43B3-948B-1728B52AA6E4}">
                <adec:decorative xmlns:adec="http://schemas.microsoft.com/office/drawing/2017/decorative" val="0"/>
              </a:ext>
            </a:extLst>
          </p:cNvPr>
          <p:cNvSpPr txBox="1"/>
          <p:nvPr/>
        </p:nvSpPr>
        <p:spPr>
          <a:xfrm>
            <a:off x="6671121" y="1521023"/>
            <a:ext cx="1059558" cy="307777"/>
          </a:xfrm>
          <a:prstGeom prst="rect">
            <a:avLst/>
          </a:prstGeom>
          <a:noFill/>
        </p:spPr>
        <p:txBody>
          <a:bodyPr wrap="square" rtlCol="0">
            <a:spAutoFit/>
          </a:bodyPr>
          <a:lstStyle/>
          <a:p>
            <a:pPr algn="ctr"/>
            <a:r>
              <a:rPr lang="en-US" sz="1400" b="1" dirty="0"/>
              <a:t>4.4 Figure 3</a:t>
            </a:r>
          </a:p>
        </p:txBody>
      </p:sp>
      <p:pic>
        <p:nvPicPr>
          <p:cNvPr id="2" name="Content Placeholder 6" descr="A micrograph shows dozens of green spider-web-like fibers surrounding several red dots and a blue shadow.">
            <a:extLst>
              <a:ext uri="{FF2B5EF4-FFF2-40B4-BE49-F238E27FC236}">
                <a16:creationId xmlns:a16="http://schemas.microsoft.com/office/drawing/2014/main" id="{790E8091-396A-7E0A-F18C-89D334EA4A4C}"/>
              </a:ext>
            </a:extLst>
          </p:cNvPr>
          <p:cNvPicPr>
            <a:picLocks noChangeAspect="1"/>
          </p:cNvPicPr>
          <p:nvPr/>
        </p:nvPicPr>
        <p:blipFill>
          <a:blip r:embed="rId3"/>
          <a:srcRect l="24493" t="5269" r="24493" b="3000"/>
          <a:stretch/>
        </p:blipFill>
        <p:spPr>
          <a:xfrm>
            <a:off x="5673861" y="1851390"/>
            <a:ext cx="3054078" cy="3050977"/>
          </a:xfrm>
          <a:prstGeom prst="rect">
            <a:avLst/>
          </a:prstGeom>
        </p:spPr>
      </p:pic>
      <p:sp>
        <p:nvSpPr>
          <p:cNvPr id="5" name="TextBox 4">
            <a:extLst>
              <a:ext uri="{FF2B5EF4-FFF2-40B4-BE49-F238E27FC236}">
                <a16:creationId xmlns:a16="http://schemas.microsoft.com/office/drawing/2014/main" id="{024CCCBF-529B-BFE7-5780-D96B71B17AA4}"/>
              </a:ext>
              <a:ext uri="{C183D7F6-B498-43B3-948B-1728B52AA6E4}">
                <adec:decorative xmlns:adec="http://schemas.microsoft.com/office/drawing/2017/decorative" val="0"/>
              </a:ext>
            </a:extLst>
          </p:cNvPr>
          <p:cNvSpPr txBox="1"/>
          <p:nvPr/>
        </p:nvSpPr>
        <p:spPr>
          <a:xfrm>
            <a:off x="5334000" y="4938356"/>
            <a:ext cx="3733800" cy="246221"/>
          </a:xfrm>
          <a:prstGeom prst="rect">
            <a:avLst/>
          </a:prstGeom>
          <a:noFill/>
        </p:spPr>
        <p:txBody>
          <a:bodyPr wrap="square" rtlCol="0">
            <a:spAutoFit/>
          </a:bodyPr>
          <a:lstStyle/>
          <a:p>
            <a:pPr algn="ctr"/>
            <a:r>
              <a:rPr lang="en-US" sz="1000" dirty="0"/>
              <a:t>National Cancer Institute on Unsplash. "Cytoskeleton in cell."</a:t>
            </a:r>
          </a:p>
        </p:txBody>
      </p:sp>
    </p:spTree>
    <p:extLst>
      <p:ext uri="{BB962C8B-B14F-4D97-AF65-F5344CB8AC3E}">
        <p14:creationId xmlns:p14="http://schemas.microsoft.com/office/powerpoint/2010/main" val="77054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Intermediate Filaments</a:t>
            </a:r>
            <a:endParaRPr lang="en-US" sz="1400" dirty="0">
              <a:solidFill>
                <a:schemeClr val="accent1"/>
              </a:solidFill>
            </a:endParaRPr>
          </a:p>
        </p:txBody>
      </p:sp>
      <p:sp>
        <p:nvSpPr>
          <p:cNvPr id="11267" name="Rectangle 3"/>
          <p:cNvSpPr>
            <a:spLocks noGrp="1"/>
          </p:cNvSpPr>
          <p:nvPr>
            <p:ph idx="1"/>
          </p:nvPr>
        </p:nvSpPr>
        <p:spPr>
          <a:xfrm>
            <a:off x="457199" y="1280160"/>
            <a:ext cx="5334002" cy="4572000"/>
          </a:xfrm>
          <a:prstGeom prst="rect">
            <a:avLst/>
          </a:prstGeom>
        </p:spPr>
        <p:txBody>
          <a:bodyPr>
            <a:noAutofit/>
          </a:bodyPr>
          <a:lstStyle/>
          <a:p>
            <a:pPr marL="0" indent="0">
              <a:buNone/>
              <a:tabLst>
                <a:tab pos="461963" algn="l"/>
              </a:tabLst>
            </a:pPr>
            <a:r>
              <a:rPr lang="en-US" sz="2000" b="1" dirty="0">
                <a:solidFill>
                  <a:schemeClr val="tx1"/>
                </a:solidFill>
              </a:rPr>
              <a:t>Intermediate filaments</a:t>
            </a:r>
            <a:r>
              <a:rPr lang="en-US" sz="2000" dirty="0">
                <a:solidFill>
                  <a:schemeClr val="tx1"/>
                </a:solidFill>
              </a:rPr>
              <a:t> are composed of wound fibrous protein strands with a diameter of 8–10 nm.</a:t>
            </a:r>
          </a:p>
          <a:p>
            <a:pPr>
              <a:tabLst>
                <a:tab pos="461963" algn="l"/>
              </a:tabLst>
            </a:pPr>
            <a:r>
              <a:rPr lang="en-US" sz="2000" dirty="0"/>
              <a:t>Their diameter is between that of microfilaments and microtubules, hence their name.</a:t>
            </a:r>
          </a:p>
          <a:p>
            <a:pPr>
              <a:tabLst>
                <a:tab pos="461963" algn="l"/>
              </a:tabLst>
            </a:pPr>
            <a:r>
              <a:rPr lang="en-US" sz="2000" dirty="0"/>
              <a:t>They comprise various types of fibrous proteins like keratin for hair, nails, and skin</a:t>
            </a:r>
            <a:r>
              <a:rPr lang="fr-FR" sz="2000" dirty="0"/>
              <a:t>.</a:t>
            </a:r>
          </a:p>
          <a:p>
            <a:pPr marL="0" lvl="1" indent="0">
              <a:buNone/>
              <a:tabLst>
                <a:tab pos="461963" algn="l"/>
              </a:tabLst>
            </a:pPr>
            <a:r>
              <a:rPr lang="en-US" sz="2000" dirty="0"/>
              <a:t>Intermediate filaments serve a purely structural role.</a:t>
            </a:r>
          </a:p>
          <a:p>
            <a:pPr>
              <a:tabLst>
                <a:tab pos="461963" algn="l"/>
              </a:tabLst>
            </a:pPr>
            <a:r>
              <a:rPr lang="en-US" sz="2000" dirty="0"/>
              <a:t>Bear tension to maintain the cell's shape and form</a:t>
            </a:r>
          </a:p>
          <a:p>
            <a:pPr>
              <a:tabLst>
                <a:tab pos="461963" algn="l"/>
              </a:tabLst>
            </a:pPr>
            <a:r>
              <a:rPr lang="en-US" sz="2000" dirty="0"/>
              <a:t>Anchor organelles like the nucleus in place within the cell</a:t>
            </a:r>
          </a:p>
        </p:txBody>
      </p:sp>
      <p:sp>
        <p:nvSpPr>
          <p:cNvPr id="3" name="TextBox 2">
            <a:extLst>
              <a:ext uri="{FF2B5EF4-FFF2-40B4-BE49-F238E27FC236}">
                <a16:creationId xmlns:a16="http://schemas.microsoft.com/office/drawing/2014/main" id="{CD68AC84-7808-96C9-B1BA-C8C9A8C3EAE3}"/>
              </a:ext>
              <a:ext uri="{C183D7F6-B498-43B3-948B-1728B52AA6E4}">
                <adec:decorative xmlns:adec="http://schemas.microsoft.com/office/drawing/2017/decorative" val="0"/>
              </a:ext>
            </a:extLst>
          </p:cNvPr>
          <p:cNvSpPr txBox="1"/>
          <p:nvPr/>
        </p:nvSpPr>
        <p:spPr>
          <a:xfrm>
            <a:off x="6787514" y="1621544"/>
            <a:ext cx="1059558" cy="307777"/>
          </a:xfrm>
          <a:prstGeom prst="rect">
            <a:avLst/>
          </a:prstGeom>
          <a:noFill/>
        </p:spPr>
        <p:txBody>
          <a:bodyPr wrap="square" rtlCol="0">
            <a:spAutoFit/>
          </a:bodyPr>
          <a:lstStyle/>
          <a:p>
            <a:pPr algn="ctr"/>
            <a:r>
              <a:rPr lang="en-US" sz="1400" b="1" dirty="0"/>
              <a:t>4.4 Figure 4</a:t>
            </a:r>
          </a:p>
        </p:txBody>
      </p:sp>
      <p:pic>
        <p:nvPicPr>
          <p:cNvPr id="4" name="Content Placeholder 5" descr="This illustration shows the dimer, tetramer, and protofilament coiled to form intermediate filament fibers bundled together. Dimer strands threat together with tetramer strands via N H 2 to form a long strand of protofilament that in turn intertwine to form intermediate filaments.">
            <a:extLst>
              <a:ext uri="{FF2B5EF4-FFF2-40B4-BE49-F238E27FC236}">
                <a16:creationId xmlns:a16="http://schemas.microsoft.com/office/drawing/2014/main" id="{F06E29E8-E9C9-6285-8900-BE304A08EF4E}"/>
              </a:ext>
            </a:extLst>
          </p:cNvPr>
          <p:cNvPicPr>
            <a:picLocks noChangeAspect="1"/>
          </p:cNvPicPr>
          <p:nvPr/>
        </p:nvPicPr>
        <p:blipFill>
          <a:blip r:embed="rId2"/>
          <a:srcRect l="29629" t="3667" r="29630"/>
          <a:stretch/>
        </p:blipFill>
        <p:spPr>
          <a:xfrm>
            <a:off x="5907593" y="1929321"/>
            <a:ext cx="2819400" cy="3703666"/>
          </a:xfrm>
          <a:prstGeom prst="rect">
            <a:avLst/>
          </a:prstGeom>
        </p:spPr>
      </p:pic>
    </p:spTree>
    <p:extLst>
      <p:ext uri="{BB962C8B-B14F-4D97-AF65-F5344CB8AC3E}">
        <p14:creationId xmlns:p14="http://schemas.microsoft.com/office/powerpoint/2010/main" val="355789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844041"/>
          </a:xfrm>
        </p:spPr>
        <p:txBody>
          <a:bodyPr/>
          <a:lstStyle/>
          <a:p>
            <a:r>
              <a:rPr lang="en-US" dirty="0"/>
              <a:t>The fibrous protein keratin is an intermediate filament that strengthens hair. Slight keratin differences lead to different hair textures. How might the keratin in curly hair differ from that in straight hair?</a:t>
            </a:r>
          </a:p>
        </p:txBody>
      </p:sp>
    </p:spTree>
    <p:extLst>
      <p:ext uri="{BB962C8B-B14F-4D97-AF65-F5344CB8AC3E}">
        <p14:creationId xmlns:p14="http://schemas.microsoft.com/office/powerpoint/2010/main" val="302916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3C44-C11B-88FD-CDC8-CB4070E29F1F}"/>
              </a:ext>
            </a:extLst>
          </p:cNvPr>
          <p:cNvSpPr>
            <a:spLocks noGrp="1"/>
          </p:cNvSpPr>
          <p:nvPr>
            <p:ph type="title"/>
          </p:nvPr>
        </p:nvSpPr>
        <p:spPr/>
        <p:txBody>
          <a:bodyPr/>
          <a:lstStyle/>
          <a:p>
            <a:r>
              <a:rPr lang="en-IN" dirty="0"/>
              <a:t>Microtubules</a:t>
            </a:r>
          </a:p>
        </p:txBody>
      </p:sp>
      <p:sp>
        <p:nvSpPr>
          <p:cNvPr id="8" name="Rectangle 3">
            <a:extLst>
              <a:ext uri="{FF2B5EF4-FFF2-40B4-BE49-F238E27FC236}">
                <a16:creationId xmlns:a16="http://schemas.microsoft.com/office/drawing/2014/main" id="{5AA06C14-6A70-53BF-7060-EB41B7779556}"/>
              </a:ext>
            </a:extLst>
          </p:cNvPr>
          <p:cNvSpPr txBox="1">
            <a:spLocks/>
          </p:cNvSpPr>
          <p:nvPr/>
        </p:nvSpPr>
        <p:spPr>
          <a:xfrm>
            <a:off x="457199" y="1280160"/>
            <a:ext cx="5023114" cy="4572000"/>
          </a:xfrm>
          <a:prstGeom prst="rect">
            <a:avLst/>
          </a:prstGeom>
        </p:spPr>
        <p:txBody>
          <a:bodyPr>
            <a:no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461963" algn="l"/>
              </a:tabLst>
            </a:pPr>
            <a:r>
              <a:rPr lang="en-US" sz="2200" b="1" dirty="0"/>
              <a:t>Microtubules</a:t>
            </a:r>
            <a:r>
              <a:rPr lang="en-US" sz="2200" dirty="0"/>
              <a:t> are small, hollow tubes that:</a:t>
            </a:r>
          </a:p>
          <a:p>
            <a:pPr>
              <a:tabLst>
                <a:tab pos="461963" algn="l"/>
              </a:tabLst>
            </a:pPr>
            <a:r>
              <a:rPr lang="en-US" sz="2200" dirty="0"/>
              <a:t>Help the cell resist compression</a:t>
            </a:r>
          </a:p>
          <a:p>
            <a:pPr>
              <a:tabLst>
                <a:tab pos="461963" algn="l"/>
              </a:tabLst>
            </a:pPr>
            <a:r>
              <a:rPr lang="en-US" sz="2200" dirty="0"/>
              <a:t>Provide a track along which vesicles move through the cell</a:t>
            </a:r>
          </a:p>
          <a:p>
            <a:pPr>
              <a:tabLst>
                <a:tab pos="461963" algn="l"/>
              </a:tabLst>
            </a:pPr>
            <a:r>
              <a:rPr lang="en-US" sz="2200" dirty="0"/>
              <a:t>Pull replicated chromosomes to opposite ends of a dividing cell</a:t>
            </a:r>
          </a:p>
          <a:p>
            <a:pPr>
              <a:tabLst>
                <a:tab pos="461963" algn="l"/>
              </a:tabLst>
            </a:pPr>
            <a:r>
              <a:rPr lang="en-US" sz="2200" dirty="0"/>
              <a:t>Comprise the structural elements of centrioles, flagella, and cilia</a:t>
            </a:r>
          </a:p>
          <a:p>
            <a:pPr marL="0" indent="0">
              <a:buNone/>
              <a:tabLst>
                <a:tab pos="461963" algn="l"/>
              </a:tabLst>
            </a:pPr>
            <a:r>
              <a:rPr lang="en-US" sz="2200" dirty="0"/>
              <a:t>Microtubules are comprised of tubulin dimers.</a:t>
            </a:r>
          </a:p>
          <a:p>
            <a:pPr>
              <a:tabLst>
                <a:tab pos="461963" algn="l"/>
              </a:tabLst>
            </a:pPr>
            <a:r>
              <a:rPr lang="en-US" sz="2200" dirty="0"/>
              <a:t>Have a diameter of 25 nm</a:t>
            </a:r>
          </a:p>
        </p:txBody>
      </p:sp>
      <p:pic>
        <p:nvPicPr>
          <p:cNvPr id="9" name="Content Placeholder 5" descr="A model of a microtubule comprised of tubulin dimer units is shown. Each tubulin dimer contains an alpha-tubulin and a beta-tubulin. They join together to form a hollow tube, the microtubule.">
            <a:extLst>
              <a:ext uri="{FF2B5EF4-FFF2-40B4-BE49-F238E27FC236}">
                <a16:creationId xmlns:a16="http://schemas.microsoft.com/office/drawing/2014/main" id="{3689F296-5A63-450B-2A88-78F8ABA221FC}"/>
              </a:ext>
            </a:extLst>
          </p:cNvPr>
          <p:cNvPicPr>
            <a:picLocks noChangeAspect="1"/>
          </p:cNvPicPr>
          <p:nvPr/>
        </p:nvPicPr>
        <p:blipFill>
          <a:blip r:embed="rId2"/>
          <a:srcRect l="13889" t="5333" r="14816" b="4667"/>
          <a:stretch/>
        </p:blipFill>
        <p:spPr>
          <a:xfrm>
            <a:off x="5213613" y="1797341"/>
            <a:ext cx="3505199" cy="2458191"/>
          </a:xfrm>
          <a:prstGeom prst="rect">
            <a:avLst/>
          </a:prstGeom>
        </p:spPr>
      </p:pic>
      <p:sp>
        <p:nvSpPr>
          <p:cNvPr id="4" name="TextBox 3">
            <a:extLst>
              <a:ext uri="{FF2B5EF4-FFF2-40B4-BE49-F238E27FC236}">
                <a16:creationId xmlns:a16="http://schemas.microsoft.com/office/drawing/2014/main" id="{573DBAD2-0CDA-A687-9BC5-05EBCFE17D6B}"/>
              </a:ext>
            </a:extLst>
          </p:cNvPr>
          <p:cNvSpPr txBox="1"/>
          <p:nvPr/>
        </p:nvSpPr>
        <p:spPr>
          <a:xfrm>
            <a:off x="5263886" y="4267200"/>
            <a:ext cx="3651513" cy="738664"/>
          </a:xfrm>
          <a:prstGeom prst="rect">
            <a:avLst/>
          </a:prstGeom>
          <a:noFill/>
        </p:spPr>
        <p:txBody>
          <a:bodyPr wrap="square">
            <a:spAutoFit/>
          </a:bodyPr>
          <a:lstStyle/>
          <a:p>
            <a:pPr algn="ctr"/>
            <a:r>
              <a:rPr lang="en-IN" sz="1400" b="1" dirty="0"/>
              <a:t>4.4 Figure 5: </a:t>
            </a:r>
            <a:r>
              <a:rPr lang="en-IN" sz="1400" dirty="0"/>
              <a:t>Microtubules are hollow. Their walls consist of 13 polymerized dimers of α-tubulin and β-tubulin.</a:t>
            </a:r>
          </a:p>
        </p:txBody>
      </p:sp>
      <p:sp>
        <p:nvSpPr>
          <p:cNvPr id="7" name="TextBox 6" descr="A model of a microtubule comprised of tublin dimer units is shown. Each tubulin dimer contains an &amp;#x03B1;-tubulin and a &amp;#x03B2;-tubulin. They join together to form a hollow tube, the microtubule.">
            <a:extLst>
              <a:ext uri="{FF2B5EF4-FFF2-40B4-BE49-F238E27FC236}">
                <a16:creationId xmlns:a16="http://schemas.microsoft.com/office/drawing/2014/main" id="{92A9615A-F504-F40B-A329-768FD73550F9}"/>
              </a:ext>
              <a:ext uri="{C183D7F6-B498-43B3-948B-1728B52AA6E4}">
                <adec:decorative xmlns:adec="http://schemas.microsoft.com/office/drawing/2017/decorative" val="0"/>
              </a:ext>
            </a:extLst>
          </p:cNvPr>
          <p:cNvSpPr txBox="1"/>
          <p:nvPr/>
        </p:nvSpPr>
        <p:spPr>
          <a:xfrm>
            <a:off x="4953000" y="5029200"/>
            <a:ext cx="4026426" cy="246221"/>
          </a:xfrm>
          <a:prstGeom prst="rect">
            <a:avLst/>
          </a:prstGeom>
          <a:noFill/>
        </p:spPr>
        <p:txBody>
          <a:bodyPr wrap="square" rtlCol="0">
            <a:spAutoFit/>
          </a:bodyPr>
          <a:lstStyle/>
          <a:p>
            <a:pPr algn="ctr"/>
            <a:r>
              <a:rPr lang="en-US" sz="1000" dirty="0"/>
              <a:t>Thomas Splettstoesser on Wikimedia Commons. "Microtubule."</a:t>
            </a:r>
          </a:p>
        </p:txBody>
      </p:sp>
    </p:spTree>
    <p:extLst>
      <p:ext uri="{BB962C8B-B14F-4D97-AF65-F5344CB8AC3E}">
        <p14:creationId xmlns:p14="http://schemas.microsoft.com/office/powerpoint/2010/main" val="149330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844040"/>
          </a:xfrm>
        </p:spPr>
        <p:txBody>
          <a:bodyPr>
            <a:normAutofit/>
          </a:bodyPr>
          <a:lstStyle/>
          <a:p>
            <a:r>
              <a:rPr lang="en-US" dirty="0"/>
              <a:t>Describe the capability shared by the microtubules and the microfilaments that allow a cell to change its shape quickly. (Hint: White blood cells depend upon this feature to engulf pathogens.)</a:t>
            </a:r>
          </a:p>
        </p:txBody>
      </p:sp>
    </p:spTree>
    <p:extLst>
      <p:ext uri="{BB962C8B-B14F-4D97-AF65-F5344CB8AC3E}">
        <p14:creationId xmlns:p14="http://schemas.microsoft.com/office/powerpoint/2010/main" val="193357242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3250</TotalTime>
  <Words>1091</Words>
  <Application>Microsoft Office PowerPoint</Application>
  <PresentationFormat>On-screen Show (4:3)</PresentationFormat>
  <Paragraphs>181</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Aptos</vt:lpstr>
      <vt:lpstr>Office Theme</vt:lpstr>
      <vt:lpstr>Lesson 4.4</vt:lpstr>
      <vt:lpstr>Objectives</vt:lpstr>
      <vt:lpstr>The Cytoskeleton</vt:lpstr>
      <vt:lpstr>Microfilaments1</vt:lpstr>
      <vt:lpstr>Microfilaments2</vt:lpstr>
      <vt:lpstr>Intermediate Filaments</vt:lpstr>
      <vt:lpstr>Reflection Question</vt:lpstr>
      <vt:lpstr>Microtubules</vt:lpstr>
      <vt:lpstr>Think It Through</vt:lpstr>
      <vt:lpstr>Flagella and Cilia1</vt:lpstr>
      <vt:lpstr>Flagella and Cilia2</vt:lpstr>
      <vt:lpstr>Table 1: Components of Prokaryotic and Eukaryotic Cells1</vt:lpstr>
      <vt:lpstr>Table 1: Components of Prokaryotic and Eukaryotic Cells2</vt:lpstr>
      <vt:lpstr>Table 1: Components of Prokaryotic and Eukaryotic Cells3</vt:lpstr>
      <vt:lpstr>Table 1: Components of Prokaryotic and Eukaryotic Cells4</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294</cp:revision>
  <dcterms:created xsi:type="dcterms:W3CDTF">2013-04-26T14:43:13Z</dcterms:created>
  <dcterms:modified xsi:type="dcterms:W3CDTF">2024-10-08T19:13:14Z</dcterms:modified>
</cp:coreProperties>
</file>